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50" r:id="rId2"/>
    <p:sldMasterId id="2147483763" r:id="rId3"/>
    <p:sldMasterId id="2147483713" r:id="rId4"/>
    <p:sldMasterId id="2147483725" r:id="rId5"/>
    <p:sldMasterId id="2147483737" r:id="rId6"/>
    <p:sldMasterId id="2147483688" r:id="rId7"/>
    <p:sldMasterId id="2147483701" r:id="rId8"/>
  </p:sldMasterIdLst>
  <p:notesMasterIdLst>
    <p:notesMasterId r:id="rId37"/>
  </p:notesMasterIdLst>
  <p:handoutMasterIdLst>
    <p:handoutMasterId r:id="rId38"/>
  </p:handoutMasterIdLst>
  <p:sldIdLst>
    <p:sldId id="351" r:id="rId9"/>
    <p:sldId id="424" r:id="rId10"/>
    <p:sldId id="391" r:id="rId11"/>
    <p:sldId id="426" r:id="rId12"/>
    <p:sldId id="428" r:id="rId13"/>
    <p:sldId id="510" r:id="rId14"/>
    <p:sldId id="514" r:id="rId15"/>
    <p:sldId id="451" r:id="rId16"/>
    <p:sldId id="513" r:id="rId17"/>
    <p:sldId id="453" r:id="rId18"/>
    <p:sldId id="423" r:id="rId19"/>
    <p:sldId id="434" r:id="rId20"/>
    <p:sldId id="435" r:id="rId21"/>
    <p:sldId id="512" r:id="rId22"/>
    <p:sldId id="508" r:id="rId23"/>
    <p:sldId id="365" r:id="rId24"/>
    <p:sldId id="441" r:id="rId25"/>
    <p:sldId id="436" r:id="rId26"/>
    <p:sldId id="366" r:id="rId27"/>
    <p:sldId id="280" r:id="rId28"/>
    <p:sldId id="367" r:id="rId29"/>
    <p:sldId id="516" r:id="rId30"/>
    <p:sldId id="425" r:id="rId31"/>
    <p:sldId id="369" r:id="rId32"/>
    <p:sldId id="370" r:id="rId33"/>
    <p:sldId id="371" r:id="rId34"/>
    <p:sldId id="519" r:id="rId35"/>
    <p:sldId id="276" r:id="rId36"/>
  </p:sldIdLst>
  <p:sldSz cx="9144000" cy="6858000" type="screen4x3"/>
  <p:notesSz cx="6797675" cy="99282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EDBD"/>
    <a:srgbClr val="DCF0C6"/>
    <a:srgbClr val="FFEEB7"/>
    <a:srgbClr val="8FFFC2"/>
    <a:srgbClr val="FFFFCC"/>
    <a:srgbClr val="D4ECBA"/>
    <a:srgbClr val="99FF66"/>
    <a:srgbClr val="CAE8AA"/>
    <a:srgbClr val="0033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289" autoAdjust="0"/>
    <p:restoredTop sz="96978" autoAdjust="0"/>
  </p:normalViewPr>
  <p:slideViewPr>
    <p:cSldViewPr>
      <p:cViewPr varScale="1">
        <p:scale>
          <a:sx n="63" d="100"/>
          <a:sy n="63" d="100"/>
        </p:scale>
        <p:origin x="67" y="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-8376"/>
    </p:cViewPr>
  </p:sorterViewPr>
  <p:notesViewPr>
    <p:cSldViewPr>
      <p:cViewPr varScale="1">
        <p:scale>
          <a:sx n="78" d="100"/>
          <a:sy n="78" d="100"/>
        </p:scale>
        <p:origin x="397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presProps" Target="presProps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AFB6-4D3F-B143-AC983AF80B8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AFB6-4D3F-B143-AC983AF80B8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AFB6-4D3F-B143-AC983AF80B8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AFB6-4D3F-B143-AC983AF80B8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AFB6-4D3F-B143-AC983AF80B82}"/>
              </c:ext>
            </c:extLst>
          </c:dPt>
          <c:dLbls>
            <c:dLbl>
              <c:idx val="0"/>
              <c:layout>
                <c:manualLayout>
                  <c:x val="0.15697146668993234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04616805170815"/>
                      <c:h val="0.135020584083431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FB6-4D3F-B143-AC983AF80B82}"/>
                </c:ext>
              </c:extLst>
            </c:dLbl>
            <c:dLbl>
              <c:idx val="1"/>
              <c:layout>
                <c:manualLayout>
                  <c:x val="-0.21006463527239155"/>
                  <c:y val="6.816632583503749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FB6-4D3F-B143-AC983AF80B82}"/>
                </c:ext>
              </c:extLst>
            </c:dLbl>
            <c:dLbl>
              <c:idx val="2"/>
              <c:layout>
                <c:manualLayout>
                  <c:x val="-0.23555451510678707"/>
                  <c:y val="5.70276720968963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E3020AE-7E7A-42CB-A771-18B569033D69}" type="CATEGORYNAME">
                      <a:rPr lang="en-US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[NOMBRE DE CATEGORÍA]</a:t>
                    </a:fld>
                    <a:r>
                      <a:rPr lang="en-US" baseline="0">
                        <a:solidFill>
                          <a:sysClr val="windowText" lastClr="000000"/>
                        </a:solidFill>
                      </a:rPr>
                      <a:t>
</a:t>
                    </a:r>
                    <a:fld id="{1C870539-7C9D-4027-AE4E-D109CED22531}" type="PERCENTAGE">
                      <a:rPr lang="en-US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[PORCENTAJE]</a:t>
                    </a:fld>
                    <a:endParaRPr lang="en-US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FB6-4D3F-B143-AC983AF80B82}"/>
                </c:ext>
              </c:extLst>
            </c:dLbl>
            <c:dLbl>
              <c:idx val="3"/>
              <c:layout>
                <c:manualLayout>
                  <c:x val="-0.15844469662101035"/>
                  <c:y val="-0.1163832369337149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94ED912-97DB-478C-8C0D-471F76781362}" type="CATEGORYNAME">
                      <a:rPr lang="es-MX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[NOMBRE DE CATEGORÍA]</a:t>
                    </a:fld>
                    <a:r>
                      <a:rPr lang="es-MX" baseline="0">
                        <a:solidFill>
                          <a:sysClr val="windowText" lastClr="000000"/>
                        </a:solidFill>
                      </a:rPr>
                      <a:t>
</a:t>
                    </a:r>
                    <a:fld id="{ABCD28C2-7BEB-4023-96BA-827E630D13AC}" type="PERCENTAGE">
                      <a:rPr lang="es-MX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[PORCENTAJE]</a:t>
                    </a:fld>
                    <a:endParaRPr lang="es-MX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FB6-4D3F-B143-AC983AF80B82}"/>
                </c:ext>
              </c:extLst>
            </c:dLbl>
            <c:dLbl>
              <c:idx val="4"/>
              <c:layout>
                <c:manualLayout>
                  <c:x val="0.21929824561403508"/>
                  <c:y val="-0.1056578050443081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6C2D525-8F95-425D-BCEE-4D877D35AECD}" type="CATEGORYNAME">
                      <a:rPr lang="es-MX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[NOMBRE DE CATEGORÍA]</a:t>
                    </a:fld>
                    <a:r>
                      <a:rPr lang="es-MX" baseline="0"/>
                      <a:t>
</a:t>
                    </a:r>
                    <a:fld id="{BB501C1D-C2D7-4BB0-B8B9-BAFADC81FA60}" type="PERCENTAGE">
                      <a:rPr lang="es-MX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[PORCENTAJE]</a:t>
                    </a:fld>
                    <a:endParaRPr lang="es-MX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FB6-4D3F-B143-AC983AF80B82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'Grafiaca 1'!$C$51:$C$55</c:f>
              <c:strCache>
                <c:ptCount val="5"/>
                <c:pt idx="0">
                  <c:v>Clinicas Empresariales</c:v>
                </c:pt>
                <c:pt idx="1">
                  <c:v>Clinicas Comunales</c:v>
                </c:pt>
                <c:pt idx="2">
                  <c:v>Casos Dx. por U. Medica </c:v>
                </c:pt>
                <c:pt idx="3">
                  <c:v>Casos Dx. por Hospitales 2° Nivel</c:v>
                </c:pt>
                <c:pt idx="4">
                  <c:v>Casos Dx. Por Hospitales  3° nivel</c:v>
                </c:pt>
              </c:strCache>
            </c:strRef>
          </c:cat>
          <c:val>
            <c:numRef>
              <c:f>'Grafiaca 1'!$D$51:$D$55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2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FB6-4D3F-B143-AC983AF80B82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9AC-409F-9CED-1F572E1AA5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9AC-409F-9CED-1F572E1AA59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9AC-409F-9CED-1F572E1AA59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9AC-409F-9CED-1F572E1AA59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9AC-409F-9CED-1F572E1AA59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'Grafiaca -2'!$D$17:$M$19</c:f>
              <c:multiLvlStrCache>
                <c:ptCount val="5"/>
                <c:lvl>
                  <c:pt idx="0">
                    <c:v># </c:v>
                  </c:pt>
                  <c:pt idx="1">
                    <c:v># </c:v>
                  </c:pt>
                  <c:pt idx="2">
                    <c:v># </c:v>
                  </c:pt>
                  <c:pt idx="3">
                    <c:v># </c:v>
                  </c:pt>
                  <c:pt idx="4">
                    <c:v># </c:v>
                  </c:pt>
                </c:lvl>
                <c:lvl>
                  <c:pt idx="0">
                    <c:v>Casos Dx. por C. Empresariales</c:v>
                  </c:pt>
                  <c:pt idx="1">
                    <c:v>Casos Dx. por U. Medica </c:v>
                  </c:pt>
                  <c:pt idx="2">
                    <c:v>Casos Dx. por Hospitales 2° Nivel</c:v>
                  </c:pt>
                  <c:pt idx="3">
                    <c:v>Casos Dx. Por Hospitales  3° nivel</c:v>
                  </c:pt>
                  <c:pt idx="4">
                    <c:v>Clinicas Comunales</c:v>
                  </c:pt>
                </c:lvl>
              </c:multiLvlStrCache>
            </c:multiLvlStrRef>
          </c:cat>
          <c:val>
            <c:numRef>
              <c:f>'Grafiaca -2'!$D$20:$M$20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9AC-409F-9CED-1F572E1AA59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5C3628DA-E4CD-457C-AA0B-0B298D6180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735E0D-F621-40B5-9E00-95ECA0CDB81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E7EB9-3BF3-49E8-BC7E-192DDFB0923D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AD493C2-019C-4171-91BA-A1F291A2AFC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1A4F396-4970-4F6E-A23A-1E5A4AD775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B1502-6773-4C12-9079-047693B9AC8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08369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1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l">
              <a:defRPr sz="13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411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r">
              <a:defRPr sz="1300"/>
            </a:lvl1pPr>
          </a:lstStyle>
          <a:p>
            <a:pPr>
              <a:defRPr/>
            </a:pPr>
            <a:fld id="{5885BD74-BFC5-4051-8C0C-464693F7E486}" type="datetimeFigureOut">
              <a:rPr lang="es-AR"/>
              <a:pPr>
                <a:defRPr/>
              </a:pPr>
              <a:t>9/2/2024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1" tIns="47781" rIns="95561" bIns="47781" rtlCol="0" anchor="ctr"/>
          <a:lstStyle/>
          <a:p>
            <a:pPr lvl="0"/>
            <a:endParaRPr lang="es-AR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5561" tIns="47781" rIns="95561" bIns="47781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AR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2" y="9430091"/>
            <a:ext cx="2945660" cy="496411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r">
              <a:defRPr sz="1300"/>
            </a:lvl1pPr>
          </a:lstStyle>
          <a:p>
            <a:pPr>
              <a:defRPr/>
            </a:pPr>
            <a:fld id="{6C9C87AB-A805-42D3-ABCF-14D2296A258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35378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38175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Región Oriental de Salud</a:t>
            </a:r>
          </a:p>
        </p:txBody>
      </p:sp>
      <p:sp>
        <p:nvSpPr>
          <p:cNvPr id="7" name="3 Marcador de fecha"/>
          <p:cNvSpPr>
            <a:spLocks noGrp="1"/>
          </p:cNvSpPr>
          <p:nvPr>
            <p:ph type="dt" sz="quarter" idx="10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SV" dirty="0"/>
              <a:t>Enero – Junio 2014</a:t>
            </a:r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630238"/>
            <a:ext cx="2057400" cy="54959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30238"/>
            <a:ext cx="6019800" cy="54959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9556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30877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6B140-0A6B-4A2D-80F1-A74A75214632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54055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6B140-0A6B-4A2D-80F1-A74A75214632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39807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6B140-0A6B-4A2D-80F1-A74A75214632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22766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6B140-0A6B-4A2D-80F1-A74A75214632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924884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6B140-0A6B-4A2D-80F1-A74A75214632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017432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6B140-0A6B-4A2D-80F1-A74A75214632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3145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AR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6B140-0A6B-4A2D-80F1-A74A75214632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258446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6B140-0A6B-4A2D-80F1-A74A75214632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93184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6B140-0A6B-4A2D-80F1-A74A75214632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689879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6B140-0A6B-4A2D-80F1-A74A75214632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782662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522-0A9B-4BEF-A6C9-8A58B63A5DFF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82747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522-0A9B-4BEF-A6C9-8A58B63A5DFF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130578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522-0A9B-4BEF-A6C9-8A58B63A5DFF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991312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522-0A9B-4BEF-A6C9-8A58B63A5DFF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278060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522-0A9B-4BEF-A6C9-8A58B63A5DFF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311462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522-0A9B-4BEF-A6C9-8A58B63A5DFF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4994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522-0A9B-4BEF-A6C9-8A58B63A5DFF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623336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522-0A9B-4BEF-A6C9-8A58B63A5DFF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158742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522-0A9B-4BEF-A6C9-8A58B63A5DFF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16424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522-0A9B-4BEF-A6C9-8A58B63A5DFF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58082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522-0A9B-4BEF-A6C9-8A58B63A5DFF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898174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87B1-FBA6-4790-9ED3-3F5E737FAEAA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977233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87B1-FBA6-4790-9ED3-3F5E737FAEAA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306156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87B1-FBA6-4790-9ED3-3F5E737FAEAA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673401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87B1-FBA6-4790-9ED3-3F5E737FAEAA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743426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87B1-FBA6-4790-9ED3-3F5E737FAEAA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9080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87B1-FBA6-4790-9ED3-3F5E737FAEAA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189978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87B1-FBA6-4790-9ED3-3F5E737FAEAA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608417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87B1-FBA6-4790-9ED3-3F5E737FAEAA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582389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87B1-FBA6-4790-9ED3-3F5E737FAEAA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251119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87B1-FBA6-4790-9ED3-3F5E737FAEAA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0597976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87B1-FBA6-4790-9ED3-3F5E737FAEAA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512486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0DF7-6D9C-4B53-B900-675E953DF762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421026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0DF7-6D9C-4B53-B900-675E953DF762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2062810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0DF7-6D9C-4B53-B900-675E953DF762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5780007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0DF7-6D9C-4B53-B900-675E953DF762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3091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0DF7-6D9C-4B53-B900-675E953DF762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4584393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0DF7-6D9C-4B53-B900-675E953DF762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615449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0DF7-6D9C-4B53-B900-675E953DF762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6530653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0DF7-6D9C-4B53-B900-675E953DF762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8189293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0DF7-6D9C-4B53-B900-675E953DF762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2294975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0DF7-6D9C-4B53-B900-675E953DF762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1174036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0DF7-6D9C-4B53-B900-675E953DF762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717553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1114076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4970428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9600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0418417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8167651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8498608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563623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0073781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5B06EE96-328A-4C6D-B7D5-3CFFA967C4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723" y="59088"/>
            <a:ext cx="1262094" cy="57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56131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4512930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DB15FD2-8284-47CE-80D5-58708FDD76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4451"/>
            <a:ext cx="1262094" cy="57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05585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C678163-7A75-415C-9F75-B669847F3F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08995"/>
            <a:ext cx="1262094" cy="57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95195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6485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6433504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5549372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9061842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925643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6309704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132898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3761122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9811232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8537555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90423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1850344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7952-F534-4B68-A539-70F3FB84D7E7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8256358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7952-F534-4B68-A539-70F3FB84D7E7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3171267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7952-F534-4B68-A539-70F3FB84D7E7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0243692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7952-F534-4B68-A539-70F3FB84D7E7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5345477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7952-F534-4B68-A539-70F3FB84D7E7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4662582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7952-F534-4B68-A539-70F3FB84D7E7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0627230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7952-F534-4B68-A539-70F3FB84D7E7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477508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7952-F534-4B68-A539-70F3FB84D7E7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4563246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7952-F534-4B68-A539-70F3FB84D7E7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6469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7952-F534-4B68-A539-70F3FB84D7E7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055600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SV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7952-F534-4B68-A539-70F3FB84D7E7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58780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image" Target="../media/image4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image" Target="../media/image6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30238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32" name="Text Box 9"/>
          <p:cNvSpPr txBox="1">
            <a:spLocks noChangeArrowheads="1"/>
          </p:cNvSpPr>
          <p:nvPr/>
        </p:nvSpPr>
        <p:spPr bwMode="auto">
          <a:xfrm>
            <a:off x="1403350" y="0"/>
            <a:ext cx="6553200" cy="600164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_tradnl" sz="1100" b="1" i="1" dirty="0">
                <a:solidFill>
                  <a:schemeClr val="accent2"/>
                </a:solidFill>
                <a:latin typeface="Calibri" pitchFamily="34" charset="0"/>
              </a:rPr>
              <a:t>MINISTERIO DE SALUD</a:t>
            </a:r>
            <a:br>
              <a:rPr lang="es-ES_tradnl" sz="1100" b="1" i="1" dirty="0">
                <a:solidFill>
                  <a:schemeClr val="accent2"/>
                </a:solidFill>
                <a:latin typeface="Calibri" pitchFamily="34" charset="0"/>
              </a:rPr>
            </a:br>
            <a:r>
              <a:rPr lang="es-ES_tradnl" sz="1100" b="1" i="1" dirty="0">
                <a:solidFill>
                  <a:schemeClr val="accent2"/>
                </a:solidFill>
                <a:latin typeface="Calibri" pitchFamily="34" charset="0"/>
              </a:rPr>
              <a:t>UNIDAD DE PREVENCION Y CONTROL DE LA TUBERCULOSIS Y ENFERMEDADES RESPIRATORIAS</a:t>
            </a:r>
            <a:br>
              <a:rPr lang="es-ES_tradnl" sz="1100" b="1" i="1" dirty="0">
                <a:solidFill>
                  <a:schemeClr val="accent2"/>
                </a:solidFill>
                <a:latin typeface="Calibri" pitchFamily="34" charset="0"/>
              </a:rPr>
            </a:br>
            <a:endParaRPr lang="es-ES" sz="1100" b="1" i="1" dirty="0">
              <a:solidFill>
                <a:schemeClr val="accent2"/>
              </a:solidFill>
              <a:latin typeface="Calibri" pitchFamily="34" charset="0"/>
            </a:endParaRPr>
          </a:p>
        </p:txBody>
      </p:sp>
      <p:pic>
        <p:nvPicPr>
          <p:cNvPr id="1026" name="Imagen 1" descr="header_seal_MINSAL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4" y="38095"/>
            <a:ext cx="1295846" cy="55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4F376BBF-01A6-6F57-2B86-5BEBFC3F60B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550" y="-17800"/>
            <a:ext cx="1187450" cy="5343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85" r:id="rId9"/>
    <p:sldLayoutId id="2147483686" r:id="rId10"/>
    <p:sldLayoutId id="2147483687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  <p:pic>
        <p:nvPicPr>
          <p:cNvPr id="7" name="Imagen 1" descr="header_seal_MINSAL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6363"/>
            <a:ext cx="205740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6782585D-17B1-2679-568A-BFF64B4B031D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550" y="-17800"/>
            <a:ext cx="1187450" cy="53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59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4B522-0A9B-4BEF-A6C9-8A58B63A5DFF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  <p:pic>
        <p:nvPicPr>
          <p:cNvPr id="7" name="Imagen 1" descr="header_seal_MINSAL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6363"/>
            <a:ext cx="205740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A7F86B87-78BE-5318-B86B-69C3B84A1D1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550" y="-17800"/>
            <a:ext cx="1187450" cy="53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8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287B1-FBA6-4790-9ED3-3F5E737FAEAA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  <p:pic>
        <p:nvPicPr>
          <p:cNvPr id="7" name="Imagen 1" descr="header_seal_MINSAL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6363"/>
            <a:ext cx="205740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D293144-56BA-D8CF-DCA9-C22E079F1BC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550" y="-17800"/>
            <a:ext cx="1187450" cy="53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68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SV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D0DF7-6D9C-4B53-B900-675E953DF762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  <p:pic>
        <p:nvPicPr>
          <p:cNvPr id="7" name="Imagen 1" descr="header_seal_MINSAL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6363"/>
            <a:ext cx="205740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1E188E66-814A-E2BA-9AED-D87DE83A2E9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550" y="-17800"/>
            <a:ext cx="1187450" cy="53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21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23875-F564-48FD-AC95-D06D93A51AA6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  <p:pic>
        <p:nvPicPr>
          <p:cNvPr id="7" name="Imagen 1" descr="header_seal_MINSAL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5" y="-17800"/>
            <a:ext cx="1392673" cy="597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A1E90AC-11ED-428C-D132-B2C8574A5371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550" y="-17800"/>
            <a:ext cx="1187450" cy="53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28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CD520-0614-423F-9C91-5623A277263E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  <p:pic>
        <p:nvPicPr>
          <p:cNvPr id="7" name="Imagen 1" descr="header_seal_MINSAL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451"/>
            <a:ext cx="1337320" cy="573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785CCF4-F09A-9516-F129-6956EE62EE0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550" y="-17800"/>
            <a:ext cx="1187450" cy="53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4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57952-F534-4B68-A539-70F3FB84D7E7}" type="datetimeFigureOut">
              <a:rPr lang="es-SV" smtClean="0"/>
              <a:t>9/2/2024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  <p:pic>
        <p:nvPicPr>
          <p:cNvPr id="7" name="Imagen 1" descr="header_seal_MINSAL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63" y="92076"/>
            <a:ext cx="1187450" cy="50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27C358B5-CA9F-5C09-4D7B-3E7AF9D1282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550" y="-17800"/>
            <a:ext cx="1187450" cy="53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37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6375" y="1556792"/>
            <a:ext cx="8731250" cy="3456384"/>
          </a:xfrm>
          <a:solidFill>
            <a:srgbClr val="D6EDBD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br>
              <a:rPr lang="es-SV" altLang="es-SV" sz="3200" b="1" i="1" dirty="0"/>
            </a:br>
            <a:br>
              <a:rPr lang="es-SV" altLang="es-SV" sz="3200" i="1" dirty="0"/>
            </a:br>
            <a:br>
              <a:rPr lang="es-SV" altLang="es-SV" sz="3200" i="1" dirty="0"/>
            </a:br>
            <a:br>
              <a:rPr lang="es-SV" altLang="es-SV" sz="3200" i="1" dirty="0"/>
            </a:br>
            <a:br>
              <a:rPr lang="es-SV" altLang="es-SV" sz="3200" i="1" dirty="0"/>
            </a:br>
            <a:br>
              <a:rPr lang="es-SV" altLang="es-SV" sz="3200" i="1" dirty="0"/>
            </a:br>
            <a:r>
              <a:rPr lang="es-SV" altLang="es-SV" sz="3200" b="1" i="1" dirty="0">
                <a:solidFill>
                  <a:schemeClr val="tx1"/>
                </a:solidFill>
              </a:rPr>
              <a:t>EVALUACIÓN ANUAL</a:t>
            </a:r>
            <a:br>
              <a:rPr lang="es-SV" altLang="es-SV" sz="3200" i="1" dirty="0">
                <a:solidFill>
                  <a:schemeClr val="tx1"/>
                </a:solidFill>
              </a:rPr>
            </a:br>
            <a:r>
              <a:rPr lang="es-SV" altLang="es-SV" sz="3200" i="1" dirty="0">
                <a:solidFill>
                  <a:schemeClr val="tx1"/>
                </a:solidFill>
              </a:rPr>
              <a:t>PROGRAMA NACIONAL DE TUBERCULOSIS </a:t>
            </a:r>
            <a:br>
              <a:rPr lang="es-SV" altLang="es-SV" sz="3200" i="1" dirty="0">
                <a:solidFill>
                  <a:schemeClr val="tx1"/>
                </a:solidFill>
              </a:rPr>
            </a:br>
            <a:r>
              <a:rPr lang="es-SV" altLang="es-SV" sz="3200" i="1" dirty="0">
                <a:solidFill>
                  <a:schemeClr val="tx1"/>
                </a:solidFill>
              </a:rPr>
              <a:t>Y ENFERMEDADES RESPIRATORIAS</a:t>
            </a:r>
            <a:br>
              <a:rPr lang="es-SV" altLang="es-SV" sz="3200" i="1" dirty="0">
                <a:solidFill>
                  <a:schemeClr val="tx1"/>
                </a:solidFill>
              </a:rPr>
            </a:br>
            <a:r>
              <a:rPr lang="es-SV" altLang="es-SV" sz="3200" i="1" dirty="0">
                <a:solidFill>
                  <a:schemeClr val="tx1"/>
                </a:solidFill>
              </a:rPr>
              <a:t>ENERO A DICIEMBRE AÑO </a:t>
            </a:r>
            <a:r>
              <a:rPr lang="es-SV" altLang="es-SV" sz="3200" b="1" i="1" dirty="0">
                <a:solidFill>
                  <a:schemeClr val="tx1"/>
                </a:solidFill>
              </a:rPr>
              <a:t>2023  </a:t>
            </a:r>
            <a:br>
              <a:rPr lang="es-SV" altLang="es-SV" sz="3200" b="1" i="1" dirty="0">
                <a:solidFill>
                  <a:schemeClr val="tx1"/>
                </a:solidFill>
              </a:rPr>
            </a:br>
            <a:r>
              <a:rPr lang="es-SV" altLang="es-SV" sz="3200" b="1" i="1" dirty="0">
                <a:solidFill>
                  <a:schemeClr val="tx1"/>
                </a:solidFill>
              </a:rPr>
              <a:t>COHORTE </a:t>
            </a:r>
            <a:r>
              <a:rPr lang="es-SV" altLang="es-SV" sz="3200" i="1" dirty="0">
                <a:solidFill>
                  <a:schemeClr val="tx1"/>
                </a:solidFill>
              </a:rPr>
              <a:t>ENERO-DICIEMBRE 2022</a:t>
            </a:r>
            <a:br>
              <a:rPr lang="es-SV" altLang="es-SV" sz="3200" b="1" i="1" dirty="0"/>
            </a:br>
            <a:br>
              <a:rPr lang="es-SV" altLang="es-SV" sz="3200" b="1" i="1" dirty="0"/>
            </a:br>
            <a:br>
              <a:rPr lang="es-SV" altLang="es-SV" sz="3200" i="1" dirty="0"/>
            </a:br>
            <a:br>
              <a:rPr lang="es-SV" altLang="es-SV" sz="3200" i="1" dirty="0"/>
            </a:br>
            <a:br>
              <a:rPr lang="es-SV" altLang="es-SV" sz="3200" i="1" dirty="0"/>
            </a:br>
            <a:br>
              <a:rPr lang="es-SV" altLang="es-SV" sz="3200" i="1" dirty="0"/>
            </a:br>
            <a:br>
              <a:rPr lang="es-SV" altLang="es-SV" sz="3200" i="1" dirty="0"/>
            </a:br>
            <a:endParaRPr lang="en-GB" altLang="es-SV" sz="2800" b="1" i="1" dirty="0"/>
          </a:p>
        </p:txBody>
      </p:sp>
    </p:spTree>
    <p:extLst>
      <p:ext uri="{BB962C8B-B14F-4D97-AF65-F5344CB8AC3E}">
        <p14:creationId xmlns:p14="http://schemas.microsoft.com/office/powerpoint/2010/main" val="3495733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52350" y="980728"/>
            <a:ext cx="8229600" cy="5762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s-ES" altLang="es-SV" sz="1800" i="1" kern="0" dirty="0"/>
              <a:t>CASOS DE TUBERCULOSIS TODAS LAS FORMAS DIAGNOSTICADOS CON DIABETES</a:t>
            </a:r>
          </a:p>
          <a:p>
            <a:pPr eaLnBrk="1" hangingPunct="1"/>
            <a:r>
              <a:rPr lang="es-ES" altLang="es-SV" sz="1800" i="1" kern="0" dirty="0"/>
              <a:t>Y TOTAL DE CASOS CON LA COMORBILIDAD TB/DM 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A42210F-2A54-4F75-98A6-DC9F622488B1}"/>
              </a:ext>
            </a:extLst>
          </p:cNvPr>
          <p:cNvSpPr txBox="1"/>
          <p:nvPr/>
        </p:nvSpPr>
        <p:spPr>
          <a:xfrm>
            <a:off x="35496" y="6551766"/>
            <a:ext cx="61926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Fuente de información: Libro de Registro PCT-5 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153992"/>
              </p:ext>
            </p:extLst>
          </p:nvPr>
        </p:nvGraphicFramePr>
        <p:xfrm>
          <a:off x="508000" y="1772816"/>
          <a:ext cx="8128000" cy="3888431"/>
        </p:xfrm>
        <a:graphic>
          <a:graphicData uri="http://schemas.openxmlformats.org/drawingml/2006/table">
            <a:tbl>
              <a:tblPr/>
              <a:tblGrid>
                <a:gridCol w="3096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4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14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1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40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40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872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INDICADOR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DICIEMBRE  2022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DICIEMBRE  2023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723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Realizado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Realizado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7168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casos de TB todas las formas (nuevos y antes tratados) que se les realizó hemoglucotest  </a:t>
                      </a:r>
                      <a:r>
                        <a:rPr lang="es-MX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 M y E Fondo Mundial)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5695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de TB bacteriológicamente (+) a quienes posteriormente se les diagnosticó DM (TB/DM)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7168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</a:t>
                      </a:r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de TB todas las formas que posteriormente fueron  diagnosticados con DM (TB/DM)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09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TOTAL DE CASOS DM/TB Y TB/DM  ( 1 + 2)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204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>
          <a:xfrm>
            <a:off x="323850" y="404664"/>
            <a:ext cx="8569325" cy="1143000"/>
          </a:xfrm>
        </p:spPr>
        <p:txBody>
          <a:bodyPr/>
          <a:lstStyle/>
          <a:p>
            <a:pPr eaLnBrk="1" hangingPunct="1"/>
            <a:r>
              <a:rPr lang="es-SV" altLang="es-SV" sz="2000" b="1" i="1" dirty="0"/>
              <a:t>SINTOMATICOS RESPIRATORIOS IDENTIFICADOS E INVESTIGADOS</a:t>
            </a:r>
            <a:br>
              <a:rPr lang="es-SV" altLang="es-SV" sz="2000" b="1" i="1" dirty="0"/>
            </a:br>
            <a:r>
              <a:rPr lang="es-SV" altLang="es-SV" sz="2000" b="1" i="1" dirty="0"/>
              <a:t>  ENERO A </a:t>
            </a:r>
            <a:r>
              <a:rPr lang="es-SV" altLang="es-SV" sz="2000" i="1" dirty="0"/>
              <a:t>DICIEMBRE</a:t>
            </a:r>
            <a:r>
              <a:rPr lang="es-SV" altLang="es-SV" sz="2000" b="1" i="1" dirty="0"/>
              <a:t> 2023</a:t>
            </a:r>
          </a:p>
        </p:txBody>
      </p:sp>
      <p:sp>
        <p:nvSpPr>
          <p:cNvPr id="6" name="Text Box 36"/>
          <p:cNvSpPr txBox="1">
            <a:spLocks noChangeArrowheads="1"/>
          </p:cNvSpPr>
          <p:nvPr/>
        </p:nvSpPr>
        <p:spPr bwMode="auto">
          <a:xfrm>
            <a:off x="166798" y="6453336"/>
            <a:ext cx="82805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SV" sz="1050" dirty="0">
                <a:solidFill>
                  <a:schemeClr val="accent2"/>
                </a:solidFill>
              </a:rPr>
              <a:t>Fuente: PCT-2                                                                                                  </a:t>
            </a:r>
            <a:r>
              <a:rPr lang="es-SV" sz="1400" dirty="0">
                <a:solidFill>
                  <a:schemeClr val="accent2"/>
                </a:solidFill>
              </a:rPr>
              <a:t>Favor agregar todos los SIBASIS</a:t>
            </a:r>
            <a:endParaRPr lang="es-ES" sz="1400" dirty="0">
              <a:solidFill>
                <a:schemeClr val="accent2"/>
              </a:solidFill>
            </a:endParaRPr>
          </a:p>
        </p:txBody>
      </p:sp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489203"/>
              </p:ext>
            </p:extLst>
          </p:nvPr>
        </p:nvGraphicFramePr>
        <p:xfrm>
          <a:off x="457200" y="1547661"/>
          <a:ext cx="8229599" cy="4329610"/>
        </p:xfrm>
        <a:graphic>
          <a:graphicData uri="http://schemas.openxmlformats.org/drawingml/2006/table">
            <a:tbl>
              <a:tblPr/>
              <a:tblGrid>
                <a:gridCol w="1338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49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0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49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49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06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06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06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06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069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069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069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645086">
                <a:tc rowSpan="3">
                  <a:txBody>
                    <a:bodyPr/>
                    <a:lstStyle/>
                    <a:p>
                      <a:pPr algn="ctr" fontAlgn="t"/>
                      <a:r>
                        <a:rPr lang="es-S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99" marR="5499" marT="54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BA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 IDENTIFICADOS E INVESTIGADOS POR MEDICO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B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 IDENTIFICADOS E INVESTIGADOS POR ENFERMERIA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B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 IDENTIFICADOS E INVESTIGADOS CLINICAS COMUNALES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B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 IDENTIFICADOS E INVESTIGADOS POR CLINICAS EMPRESARIALES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B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23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SR IDENT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B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SR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BA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BA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SR IDENT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B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SR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BA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BA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SR IDENT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B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SR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BA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BA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SR IDENT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B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SR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BA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B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647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BA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BA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BA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BA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9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U.M</a:t>
                      </a:r>
                      <a:r>
                        <a:rPr lang="es-SV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ZACATECOLUCA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195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195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90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U. M ILOBASCO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790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U. M COJUTEPEQUE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185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185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790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U. M SAN VICENTE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95%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790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U.M SENSUNTEPEQUE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79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B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B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B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B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B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B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B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B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B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B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B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B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B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1401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549555" y="527913"/>
            <a:ext cx="8229600" cy="1172895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SV" altLang="es-SV" sz="1600" b="1" i="1" dirty="0">
                <a:solidFill>
                  <a:srgbClr val="003399"/>
                </a:solidFill>
                <a:ea typeface="+mj-ea"/>
                <a:cs typeface="Arial" pitchFamily="34" charset="0"/>
              </a:rPr>
              <a:t>CASOS NUEVOS TB TODAS LAS FORMAS </a:t>
            </a:r>
            <a:br>
              <a:rPr lang="es-SV" altLang="es-SV" sz="1600" b="1" i="1" dirty="0">
                <a:solidFill>
                  <a:srgbClr val="003399"/>
                </a:solidFill>
                <a:ea typeface="+mj-ea"/>
                <a:cs typeface="Arial" pitchFamily="34" charset="0"/>
              </a:rPr>
            </a:br>
            <a:r>
              <a:rPr lang="es-SV" altLang="es-SV" sz="1600" b="1" i="1" dirty="0">
                <a:solidFill>
                  <a:srgbClr val="003399"/>
                </a:solidFill>
                <a:ea typeface="+mj-ea"/>
                <a:cs typeface="Arial" pitchFamily="34" charset="0"/>
              </a:rPr>
              <a:t>DIAGNOSTICADOS SEGÚN NIVEL DE ATENCIÓN</a:t>
            </a:r>
            <a:br>
              <a:rPr lang="es-SV" altLang="es-SV" sz="1600" b="1" i="1" dirty="0">
                <a:solidFill>
                  <a:srgbClr val="003399"/>
                </a:solidFill>
                <a:ea typeface="+mj-ea"/>
                <a:cs typeface="Arial" pitchFamily="34" charset="0"/>
              </a:rPr>
            </a:br>
            <a:r>
              <a:rPr lang="es-SV" altLang="es-SV" sz="1600" b="1" i="1" dirty="0">
                <a:solidFill>
                  <a:srgbClr val="003399"/>
                </a:solidFill>
                <a:ea typeface="+mj-ea"/>
                <a:cs typeface="Arial" pitchFamily="34" charset="0"/>
              </a:rPr>
              <a:t>ENERO A DICIEMBRE 2023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51520" y="6432834"/>
            <a:ext cx="6840760" cy="2616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SV" sz="1050" dirty="0"/>
              <a:t>LOS INDICADORES EN  </a:t>
            </a:r>
            <a:r>
              <a:rPr lang="es-SV" sz="1050" dirty="0">
                <a:solidFill>
                  <a:srgbClr val="FF0000"/>
                </a:solidFill>
              </a:rPr>
              <a:t>COLOR ROJO </a:t>
            </a:r>
            <a:r>
              <a:rPr lang="es-SV" sz="1050" dirty="0"/>
              <a:t>SON INDICADORES “PRIORITARIOS” PARA FONDO MUNDIAL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170439"/>
              </p:ext>
            </p:extLst>
          </p:nvPr>
        </p:nvGraphicFramePr>
        <p:xfrm>
          <a:off x="340865" y="1412776"/>
          <a:ext cx="3723381" cy="4896543"/>
        </p:xfrm>
        <a:graphic>
          <a:graphicData uri="http://schemas.openxmlformats.org/drawingml/2006/table">
            <a:tbl>
              <a:tblPr/>
              <a:tblGrid>
                <a:gridCol w="1886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4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81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LUGAR DE  ATENCION   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1" i="0" u="none" strike="noStrike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</a:rPr>
                        <a:t>Casos nuevos TB todas las Formas 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600" b="1" i="0" u="none" strike="noStrike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853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Clinicas Empresariales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853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Clinicas Comunales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3822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Dx. por U. Medica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3822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600" b="0" i="0" u="none" strike="noStrike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</a:rPr>
                        <a:t>Casos Dx. por Hospitales 2° Nivel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3822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600" b="0" i="0" u="none" strike="noStrike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</a:rPr>
                        <a:t>Casos Dx. Por Hospitales  3° nivel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853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R. Paracentral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7391908"/>
              </p:ext>
            </p:extLst>
          </p:nvPr>
        </p:nvGraphicFramePr>
        <p:xfrm>
          <a:off x="4232815" y="1423065"/>
          <a:ext cx="4536504" cy="482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6861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-15077" y="475697"/>
            <a:ext cx="9341665" cy="854969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SV" altLang="es-SV" sz="1400" b="1" i="1" dirty="0">
                <a:solidFill>
                  <a:srgbClr val="003399"/>
                </a:solidFill>
                <a:ea typeface="+mj-ea"/>
                <a:cs typeface="Arial" pitchFamily="34" charset="0"/>
              </a:rPr>
              <a:t>CASOS NUEVOS TB PULMONAR BACTERIOLÓGICAMENTE (+)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s-SV" altLang="es-SV" sz="1400" b="1" i="1" dirty="0">
                <a:solidFill>
                  <a:srgbClr val="003399"/>
                </a:solidFill>
                <a:ea typeface="+mj-ea"/>
                <a:cs typeface="Arial" pitchFamily="34" charset="0"/>
              </a:rPr>
              <a:t>POR NIVEL DE ATENCIÓN Y PROVEEDOR</a:t>
            </a:r>
            <a:br>
              <a:rPr lang="es-SV" altLang="es-SV" sz="1400" b="1" i="1" dirty="0">
                <a:solidFill>
                  <a:srgbClr val="003399"/>
                </a:solidFill>
                <a:ea typeface="+mj-ea"/>
                <a:cs typeface="Arial" pitchFamily="34" charset="0"/>
              </a:rPr>
            </a:br>
            <a:r>
              <a:rPr lang="es-SV" altLang="es-SV" sz="1400" b="1" i="1" dirty="0">
                <a:solidFill>
                  <a:srgbClr val="003399"/>
                </a:solidFill>
                <a:ea typeface="+mj-ea"/>
                <a:cs typeface="Arial" pitchFamily="34" charset="0"/>
              </a:rPr>
              <a:t>ENERO A DICIEMBRE 2023</a:t>
            </a:r>
            <a:endParaRPr lang="es-SV" altLang="es-SV" sz="1400" b="1" i="1" dirty="0">
              <a:solidFill>
                <a:srgbClr val="003399"/>
              </a:solidFill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es-SV" altLang="es-SV" sz="2000" b="1" i="1" dirty="0">
              <a:ea typeface="+mj-ea"/>
              <a:cs typeface="Arial" pitchFamily="34" charset="0"/>
            </a:endParaRPr>
          </a:p>
        </p:txBody>
      </p:sp>
      <p:sp>
        <p:nvSpPr>
          <p:cNvPr id="7" name="Text Box 36">
            <a:extLst>
              <a:ext uri="{FF2B5EF4-FFF2-40B4-BE49-F238E27FC236}">
                <a16:creationId xmlns:a16="http://schemas.microsoft.com/office/drawing/2014/main" id="{707A63CD-C99E-45CC-9BBD-5930DF62E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6495509"/>
            <a:ext cx="82805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SV" sz="1000" dirty="0">
                <a:solidFill>
                  <a:schemeClr val="accent2"/>
                </a:solidFill>
              </a:rPr>
              <a:t>Fuente: Libro de Registro de casos  PCT-5                                                                                  </a:t>
            </a:r>
            <a:r>
              <a:rPr lang="es-SV" sz="1400" dirty="0">
                <a:solidFill>
                  <a:schemeClr val="accent2"/>
                </a:solidFill>
              </a:rPr>
              <a:t>Favor agregar todos los SIBASIS</a:t>
            </a:r>
            <a:endParaRPr lang="es-ES" sz="1400" dirty="0">
              <a:solidFill>
                <a:schemeClr val="accent2"/>
              </a:solidFill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130400"/>
              </p:ext>
            </p:extLst>
          </p:nvPr>
        </p:nvGraphicFramePr>
        <p:xfrm>
          <a:off x="405413" y="4221089"/>
          <a:ext cx="8229595" cy="2267358"/>
        </p:xfrm>
        <a:graphic>
          <a:graphicData uri="http://schemas.openxmlformats.org/drawingml/2006/table">
            <a:tbl>
              <a:tblPr/>
              <a:tblGrid>
                <a:gridCol w="1317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3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83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83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83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83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83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83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83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83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8899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Casos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Dx. por C. Empresariales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</a:rPr>
                        <a:t>Casos Dx. por U. Medica 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</a:rPr>
                        <a:t>Casos Dx. por Hospitales 2° Nivel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</a:rPr>
                        <a:t>Casos Dx. Por Hospitales  3° nivel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</a:rPr>
                        <a:t>Clinicas Comunales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442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3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ZACATE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31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ILOBASCO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31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COJUTE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81" marR="6081" marT="6081" marB="0" anchor="b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81" marR="6081" marT="6081" marB="0" anchor="b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81" marR="6081" marT="6081" marB="0" anchor="b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81" marR="6081" marT="6081" marB="0" anchor="b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81" marR="6081" marT="6081" marB="0" anchor="b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31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SAN VICENTE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31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SENSUNTEPEQUE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92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R. Paracentral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081" marR="6081" marT="6081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395237"/>
              </p:ext>
            </p:extLst>
          </p:nvPr>
        </p:nvGraphicFramePr>
        <p:xfrm>
          <a:off x="323850" y="1268760"/>
          <a:ext cx="8587740" cy="2952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6672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>
          <a:xfrm>
            <a:off x="255826" y="642289"/>
            <a:ext cx="8868144" cy="9271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SV" sz="1600" b="1" i="1" dirty="0"/>
              <a:t>INFORME  DE CONTACTOS IDENTIFICADOS Y </a:t>
            </a:r>
            <a:r>
              <a:rPr lang="es-ES" altLang="es-SV" sz="1600" b="1" i="1" dirty="0">
                <a:solidFill>
                  <a:schemeClr val="accent2">
                    <a:lumMod val="75000"/>
                  </a:schemeClr>
                </a:solidFill>
              </a:rPr>
              <a:t>EXAMINADOS</a:t>
            </a:r>
            <a:r>
              <a:rPr lang="es-ES" altLang="es-SV" sz="1600" b="1" i="1" dirty="0"/>
              <a:t> DE TB TODAS LAS FORMAS</a:t>
            </a:r>
            <a:br>
              <a:rPr lang="es-ES" altLang="es-SV" sz="1600" b="1" i="1" dirty="0"/>
            </a:br>
            <a:r>
              <a:rPr lang="es-SV" altLang="es-SV" sz="1600" b="1" i="1" dirty="0">
                <a:solidFill>
                  <a:srgbClr val="003399"/>
                </a:solidFill>
                <a:ea typeface="+mj-ea"/>
                <a:cs typeface="Arial" pitchFamily="34" charset="0"/>
              </a:rPr>
              <a:t>ENERO A DICIEMBRE  2023</a:t>
            </a:r>
            <a:br>
              <a:rPr lang="es-ES" altLang="es-SV" sz="2000" b="1" i="1" dirty="0"/>
            </a:br>
            <a:endParaRPr lang="es-SV" altLang="es-SV" sz="1800" b="1" i="1" dirty="0"/>
          </a:p>
        </p:txBody>
      </p:sp>
      <p:sp>
        <p:nvSpPr>
          <p:cNvPr id="2" name="1 CuadroTexto"/>
          <p:cNvSpPr txBox="1"/>
          <p:nvPr/>
        </p:nvSpPr>
        <p:spPr>
          <a:xfrm>
            <a:off x="255826" y="6620176"/>
            <a:ext cx="29523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600" dirty="0"/>
              <a:t>FUENTE: LIBRO DE CONTACTOS PCT-6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677509"/>
              </p:ext>
            </p:extLst>
          </p:nvPr>
        </p:nvGraphicFramePr>
        <p:xfrm>
          <a:off x="255826" y="1268760"/>
          <a:ext cx="8708662" cy="5292434"/>
        </p:xfrm>
        <a:graphic>
          <a:graphicData uri="http://schemas.openxmlformats.org/drawingml/2006/table">
            <a:tbl>
              <a:tblPr/>
              <a:tblGrid>
                <a:gridCol w="896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40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40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40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40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40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40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40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40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40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403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403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403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3403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3403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3403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34033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246665">
                <a:tc>
                  <a:txBody>
                    <a:bodyPr/>
                    <a:lstStyle/>
                    <a:p>
                      <a:pPr algn="ct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R. Paracentral</a:t>
                      </a:r>
                    </a:p>
                  </a:txBody>
                  <a:tcPr marL="3969" marR="3969" marT="3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GRUPOS DE EDAD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7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a 4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a 9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a 14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a 24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a 34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a 44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a 54 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a 64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y mas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162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929"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CONTACTOS IDENTIFICADOS  DE CASOS TB TODAS LAS FORMAS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660"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CONTACTOS IDENTIFICADOS ISSS  DE CASOS TB TODAS LAS FORMAS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2660"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CONTACTOS  ISSS EXAMINADOS DE CASOS DE TB TODAS LAS FORMAS (A + B)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5991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CONTACTOS DE CASOS BACTERIOLOGICAMENTE            POSITIVOS  (PULMONARES Y EXTRAPULMONARES)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2395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 DIAGNOSTICADOS (PULMONARES Y ECONTACTOS DE CASOS TB CLINICAMENTE XTRAPULMONARES </a:t>
                      </a:r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)</a:t>
                      </a:r>
                      <a:endParaRPr lang="es-SV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0927">
                <a:tc>
                  <a:txBody>
                    <a:bodyPr/>
                    <a:lstStyle/>
                    <a:p>
                      <a:pPr algn="l" rtl="0" fontAlgn="t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CONTACTOS QUE INICIARON TRATAMIENTO PARA LA INFECCION TUBERCULOSA LATENTE  (ILTB)NO INCLUIR PERSONAS CON VIH</a:t>
                      </a:r>
                    </a:p>
                  </a:txBody>
                  <a:tcPr marL="3969" marR="3969" marT="3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3194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DE TB SENSIBLE DIAGNOSTICADOS EN LOS CONTACTOS  EXAMINADOS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3194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DE TB RR/MDR DIAGNOSTICADOS EN LOS CONTACTOS  EXAMINADOS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969" marR="3969" marT="3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874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80964" y="836712"/>
            <a:ext cx="8208912" cy="10801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SV" sz="1600" i="1" dirty="0">
                <a:solidFill>
                  <a:schemeClr val="accent6">
                    <a:lumMod val="75000"/>
                  </a:schemeClr>
                </a:solidFill>
              </a:rPr>
              <a:t>INDICADORES DE COINFECCION TB/VIH  </a:t>
            </a:r>
            <a:r>
              <a:rPr lang="es-SV" altLang="es-SV" sz="1600" i="1" dirty="0">
                <a:solidFill>
                  <a:schemeClr val="accent6">
                    <a:lumMod val="75000"/>
                  </a:schemeClr>
                </a:solidFill>
              </a:rPr>
              <a:t>ENERO A </a:t>
            </a:r>
            <a:r>
              <a:rPr lang="es-SV" altLang="es-SV" sz="1600" b="1" i="1" dirty="0">
                <a:solidFill>
                  <a:schemeClr val="accent6">
                    <a:lumMod val="75000"/>
                  </a:schemeClr>
                </a:solidFill>
                <a:ea typeface="+mj-ea"/>
                <a:cs typeface="Arial" pitchFamily="34" charset="0"/>
              </a:rPr>
              <a:t>DICIEMBRE </a:t>
            </a:r>
            <a:r>
              <a:rPr lang="es-SV" altLang="es-SV" sz="1600" i="1" dirty="0">
                <a:solidFill>
                  <a:schemeClr val="accent6">
                    <a:lumMod val="75000"/>
                  </a:schemeClr>
                </a:solidFill>
              </a:rPr>
              <a:t> 2023</a:t>
            </a:r>
            <a:r>
              <a:rPr lang="es-SV" sz="16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br>
              <a:rPr lang="es-SV" sz="1600" i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SV" sz="1600" i="1" dirty="0">
                <a:solidFill>
                  <a:schemeClr val="accent6">
                    <a:lumMod val="75000"/>
                  </a:schemeClr>
                </a:solidFill>
              </a:rPr>
              <a:t>INDICADOR 10.2 </a:t>
            </a:r>
            <a:r>
              <a:rPr lang="es-SV" sz="1600" i="1" kern="1200" dirty="0">
                <a:solidFill>
                  <a:schemeClr val="accent6">
                    <a:lumMod val="75000"/>
                  </a:schemeClr>
                </a:solidFill>
                <a:effectLst/>
              </a:rPr>
              <a:t>Número y porcentaje de personas con</a:t>
            </a:r>
            <a:r>
              <a:rPr lang="es-SV" sz="1600" i="1" kern="1200" baseline="0" dirty="0">
                <a:solidFill>
                  <a:schemeClr val="accent6">
                    <a:lumMod val="75000"/>
                  </a:schemeClr>
                </a:solidFill>
                <a:effectLst/>
              </a:rPr>
              <a:t> coinfección</a:t>
            </a:r>
            <a:r>
              <a:rPr lang="es-SV" sz="1600" i="1" kern="1200" dirty="0">
                <a:solidFill>
                  <a:schemeClr val="accent6">
                    <a:lumMod val="75000"/>
                  </a:schemeClr>
                </a:solidFill>
                <a:effectLst/>
              </a:rPr>
              <a:t> entre los pacientes que se registran por primera vez en la atención para el VIH durante el periodo de notificación </a:t>
            </a:r>
            <a:br>
              <a:rPr lang="es-SV" sz="1600" i="1" kern="1200" dirty="0">
                <a:solidFill>
                  <a:schemeClr val="accent6">
                    <a:lumMod val="75000"/>
                  </a:schemeClr>
                </a:solidFill>
                <a:effectLst/>
              </a:rPr>
            </a:br>
            <a:r>
              <a:rPr lang="es-SV" sz="1600" i="1" kern="1200" dirty="0">
                <a:solidFill>
                  <a:schemeClr val="accent6">
                    <a:lumMod val="75000"/>
                  </a:schemeClr>
                </a:solidFill>
                <a:effectLst/>
              </a:rPr>
              <a:t>(DATOS ONUSIDA, OMS)</a:t>
            </a:r>
            <a:endParaRPr lang="es-SV" sz="16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139126"/>
              </p:ext>
            </p:extLst>
          </p:nvPr>
        </p:nvGraphicFramePr>
        <p:xfrm>
          <a:off x="323530" y="2603976"/>
          <a:ext cx="8366350" cy="3633336"/>
        </p:xfrm>
        <a:graphic>
          <a:graphicData uri="http://schemas.openxmlformats.org/drawingml/2006/table">
            <a:tbl>
              <a:tblPr/>
              <a:tblGrid>
                <a:gridCol w="836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6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66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66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66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66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66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66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66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63843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NUMERADOR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4EC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DENOMINADOR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4EC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189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personas con VIH que se registraron por primera vez y se les diagnosticó tuberculosis durante el periodo de notificación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total de personas que se registraron por primera vez en la atención para el VIH durante el periodo de notificación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836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Femenino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Femenino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843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Menor de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Mayor de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Menor de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Mayor de 15 años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Menor de 15 años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Mayor de 15 años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Menor de 15 años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Mayor de 15 años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836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años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 años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años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7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79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79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7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7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8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16200000">
            <a:off x="4282555" y="-2834282"/>
            <a:ext cx="649287" cy="7415212"/>
          </a:xfrm>
        </p:spPr>
        <p:txBody>
          <a:bodyPr vert="vert"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sz="2000" b="1" i="1" dirty="0"/>
              <a:t> MULTIDROGO O FÁRMACO RESISTENCIA</a:t>
            </a:r>
          </a:p>
        </p:txBody>
      </p:sp>
      <p:sp>
        <p:nvSpPr>
          <p:cNvPr id="5" name="1 CuadroTexto"/>
          <p:cNvSpPr txBox="1"/>
          <p:nvPr/>
        </p:nvSpPr>
        <p:spPr>
          <a:xfrm>
            <a:off x="323527" y="5585711"/>
            <a:ext cx="6840760" cy="2616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SV" sz="1050" dirty="0"/>
              <a:t>LOS INDICADORES EN  </a:t>
            </a:r>
            <a:r>
              <a:rPr lang="es-SV" sz="1050" dirty="0">
                <a:solidFill>
                  <a:srgbClr val="FF0000"/>
                </a:solidFill>
              </a:rPr>
              <a:t>COLOR ROJO </a:t>
            </a:r>
            <a:r>
              <a:rPr lang="es-SV" sz="1050" dirty="0"/>
              <a:t>SON INDICADORES “PRIORITARIOS” PARA FONDO MUNDIAL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FB30FB2-72AB-41DE-B8E0-C8ADC803BDCB}"/>
              </a:ext>
            </a:extLst>
          </p:cNvPr>
          <p:cNvSpPr txBox="1"/>
          <p:nvPr/>
        </p:nvSpPr>
        <p:spPr>
          <a:xfrm>
            <a:off x="358725" y="6252349"/>
            <a:ext cx="8496945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9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*</a:t>
            </a:r>
            <a:r>
              <a:rPr lang="es-MX" sz="900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Tuberculosis extensamente resistente ( TB XDR)</a:t>
            </a:r>
            <a:r>
              <a:rPr lang="es-MX" sz="9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: </a:t>
            </a:r>
            <a:r>
              <a:rPr lang="es-MX" sz="900" dirty="0"/>
              <a:t>TB causada por cepa de M. Tuberculosis que cumple con la definición de TB resistente a la rifampicina </a:t>
            </a:r>
          </a:p>
          <a:p>
            <a:r>
              <a:rPr lang="es-MX" sz="900" dirty="0"/>
              <a:t>   y TB Multirresistente (TB RR- MDR) y que también son resistentes a cualquier fluoroquinolona y  adicionalmente a cualquier medicamento del grupo A  </a:t>
            </a:r>
          </a:p>
          <a:p>
            <a:r>
              <a:rPr lang="es-MX" sz="900" dirty="0"/>
              <a:t>  (levofloxacina, moxifloxacina, bedaquilina, </a:t>
            </a:r>
            <a:r>
              <a:rPr lang="es-MX" sz="900" dirty="0" err="1"/>
              <a:t>linezolid</a:t>
            </a:r>
            <a:r>
              <a:rPr lang="es-MX" sz="900" dirty="0"/>
              <a:t>)</a:t>
            </a:r>
            <a:endParaRPr lang="es-SV" sz="9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1FC8862-CEB7-458E-BFA0-14CE0E7BAF70}"/>
              </a:ext>
            </a:extLst>
          </p:cNvPr>
          <p:cNvSpPr txBox="1"/>
          <p:nvPr/>
        </p:nvSpPr>
        <p:spPr>
          <a:xfrm>
            <a:off x="358725" y="5904145"/>
            <a:ext cx="86067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900" b="1" dirty="0"/>
              <a:t>*Tuberculosis pre-extensamente resistente (TB pre-XDR):</a:t>
            </a:r>
            <a:r>
              <a:rPr lang="es-MX" sz="900" dirty="0"/>
              <a:t> TB causada por cepa de M. Tuberculosis que cumple con la definición de TB resistente a la rifampicina </a:t>
            </a:r>
          </a:p>
          <a:p>
            <a:r>
              <a:rPr lang="es-MX" sz="900" dirty="0"/>
              <a:t>  y TB Multirresistente (TB RR- MDR) y que también son resistentes a cualquier fluoroquinolona.</a:t>
            </a:r>
            <a:endParaRPr lang="es-SV" sz="900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723962"/>
              </p:ext>
            </p:extLst>
          </p:nvPr>
        </p:nvGraphicFramePr>
        <p:xfrm>
          <a:off x="457200" y="1197967"/>
          <a:ext cx="8229600" cy="4318482"/>
        </p:xfrm>
        <a:graphic>
          <a:graphicData uri="http://schemas.openxmlformats.org/drawingml/2006/table">
            <a:tbl>
              <a:tblPr/>
              <a:tblGrid>
                <a:gridCol w="3355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5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9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9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1041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CONCEPTO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 A DIC 2022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 A  DIC 2023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882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SV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TB O-6 </a:t>
                      </a:r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de casos TB MDR "confirmados" por laboratorio entre los  “casos nuevos” de TB</a:t>
                      </a:r>
                      <a:endParaRPr lang="es-SV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882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SV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TB O-6</a:t>
                      </a:r>
                      <a:r>
                        <a:rPr lang="es-SV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de casos TB RR "confirmados" por laboratorio entre los  “casos nuevos” de TB</a:t>
                      </a:r>
                      <a:endParaRPr lang="es-SV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882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Numero de casos TB MDR "confirmados" en laboratorio entre los “casos antes tratados”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882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Numero de casos TB RR "confirmados" en laboratorio entre los casos “antes tratados”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882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N° de casos MDR  (INH/RIF) en tratamiento 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882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N° de casos RR  en tratamiento 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882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 Casos Pre XDR o XDR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882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de casos monoresistentes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ISONIACIDA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882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ETAMBUTOL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9512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de casos polifarmacoresistentes   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109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 a más de una droga antitb, excepto a isoniacida y rifampicina juntos)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882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de micobacteriosis en tratamiento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589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16200000">
            <a:off x="4282554" y="-2690266"/>
            <a:ext cx="649287" cy="7415212"/>
          </a:xfrm>
        </p:spPr>
        <p:txBody>
          <a:bodyPr vert="vert"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sz="2000" b="1" i="1" dirty="0"/>
              <a:t>TASA DE CONVERSION DE </a:t>
            </a:r>
            <a:r>
              <a:rPr lang="es-SV" sz="2000" i="1" dirty="0"/>
              <a:t>CASOS NUEVOS DE TB PULMONAR BACTERIOLOGICAMENTE POSITIVOS</a:t>
            </a:r>
            <a:br>
              <a:rPr lang="es-SV" sz="2000" b="1" i="1" dirty="0"/>
            </a:br>
            <a:r>
              <a:rPr lang="es-SV" sz="2000" b="1" i="1" dirty="0"/>
              <a:t>ENERO A DICIEMBRE 2022-2023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BE76009-4EF6-419C-B70A-C5CCDF7BC684}"/>
              </a:ext>
            </a:extLst>
          </p:cNvPr>
          <p:cNvSpPr txBox="1"/>
          <p:nvPr/>
        </p:nvSpPr>
        <p:spPr>
          <a:xfrm>
            <a:off x="179512" y="6309320"/>
            <a:ext cx="34563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900" dirty="0"/>
              <a:t>Fuente :Libro de Registro de Casos de Tuberculosis (PCT-5)</a:t>
            </a:r>
          </a:p>
          <a:p>
            <a:r>
              <a:rPr lang="es-SV" sz="900" dirty="0"/>
              <a:t>             Libro de Registro de Laboratorio ( PCT-4)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552970"/>
              </p:ext>
            </p:extLst>
          </p:nvPr>
        </p:nvGraphicFramePr>
        <p:xfrm>
          <a:off x="457200" y="1844824"/>
          <a:ext cx="8229599" cy="3960441"/>
        </p:xfrm>
        <a:graphic>
          <a:graphicData uri="http://schemas.openxmlformats.org/drawingml/2006/table">
            <a:tbl>
              <a:tblPr/>
              <a:tblGrid>
                <a:gridCol w="1530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0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9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98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7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60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60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4527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CONCEPTO</a:t>
                      </a:r>
                    </a:p>
                  </a:txBody>
                  <a:tcPr marL="5573" marR="5573" marT="5573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DIC 2022</a:t>
                      </a:r>
                    </a:p>
                  </a:txBody>
                  <a:tcPr marL="5573" marR="5573" marT="5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DIC 2023</a:t>
                      </a:r>
                    </a:p>
                  </a:txBody>
                  <a:tcPr marL="5573" marR="5573" marT="5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527">
                <a:tc gridSpan="2"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NUMERADOR</a:t>
                      </a:r>
                    </a:p>
                  </a:txBody>
                  <a:tcPr marL="5573" marR="5573" marT="5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DENOMINADOR</a:t>
                      </a:r>
                    </a:p>
                  </a:txBody>
                  <a:tcPr marL="5573" marR="5573" marT="5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5573" marR="5573" marT="5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NUMERADOR</a:t>
                      </a:r>
                    </a:p>
                  </a:txBody>
                  <a:tcPr marL="5573" marR="5573" marT="5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DENOMINADOR</a:t>
                      </a:r>
                    </a:p>
                  </a:txBody>
                  <a:tcPr marL="5573" marR="5573" marT="5573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5573" marR="5573" marT="5573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1911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Tasa de conversión al 2º mes de tratamiento</a:t>
                      </a:r>
                    </a:p>
                  </a:txBody>
                  <a:tcPr marL="5573" marR="5573" marT="5573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casos nuevos de tuberculosis BK (+) que </a:t>
                      </a:r>
                      <a:r>
                        <a:rPr lang="es-MX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negativizaron</a:t>
                      </a:r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al 2º mes de tratamiento /Numero de casos nuevos  de TB BK(+) que ingresaron a tratamiento y que tienen BK de control al 2º mes  x 100</a:t>
                      </a:r>
                    </a:p>
                  </a:txBody>
                  <a:tcPr marL="5573" marR="5573" marT="5573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5573" marR="5573" marT="5573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5573" marR="5573" marT="5573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573" marR="5573" marT="5573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5573" marR="5573" marT="5573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5573" marR="5573" marT="5573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573" marR="5573" marT="5573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1911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Tasa de conversión al 2º mes de tratamiento en personas con la comorbilidad TB/DM o DM/TB</a:t>
                      </a:r>
                    </a:p>
                  </a:txBody>
                  <a:tcPr marL="5573" marR="5573" marT="5573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casos nuevos Bk ( + )  TB/DM o DM/TB que </a:t>
                      </a:r>
                      <a:r>
                        <a:rPr lang="es-MX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negativizaron</a:t>
                      </a:r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al 2º mes de tratamiento /Numero de casos nuevos  de TB/DM o DM/TB que ingresaron a tratamiento y que tienen BK de control al 2º mes  x 100</a:t>
                      </a:r>
                    </a:p>
                  </a:txBody>
                  <a:tcPr marL="5573" marR="5573" marT="5573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5573" marR="5573" marT="5573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5573" marR="5573" marT="5573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573" marR="5573" marT="5573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573" marR="5573" marT="5573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573" marR="5573" marT="5573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573" marR="5573" marT="5573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75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Tasa de conversión acumulativa 2º y 4º mes de tratamiento</a:t>
                      </a:r>
                    </a:p>
                  </a:txBody>
                  <a:tcPr marL="5573" marR="5573" marT="5573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casos nuevos BK (+) que </a:t>
                      </a:r>
                      <a:r>
                        <a:rPr lang="es-MX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negativizaron</a:t>
                      </a:r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al 4º mes de tratamiento / Numero de casos nuevos de tuberculosis BK (+) que ingresaron a tratamiento y que tienen BK de control al 4º mes  x 100</a:t>
                      </a:r>
                    </a:p>
                  </a:txBody>
                  <a:tcPr marL="5573" marR="5573" marT="5573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5573" marR="5573" marT="5573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5573" marR="5573" marT="5573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573" marR="5573" marT="5573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5573" marR="5573" marT="5573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73" marR="5573" marT="5573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573" marR="5573" marT="5573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732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692696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b="1" i="1" dirty="0">
                <a:solidFill>
                  <a:srgbClr val="003399"/>
                </a:solidFill>
              </a:rPr>
              <a:t>PRUEBA DE SENSIBILIDAD (PSD)  </a:t>
            </a:r>
          </a:p>
          <a:p>
            <a:pPr algn="ctr"/>
            <a:r>
              <a:rPr lang="es-SV" altLang="es-SV" sz="1400" b="1" i="1" dirty="0">
                <a:solidFill>
                  <a:srgbClr val="003399"/>
                </a:solidFill>
              </a:rPr>
              <a:t>ENERO A  DICIEMBRE 2023</a:t>
            </a:r>
            <a:endParaRPr lang="es-SV" sz="1400" b="1" i="1" dirty="0">
              <a:solidFill>
                <a:srgbClr val="003399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95536" y="5785746"/>
            <a:ext cx="85689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900" dirty="0"/>
              <a:t>FUENTE DE INFORMACION: base de datos de cultivo y pruebas moleculares en Hospitales  y Libro de Registro de Casos de Tuberculosis (PCT-5)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395536" y="6004092"/>
            <a:ext cx="54726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>
                <a:solidFill>
                  <a:srgbClr val="C00000"/>
                </a:solidFill>
              </a:rPr>
              <a:t>UNO DE LOS INDICADORES PRIORITARIOS PARA FONDO MUNDIAL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025801"/>
              </p:ext>
            </p:extLst>
          </p:nvPr>
        </p:nvGraphicFramePr>
        <p:xfrm>
          <a:off x="457199" y="1556792"/>
          <a:ext cx="8229602" cy="3168351"/>
        </p:xfrm>
        <a:graphic>
          <a:graphicData uri="http://schemas.openxmlformats.org/drawingml/2006/table">
            <a:tbl>
              <a:tblPr/>
              <a:tblGrid>
                <a:gridCol w="2243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6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3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85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85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85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320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CONCEPTO</a:t>
                      </a: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INDICADOR</a:t>
                      </a:r>
                      <a:r>
                        <a:rPr lang="es-SV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(MDR TB-6)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Núm.</a:t>
                      </a: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</a:t>
                      </a: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209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Numerador</a:t>
                      </a: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Denominador</a:t>
                      </a: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19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Casos  de tuberculosis bacteriológicamente ( + )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nuevos y antes tratados</a:t>
                      </a: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(recaídas, </a:t>
                      </a:r>
                      <a:r>
                        <a:rPr lang="es-MX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después de la perdida en el seguimiento y fracasos) que se les realizó una prueba de sensibilidad </a:t>
                      </a: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TB bacteriológicamente  nuevos y antes tratados que se les realizó prueba de sensibilidad: pruebas moleculares o   método de las proporciones</a:t>
                      </a: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casos TB bacteriológicamente ( + ) nuevos y antes tratados (recaídas, </a:t>
                      </a:r>
                      <a:r>
                        <a:rPr lang="es-MX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después de la perdida en el seguimiento y fracasos)</a:t>
                      </a: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410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04032" y="596843"/>
            <a:ext cx="8229600" cy="927100"/>
          </a:xfrm>
        </p:spPr>
        <p:txBody>
          <a:bodyPr/>
          <a:lstStyle/>
          <a:p>
            <a:pPr eaLnBrk="1" hangingPunct="1"/>
            <a:r>
              <a:rPr lang="es-SV" altLang="es-SV" sz="1600" i="1" dirty="0"/>
              <a:t>COHORTE DE CASOS NUEVOS TB PULMONAR BACTERIOLOGICAMENTE POSITIVOS </a:t>
            </a:r>
            <a:br>
              <a:rPr lang="es-SV" altLang="es-SV" sz="1600" i="1" dirty="0"/>
            </a:br>
            <a:r>
              <a:rPr lang="es-SV" altLang="es-SV" sz="1600" i="1" dirty="0"/>
              <a:t>(CASOS TB + CASOS TB/VIH + CASOS TB DM )</a:t>
            </a:r>
            <a:br>
              <a:rPr lang="es-SV" altLang="es-SV" sz="1600" i="1" dirty="0"/>
            </a:br>
            <a:r>
              <a:rPr lang="es-SV" altLang="es-SV" sz="1600" i="1" dirty="0"/>
              <a:t>ENERO A DICIEMBRE  2022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852B48F-DEE3-4560-8FBA-748784B2FA05}"/>
              </a:ext>
            </a:extLst>
          </p:cNvPr>
          <p:cNvSpPr txBox="1"/>
          <p:nvPr/>
        </p:nvSpPr>
        <p:spPr>
          <a:xfrm>
            <a:off x="363792" y="6437924"/>
            <a:ext cx="4572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000" dirty="0"/>
              <a:t>Fuente : Libro de Registro de Casos de Tuberculosis (PCT-5)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1D6C5FD-DB91-438B-812F-95A0A673055E}"/>
              </a:ext>
            </a:extLst>
          </p:cNvPr>
          <p:cNvSpPr txBox="1"/>
          <p:nvPr/>
        </p:nvSpPr>
        <p:spPr>
          <a:xfrm>
            <a:off x="296854" y="4287099"/>
            <a:ext cx="87137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/>
              <a:t>*</a:t>
            </a:r>
            <a:r>
              <a:rPr lang="es-SV" sz="1100" b="1" dirty="0">
                <a:solidFill>
                  <a:schemeClr val="dk1"/>
                </a:solidFill>
                <a:latin typeface="+mn-lt"/>
              </a:rPr>
              <a:t>No evaluado: según OMS, es el caso que no se cuenta con ningún resultado del tratamiento: excluidos por cambios de Dx, prolongación de </a:t>
            </a:r>
          </a:p>
          <a:p>
            <a:r>
              <a:rPr lang="es-SV" sz="1100" b="1" dirty="0">
                <a:solidFill>
                  <a:schemeClr val="dk1"/>
                </a:solidFill>
                <a:latin typeface="+mn-lt"/>
              </a:rPr>
              <a:t>   tratamiento.</a:t>
            </a: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770117"/>
              </p:ext>
            </p:extLst>
          </p:nvPr>
        </p:nvGraphicFramePr>
        <p:xfrm>
          <a:off x="258165" y="1469656"/>
          <a:ext cx="8229597" cy="2552138"/>
        </p:xfrm>
        <a:graphic>
          <a:graphicData uri="http://schemas.openxmlformats.org/drawingml/2006/table">
            <a:tbl>
              <a:tblPr/>
              <a:tblGrid>
                <a:gridCol w="1025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5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5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57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53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53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53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53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53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53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53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535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535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693296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NUEVOS BACT POSITIVOS ENERO A  DICIEMBRE 2023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casos nuevos registrados con </a:t>
                      </a:r>
                      <a:r>
                        <a:rPr lang="es-MX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Bact</a:t>
                      </a:r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(+)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que ingresan a cohorte de tratamiento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Curados    </a:t>
                      </a:r>
                      <a:r>
                        <a:rPr lang="es-SV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Bact</a:t>
                      </a:r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(-)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Tratamiento completo sin Bact.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Fracaso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Fallecido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Pérdida del seguimiento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24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39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 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     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     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3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ZACATECOLUCA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3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ILOBASCO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3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COJUTE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3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VICENTE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3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SENSUNTE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3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268" marR="4268" marT="4268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822099"/>
              </p:ext>
            </p:extLst>
          </p:nvPr>
        </p:nvGraphicFramePr>
        <p:xfrm>
          <a:off x="293987" y="5085184"/>
          <a:ext cx="8222665" cy="1152128"/>
        </p:xfrm>
        <a:graphic>
          <a:graphicData uri="http://schemas.openxmlformats.org/drawingml/2006/table">
            <a:tbl>
              <a:tblPr/>
              <a:tblGrid>
                <a:gridCol w="2004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0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0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90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5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584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ISSS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CURACION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%TX TERMINADO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FRACASO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FALLECIDOS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PERDIDA DEL SEGUIMIENTO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644">
                <a:tc>
                  <a:txBody>
                    <a:bodyPr/>
                    <a:lstStyle/>
                    <a:p>
                      <a:pPr algn="l" fontAlgn="t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REGION PARACENTRAL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366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31540" y="6010288"/>
            <a:ext cx="6840760" cy="2616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SV" sz="1050" dirty="0"/>
              <a:t>LOS INDICADORES EN  </a:t>
            </a:r>
            <a:r>
              <a:rPr lang="es-SV" sz="1050" dirty="0">
                <a:solidFill>
                  <a:srgbClr val="FF0000"/>
                </a:solidFill>
              </a:rPr>
              <a:t>COLOR ROJO </a:t>
            </a:r>
            <a:r>
              <a:rPr lang="es-SV" sz="1050" dirty="0"/>
              <a:t>SON INDICADORES “PRIORITARIOS” PARA FONDO MUNDIAL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36722" y="6294028"/>
            <a:ext cx="8699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SV" sz="1000" dirty="0"/>
              <a:t>El indicador tasa de mortalidad hace referencia a la muerte hospitalaria reportados en el sistema de morbimortalidad y estadísticas vitales del  </a:t>
            </a:r>
          </a:p>
          <a:p>
            <a:r>
              <a:rPr lang="es-SV" sz="1000" dirty="0"/>
              <a:t>     MINSAL (SIMMOW)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899592" y="535489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i="1" dirty="0">
                <a:solidFill>
                  <a:srgbClr val="003399"/>
                </a:solidFill>
              </a:rPr>
              <a:t>TASA DE INCIDENCIA , MORTALIDAD , LETALIDAD Y MENINGEA</a:t>
            </a: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886072"/>
              </p:ext>
            </p:extLst>
          </p:nvPr>
        </p:nvGraphicFramePr>
        <p:xfrm>
          <a:off x="336722" y="926950"/>
          <a:ext cx="8216900" cy="4878313"/>
        </p:xfrm>
        <a:graphic>
          <a:graphicData uri="http://schemas.openxmlformats.org/drawingml/2006/table">
            <a:tbl>
              <a:tblPr/>
              <a:tblGrid>
                <a:gridCol w="2290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5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0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01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56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6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8606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S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CONCEPTO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SV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INDICADOR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482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7620" marR="7620" marT="7620" marB="0" vert="wordArtVert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AÑO 2023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42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DENOM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TASA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71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TB I-2: </a:t>
                      </a:r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Tasa de incidencia de la tuberculosis por 100,000 habitantes</a:t>
                      </a:r>
                      <a:endParaRPr lang="es-SV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N° de casos nuevos de TB   todas las formas   / Total de Población ( </a:t>
                      </a:r>
                      <a:r>
                        <a:rPr lang="es-MX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Poblacion</a:t>
                      </a: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asignada )            x 100,000        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112481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71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Letalidad por  tuberculosis  </a:t>
                      </a: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N° de casos  que fallecieron por tuberculosis /   N° de casos  de  tuberculosis todas las formas diagnosticados        x 100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38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TB I-3(M</a:t>
                      </a:r>
                      <a:r>
                        <a:rPr lang="es-SV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): </a:t>
                      </a:r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Tasa de mortalidad de la tuberculosis por 100,000 habitantes*</a:t>
                      </a:r>
                      <a:endParaRPr lang="es-SV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muertes por tuberculosis todas las formas registradas, certificadas y reportadas / Total de Población (poblacion asignada) X100,000</a:t>
                      </a:r>
                      <a:b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47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Tasa  especifica de TB meníngea en población menor de 5 años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Población menor de  5  años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470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>
            <a:extLst>
              <a:ext uri="{FF2B5EF4-FFF2-40B4-BE49-F238E27FC236}">
                <a16:creationId xmlns:a16="http://schemas.microsoft.com/office/drawing/2014/main" id="{4DD760C5-1C0D-40F3-A2B6-F544F00E732A}"/>
              </a:ext>
            </a:extLst>
          </p:cNvPr>
          <p:cNvSpPr txBox="1">
            <a:spLocks/>
          </p:cNvSpPr>
          <p:nvPr/>
        </p:nvSpPr>
        <p:spPr>
          <a:xfrm>
            <a:off x="29240" y="548680"/>
            <a:ext cx="9072563" cy="108267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SV" sz="1600" b="1" i="1" dirty="0">
                <a:solidFill>
                  <a:srgbClr val="003399"/>
                </a:solidFill>
                <a:ea typeface="+mj-ea"/>
                <a:cs typeface="Arial" pitchFamily="34" charset="0"/>
              </a:rPr>
              <a:t>CAUSA DE EGRESO </a:t>
            </a:r>
            <a:r>
              <a:rPr lang="es-SV" altLang="es-SV" sz="1600" b="1" i="1" dirty="0">
                <a:solidFill>
                  <a:srgbClr val="003399"/>
                </a:solidFill>
                <a:ea typeface="+mj-ea"/>
                <a:cs typeface="Arial" pitchFamily="34" charset="0"/>
              </a:rPr>
              <a:t>DE CASOS NUEVOS DE TB BACT ( + )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s-SV" sz="1600" b="1" i="1" dirty="0">
                <a:solidFill>
                  <a:srgbClr val="003399"/>
                </a:solidFill>
                <a:ea typeface="+mj-ea"/>
                <a:cs typeface="Arial" pitchFamily="34" charset="0"/>
              </a:rPr>
              <a:t>ENERO A  DICIEMBRE 2022</a:t>
            </a:r>
            <a:r>
              <a:rPr lang="es-ES" sz="1600" i="1" dirty="0">
                <a:solidFill>
                  <a:srgbClr val="003399"/>
                </a:solidFill>
                <a:cs typeface="Arial" pitchFamily="34" charset="0"/>
              </a:rPr>
              <a:t> </a:t>
            </a:r>
            <a:endParaRPr lang="es-SV" altLang="es-SV" sz="2000" b="1" i="1" dirty="0">
              <a:solidFill>
                <a:srgbClr val="003399"/>
              </a:solidFill>
              <a:ea typeface="+mj-ea"/>
              <a:cs typeface="Arial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581030"/>
              </p:ext>
            </p:extLst>
          </p:nvPr>
        </p:nvGraphicFramePr>
        <p:xfrm>
          <a:off x="793750" y="1556792"/>
          <a:ext cx="7556500" cy="3960439"/>
        </p:xfrm>
        <a:graphic>
          <a:graphicData uri="http://schemas.openxmlformats.org/drawingml/2006/table">
            <a:tbl>
              <a:tblPr/>
              <a:tblGrid>
                <a:gridCol w="245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77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SIBASI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Excluidos de cohorte (causa)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Causa del Fracaso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Causa del Fallecimiento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Causa de la Pérdida en el seguimiento 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8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U. M ACATECOLUCA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82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U. M ILOBASCO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67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U. M COJUTEPEQUE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CA. Pulmon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7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U. M SAN VICENTESAN VICENTE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82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U. M SENSUNTEPEQUE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82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>
          <a:xfrm>
            <a:off x="441182" y="677820"/>
            <a:ext cx="8229600" cy="927100"/>
          </a:xfrm>
        </p:spPr>
        <p:txBody>
          <a:bodyPr/>
          <a:lstStyle/>
          <a:p>
            <a:pPr eaLnBrk="1" hangingPunct="1"/>
            <a:r>
              <a:rPr lang="es-SV" altLang="es-SV" sz="1600" i="1" dirty="0"/>
              <a:t>COHORTE DE CO-INFECCIÓN TB/VIH  EN CASOS NUEVOS DE TB PULMONAR  BACTERIOLOGICAMENTE  CONFIRMADOS</a:t>
            </a:r>
            <a:br>
              <a:rPr lang="es-SV" altLang="es-SV" sz="1600" i="1" dirty="0"/>
            </a:br>
            <a:r>
              <a:rPr lang="es-SV" sz="1600" i="1" dirty="0"/>
              <a:t>ENERO A DICIEMBRE 2022</a:t>
            </a:r>
            <a:r>
              <a:rPr lang="es-ES" sz="1600" i="1" dirty="0"/>
              <a:t> </a:t>
            </a:r>
            <a:br>
              <a:rPr lang="es-SV" altLang="es-SV" sz="1600" i="1" dirty="0"/>
            </a:br>
            <a:endParaRPr lang="es-SV" altLang="es-SV" sz="1600" i="1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3366C5A-88FC-4E5C-9A2D-464EFEBA766F}"/>
              </a:ext>
            </a:extLst>
          </p:cNvPr>
          <p:cNvSpPr txBox="1"/>
          <p:nvPr/>
        </p:nvSpPr>
        <p:spPr>
          <a:xfrm>
            <a:off x="441182" y="6625618"/>
            <a:ext cx="4572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900" dirty="0"/>
              <a:t>Fuente : Libro de Registro de Casos de Tuberculosis (PCT-5)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1596CB5D-5EEB-C055-C48F-0902AB884D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878" y="3799367"/>
            <a:ext cx="8303472" cy="518205"/>
          </a:xfrm>
          <a:prstGeom prst="rect">
            <a:avLst/>
          </a:prstGeom>
        </p:spPr>
      </p:pic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755127"/>
              </p:ext>
            </p:extLst>
          </p:nvPr>
        </p:nvGraphicFramePr>
        <p:xfrm>
          <a:off x="334750" y="1404180"/>
          <a:ext cx="8229600" cy="2395185"/>
        </p:xfrm>
        <a:graphic>
          <a:graphicData uri="http://schemas.openxmlformats.org/drawingml/2006/table">
            <a:tbl>
              <a:tblPr/>
              <a:tblGrid>
                <a:gridCol w="894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4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53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53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53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53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53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53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537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537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9537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537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9537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9537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69665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NUEVOS BACT POSITIVOS ENERO A  DICIEMBRE 2023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casos nuevos registrados con </a:t>
                      </a:r>
                      <a:r>
                        <a:rPr lang="es-MX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Bact</a:t>
                      </a:r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(+)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que ingresan a cohorte de tratamiento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Curados    </a:t>
                      </a:r>
                      <a:r>
                        <a:rPr lang="es-SV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Bact</a:t>
                      </a:r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(-)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Tratamiento completo sin Bact.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Fracaso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Fallecido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Pérdida del seguimiento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316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316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 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     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     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3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ZACATECOLUCA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3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ILOBASCO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3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COJUTE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3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VICENTE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3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SENSUNTE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3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187134"/>
              </p:ext>
            </p:extLst>
          </p:nvPr>
        </p:nvGraphicFramePr>
        <p:xfrm>
          <a:off x="331266" y="4725143"/>
          <a:ext cx="8233082" cy="1382267"/>
        </p:xfrm>
        <a:graphic>
          <a:graphicData uri="http://schemas.openxmlformats.org/drawingml/2006/table">
            <a:tbl>
              <a:tblPr/>
              <a:tblGrid>
                <a:gridCol w="1953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3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14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14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44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ISSS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CURACION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%TX TERMINADO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FRACASO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FALLECIDOS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PERDIDA DEL SEGUIMIENTO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821">
                <a:tc>
                  <a:txBody>
                    <a:bodyPr/>
                    <a:lstStyle/>
                    <a:p>
                      <a:pPr algn="l" fontAlgn="t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REGION PARACENTRAL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589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B3366C5A-88FC-4E5C-9A2D-464EFEBA766F}"/>
              </a:ext>
            </a:extLst>
          </p:cNvPr>
          <p:cNvSpPr txBox="1"/>
          <p:nvPr/>
        </p:nvSpPr>
        <p:spPr>
          <a:xfrm>
            <a:off x="441182" y="6625618"/>
            <a:ext cx="4572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900" dirty="0"/>
              <a:t>Fuente : Libro de Registro de Casos de Tuberculosis (PCT-5)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F10D749-BD83-16DC-612D-41DB840812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15" y="3941225"/>
            <a:ext cx="8303472" cy="518205"/>
          </a:xfrm>
          <a:prstGeom prst="rect">
            <a:avLst/>
          </a:prstGeom>
        </p:spPr>
      </p:pic>
      <p:graphicFrame>
        <p:nvGraphicFramePr>
          <p:cNvPr id="11" name="3 Marcador de contenido">
            <a:extLst>
              <a:ext uri="{FF2B5EF4-FFF2-40B4-BE49-F238E27FC236}">
                <a16:creationId xmlns:a16="http://schemas.microsoft.com/office/drawing/2014/main" id="{B7F9412E-59BC-5007-8788-80B197B530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178118"/>
              </p:ext>
            </p:extLst>
          </p:nvPr>
        </p:nvGraphicFramePr>
        <p:xfrm>
          <a:off x="261940" y="1916832"/>
          <a:ext cx="8713781" cy="1944117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243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00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96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96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96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96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96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96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96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968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968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421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44216">
                  <a:extLst>
                    <a:ext uri="{9D8B030D-6E8A-4147-A177-3AD203B41FA5}">
                      <a16:colId xmlns:a16="http://schemas.microsoft.com/office/drawing/2014/main" val="1579696307"/>
                    </a:ext>
                  </a:extLst>
                </a:gridCol>
                <a:gridCol w="544216">
                  <a:extLst>
                    <a:ext uri="{9D8B030D-6E8A-4147-A177-3AD203B41FA5}">
                      <a16:colId xmlns:a16="http://schemas.microsoft.com/office/drawing/2014/main" val="3174241700"/>
                    </a:ext>
                  </a:extLst>
                </a:gridCol>
                <a:gridCol w="54421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8902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    INDICADOR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Total de casos nuevos registrados con Bact (+)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Casos que ingresan a cohorte de tratamiento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Curados                                          Bact (-)</a:t>
                      </a:r>
                    </a:p>
                    <a:p>
                      <a:pPr algn="ctr" fontAlgn="ctr"/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Tratamiento completo sin Bact.</a:t>
                      </a:r>
                    </a:p>
                    <a:p>
                      <a:pPr algn="ctr" fontAlgn="ctr"/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Fracaso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Fallecido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effectLst/>
                          <a:latin typeface="+mn-lt"/>
                        </a:rPr>
                        <a:t>Pérdida</a:t>
                      </a:r>
                      <a:r>
                        <a:rPr lang="es-SV" sz="1100" b="1" i="0" u="none" strike="noStrike" baseline="0" dirty="0">
                          <a:effectLst/>
                          <a:latin typeface="+mn-lt"/>
                        </a:rPr>
                        <a:t> del seguimiento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effectLst/>
                          <a:latin typeface="Arial"/>
                        </a:rPr>
                        <a:t>*No evaluados</a:t>
                      </a: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Total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58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N°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N°         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%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N°        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%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N°          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%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N°         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%       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N°     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%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N°     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%       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N°          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%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N°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30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u="none" strike="noStrike" dirty="0">
                          <a:effectLst/>
                        </a:rPr>
                        <a:t>CASOS NUEVOS BACT POSITIVOS ENERO A  DICIEMBRE 2022</a:t>
                      </a:r>
                      <a:endParaRPr lang="es-SV" sz="10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1 Título">
            <a:extLst>
              <a:ext uri="{FF2B5EF4-FFF2-40B4-BE49-F238E27FC236}">
                <a16:creationId xmlns:a16="http://schemas.microsoft.com/office/drawing/2014/main" id="{0BE48816-7350-3CD3-ACEA-E18203373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0238"/>
            <a:ext cx="8229600" cy="927100"/>
          </a:xfrm>
        </p:spPr>
        <p:txBody>
          <a:bodyPr/>
          <a:lstStyle/>
          <a:p>
            <a:pPr eaLnBrk="1" hangingPunct="1"/>
            <a:r>
              <a:rPr lang="es-SV" altLang="es-SV" sz="1600" i="1" dirty="0"/>
              <a:t>COHORTE COMORBILIDAD TB/DM EN  CASOS NUEVOS DE TB PULMONAR  BACTERIOLOGICAMENTE  CONFIRMADOS</a:t>
            </a:r>
            <a:br>
              <a:rPr lang="es-SV" altLang="es-SV" sz="1600" i="1" dirty="0"/>
            </a:br>
            <a:r>
              <a:rPr lang="es-SV" sz="1600" i="1" dirty="0"/>
              <a:t>ENERO A DICIEMBRE 2022</a:t>
            </a:r>
            <a:r>
              <a:rPr lang="es-ES" sz="1600" i="1" dirty="0"/>
              <a:t> </a:t>
            </a:r>
            <a:br>
              <a:rPr lang="es-SV" altLang="es-SV" sz="1600" i="1" dirty="0"/>
            </a:br>
            <a:endParaRPr lang="es-SV" altLang="es-SV" sz="1600" i="1" dirty="0"/>
          </a:p>
        </p:txBody>
      </p:sp>
      <p:graphicFrame>
        <p:nvGraphicFramePr>
          <p:cNvPr id="2" name="1 Tabla">
            <a:extLst>
              <a:ext uri="{FF2B5EF4-FFF2-40B4-BE49-F238E27FC236}">
                <a16:creationId xmlns:a16="http://schemas.microsoft.com/office/drawing/2014/main" id="{ABF2DB2A-729E-C386-FC7B-337977F1EF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563487"/>
              </p:ext>
            </p:extLst>
          </p:nvPr>
        </p:nvGraphicFramePr>
        <p:xfrm>
          <a:off x="179512" y="4869160"/>
          <a:ext cx="8580439" cy="82768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25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5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5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5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5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5777">
                  <a:extLst>
                    <a:ext uri="{9D8B030D-6E8A-4147-A177-3AD203B41FA5}">
                      <a16:colId xmlns:a16="http://schemas.microsoft.com/office/drawing/2014/main" val="871479209"/>
                    </a:ext>
                  </a:extLst>
                </a:gridCol>
              </a:tblGrid>
              <a:tr h="287387">
                <a:tc>
                  <a:txBody>
                    <a:bodyPr/>
                    <a:lstStyle/>
                    <a:p>
                      <a:pPr algn="ctr"/>
                      <a:r>
                        <a:rPr lang="es-SV" sz="1200" dirty="0"/>
                        <a:t>SIBASI</a:t>
                      </a:r>
                      <a:endParaRPr lang="es-SV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46" marR="91446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200" dirty="0"/>
                        <a:t>% DE</a:t>
                      </a:r>
                      <a:r>
                        <a:rPr lang="es-SV" sz="1200" baseline="0" dirty="0"/>
                        <a:t> CURACION</a:t>
                      </a:r>
                      <a:endParaRPr lang="es-SV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46" marR="91446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200" dirty="0"/>
                        <a:t>% TX</a:t>
                      </a:r>
                      <a:r>
                        <a:rPr lang="es-SV" sz="1200" baseline="0" dirty="0"/>
                        <a:t> TERMINADO</a:t>
                      </a:r>
                      <a:endParaRPr lang="es-SV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46" marR="91446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200" dirty="0"/>
                        <a:t>% FRACASO</a:t>
                      </a:r>
                      <a:endParaRPr lang="es-SV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46" marR="91446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200" dirty="0"/>
                        <a:t>% FALLECIDOS</a:t>
                      </a:r>
                      <a:endParaRPr lang="es-SV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46" marR="91446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200" dirty="0"/>
                        <a:t>% PERDIDA DEL SEGUIMIENTO</a:t>
                      </a:r>
                      <a:endParaRPr lang="es-SV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46" marR="91446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dirty="0"/>
                        <a:t>%  NO EVALUADOS</a:t>
                      </a:r>
                      <a:endParaRPr lang="es-SV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46" marR="91446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552">
                <a:tc>
                  <a:txBody>
                    <a:bodyPr/>
                    <a:lstStyle/>
                    <a:p>
                      <a:endParaRPr lang="es-SV" sz="1600" dirty="0"/>
                    </a:p>
                  </a:txBody>
                  <a:tcPr marL="91446" marR="91446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dirty="0"/>
                        <a:t>1</a:t>
                      </a:r>
                    </a:p>
                  </a:txBody>
                  <a:tcPr marL="91446" marR="91446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dirty="0"/>
                        <a:t>0</a:t>
                      </a:r>
                    </a:p>
                  </a:txBody>
                  <a:tcPr marL="91446" marR="91446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dirty="0"/>
                        <a:t>0</a:t>
                      </a:r>
                    </a:p>
                  </a:txBody>
                  <a:tcPr marL="91446" marR="91446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dirty="0"/>
                        <a:t>0</a:t>
                      </a:r>
                    </a:p>
                  </a:txBody>
                  <a:tcPr marL="91446" marR="91446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dirty="0"/>
                        <a:t>0</a:t>
                      </a:r>
                    </a:p>
                  </a:txBody>
                  <a:tcPr marL="91446" marR="91446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dirty="0"/>
                        <a:t>0</a:t>
                      </a:r>
                    </a:p>
                  </a:txBody>
                  <a:tcPr marL="91446" marR="91446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243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SV" altLang="es-SV" sz="2000" b="1" i="1" dirty="0"/>
              <a:t>COHORTE RETRATAMIENTO </a:t>
            </a:r>
            <a:br>
              <a:rPr lang="es-SV" altLang="es-SV" sz="2000" b="1" i="1" dirty="0"/>
            </a:br>
            <a:r>
              <a:rPr lang="es-SV" altLang="es-SV" sz="2000" b="1" i="1" dirty="0"/>
              <a:t>(CASOS TB, TB/VIH Y TB/DM)</a:t>
            </a:r>
            <a:br>
              <a:rPr lang="es-SV" altLang="es-SV" sz="2000" b="1" i="1" dirty="0"/>
            </a:br>
            <a:r>
              <a:rPr lang="es-SV" altLang="es-SV" sz="2000" i="1" dirty="0"/>
              <a:t>ENERO A DICIEMBRE 2022</a:t>
            </a:r>
            <a:endParaRPr lang="es-SV" altLang="es-SV" sz="2000" b="1" i="1" dirty="0"/>
          </a:p>
        </p:txBody>
      </p:sp>
      <p:sp>
        <p:nvSpPr>
          <p:cNvPr id="20590" name="5 CuadroTexto"/>
          <p:cNvSpPr txBox="1">
            <a:spLocks noChangeArrowheads="1"/>
          </p:cNvSpPr>
          <p:nvPr/>
        </p:nvSpPr>
        <p:spPr bwMode="auto">
          <a:xfrm>
            <a:off x="303944" y="6309320"/>
            <a:ext cx="5905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SV" sz="1000" dirty="0"/>
              <a:t>Fuente: Libro de Registro de Casos de Tuberculosis (PCT-5</a:t>
            </a:r>
            <a:r>
              <a:rPr lang="es-SV" sz="1100" dirty="0"/>
              <a:t>)</a:t>
            </a:r>
            <a:endParaRPr lang="es-SV" sz="1600" dirty="0"/>
          </a:p>
        </p:txBody>
      </p:sp>
      <p:graphicFrame>
        <p:nvGraphicFramePr>
          <p:cNvPr id="5" name="3 Marcador de contenido">
            <a:extLst>
              <a:ext uri="{FF2B5EF4-FFF2-40B4-BE49-F238E27FC236}">
                <a16:creationId xmlns:a16="http://schemas.microsoft.com/office/drawing/2014/main" id="{53AD040D-832C-5624-AE21-14B883F9F4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340383"/>
              </p:ext>
            </p:extLst>
          </p:nvPr>
        </p:nvGraphicFramePr>
        <p:xfrm>
          <a:off x="323528" y="1772816"/>
          <a:ext cx="8520112" cy="4222263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207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1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3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1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07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07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82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82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82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82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823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109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41095">
                  <a:extLst>
                    <a:ext uri="{9D8B030D-6E8A-4147-A177-3AD203B41FA5}">
                      <a16:colId xmlns:a16="http://schemas.microsoft.com/office/drawing/2014/main" val="3323472662"/>
                    </a:ext>
                  </a:extLst>
                </a:gridCol>
                <a:gridCol w="441095">
                  <a:extLst>
                    <a:ext uri="{9D8B030D-6E8A-4147-A177-3AD203B41FA5}">
                      <a16:colId xmlns:a16="http://schemas.microsoft.com/office/drawing/2014/main" val="207164843"/>
                    </a:ext>
                  </a:extLst>
                </a:gridCol>
                <a:gridCol w="44399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111316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    INDICADOR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Total de casos nuevos registrados con Bact</a:t>
                      </a:r>
                      <a:r>
                        <a:rPr lang="es-SV" sz="1200" b="1" u="none" strike="noStrike" baseline="0" dirty="0">
                          <a:effectLst/>
                        </a:rPr>
                        <a:t> </a:t>
                      </a:r>
                      <a:r>
                        <a:rPr lang="es-SV" sz="1200" b="1" u="none" strike="noStrike" dirty="0">
                          <a:effectLst/>
                        </a:rPr>
                        <a:t>(+)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Casos que ingresan a cohorte de tratamiento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Curados</a:t>
                      </a:r>
                    </a:p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 Bact (-)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Tratamiento completo sin </a:t>
                      </a:r>
                    </a:p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Bact.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Fracaso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Fallecido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1" i="0" u="none" strike="noStrike" dirty="0">
                          <a:effectLst/>
                          <a:latin typeface="+mn-lt"/>
                        </a:rPr>
                        <a:t>Pérdida</a:t>
                      </a:r>
                      <a:r>
                        <a:rPr lang="es-SV" sz="1200" b="1" i="0" u="none" strike="noStrike" baseline="0" dirty="0">
                          <a:effectLst/>
                          <a:latin typeface="+mn-lt"/>
                        </a:rPr>
                        <a:t> del seguimiento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b="1" i="0" u="none" strike="noStrike" dirty="0">
                          <a:effectLst/>
                          <a:latin typeface="Arial"/>
                        </a:rPr>
                        <a:t>*No evaluados</a:t>
                      </a:r>
                    </a:p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68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 err="1">
                          <a:effectLst/>
                        </a:rPr>
                        <a:t>N°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>
                          <a:effectLst/>
                        </a:rPr>
                        <a:t>N°         </a:t>
                      </a:r>
                      <a:endParaRPr lang="es-SV" sz="12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%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N°   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%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N°     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%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N°    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%  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1" u="none" strike="noStrike" dirty="0">
                          <a:effectLst/>
                        </a:rPr>
                        <a:t>N°   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%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N°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%  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N°          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%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N°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01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RECAIDAS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93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FRACASOS</a:t>
                      </a:r>
                      <a:endParaRPr lang="es-SV" sz="12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9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>
                          <a:effectLst/>
                        </a:rPr>
                        <a:t>PACIENTES CON</a:t>
                      </a:r>
                      <a:r>
                        <a:rPr lang="es-SV" sz="1100" u="none" strike="noStrike" baseline="0" dirty="0">
                          <a:effectLst/>
                        </a:rPr>
                        <a:t> TRATAMIENTO DESPUES  DE LA PERDIDA DEL SEGUIMIENTO (ANTES ABANDONO RECUPERADO)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  <a:p>
                      <a:pPr algn="ctr" fontAlgn="ctr"/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75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TOTAL DE RETRATAMIENTO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4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  <a:p>
                      <a:pPr algn="ctr" fontAlgn="ctr"/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325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SV" altLang="es-SV" sz="2400" b="1" i="1" dirty="0"/>
              <a:t>COHORTE RETRATAMIENTO CO-INFECCIÓN TB/VIH </a:t>
            </a:r>
            <a:br>
              <a:rPr lang="es-SV" altLang="es-SV" sz="2400" b="1" i="1" dirty="0"/>
            </a:br>
            <a:r>
              <a:rPr lang="es-SV" altLang="es-SV" sz="2400" b="1" i="1" dirty="0"/>
              <a:t>ENERO A DICIEM</a:t>
            </a:r>
            <a:r>
              <a:rPr lang="es-SV" altLang="es-SV" sz="2400" i="1" dirty="0"/>
              <a:t>BRE 2022 </a:t>
            </a:r>
            <a:endParaRPr lang="es-SV" altLang="es-SV" sz="2400" b="1" i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1304104"/>
              </p:ext>
            </p:extLst>
          </p:nvPr>
        </p:nvGraphicFramePr>
        <p:xfrm>
          <a:off x="323528" y="1772816"/>
          <a:ext cx="8520112" cy="4222263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207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1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3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1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07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07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82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82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82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82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823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109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41095">
                  <a:extLst>
                    <a:ext uri="{9D8B030D-6E8A-4147-A177-3AD203B41FA5}">
                      <a16:colId xmlns:a16="http://schemas.microsoft.com/office/drawing/2014/main" val="3323472662"/>
                    </a:ext>
                  </a:extLst>
                </a:gridCol>
                <a:gridCol w="441095">
                  <a:extLst>
                    <a:ext uri="{9D8B030D-6E8A-4147-A177-3AD203B41FA5}">
                      <a16:colId xmlns:a16="http://schemas.microsoft.com/office/drawing/2014/main" val="207164843"/>
                    </a:ext>
                  </a:extLst>
                </a:gridCol>
                <a:gridCol w="44399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111316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    INDICADOR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Total de casos nuevos registrados con Bact</a:t>
                      </a:r>
                      <a:r>
                        <a:rPr lang="es-SV" sz="1200" b="1" u="none" strike="noStrike" baseline="0" dirty="0">
                          <a:effectLst/>
                        </a:rPr>
                        <a:t> </a:t>
                      </a:r>
                      <a:r>
                        <a:rPr lang="es-SV" sz="1200" b="1" u="none" strike="noStrike" dirty="0">
                          <a:effectLst/>
                        </a:rPr>
                        <a:t>(+)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Casos que ingresan a cohorte de tratamiento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Curados</a:t>
                      </a:r>
                    </a:p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 Bact (-)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Tratamiento completo sin </a:t>
                      </a:r>
                    </a:p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Bact.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Fracaso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Fallecido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1" i="0" u="none" strike="noStrike" dirty="0">
                          <a:effectLst/>
                          <a:latin typeface="+mn-lt"/>
                        </a:rPr>
                        <a:t>Pérdida</a:t>
                      </a:r>
                      <a:r>
                        <a:rPr lang="es-SV" sz="1200" b="1" i="0" u="none" strike="noStrike" baseline="0" dirty="0">
                          <a:effectLst/>
                          <a:latin typeface="+mn-lt"/>
                        </a:rPr>
                        <a:t> del seguimiento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b="1" i="0" u="none" strike="noStrike" dirty="0">
                          <a:effectLst/>
                          <a:latin typeface="Arial"/>
                        </a:rPr>
                        <a:t>*No evaluados</a:t>
                      </a:r>
                    </a:p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68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 err="1">
                          <a:effectLst/>
                        </a:rPr>
                        <a:t>N°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>
                          <a:effectLst/>
                        </a:rPr>
                        <a:t>N°         </a:t>
                      </a:r>
                      <a:endParaRPr lang="es-SV" sz="12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%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N°   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%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N°     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%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N°    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%  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1" u="none" strike="noStrike" dirty="0">
                          <a:effectLst/>
                        </a:rPr>
                        <a:t>N°   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%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N°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%  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N°          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%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N°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01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RECAIDAS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93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FRACASOS</a:t>
                      </a:r>
                      <a:endParaRPr lang="es-SV" sz="12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9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>
                          <a:effectLst/>
                        </a:rPr>
                        <a:t>PACIENTES CON</a:t>
                      </a:r>
                      <a:r>
                        <a:rPr lang="es-SV" sz="1100" u="none" strike="noStrike" baseline="0" dirty="0">
                          <a:effectLst/>
                        </a:rPr>
                        <a:t> TRATAMIENTO DESPUES  DE LA PERDIDA DEL SEGUIMIENTO (ANTES ABANDONO RECUPERADO)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  <a:p>
                      <a:pPr algn="ctr" fontAlgn="ctr"/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75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TOTAL DE RETRATAMIENTO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effectLst/>
                          <a:latin typeface="Arial"/>
                        </a:rPr>
                        <a:t>0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590" name="5 CuadroTexto"/>
          <p:cNvSpPr txBox="1">
            <a:spLocks noChangeArrowheads="1"/>
          </p:cNvSpPr>
          <p:nvPr/>
        </p:nvSpPr>
        <p:spPr bwMode="auto">
          <a:xfrm>
            <a:off x="251520" y="6381328"/>
            <a:ext cx="59055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SV" sz="800"/>
              <a:t>Fuente : Libro de Registro de Casos de Tuberculosis (PCT-5)</a:t>
            </a:r>
            <a:endParaRPr lang="es-SV" sz="8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DF63C79-3A5C-6314-94A3-8061BD462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5968659"/>
            <a:ext cx="8303472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871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>
            <a:spLocks noGrp="1"/>
          </p:cNvSpPr>
          <p:nvPr>
            <p:ph type="title"/>
          </p:nvPr>
        </p:nvSpPr>
        <p:spPr>
          <a:xfrm>
            <a:off x="468313" y="404664"/>
            <a:ext cx="8229600" cy="927100"/>
          </a:xfrm>
        </p:spPr>
        <p:txBody>
          <a:bodyPr/>
          <a:lstStyle/>
          <a:p>
            <a:pPr eaLnBrk="1" hangingPunct="1"/>
            <a:r>
              <a:rPr lang="es-SV" altLang="es-SV" sz="2000" b="1" i="1" dirty="0"/>
              <a:t>COHORTE DE CASOS </a:t>
            </a:r>
            <a:r>
              <a:rPr lang="es-SV" altLang="es-SV" sz="2000" i="1" dirty="0"/>
              <a:t>NUEVOS </a:t>
            </a:r>
            <a:r>
              <a:rPr lang="es-SV" altLang="es-SV" sz="2000" b="1" i="1" dirty="0"/>
              <a:t>TB, TB/VIH, TB/DM</a:t>
            </a:r>
            <a:br>
              <a:rPr lang="es-SV" altLang="es-SV" sz="2000" b="1" i="1" dirty="0"/>
            </a:br>
            <a:r>
              <a:rPr lang="es-SV" altLang="es-SV" sz="2000" b="1" i="1" dirty="0"/>
              <a:t> CLINICAMENTE Dx  Y EXTRAPULMONARES</a:t>
            </a:r>
            <a:br>
              <a:rPr lang="es-SV" altLang="es-SV" sz="2000" b="1" i="1" dirty="0"/>
            </a:br>
            <a:r>
              <a:rPr lang="es-SV" altLang="es-SV" sz="2000" b="1" i="1" dirty="0"/>
              <a:t>ENERO A DICIEM</a:t>
            </a:r>
            <a:r>
              <a:rPr lang="es-SV" altLang="es-SV" sz="2000" i="1" dirty="0"/>
              <a:t>BRE 2022</a:t>
            </a:r>
            <a:endParaRPr lang="es-SV" altLang="es-SV" sz="2000" b="1" i="1" dirty="0"/>
          </a:p>
        </p:txBody>
      </p:sp>
      <p:sp>
        <p:nvSpPr>
          <p:cNvPr id="21588" name="5 CuadroTexto"/>
          <p:cNvSpPr txBox="1">
            <a:spLocks noChangeArrowheads="1"/>
          </p:cNvSpPr>
          <p:nvPr/>
        </p:nvSpPr>
        <p:spPr bwMode="auto">
          <a:xfrm>
            <a:off x="7164288" y="6590923"/>
            <a:ext cx="590391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SV" altLang="es-SV" sz="1100" dirty="0"/>
              <a:t>FUENTE: PCT 5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03FA3D3-4E4F-10A2-5C9A-ABD4418DDD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264" y="6373644"/>
            <a:ext cx="8303472" cy="518205"/>
          </a:xfrm>
          <a:prstGeom prst="rect">
            <a:avLst/>
          </a:prstGeom>
        </p:spPr>
      </p:pic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2102924"/>
              </p:ext>
            </p:extLst>
          </p:nvPr>
        </p:nvGraphicFramePr>
        <p:xfrm>
          <a:off x="457199" y="1412777"/>
          <a:ext cx="8229602" cy="4752526"/>
        </p:xfrm>
        <a:graphic>
          <a:graphicData uri="http://schemas.openxmlformats.org/drawingml/2006/table">
            <a:tbl>
              <a:tblPr/>
              <a:tblGrid>
                <a:gridCol w="1775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9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92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2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25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88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88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88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88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3411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INDICADOR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que ingresan a cohorte de tratamiento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Tratamiento Terminado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Fallecido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Pérdida del seguimiento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307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 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 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     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508"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TB PULMONARES  CLINICAMENTE DIAGNOSTICADOS EN  &lt; 10 AÑOS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0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REGION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508"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TB PULMONARES  CLINICAMENTE DIAGNOSTICADOS EN   ≥10 AÑOS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00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REGION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508"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TB EXTRAPULMONARES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510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U. M ACATECOLUCA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510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U. M ILOBASCO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510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U. M COJUTEPEQUE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4114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U. M SAN VICENTESAN VICENTE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1510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U. M SENSUNTEPEQUE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241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REGION</a:t>
                      </a:r>
                    </a:p>
                  </a:txBody>
                  <a:tcPr marL="5823" marR="5823" marT="582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23" marR="5823" marT="5823" marB="0" anchor="b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823" marR="5823" marT="5823" marB="0" anchor="b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823" marR="5823" marT="5823" marB="0" anchor="b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5823" marR="5823" marT="5823" marB="0" anchor="b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23" marR="5823" marT="5823" marB="0" anchor="b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5823" marR="5823" marT="5823" marB="0" anchor="b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23" marR="5823" marT="5823" marB="0" anchor="b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823" marR="5823" marT="5823" marB="0" anchor="b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823" marR="5823" marT="5823" marB="0" anchor="b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8581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/>
          <p:cNvSpPr>
            <a:spLocks noGrp="1"/>
          </p:cNvSpPr>
          <p:nvPr>
            <p:ph type="title"/>
          </p:nvPr>
        </p:nvSpPr>
        <p:spPr>
          <a:xfrm>
            <a:off x="611560" y="559126"/>
            <a:ext cx="8229600" cy="927100"/>
          </a:xfrm>
        </p:spPr>
        <p:txBody>
          <a:bodyPr/>
          <a:lstStyle/>
          <a:p>
            <a:pPr eaLnBrk="1" hangingPunct="1"/>
            <a:r>
              <a:rPr lang="es-SV" altLang="es-SV" sz="2000" b="1" i="1" dirty="0"/>
              <a:t>COHORTE DE CASOS NUEVOS </a:t>
            </a:r>
            <a:r>
              <a:rPr lang="es-SV" altLang="es-SV" sz="2000" i="1" dirty="0"/>
              <a:t>COINFECCION </a:t>
            </a:r>
            <a:r>
              <a:rPr lang="es-SV" altLang="es-SV" sz="2000" b="1" i="1" dirty="0"/>
              <a:t>TB/VIH </a:t>
            </a:r>
            <a:br>
              <a:rPr lang="es-SV" altLang="es-SV" sz="2000" b="1" i="1" dirty="0"/>
            </a:br>
            <a:r>
              <a:rPr lang="es-SV" altLang="es-SV" sz="2000" i="1" dirty="0"/>
              <a:t>CLINICAMENTE Dx </a:t>
            </a:r>
            <a:r>
              <a:rPr lang="es-SV" altLang="es-SV" sz="2000" b="1" i="1" dirty="0"/>
              <a:t>Y EXTRAPULMONARES</a:t>
            </a:r>
            <a:br>
              <a:rPr lang="es-SV" altLang="es-SV" sz="2000" b="1" i="1" dirty="0"/>
            </a:br>
            <a:r>
              <a:rPr lang="es-SV" altLang="es-SV" sz="2000" b="1" i="1" dirty="0"/>
              <a:t>ENERO A DICIEMBRE</a:t>
            </a:r>
            <a:r>
              <a:rPr lang="es-SV" altLang="es-SV" sz="2000" i="1" dirty="0"/>
              <a:t> 2022  </a:t>
            </a:r>
            <a:endParaRPr lang="es-SV" altLang="es-SV" sz="2000" b="1" i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267085"/>
              </p:ext>
            </p:extLst>
          </p:nvPr>
        </p:nvGraphicFramePr>
        <p:xfrm>
          <a:off x="251521" y="1772816"/>
          <a:ext cx="8446390" cy="36004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488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6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65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65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65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65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65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21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2193">
                  <a:extLst>
                    <a:ext uri="{9D8B030D-6E8A-4147-A177-3AD203B41FA5}">
                      <a16:colId xmlns:a16="http://schemas.microsoft.com/office/drawing/2014/main" val="1514498571"/>
                    </a:ext>
                  </a:extLst>
                </a:gridCol>
                <a:gridCol w="642193">
                  <a:extLst>
                    <a:ext uri="{9D8B030D-6E8A-4147-A177-3AD203B41FA5}">
                      <a16:colId xmlns:a16="http://schemas.microsoft.com/office/drawing/2014/main" val="2667667850"/>
                    </a:ext>
                  </a:extLst>
                </a:gridCol>
                <a:gridCol w="64610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9644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    INDICADOR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Casos que ingresan a cohorte de tratamiento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Tratamiento Terminado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Fallecido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400" b="0" i="0" u="none" strike="noStrike" dirty="0">
                          <a:effectLst/>
                          <a:latin typeface="+mn-lt"/>
                        </a:rPr>
                        <a:t>Pérdida</a:t>
                      </a:r>
                      <a:r>
                        <a:rPr lang="es-SV" sz="1400" b="0" i="0" u="none" strike="noStrike" baseline="0" dirty="0">
                          <a:effectLst/>
                          <a:latin typeface="+mn-lt"/>
                        </a:rPr>
                        <a:t> del seguimiento</a:t>
                      </a:r>
                      <a:endParaRPr lang="es-SV" sz="1400" b="0" i="0" u="none" strike="noStrike" dirty="0">
                        <a:effectLst/>
                        <a:latin typeface="Arial"/>
                      </a:endParaRPr>
                    </a:p>
                    <a:p>
                      <a:pPr algn="ctr" fontAlgn="ctr"/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1" i="0" u="none" strike="noStrike" dirty="0">
                          <a:effectLst/>
                          <a:latin typeface="Arial"/>
                        </a:rPr>
                        <a:t>*</a:t>
                      </a:r>
                      <a:r>
                        <a:rPr lang="es-SV" sz="1200" b="0" i="0" u="none" strike="noStrike" dirty="0">
                          <a:effectLst/>
                          <a:latin typeface="Arial"/>
                        </a:rPr>
                        <a:t>No evaluados</a:t>
                      </a:r>
                    </a:p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Total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102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N°         </a:t>
                      </a:r>
                      <a:endParaRPr lang="es-SV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%</a:t>
                      </a:r>
                      <a:endParaRPr lang="es-SV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N°          </a:t>
                      </a:r>
                      <a:endParaRPr lang="es-SV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%</a:t>
                      </a:r>
                      <a:endParaRPr lang="es-SV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N°          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%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N°     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%       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N°          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%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N°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65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CASOS TB PULMONARES                </a:t>
                      </a:r>
                      <a:r>
                        <a:rPr lang="es-SV" sz="1100" b="0" u="none" strike="noStrike" dirty="0">
                          <a:effectLst/>
                        </a:rPr>
                        <a:t>Clínicamente</a:t>
                      </a:r>
                      <a:r>
                        <a:rPr lang="es-SV" sz="1100" b="0" u="none" strike="noStrike" baseline="0" dirty="0">
                          <a:effectLst/>
                        </a:rPr>
                        <a:t> Dx </a:t>
                      </a:r>
                    </a:p>
                    <a:p>
                      <a:pPr algn="ctr" fontAlgn="ctr"/>
                      <a:r>
                        <a:rPr lang="es-SV" sz="1100" b="0" u="none" strike="noStrike" dirty="0">
                          <a:effectLst/>
                        </a:rPr>
                        <a:t> &lt; 10 AÑOS</a:t>
                      </a:r>
                      <a:endParaRPr lang="es-SV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31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CASOS TB PULMONARES         </a:t>
                      </a:r>
                    </a:p>
                    <a:p>
                      <a:pPr algn="ctr" fontAlgn="ctr"/>
                      <a:r>
                        <a:rPr lang="es-SV" sz="1100" b="0" u="none" strike="noStrike" dirty="0">
                          <a:effectLst/>
                        </a:rPr>
                        <a:t> Clínicamente</a:t>
                      </a:r>
                      <a:r>
                        <a:rPr lang="es-SV" sz="1100" b="0" u="none" strike="noStrike" baseline="0" dirty="0">
                          <a:effectLst/>
                        </a:rPr>
                        <a:t> Dx </a:t>
                      </a:r>
                      <a:r>
                        <a:rPr lang="es-SV" sz="1100" b="0" u="none" strike="noStrike" dirty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 ≥10 AÑOS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265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CASOS TB EXTRAPULMONARES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26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TOTAL CASOS TB REGION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5 CuadroTexto"/>
          <p:cNvSpPr txBox="1">
            <a:spLocks noChangeArrowheads="1"/>
          </p:cNvSpPr>
          <p:nvPr/>
        </p:nvSpPr>
        <p:spPr bwMode="auto">
          <a:xfrm>
            <a:off x="251521" y="6453336"/>
            <a:ext cx="590391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SV" altLang="es-SV" sz="1100" dirty="0"/>
              <a:t>FUENTE: PCT 5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EDF3E3D-AF22-2F73-AE65-F7407D96C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5412032"/>
            <a:ext cx="8303472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083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/>
          <p:cNvSpPr>
            <a:spLocks noGrp="1"/>
          </p:cNvSpPr>
          <p:nvPr>
            <p:ph type="title"/>
          </p:nvPr>
        </p:nvSpPr>
        <p:spPr>
          <a:xfrm>
            <a:off x="611560" y="559126"/>
            <a:ext cx="8229600" cy="927100"/>
          </a:xfrm>
        </p:spPr>
        <p:txBody>
          <a:bodyPr/>
          <a:lstStyle/>
          <a:p>
            <a:pPr eaLnBrk="1" hangingPunct="1"/>
            <a:r>
              <a:rPr lang="es-SV" altLang="es-SV" sz="2000" b="1" i="1" dirty="0"/>
              <a:t>COHORTE DE CASOS NUEVOS COMORBILIDAD TB/</a:t>
            </a:r>
            <a:r>
              <a:rPr lang="es-SV" altLang="es-SV" sz="2000" i="1" dirty="0"/>
              <a:t>DM</a:t>
            </a:r>
            <a:br>
              <a:rPr lang="es-SV" altLang="es-SV" sz="2000" b="1" i="1" dirty="0"/>
            </a:br>
            <a:r>
              <a:rPr lang="es-SV" altLang="es-SV" sz="2000" i="1" dirty="0"/>
              <a:t>CLINICAMENTE Dx </a:t>
            </a:r>
            <a:r>
              <a:rPr lang="es-SV" altLang="es-SV" sz="2000" b="1" i="1" dirty="0"/>
              <a:t>Y EXTRAPULMONARES</a:t>
            </a:r>
            <a:br>
              <a:rPr lang="es-SV" altLang="es-SV" sz="2000" b="1" i="1" dirty="0"/>
            </a:br>
            <a:r>
              <a:rPr lang="es-SV" altLang="es-SV" sz="2000" b="1" i="1" dirty="0"/>
              <a:t>ENERO A DICIEMBRE</a:t>
            </a:r>
            <a:r>
              <a:rPr lang="es-SV" altLang="es-SV" sz="2000" i="1" dirty="0"/>
              <a:t> 2022  </a:t>
            </a:r>
            <a:endParaRPr lang="es-SV" altLang="es-SV" sz="2000" b="1" i="1" dirty="0"/>
          </a:p>
        </p:txBody>
      </p:sp>
      <p:sp>
        <p:nvSpPr>
          <p:cNvPr id="5" name="5 CuadroTexto"/>
          <p:cNvSpPr txBox="1">
            <a:spLocks noChangeArrowheads="1"/>
          </p:cNvSpPr>
          <p:nvPr/>
        </p:nvSpPr>
        <p:spPr bwMode="auto">
          <a:xfrm>
            <a:off x="232312" y="6453336"/>
            <a:ext cx="590391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SV" altLang="es-SV" sz="1100" dirty="0"/>
              <a:t>FUENTE: PCT 5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DA94E60-D636-1111-DCDE-921C4A3AA3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5413825"/>
            <a:ext cx="8303472" cy="518205"/>
          </a:xfrm>
          <a:prstGeom prst="rect">
            <a:avLst/>
          </a:prstGeom>
        </p:spPr>
      </p:pic>
      <p:graphicFrame>
        <p:nvGraphicFramePr>
          <p:cNvPr id="7" name="3 Marcador de contenido">
            <a:extLst>
              <a:ext uri="{FF2B5EF4-FFF2-40B4-BE49-F238E27FC236}">
                <a16:creationId xmlns:a16="http://schemas.microsoft.com/office/drawing/2014/main" id="{DF01FD04-12D6-3C74-1499-473643CB70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81506"/>
              </p:ext>
            </p:extLst>
          </p:nvPr>
        </p:nvGraphicFramePr>
        <p:xfrm>
          <a:off x="251521" y="1772816"/>
          <a:ext cx="8446390" cy="36004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488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6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65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65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65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65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65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21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2193">
                  <a:extLst>
                    <a:ext uri="{9D8B030D-6E8A-4147-A177-3AD203B41FA5}">
                      <a16:colId xmlns:a16="http://schemas.microsoft.com/office/drawing/2014/main" val="1514498571"/>
                    </a:ext>
                  </a:extLst>
                </a:gridCol>
                <a:gridCol w="642193">
                  <a:extLst>
                    <a:ext uri="{9D8B030D-6E8A-4147-A177-3AD203B41FA5}">
                      <a16:colId xmlns:a16="http://schemas.microsoft.com/office/drawing/2014/main" val="2667667850"/>
                    </a:ext>
                  </a:extLst>
                </a:gridCol>
                <a:gridCol w="64610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9644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    INDICADOR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Casos que ingresan a cohorte de tratamiento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Tratamiento Terminado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Fallecido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400" b="0" i="0" u="none" strike="noStrike" dirty="0">
                          <a:effectLst/>
                          <a:latin typeface="+mn-lt"/>
                        </a:rPr>
                        <a:t>Pérdida</a:t>
                      </a:r>
                      <a:r>
                        <a:rPr lang="es-SV" sz="1400" b="0" i="0" u="none" strike="noStrike" baseline="0" dirty="0">
                          <a:effectLst/>
                          <a:latin typeface="+mn-lt"/>
                        </a:rPr>
                        <a:t> del seguimiento</a:t>
                      </a:r>
                      <a:endParaRPr lang="es-SV" sz="1400" b="0" i="0" u="none" strike="noStrike" dirty="0">
                        <a:effectLst/>
                        <a:latin typeface="Arial"/>
                      </a:endParaRPr>
                    </a:p>
                    <a:p>
                      <a:pPr algn="ctr" fontAlgn="ctr"/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1" i="0" u="none" strike="noStrike" dirty="0">
                          <a:effectLst/>
                          <a:latin typeface="Arial"/>
                        </a:rPr>
                        <a:t>*</a:t>
                      </a:r>
                      <a:r>
                        <a:rPr lang="es-SV" sz="1200" b="0" i="0" u="none" strike="noStrike" dirty="0">
                          <a:effectLst/>
                          <a:latin typeface="Arial"/>
                        </a:rPr>
                        <a:t>No evaluados</a:t>
                      </a:r>
                    </a:p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Total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102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N°         </a:t>
                      </a:r>
                      <a:endParaRPr lang="es-SV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%</a:t>
                      </a:r>
                      <a:endParaRPr lang="es-SV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N°          </a:t>
                      </a:r>
                      <a:endParaRPr lang="es-SV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%</a:t>
                      </a:r>
                      <a:endParaRPr lang="es-SV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N°          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%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N°     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%       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N°          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%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N°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65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CASOS TB PULMONARES                </a:t>
                      </a:r>
                      <a:r>
                        <a:rPr lang="es-SV" sz="1100" b="0" u="none" strike="noStrike" dirty="0">
                          <a:effectLst/>
                        </a:rPr>
                        <a:t>Clínicamente</a:t>
                      </a:r>
                      <a:r>
                        <a:rPr lang="es-SV" sz="1100" b="0" u="none" strike="noStrike" baseline="0" dirty="0">
                          <a:effectLst/>
                        </a:rPr>
                        <a:t> Dx </a:t>
                      </a:r>
                    </a:p>
                    <a:p>
                      <a:pPr algn="ctr" fontAlgn="ctr"/>
                      <a:r>
                        <a:rPr lang="es-SV" sz="1100" b="0" u="none" strike="noStrike" dirty="0">
                          <a:effectLst/>
                        </a:rPr>
                        <a:t> &lt; 10 AÑOS</a:t>
                      </a:r>
                      <a:endParaRPr lang="es-SV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31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CASOS TB PULMONARES         </a:t>
                      </a:r>
                    </a:p>
                    <a:p>
                      <a:pPr algn="ctr" fontAlgn="ctr"/>
                      <a:r>
                        <a:rPr lang="es-SV" sz="1100" b="0" u="none" strike="noStrike" dirty="0">
                          <a:effectLst/>
                        </a:rPr>
                        <a:t> Clínicamente</a:t>
                      </a:r>
                      <a:r>
                        <a:rPr lang="es-SV" sz="1100" b="0" u="none" strike="noStrike" baseline="0" dirty="0">
                          <a:effectLst/>
                        </a:rPr>
                        <a:t> Dx </a:t>
                      </a:r>
                      <a:r>
                        <a:rPr lang="es-SV" sz="1100" b="0" u="none" strike="noStrike" dirty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 ≥10 AÑOS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265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CASOS TB EXTRAPULMONARES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26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TOTAL CASOS TB REGION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3013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339752" y="2661012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7200" dirty="0"/>
              <a:t>GRACIAS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712"/>
            <a:ext cx="8229600" cy="927100"/>
          </a:xfrm>
        </p:spPr>
        <p:txBody>
          <a:bodyPr/>
          <a:lstStyle/>
          <a:p>
            <a:pPr eaLnBrk="1" hangingPunct="1"/>
            <a:r>
              <a:rPr lang="es-SV" sz="2400" i="1" dirty="0">
                <a:latin typeface="Arial" panose="020B0604020202020204" pitchFamily="34" charset="0"/>
                <a:cs typeface="Arial" panose="020B0604020202020204" pitchFamily="34" charset="0"/>
              </a:rPr>
              <a:t>COBERTURA  DE VACUNACIÓN  BCG </a:t>
            </a:r>
            <a:br>
              <a:rPr lang="es-SV" sz="2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sz="2400" i="1" dirty="0">
                <a:latin typeface="Arial" panose="020B0604020202020204" pitchFamily="34" charset="0"/>
                <a:cs typeface="Arial" panose="020B0604020202020204" pitchFamily="34" charset="0"/>
              </a:rPr>
              <a:t>ENERO A DICIEMBRE 2022-2023</a:t>
            </a:r>
            <a:endParaRPr lang="es-E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Text Box 36"/>
          <p:cNvSpPr txBox="1">
            <a:spLocks noChangeArrowheads="1"/>
          </p:cNvSpPr>
          <p:nvPr/>
        </p:nvSpPr>
        <p:spPr bwMode="auto">
          <a:xfrm>
            <a:off x="560752" y="6309320"/>
            <a:ext cx="5327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SV" sz="1400" dirty="0">
                <a:solidFill>
                  <a:schemeClr val="accent2"/>
                </a:solidFill>
              </a:rPr>
              <a:t>Fuente: módulo de vacuna,  ene – dic  2022-2023</a:t>
            </a:r>
            <a:endParaRPr lang="es-ES" sz="14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915823"/>
              </p:ext>
            </p:extLst>
          </p:nvPr>
        </p:nvGraphicFramePr>
        <p:xfrm>
          <a:off x="768350" y="1916832"/>
          <a:ext cx="7607300" cy="3816425"/>
        </p:xfrm>
        <a:graphic>
          <a:graphicData uri="http://schemas.openxmlformats.org/drawingml/2006/table">
            <a:tbl>
              <a:tblPr/>
              <a:tblGrid>
                <a:gridCol w="223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991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Año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Programado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Realizado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86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 a  Diciembre 2022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86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 a  Diciembre 2023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2266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489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474"/>
            <a:ext cx="8229600" cy="576262"/>
          </a:xfrm>
        </p:spPr>
        <p:txBody>
          <a:bodyPr/>
          <a:lstStyle/>
          <a:p>
            <a:pPr eaLnBrk="1" hangingPunct="1"/>
            <a:r>
              <a:rPr lang="es-ES" altLang="es-SV" sz="2800" b="1" i="1" dirty="0"/>
              <a:t>ACTIVIDADES DE DETECCIÓN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0" y="6404903"/>
            <a:ext cx="3384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Fuente de información: PCT-2 y PCT-5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524764"/>
              </p:ext>
            </p:extLst>
          </p:nvPr>
        </p:nvGraphicFramePr>
        <p:xfrm>
          <a:off x="468313" y="980728"/>
          <a:ext cx="8352159" cy="5328590"/>
        </p:xfrm>
        <a:graphic>
          <a:graphicData uri="http://schemas.openxmlformats.org/drawingml/2006/table">
            <a:tbl>
              <a:tblPr/>
              <a:tblGrid>
                <a:gridCol w="2484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20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6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6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0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00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537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IDICADOR       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DICIEMB RE 2022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DICIEMBRE 2023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376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Realizado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Realizado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52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1. SR Captados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78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2. SR. Investigados por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Laboratorio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52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b. Casos nuevos TB Bk (+)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788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c. Casos nuevos prueba molecular (+)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52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d.  Casos nuevos cultivo L J (+)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718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3. Total de casos nuevos bacteriológicamente (+)  (</a:t>
                      </a:r>
                      <a:r>
                        <a:rPr lang="es-SV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b+c+d</a:t>
                      </a:r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5273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4. Casos nuevos TB clínicamente diagnosticados &lt; 10 años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85273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5. Casos nuevos de TB clínicamente diagnosticados ≥ 10 años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441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6. Total de casos nuevos de TB Pulmonar (3+4+5)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472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2458"/>
            <a:ext cx="8229600" cy="576262"/>
          </a:xfrm>
        </p:spPr>
        <p:txBody>
          <a:bodyPr/>
          <a:lstStyle/>
          <a:p>
            <a:pPr eaLnBrk="1" hangingPunct="1"/>
            <a:r>
              <a:rPr lang="es-ES" altLang="es-SV" sz="2800" b="1" i="1" dirty="0"/>
              <a:t>ACTIVIDADES DE DETECCIÓN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07504" y="6453336"/>
            <a:ext cx="3384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Fuente: PCT-2 y PCT-5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847197"/>
              </p:ext>
            </p:extLst>
          </p:nvPr>
        </p:nvGraphicFramePr>
        <p:xfrm>
          <a:off x="571500" y="1052737"/>
          <a:ext cx="8001000" cy="5040558"/>
        </p:xfrm>
        <a:graphic>
          <a:graphicData uri="http://schemas.openxmlformats.org/drawingml/2006/table">
            <a:tbl>
              <a:tblPr/>
              <a:tblGrid>
                <a:gridCol w="3096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1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1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36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36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36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956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INDICADOR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DICIEMBRE 2022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DICIEMBRE 2023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56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Realizado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Realizado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B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3573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e. Casos nuevos de TB extrapulmonar clínicamente diagnosticados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3573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f. Casos nuevos de TB extrapulmonar bacteriológicamente  confirmados 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3573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7. Total de casos nuevos de TB  extrapulmonar ( e + f 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&gt;100%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Sitka Text" panose="02000505000000020004" pitchFamily="2" charset="0"/>
                        </a:rPr>
                        <a:t>&gt;</a:t>
                      </a:r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3573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8. </a:t>
                      </a:r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de casos de TB todas las formas ( 6 + 7 )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357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9.  Recaídas pulmonares confirmadas  bacteriológicamente  (ISSS)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357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 Recaídas extra pulmonares (ISSS)(confirmadas bacteriológicamente)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271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8024"/>
            <a:ext cx="8229600" cy="626750"/>
          </a:xfrm>
        </p:spPr>
        <p:txBody>
          <a:bodyPr/>
          <a:lstStyle/>
          <a:p>
            <a:pPr eaLnBrk="1" hangingPunct="1"/>
            <a:r>
              <a:rPr lang="es-ES" altLang="es-SV" sz="2800" b="1" i="1" dirty="0"/>
              <a:t>ACTIVIDADES DE DETECCIÓN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5496" y="6551766"/>
            <a:ext cx="3384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  Fuente de información: PCT-2 y PCT-5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657794"/>
              </p:ext>
            </p:extLst>
          </p:nvPr>
        </p:nvGraphicFramePr>
        <p:xfrm>
          <a:off x="251520" y="1014774"/>
          <a:ext cx="8568953" cy="1838162"/>
        </p:xfrm>
        <a:graphic>
          <a:graphicData uri="http://schemas.openxmlformats.org/drawingml/2006/table">
            <a:tbl>
              <a:tblPr/>
              <a:tblGrid>
                <a:gridCol w="3515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5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3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31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5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55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295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INDICADOR</a:t>
                      </a:r>
                    </a:p>
                  </a:txBody>
                  <a:tcPr marL="7326" marR="7326" marT="7326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DICIEMBRE 2022</a:t>
                      </a:r>
                    </a:p>
                  </a:txBody>
                  <a:tcPr marL="7326" marR="7326" marT="7326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DICIEMBRE 2023</a:t>
                      </a:r>
                    </a:p>
                  </a:txBody>
                  <a:tcPr marL="7326" marR="7326" marT="7326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95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Programado</a:t>
                      </a:r>
                    </a:p>
                  </a:txBody>
                  <a:tcPr marL="7326" marR="7326" marT="7326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Realizado</a:t>
                      </a:r>
                    </a:p>
                  </a:txBody>
                  <a:tcPr marL="7326" marR="7326" marT="7326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7326" marR="7326" marT="7326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Programado</a:t>
                      </a:r>
                    </a:p>
                  </a:txBody>
                  <a:tcPr marL="7326" marR="7326" marT="7326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Realizado</a:t>
                      </a:r>
                    </a:p>
                  </a:txBody>
                  <a:tcPr marL="7326" marR="7326" marT="7326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7326" marR="7326" marT="7326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B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1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11. tratamiento despues del Fracasos </a:t>
                      </a:r>
                    </a:p>
                  </a:txBody>
                  <a:tcPr marL="7326" marR="7326" marT="7326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26" marR="7326" marT="7326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26" marR="7326" marT="7326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26" marR="7326" marT="7326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26" marR="7326" marT="7326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26" marR="7326" marT="7326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26" marR="7326" marT="7326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1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 Tto despues de la Perdidas en el Seguimiento</a:t>
                      </a:r>
                    </a:p>
                  </a:txBody>
                  <a:tcPr marL="7326" marR="7326" marT="7326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26" marR="7326" marT="7326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26" marR="7326" marT="7326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26" marR="7326" marT="7326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26" marR="7326" marT="7326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326" marR="7326" marT="7326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26" marR="7326" marT="7326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416548"/>
              </p:ext>
            </p:extLst>
          </p:nvPr>
        </p:nvGraphicFramePr>
        <p:xfrm>
          <a:off x="265965" y="3095382"/>
          <a:ext cx="8568955" cy="3456384"/>
        </p:xfrm>
        <a:graphic>
          <a:graphicData uri="http://schemas.openxmlformats.org/drawingml/2006/table">
            <a:tbl>
              <a:tblPr/>
              <a:tblGrid>
                <a:gridCol w="3119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8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8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8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8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81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024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INDICADOR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DICIEMBRE 2022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DICIEMBRE 2023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70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4366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de TB que conocen su estado serológico para VIH (investigados con prueba  para VIH + Conocidos con VIH)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978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a.- Total de casos de VIH/TB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978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b.- Total de casos de TB/VIH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978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de Casos de Coinfección (a+b)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714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Casos de coinfección TB/VIH tratados con   TMP/SMX      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5714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Número de casos de TB y VIH(+) tratados con  antirretrovirales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5714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CASOS TB  (usuarios de drogas ilícitas) si cuentan con dato colocarlo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6B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6B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263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91501"/>
            <a:ext cx="8229600" cy="626750"/>
          </a:xfrm>
        </p:spPr>
        <p:txBody>
          <a:bodyPr/>
          <a:lstStyle/>
          <a:p>
            <a:pPr eaLnBrk="1" hangingPunct="1"/>
            <a:r>
              <a:rPr lang="es-ES" altLang="es-SV" sz="2800" b="1" i="1" dirty="0"/>
              <a:t>ACTIVIDADES DE DETECCIÓN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5496" y="6551766"/>
            <a:ext cx="3384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Fuente de información: PCT-2 y PCT-5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28264" y="5733256"/>
            <a:ext cx="85689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*</a:t>
            </a:r>
            <a:r>
              <a:rPr lang="es-SV" sz="1100" b="1" dirty="0"/>
              <a:t>persona retornada</a:t>
            </a:r>
            <a:r>
              <a:rPr lang="es-SV" sz="1100" dirty="0"/>
              <a:t>: persona que voluntariamente o que en cumplimiento de una decisión administrativa o judicial de otro estado  </a:t>
            </a:r>
          </a:p>
          <a:p>
            <a:r>
              <a:rPr lang="es-SV" sz="1100" dirty="0"/>
              <a:t>  regresa a su país de origen, llamado comúnmente deportado y que viene con diagnostico de tuberculosis realizado en otro país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262919"/>
              </p:ext>
            </p:extLst>
          </p:nvPr>
        </p:nvGraphicFramePr>
        <p:xfrm>
          <a:off x="238979" y="1124744"/>
          <a:ext cx="8603650" cy="4464495"/>
        </p:xfrm>
        <a:graphic>
          <a:graphicData uri="http://schemas.openxmlformats.org/drawingml/2006/table">
            <a:tbl>
              <a:tblPr/>
              <a:tblGrid>
                <a:gridCol w="3441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0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03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0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03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03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271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INDICADOR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DICIEMBRE2022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DICIEMBRE 2023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731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92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Número de reacciones adversas LEVES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92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Número de reacciones adversas SEVERA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7953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Número de trabajadores de salud que enfermaron de tuberculosis (sin importar la posición , ej.: administrativos, motoristas, etc.)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3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de personas retornadas con diagnostico de tuberculosis*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7953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de personas retornadas con diagnostico de tuberculosis que reciben tratamiento antituberculoso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7953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de casos de tuberculosis en personas extranjeras diagnosticados en los establecimientos de salud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617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410260"/>
            <a:ext cx="8229600" cy="5762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s-ES" altLang="es-SV" sz="2000" i="1" kern="0" dirty="0"/>
              <a:t>SR CON FACTORES DE RIESGO PARA DM </a:t>
            </a:r>
          </a:p>
          <a:p>
            <a:pPr eaLnBrk="1" hangingPunct="1"/>
            <a:r>
              <a:rPr lang="es-ES" altLang="es-SV" sz="1800" i="1" kern="0" dirty="0"/>
              <a:t>COMORBILIDAD</a:t>
            </a:r>
            <a:r>
              <a:rPr lang="es-ES" altLang="es-SV" sz="2000" i="1" kern="0" dirty="0"/>
              <a:t> TB/DM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152965F-94F2-4201-B234-658EB58553C0}"/>
              </a:ext>
            </a:extLst>
          </p:cNvPr>
          <p:cNvSpPr txBox="1"/>
          <p:nvPr/>
        </p:nvSpPr>
        <p:spPr>
          <a:xfrm>
            <a:off x="35496" y="6551766"/>
            <a:ext cx="38164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Fuente de información: Libro de Registro SR.  PCT-2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333074"/>
              </p:ext>
            </p:extLst>
          </p:nvPr>
        </p:nvGraphicFramePr>
        <p:xfrm>
          <a:off x="251519" y="1129215"/>
          <a:ext cx="8640957" cy="3286929"/>
        </p:xfrm>
        <a:graphic>
          <a:graphicData uri="http://schemas.openxmlformats.org/drawingml/2006/table">
            <a:tbl>
              <a:tblPr/>
              <a:tblGrid>
                <a:gridCol w="3777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4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4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4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414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INDICADOR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JUNIO 2022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JUNIO 2023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455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Programado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Realizado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Programado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Realizado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99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 &amp; ) SR CON FACTORES DE RIESGO PARA DM </a:t>
                      </a:r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(sobrepeso u obesidad, mayor de 45 años, HTA, dislipidemia, antecedentes familiares de DM en 1° grado, ovario poliquisticos, Diabetes gestacional o parto macrosómico</a:t>
                      </a:r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301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134%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6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A.- Hemoglucotest menor de 100 mg/dl 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6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B-  Hemoglucotest entre 100 mg/dl  y 125 mg/dl 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489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C.- </a:t>
                      </a:r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Hemoglucotest mayor de 125 mg/dl 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180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de hemoglucotest realizados  a SR con factores de  riesgo para DM  ( A + B + C )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180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 glicemias realizadas  a SR con factores de  riesgo para DM y HGT ≥ 125 mg/dl 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0288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 &amp; ) </a:t>
                      </a:r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 con factores de riesgo para DM  identificados a los cuales se les diagnosticó  DM (glicemia en sangre  o Hb Glicosilada)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70" marR="7470" marT="747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404593"/>
              </p:ext>
            </p:extLst>
          </p:nvPr>
        </p:nvGraphicFramePr>
        <p:xfrm>
          <a:off x="251518" y="4562946"/>
          <a:ext cx="8640958" cy="1988820"/>
        </p:xfrm>
        <a:graphic>
          <a:graphicData uri="http://schemas.openxmlformats.org/drawingml/2006/table">
            <a:tbl>
              <a:tblPr/>
              <a:tblGrid>
                <a:gridCol w="3626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5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5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57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57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05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INDICADOR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JUNIO 2022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JUNIO 2023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Realizado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Realizado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1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SR </a:t>
                      </a:r>
                      <a:r>
                        <a:rPr lang="es-SV" sz="10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identificados</a:t>
                      </a:r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en  personas con Diabetes Mellitus (SR /DM)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SR </a:t>
                      </a:r>
                      <a:r>
                        <a:rPr lang="es-SV" sz="10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investigados</a:t>
                      </a:r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en  personas con Diabetes Mellitus (SR/DM), con pruebas bacteriológicas ( Bk, pruebas moleculares, cultivo L J)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1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SR </a:t>
                      </a:r>
                      <a:r>
                        <a:rPr lang="es-MX" sz="10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investigados </a:t>
                      </a:r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 personas con Diabetes Mellitus con pruebas moleculares  ( M y E Fondo Mundial)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1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SR </a:t>
                      </a:r>
                      <a:r>
                        <a:rPr lang="es-MX" sz="10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investigados </a:t>
                      </a:r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 personas con Diabetes Mellitus con pruebas moleculares (+) ( M y E Fondo Mundial)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790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45045" y="692498"/>
            <a:ext cx="8229600" cy="5762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s-ES" altLang="es-SV" sz="2000" i="1" kern="0" dirty="0"/>
              <a:t>PERSONAS CON DIABETES DIAGNOSTICADAS CON TUBERCULOSIS</a:t>
            </a:r>
          </a:p>
          <a:p>
            <a:pPr eaLnBrk="1" hangingPunct="1"/>
            <a:endParaRPr lang="es-ES" altLang="es-SV" sz="2800" i="1" kern="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B71795A-EB77-4D57-B7E1-FABA82603FF9}"/>
              </a:ext>
            </a:extLst>
          </p:cNvPr>
          <p:cNvSpPr txBox="1"/>
          <p:nvPr/>
        </p:nvSpPr>
        <p:spPr>
          <a:xfrm>
            <a:off x="159070" y="6500813"/>
            <a:ext cx="40528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Fuente de información: Libro de registros de Casos (PCT-5)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983122"/>
              </p:ext>
            </p:extLst>
          </p:nvPr>
        </p:nvGraphicFramePr>
        <p:xfrm>
          <a:off x="467545" y="1196750"/>
          <a:ext cx="8280917" cy="5040562"/>
        </p:xfrm>
        <a:graphic>
          <a:graphicData uri="http://schemas.openxmlformats.org/drawingml/2006/table">
            <a:tbl>
              <a:tblPr/>
              <a:tblGrid>
                <a:gridCol w="3336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4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4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4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4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1643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INDICADOR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JUNIO 2022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JUNIO 2023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43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Realizado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Realizado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602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Personas</a:t>
                      </a: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DM  a quienes se les realizo diagnostico de  tuberculosis pulmonar bacteriológicamente positiva (Bk, cultivo o pruebas moleculares )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602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A.1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Personas con DM  a quienes se les realizo diagnostico de  tuberculosis pulmonar  por prueba molecular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49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A.2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.Personas con DM  a quienes se les realizo diagnostico de  tuberculosis pulmonar  por cultivo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643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49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   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Personas con DM  a quienes se les realizo diagnostico de  tuberculosis pulmonar   clínicamente diagnosticada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643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602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</a:t>
                      </a: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Personas con DM  a quienes se les realizo diagnostico de  tuberculosis extrapulmonar  ( bacteriológicamente positiva o clínicamente diagnosticada)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8602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C.1. Personas con DM  a quienes se les realizo diagnostico de  tuberculosis  extrapulmonar bacteriológicamente positiva.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8602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1.- Casos de DM que se les diagnóstico Tuberculosis todas las Formas (DM/TB) </a:t>
                      </a:r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+ B+ C  (</a:t>
                      </a:r>
                      <a:r>
                        <a:rPr lang="es-SV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M y E Fondo Mundial</a:t>
                      </a:r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905031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7423</TotalTime>
  <Words>4871</Words>
  <Application>Microsoft Office PowerPoint</Application>
  <PresentationFormat>Presentación en pantalla (4:3)</PresentationFormat>
  <Paragraphs>1897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8</vt:i4>
      </vt:variant>
      <vt:variant>
        <vt:lpstr>Títulos de diapositiva</vt:lpstr>
      </vt:variant>
      <vt:variant>
        <vt:i4>28</vt:i4>
      </vt:variant>
    </vt:vector>
  </HeadingPairs>
  <TitlesOfParts>
    <vt:vector size="41" baseType="lpstr">
      <vt:lpstr>Arial</vt:lpstr>
      <vt:lpstr>Calibri</vt:lpstr>
      <vt:lpstr>Open Sans</vt:lpstr>
      <vt:lpstr>Sitka Text</vt:lpstr>
      <vt:lpstr>Times New Roman</vt:lpstr>
      <vt:lpstr>Diseño predeterminado</vt:lpstr>
      <vt:lpstr>5_Diseño personalizado</vt:lpstr>
      <vt:lpstr>6_Diseño personalizado</vt:lpstr>
      <vt:lpstr>2_Diseño personalizado</vt:lpstr>
      <vt:lpstr>3_Diseño personalizado</vt:lpstr>
      <vt:lpstr>4_Diseño personalizado</vt:lpstr>
      <vt:lpstr>Diseño personalizado</vt:lpstr>
      <vt:lpstr>1_Diseño personalizado</vt:lpstr>
      <vt:lpstr>      EVALUACIÓN ANUAL PROGRAMA NACIONAL DE TUBERCULOSIS  Y ENFERMEDADES RESPIRATORIAS ENERO A DICIEMBRE AÑO 2023   COHORTE ENERO-DICIEMBRE 2022       </vt:lpstr>
      <vt:lpstr>Presentación de PowerPoint</vt:lpstr>
      <vt:lpstr>COBERTURA  DE VACUNACIÓN  BCG  ENERO A DICIEMBRE 2022-2023</vt:lpstr>
      <vt:lpstr>ACTIVIDADES DE DETECCIÓN</vt:lpstr>
      <vt:lpstr>ACTIVIDADES DE DETECCIÓN</vt:lpstr>
      <vt:lpstr>ACTIVIDADES DE DETECCIÓN</vt:lpstr>
      <vt:lpstr>ACTIVIDADES DE DETECCIÓN</vt:lpstr>
      <vt:lpstr>Presentación de PowerPoint</vt:lpstr>
      <vt:lpstr>Presentación de PowerPoint</vt:lpstr>
      <vt:lpstr>Presentación de PowerPoint</vt:lpstr>
      <vt:lpstr>SINTOMATICOS RESPIRATORIOS IDENTIFICADOS E INVESTIGADOS   ENERO A DICIEMBRE 2023</vt:lpstr>
      <vt:lpstr>Presentación de PowerPoint</vt:lpstr>
      <vt:lpstr>Presentación de PowerPoint</vt:lpstr>
      <vt:lpstr>INFORME  DE CONTACTOS IDENTIFICADOS Y EXAMINADOS DE TB TODAS LAS FORMAS ENERO A DICIEMBRE  2023 </vt:lpstr>
      <vt:lpstr>INDICADORES DE COINFECCION TB/VIH  ENERO A DICIEMBRE  2023  INDICADOR 10.2 Número y porcentaje de personas con coinfección entre los pacientes que se registran por primera vez en la atención para el VIH durante el periodo de notificación  (DATOS ONUSIDA, OMS)</vt:lpstr>
      <vt:lpstr> MULTIDROGO O FÁRMACO RESISTENCIA</vt:lpstr>
      <vt:lpstr>TASA DE CONVERSION DE CASOS NUEVOS DE TB PULMONAR BACTERIOLOGICAMENTE POSITIVOS ENERO A DICIEMBRE 2022-2023</vt:lpstr>
      <vt:lpstr>Presentación de PowerPoint</vt:lpstr>
      <vt:lpstr>COHORTE DE CASOS NUEVOS TB PULMONAR BACTERIOLOGICAMENTE POSITIVOS  (CASOS TB + CASOS TB/VIH + CASOS TB DM ) ENERO A DICIEMBRE  2022</vt:lpstr>
      <vt:lpstr>Presentación de PowerPoint</vt:lpstr>
      <vt:lpstr>COHORTE DE CO-INFECCIÓN TB/VIH  EN CASOS NUEVOS DE TB PULMONAR  BACTERIOLOGICAMENTE  CONFIRMADOS ENERO A DICIEMBRE 2022  </vt:lpstr>
      <vt:lpstr>COHORTE COMORBILIDAD TB/DM EN  CASOS NUEVOS DE TB PULMONAR  BACTERIOLOGICAMENTE  CONFIRMADOS ENERO A DICIEMBRE 2022  </vt:lpstr>
      <vt:lpstr>COHORTE RETRATAMIENTO  (CASOS TB, TB/VIH Y TB/DM) ENERO A DICIEMBRE 2022</vt:lpstr>
      <vt:lpstr>COHORTE RETRATAMIENTO CO-INFECCIÓN TB/VIH  ENERO A DICIEMBRE 2022 </vt:lpstr>
      <vt:lpstr>COHORTE DE CASOS NUEVOS TB, TB/VIH, TB/DM  CLINICAMENTE Dx  Y EXTRAPULMONARES ENERO A DICIEMBRE 2022</vt:lpstr>
      <vt:lpstr>COHORTE DE CASOS NUEVOS COINFECCION TB/VIH  CLINICAMENTE Dx Y EXTRAPULMONARES ENERO A DICIEMBRE 2022  </vt:lpstr>
      <vt:lpstr>COHORTE DE CASOS NUEVOS COMORBILIDAD TB/DM CLINICAMENTE Dx Y EXTRAPULMONARES ENERO A DICIEMBRE 2022 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PNUD</dc:creator>
  <cp:lastModifiedBy>Programa Tuberculosis</cp:lastModifiedBy>
  <cp:revision>654</cp:revision>
  <cp:lastPrinted>2020-12-17T19:57:59Z</cp:lastPrinted>
  <dcterms:created xsi:type="dcterms:W3CDTF">2011-07-24T19:22:52Z</dcterms:created>
  <dcterms:modified xsi:type="dcterms:W3CDTF">2024-02-09T14:05:13Z</dcterms:modified>
</cp:coreProperties>
</file>