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0" r:id="rId2"/>
    <p:sldMasterId id="2147483763" r:id="rId3"/>
    <p:sldMasterId id="2147483713" r:id="rId4"/>
    <p:sldMasterId id="2147483725" r:id="rId5"/>
    <p:sldMasterId id="2147483737" r:id="rId6"/>
    <p:sldMasterId id="2147483688" r:id="rId7"/>
    <p:sldMasterId id="2147483701" r:id="rId8"/>
  </p:sldMasterIdLst>
  <p:notesMasterIdLst>
    <p:notesMasterId r:id="rId43"/>
  </p:notesMasterIdLst>
  <p:handoutMasterIdLst>
    <p:handoutMasterId r:id="rId44"/>
  </p:handoutMasterIdLst>
  <p:sldIdLst>
    <p:sldId id="351" r:id="rId9"/>
    <p:sldId id="424" r:id="rId10"/>
    <p:sldId id="391" r:id="rId11"/>
    <p:sldId id="426" r:id="rId12"/>
    <p:sldId id="428" r:id="rId13"/>
    <p:sldId id="510" r:id="rId14"/>
    <p:sldId id="514" r:id="rId15"/>
    <p:sldId id="451" r:id="rId16"/>
    <p:sldId id="513" r:id="rId17"/>
    <p:sldId id="453" r:id="rId18"/>
    <p:sldId id="423" r:id="rId19"/>
    <p:sldId id="524" r:id="rId20"/>
    <p:sldId id="434" r:id="rId21"/>
    <p:sldId id="512" r:id="rId22"/>
    <p:sldId id="508" r:id="rId23"/>
    <p:sldId id="365" r:id="rId24"/>
    <p:sldId id="441" r:id="rId25"/>
    <p:sldId id="436" r:id="rId26"/>
    <p:sldId id="366" r:id="rId27"/>
    <p:sldId id="280" r:id="rId28"/>
    <p:sldId id="525" r:id="rId29"/>
    <p:sldId id="367" r:id="rId30"/>
    <p:sldId id="516" r:id="rId31"/>
    <p:sldId id="425" r:id="rId32"/>
    <p:sldId id="369" r:id="rId33"/>
    <p:sldId id="517" r:id="rId34"/>
    <p:sldId id="370" r:id="rId35"/>
    <p:sldId id="371" r:id="rId36"/>
    <p:sldId id="519" r:id="rId37"/>
    <p:sldId id="372" r:id="rId38"/>
    <p:sldId id="374" r:id="rId39"/>
    <p:sldId id="420" r:id="rId40"/>
    <p:sldId id="520" r:id="rId41"/>
    <p:sldId id="521" r:id="rId42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DBD"/>
    <a:srgbClr val="DCF0C6"/>
    <a:srgbClr val="FFEEB7"/>
    <a:srgbClr val="8FFFC2"/>
    <a:srgbClr val="FFFFCC"/>
    <a:srgbClr val="D4ECBA"/>
    <a:srgbClr val="99FF66"/>
    <a:srgbClr val="CAE8AA"/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9" autoAdjust="0"/>
    <p:restoredTop sz="96978" autoAdjust="0"/>
  </p:normalViewPr>
  <p:slideViewPr>
    <p:cSldViewPr>
      <p:cViewPr varScale="1">
        <p:scale>
          <a:sx n="113" d="100"/>
          <a:sy n="113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viewProps" Target="view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C3628DA-E4CD-457C-AA0B-0B298D618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35E0D-F621-40B5-9E00-95ECA0CDB8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7EB9-3BF3-49E8-BC7E-192DDFB0923D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493C2-019C-4171-91BA-A1F291A2AF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A4F396-4970-4F6E-A23A-1E5A4AD775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1502-6773-4C12-9079-047693B9AC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836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pPr>
              <a:defRPr/>
            </a:pPr>
            <a:fld id="{5885BD74-BFC5-4051-8C0C-464693F7E486}" type="datetimeFigureOut">
              <a:rPr lang="es-AR"/>
              <a:pPr>
                <a:defRPr/>
              </a:pPr>
              <a:t>6/3/2024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6C9C87AB-A805-42D3-ABCF-14D2296A258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537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Región Oriental de Salud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SV" dirty="0"/>
              <a:t>Enero – Junio 2014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630238"/>
            <a:ext cx="2057400" cy="54959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30238"/>
            <a:ext cx="6019800" cy="54959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556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0877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05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980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22766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2488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1743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14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584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3184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8987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266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8274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3057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913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7806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1146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99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2333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5874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1642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808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98174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7723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615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7340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4342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08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99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0841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8238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5111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059797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51248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42102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206281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800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09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58439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154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53065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18929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29497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1740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755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11407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9704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60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41841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16765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49860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6362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0737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B06EE96-328A-4C6D-B7D5-3CFFA967C4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23" y="59088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61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129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B15FD2-8284-47CE-80D5-58708FDD76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4451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558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C678163-7A75-415C-9F75-B669847F3F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8995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519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485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335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5493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906184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9256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30970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13289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76112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1123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755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042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5034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25635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17126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24369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3454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8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2723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47750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6324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469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55600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87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403350" y="0"/>
            <a:ext cx="6553200" cy="60016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MINISTERIO DE SALUD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UNIDAD DE PREVENCION Y CONTROL DE LA TUBERCULOSIS Y ENFERMEDADES RESPIRATORIAS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endParaRPr lang="es-ES" sz="11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026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" y="38095"/>
            <a:ext cx="1295846" cy="55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F376BBF-01A6-6F57-2B86-5BEBFC3F60B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86" r:id="rId10"/>
    <p:sldLayoutId id="214748368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782585D-17B1-2679-568A-BFF64B4B031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7F86B87-78BE-5318-B86B-69C3B84A1D1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D293144-56BA-D8CF-DCA9-C22E079F1BC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8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E188E66-814A-E2BA-9AED-D87DE83A2E9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1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" y="-17800"/>
            <a:ext cx="1392673" cy="59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A1E90AC-11ED-428C-D132-B2C8574A53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451"/>
            <a:ext cx="1337320" cy="5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785CCF4-F09A-9516-F129-6956EE62EE0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3" y="92076"/>
            <a:ext cx="1187450" cy="50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7C358B5-CA9F-5C09-4D7B-3E7AF9D1282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" y="1556792"/>
            <a:ext cx="8731250" cy="3456384"/>
          </a:xfrm>
          <a:solidFill>
            <a:srgbClr val="D6EDB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r>
              <a:rPr lang="es-SV" altLang="es-SV" sz="2400" b="1" i="1" dirty="0">
                <a:solidFill>
                  <a:schemeClr val="tx1"/>
                </a:solidFill>
              </a:rPr>
              <a:t>Evaluación anual</a:t>
            </a:r>
            <a:br>
              <a:rPr lang="es-SV" altLang="es-SV" sz="2400" i="1" dirty="0">
                <a:solidFill>
                  <a:schemeClr val="tx1"/>
                </a:solidFill>
              </a:rPr>
            </a:br>
            <a:r>
              <a:rPr lang="es-SV" altLang="es-SV" sz="2400" i="1" dirty="0">
                <a:solidFill>
                  <a:schemeClr val="tx1"/>
                </a:solidFill>
              </a:rPr>
              <a:t>Programa Nacional de Tuberculosis y Enfermedades Respiratorias</a:t>
            </a:r>
            <a:br>
              <a:rPr lang="es-SV" altLang="es-SV" sz="2400" i="1" dirty="0">
                <a:solidFill>
                  <a:schemeClr val="tx1"/>
                </a:solidFill>
              </a:rPr>
            </a:br>
            <a:r>
              <a:rPr lang="es-SV" altLang="es-SV" sz="2400" i="1" dirty="0">
                <a:solidFill>
                  <a:schemeClr val="tx1"/>
                </a:solidFill>
              </a:rPr>
              <a:t>Enero a Diciembre año 2023</a:t>
            </a:r>
            <a:r>
              <a:rPr lang="es-SV" altLang="es-SV" sz="2400" b="1" i="1" dirty="0">
                <a:solidFill>
                  <a:schemeClr val="tx1"/>
                </a:solidFill>
              </a:rPr>
              <a:t>  </a:t>
            </a:r>
            <a:br>
              <a:rPr lang="es-SV" altLang="es-SV" sz="2400" b="1" i="1" dirty="0">
                <a:solidFill>
                  <a:schemeClr val="tx1"/>
                </a:solidFill>
              </a:rPr>
            </a:br>
            <a:r>
              <a:rPr lang="es-SV" altLang="es-SV" sz="2400" b="1" i="1" dirty="0">
                <a:solidFill>
                  <a:schemeClr val="tx1"/>
                </a:solidFill>
              </a:rPr>
              <a:t>Cohorte Enero a Diciembre 2022</a:t>
            </a:r>
            <a:br>
              <a:rPr lang="es-SV" altLang="es-SV" sz="2400" i="1" dirty="0">
                <a:solidFill>
                  <a:schemeClr val="tx1"/>
                </a:solidFill>
              </a:rPr>
            </a:br>
            <a:r>
              <a:rPr lang="es-SV" altLang="es-SV" sz="2400" i="1" dirty="0">
                <a:solidFill>
                  <a:schemeClr val="tx1"/>
                </a:solidFill>
              </a:rPr>
              <a:t>Región de Salud Paracentral</a:t>
            </a:r>
            <a:br>
              <a:rPr lang="es-SV" altLang="es-SV" sz="2400" i="1" dirty="0">
                <a:solidFill>
                  <a:schemeClr val="tx1"/>
                </a:solidFill>
              </a:rPr>
            </a:b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1600" i="1" dirty="0">
                <a:solidFill>
                  <a:schemeClr val="tx1"/>
                </a:solidFill>
              </a:rPr>
              <a:t>DR. ROBERTO RENDEROS PINEDA</a:t>
            </a:r>
            <a:br>
              <a:rPr lang="es-SV" altLang="es-SV" sz="1600" i="1" dirty="0">
                <a:solidFill>
                  <a:schemeClr val="tx1"/>
                </a:solidFill>
              </a:rPr>
            </a:br>
            <a:r>
              <a:rPr lang="es-SV" altLang="es-SV" sz="1600" i="1" dirty="0">
                <a:solidFill>
                  <a:schemeClr val="tx1"/>
                </a:solidFill>
              </a:rPr>
              <a:t>Director Regional</a:t>
            </a:r>
            <a:br>
              <a:rPr lang="es-SV" altLang="es-SV" sz="3200" b="1" i="1" dirty="0"/>
            </a:br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endParaRPr lang="en-GB" altLang="es-SV" sz="2800" b="1" i="1" dirty="0"/>
          </a:p>
        </p:txBody>
      </p:sp>
    </p:spTree>
    <p:extLst>
      <p:ext uri="{BB962C8B-B14F-4D97-AF65-F5344CB8AC3E}">
        <p14:creationId xmlns:p14="http://schemas.microsoft.com/office/powerpoint/2010/main" val="3495733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52350" y="980728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1800" i="1" kern="0" dirty="0"/>
              <a:t>CASOS DE TUBERCULOSIS TODAS LAS FORMAS DIAGNOSTICADOS CON DIABETES</a:t>
            </a:r>
          </a:p>
          <a:p>
            <a:pPr eaLnBrk="1" hangingPunct="1"/>
            <a:r>
              <a:rPr lang="es-ES" altLang="es-SV" sz="1800" i="1" kern="0" dirty="0"/>
              <a:t>Y TOTAL DE CASOS CON LA COMORBILIDAD TB/DM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42210F-2A54-4F75-98A6-DC9F622488B1}"/>
              </a:ext>
            </a:extLst>
          </p:cNvPr>
          <p:cNvSpPr txBox="1"/>
          <p:nvPr/>
        </p:nvSpPr>
        <p:spPr>
          <a:xfrm>
            <a:off x="35496" y="6551766"/>
            <a:ext cx="6192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Fuente de información: Libro de Registro PCT-5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25C7607-EA61-4D98-ADA1-A2F81B5E4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19524"/>
              </p:ext>
            </p:extLst>
          </p:nvPr>
        </p:nvGraphicFramePr>
        <p:xfrm>
          <a:off x="323528" y="1772816"/>
          <a:ext cx="8458422" cy="4733720"/>
        </p:xfrm>
        <a:graphic>
          <a:graphicData uri="http://schemas.openxmlformats.org/drawingml/2006/table">
            <a:tbl>
              <a:tblPr/>
              <a:tblGrid>
                <a:gridCol w="1208346">
                  <a:extLst>
                    <a:ext uri="{9D8B030D-6E8A-4147-A177-3AD203B41FA5}">
                      <a16:colId xmlns:a16="http://schemas.microsoft.com/office/drawing/2014/main" val="1195051003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896215777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3883438454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3185121132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765092713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2854458569"/>
                    </a:ext>
                  </a:extLst>
                </a:gridCol>
                <a:gridCol w="1208346">
                  <a:extLst>
                    <a:ext uri="{9D8B030D-6E8A-4147-A177-3AD203B41FA5}">
                      <a16:colId xmlns:a16="http://schemas.microsoft.com/office/drawing/2014/main" val="2346030513"/>
                    </a:ext>
                  </a:extLst>
                </a:gridCol>
              </a:tblGrid>
              <a:tr h="1493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729301"/>
                  </a:ext>
                </a:extLst>
              </a:tr>
              <a:tr h="14932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00427"/>
                  </a:ext>
                </a:extLst>
              </a:tr>
              <a:tr h="8544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de TB todas las formas (nuevos y antes tratados) que se les realizó hemoglucotest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198118"/>
                  </a:ext>
                </a:extLst>
              </a:tr>
              <a:tr h="14932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83013"/>
                  </a:ext>
                </a:extLst>
              </a:tr>
              <a:tr h="5641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bacteriológicamente (+) a quienes posteriormente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29703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les diagnosticó DM (TB/DM)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10971"/>
                  </a:ext>
                </a:extLst>
              </a:tr>
              <a:tr h="70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2.-   Casos de TB todas las formas que posteriormente fueron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2014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diagnosticados con DM (TB/DM)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203718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DE CASOS DM/TB Y TB/DM  ( 1 + 2)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30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0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23850" y="404664"/>
            <a:ext cx="8569325" cy="11430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SINTOMATICOS RESPIRATORIOS IDENTIFICADOS E INVESTIGADOS</a:t>
            </a:r>
            <a:br>
              <a:rPr lang="es-SV" altLang="es-SV" sz="2000" b="1" i="1" dirty="0"/>
            </a:br>
            <a:r>
              <a:rPr lang="es-SV" altLang="es-SV" sz="2000" b="1" i="1" dirty="0"/>
              <a:t>  ENERO A </a:t>
            </a:r>
            <a:r>
              <a:rPr lang="es-SV" altLang="es-SV" sz="2000" i="1" dirty="0"/>
              <a:t>DICIEMBRE</a:t>
            </a:r>
            <a:r>
              <a:rPr lang="es-SV" altLang="es-SV" sz="2000" b="1" i="1" dirty="0"/>
              <a:t> 2023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6798" y="6453336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50" dirty="0">
                <a:solidFill>
                  <a:schemeClr val="accent2"/>
                </a:solidFill>
              </a:rPr>
              <a:t>Fuente: PCT-2                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510B54D-8ECB-48C1-A4CF-CA43498E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73129"/>
              </p:ext>
            </p:extLst>
          </p:nvPr>
        </p:nvGraphicFramePr>
        <p:xfrm>
          <a:off x="457201" y="1412776"/>
          <a:ext cx="8229598" cy="4665235"/>
        </p:xfrm>
        <a:graphic>
          <a:graphicData uri="http://schemas.openxmlformats.org/drawingml/2006/table">
            <a:tbl>
              <a:tblPr/>
              <a:tblGrid>
                <a:gridCol w="633046">
                  <a:extLst>
                    <a:ext uri="{9D8B030D-6E8A-4147-A177-3AD203B41FA5}">
                      <a16:colId xmlns:a16="http://schemas.microsoft.com/office/drawing/2014/main" val="343049408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66651311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60489925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53365224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13908664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12474928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46874117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5470645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81209975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98994096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43597247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32985483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705726663"/>
                    </a:ext>
                  </a:extLst>
                </a:gridCol>
              </a:tblGrid>
              <a:tr h="1167489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MEDICO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ENFERMERIA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PROMOTOR DE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OTRAS DISCIPLINAS O LIDERES COMUNITARIOS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34686"/>
                  </a:ext>
                </a:extLst>
              </a:tr>
              <a:tr h="27855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77440"/>
                  </a:ext>
                </a:extLst>
              </a:tr>
              <a:tr h="29494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123679"/>
                  </a:ext>
                </a:extLst>
              </a:tr>
              <a:tr h="278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Cuscatlán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076620"/>
                  </a:ext>
                </a:extLst>
              </a:tr>
              <a:tr h="294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24273"/>
                  </a:ext>
                </a:extLst>
              </a:tr>
              <a:tr h="278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Cabañas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08070"/>
                  </a:ext>
                </a:extLst>
              </a:tr>
              <a:tr h="294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477630"/>
                  </a:ext>
                </a:extLst>
              </a:tr>
              <a:tr h="278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#¡DIV/0!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429555"/>
                  </a:ext>
                </a:extLst>
              </a:tr>
              <a:tr h="294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872898"/>
                  </a:ext>
                </a:extLst>
              </a:tr>
              <a:tr h="278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Paz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300251"/>
                  </a:ext>
                </a:extLst>
              </a:tr>
              <a:tr h="294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788146"/>
                  </a:ext>
                </a:extLst>
              </a:tr>
              <a:tr h="5735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SIBASIS (1+2+3)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4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0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23850" y="404664"/>
            <a:ext cx="8569325" cy="11430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SINTOMATICOS RESPIRATORIOS IDENTIFICADOS E INVESTIGADOS</a:t>
            </a:r>
            <a:br>
              <a:rPr lang="es-SV" altLang="es-SV" sz="2000" b="1" i="1" dirty="0"/>
            </a:br>
            <a:r>
              <a:rPr lang="es-SV" altLang="es-SV" sz="2000" b="1" i="1" dirty="0"/>
              <a:t>  ENERO A </a:t>
            </a:r>
            <a:r>
              <a:rPr lang="es-SV" altLang="es-SV" sz="2000" i="1" dirty="0"/>
              <a:t>DICIEMBRE</a:t>
            </a:r>
            <a:r>
              <a:rPr lang="es-SV" altLang="es-SV" sz="2000" b="1" i="1" dirty="0"/>
              <a:t> 2023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6798" y="6453336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50" dirty="0">
                <a:solidFill>
                  <a:schemeClr val="accent2"/>
                </a:solidFill>
              </a:rPr>
              <a:t>Fuente: PCT-2                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423908-67F5-46B2-9A12-43B5C67F0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91783"/>
              </p:ext>
            </p:extLst>
          </p:nvPr>
        </p:nvGraphicFramePr>
        <p:xfrm>
          <a:off x="457201" y="1484784"/>
          <a:ext cx="8229598" cy="4369508"/>
        </p:xfrm>
        <a:graphic>
          <a:graphicData uri="http://schemas.openxmlformats.org/drawingml/2006/table">
            <a:tbl>
              <a:tblPr/>
              <a:tblGrid>
                <a:gridCol w="633046">
                  <a:extLst>
                    <a:ext uri="{9D8B030D-6E8A-4147-A177-3AD203B41FA5}">
                      <a16:colId xmlns:a16="http://schemas.microsoft.com/office/drawing/2014/main" val="177019166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42825845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99309922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73036254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79881831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59538181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73046941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80562986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88248299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402327359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59022983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13190779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4128749700"/>
                    </a:ext>
                  </a:extLst>
                </a:gridCol>
              </a:tblGrid>
              <a:tr h="1125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FOSALUD Cuscatlán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832780"/>
                  </a:ext>
                </a:extLst>
              </a:tr>
              <a:tr h="1125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FOSALUD Cabañas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804310"/>
                  </a:ext>
                </a:extLst>
              </a:tr>
              <a:tr h="729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FOSALUD San Vicente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62394"/>
                  </a:ext>
                </a:extLst>
              </a:tr>
              <a:tr h="750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FOSALUD La Paz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308947"/>
                  </a:ext>
                </a:extLst>
              </a:tr>
              <a:tr h="375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0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49555" y="527913"/>
            <a:ext cx="8229600" cy="117289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CASOS NUEVOS TB TODAS LAS FORMAS 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DIAGNOSTICADOS SEGÚN NIVEL DE ATENCIÓN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2023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6432834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5C744DC-0541-486C-AE9F-FC20739D6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37832"/>
              </p:ext>
            </p:extLst>
          </p:nvPr>
        </p:nvGraphicFramePr>
        <p:xfrm>
          <a:off x="549555" y="1330313"/>
          <a:ext cx="2944938" cy="4999774"/>
        </p:xfrm>
        <a:graphic>
          <a:graphicData uri="http://schemas.openxmlformats.org/drawingml/2006/table">
            <a:tbl>
              <a:tblPr/>
              <a:tblGrid>
                <a:gridCol w="981646">
                  <a:extLst>
                    <a:ext uri="{9D8B030D-6E8A-4147-A177-3AD203B41FA5}">
                      <a16:colId xmlns:a16="http://schemas.microsoft.com/office/drawing/2014/main" val="2695821856"/>
                    </a:ext>
                  </a:extLst>
                </a:gridCol>
                <a:gridCol w="981646">
                  <a:extLst>
                    <a:ext uri="{9D8B030D-6E8A-4147-A177-3AD203B41FA5}">
                      <a16:colId xmlns:a16="http://schemas.microsoft.com/office/drawing/2014/main" val="865420275"/>
                    </a:ext>
                  </a:extLst>
                </a:gridCol>
                <a:gridCol w="981646">
                  <a:extLst>
                    <a:ext uri="{9D8B030D-6E8A-4147-A177-3AD203B41FA5}">
                      <a16:colId xmlns:a16="http://schemas.microsoft.com/office/drawing/2014/main" val="133779038"/>
                    </a:ext>
                  </a:extLst>
                </a:gridCol>
              </a:tblGrid>
              <a:tr h="1342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LUGAR DE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s-419" sz="16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Casos nuevos TB todas las Formas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s-SV" sz="1600" b="1" i="0" u="none" strike="noStrike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601728"/>
                  </a:ext>
                </a:extLst>
              </a:tr>
              <a:tr h="220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ATENCION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242321"/>
                  </a:ext>
                </a:extLst>
              </a:tr>
              <a:tr h="441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Primer nivel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084318"/>
                  </a:ext>
                </a:extLst>
              </a:tr>
              <a:tr h="441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 2°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275544"/>
                  </a:ext>
                </a:extLst>
              </a:tr>
              <a:tr h="441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 3°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685747"/>
                  </a:ext>
                </a:extLst>
              </a:tr>
              <a:tr h="2207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Grupo de alto riesgo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293217"/>
                  </a:ext>
                </a:extLst>
              </a:tr>
              <a:tr h="146129">
                <a:tc>
                  <a:txBody>
                    <a:bodyPr/>
                    <a:lstStyle/>
                    <a:p>
                      <a:pPr algn="l" rtl="0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88463"/>
                  </a:ext>
                </a:extLst>
              </a:tr>
              <a:tr h="6623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proveedores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675109"/>
                  </a:ext>
                </a:extLst>
              </a:tr>
              <a:tr h="441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 Región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059702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C3A0BCCD-F880-433F-BAF8-DEE3023D0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484784"/>
            <a:ext cx="50405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6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255826" y="642289"/>
            <a:ext cx="8868144" cy="9271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SV" sz="1600" b="1" i="1" dirty="0"/>
              <a:t>INFORME  DE CONTACTOS IDENTIFICADOS Y </a:t>
            </a:r>
            <a:r>
              <a:rPr lang="es-ES" altLang="es-SV" sz="1600" b="1" i="1" dirty="0">
                <a:solidFill>
                  <a:schemeClr val="accent2">
                    <a:lumMod val="75000"/>
                  </a:schemeClr>
                </a:solidFill>
              </a:rPr>
              <a:t>EXAMINADOS</a:t>
            </a:r>
            <a:r>
              <a:rPr lang="es-ES" altLang="es-SV" sz="1600" b="1" i="1" dirty="0"/>
              <a:t> DE TB TODAS LAS FORMAS</a:t>
            </a:r>
            <a:br>
              <a:rPr lang="es-ES" altLang="es-SV" sz="1600" b="1" i="1" dirty="0"/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 2023</a:t>
            </a:r>
            <a:br>
              <a:rPr lang="es-ES" altLang="es-SV" sz="2000" b="1" i="1" dirty="0"/>
            </a:br>
            <a:endParaRPr lang="es-SV" altLang="es-SV" sz="1800" b="1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255826" y="6620176"/>
            <a:ext cx="29523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600" dirty="0"/>
              <a:t>FUENTE: LIBRO DE CONTACTOS PCT-6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848C87-2B6F-4065-BE68-C4B714297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61366"/>
              </p:ext>
            </p:extLst>
          </p:nvPr>
        </p:nvGraphicFramePr>
        <p:xfrm>
          <a:off x="179512" y="1268761"/>
          <a:ext cx="8784983" cy="4800259"/>
        </p:xfrm>
        <a:graphic>
          <a:graphicData uri="http://schemas.openxmlformats.org/drawingml/2006/table">
            <a:tbl>
              <a:tblPr/>
              <a:tblGrid>
                <a:gridCol w="1227171">
                  <a:extLst>
                    <a:ext uri="{9D8B030D-6E8A-4147-A177-3AD203B41FA5}">
                      <a16:colId xmlns:a16="http://schemas.microsoft.com/office/drawing/2014/main" val="3595399236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286306002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1598265387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3390293832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2840369231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1002250630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3946611849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2991348863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2169291636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2647436701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275171201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2129848553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032343586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3321794503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109001924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084707584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4230653578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3759097535"/>
                    </a:ext>
                  </a:extLst>
                </a:gridCol>
                <a:gridCol w="389578">
                  <a:extLst>
                    <a:ext uri="{9D8B030D-6E8A-4147-A177-3AD203B41FA5}">
                      <a16:colId xmlns:a16="http://schemas.microsoft.com/office/drawing/2014/main" val="3747288161"/>
                    </a:ext>
                  </a:extLst>
                </a:gridCol>
                <a:gridCol w="545408">
                  <a:extLst>
                    <a:ext uri="{9D8B030D-6E8A-4147-A177-3AD203B41FA5}">
                      <a16:colId xmlns:a16="http://schemas.microsoft.com/office/drawing/2014/main" val="1919926940"/>
                    </a:ext>
                  </a:extLst>
                </a:gridCol>
              </a:tblGrid>
              <a:tr h="11336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DE EDAD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68629"/>
                  </a:ext>
                </a:extLst>
              </a:tr>
              <a:tr h="1133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a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a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 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a 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a 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a 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a 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y mas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75717"/>
                  </a:ext>
                </a:extLst>
              </a:tr>
              <a:tr h="11336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9493"/>
                  </a:ext>
                </a:extLst>
              </a:tr>
              <a:tr h="340101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IDENTIFICADOS DE CASOS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655793"/>
                  </a:ext>
                </a:extLst>
              </a:tr>
              <a:tr h="226734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TODAS LAS FORMAS (A + B)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809174"/>
                  </a:ext>
                </a:extLst>
              </a:tr>
              <a:tr h="340101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EXAMINADOS DE CASOS 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127211"/>
                  </a:ext>
                </a:extLst>
              </a:tr>
              <a:tr h="145837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TODAS LAS FORMAS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773885"/>
                  </a:ext>
                </a:extLst>
              </a:tr>
              <a:tr h="113367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+ B)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10093"/>
                  </a:ext>
                </a:extLst>
              </a:tr>
              <a:tr h="6802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CONTACTOS EXAMINADOS  DE CASOS BACTERIOLOGICAMENTE            POSITIVOS  (PULMONARES Y EXTRAPULMONARES)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99869"/>
                  </a:ext>
                </a:extLst>
              </a:tr>
              <a:tr h="6802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CONTACTOS EXAMINADOS  DE CASOS TB CLINICAMENTE DIAGNOSTICADOS (PULMONARES Y EXTRAPULMONARES)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9993"/>
                  </a:ext>
                </a:extLst>
              </a:tr>
              <a:tr h="680202">
                <a:tc>
                  <a:txBody>
                    <a:bodyPr/>
                    <a:lstStyle/>
                    <a:p>
                      <a:pPr algn="l" rtl="0" fontAlgn="t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CONTACTOS QUE INICIARON TRATAMIENTO PARA LA INFECCION TUBERCULOSA LATENTE  (ILTB)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88772"/>
                  </a:ext>
                </a:extLst>
              </a:tr>
              <a:tr h="226734">
                <a:tc>
                  <a:txBody>
                    <a:bodyPr/>
                    <a:lstStyle/>
                    <a:p>
                      <a:pPr algn="l" rtl="0" fontAlgn="t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INCLUIR PERSONAS CON VIH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480711"/>
                  </a:ext>
                </a:extLst>
              </a:tr>
              <a:tr h="4534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SENSIBLE DIAGNOSTICADOS EN LOS CONTACTOS  EXAMINADOS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329486"/>
                  </a:ext>
                </a:extLst>
              </a:tr>
              <a:tr h="4534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RR/MDR DIAGNOSTICADOS EN LOS CONTACTOS  EXAMINADOS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1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74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0964" y="836712"/>
            <a:ext cx="8208912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INDICADORES DE COINFECCION TB/VIH  </a:t>
            </a:r>
            <a:r>
              <a:rPr lang="es-SV" altLang="es-SV" sz="1600" i="1" dirty="0">
                <a:solidFill>
                  <a:schemeClr val="accent6">
                    <a:lumMod val="75000"/>
                  </a:schemeClr>
                </a:solidFill>
              </a:rPr>
              <a:t>ENERO A </a:t>
            </a:r>
            <a:r>
              <a:rPr lang="es-SV" altLang="es-SV" sz="1600" b="1" i="1" dirty="0">
                <a:solidFill>
                  <a:schemeClr val="accent6">
                    <a:lumMod val="75000"/>
                  </a:schemeClr>
                </a:solidFill>
                <a:ea typeface="+mj-ea"/>
                <a:cs typeface="Arial" pitchFamily="34" charset="0"/>
              </a:rPr>
              <a:t>DICIEMBRE </a:t>
            </a:r>
            <a:r>
              <a:rPr lang="es-SV" altLang="es-SV" sz="1600" i="1" dirty="0">
                <a:solidFill>
                  <a:schemeClr val="accent6">
                    <a:lumMod val="75000"/>
                  </a:schemeClr>
                </a:solidFill>
              </a:rPr>
              <a:t> 2023</a:t>
            </a:r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SV" sz="1600" i="1" dirty="0">
                <a:solidFill>
                  <a:schemeClr val="accent6">
                    <a:lumMod val="75000"/>
                  </a:schemeClr>
                </a:solidFill>
              </a:rPr>
              <a:t>INDICADOR 10.2 </a:t>
            </a: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Número y porcentaje de personas con</a:t>
            </a:r>
            <a:r>
              <a:rPr lang="es-SV" sz="1600" i="1" kern="1200" baseline="0" dirty="0">
                <a:solidFill>
                  <a:schemeClr val="accent6">
                    <a:lumMod val="75000"/>
                  </a:schemeClr>
                </a:solidFill>
                <a:effectLst/>
              </a:rPr>
              <a:t> coinfección</a:t>
            </a: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 entre los pacientes que se registran por primera vez en la atención para el VIH durante el periodo de notificación </a:t>
            </a:r>
            <a:b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s-SV" sz="1600" i="1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(DATOS ONUSIDA, OMS)</a:t>
            </a:r>
            <a:endParaRPr lang="es-SV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EF10289-04C2-4F46-98DD-54D4846B7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71034"/>
              </p:ext>
            </p:extLst>
          </p:nvPr>
        </p:nvGraphicFramePr>
        <p:xfrm>
          <a:off x="457202" y="2060848"/>
          <a:ext cx="8229595" cy="4282542"/>
        </p:xfrm>
        <a:graphic>
          <a:graphicData uri="http://schemas.openxmlformats.org/drawingml/2006/table">
            <a:tbl>
              <a:tblPr/>
              <a:tblGrid>
                <a:gridCol w="748145">
                  <a:extLst>
                    <a:ext uri="{9D8B030D-6E8A-4147-A177-3AD203B41FA5}">
                      <a16:colId xmlns:a16="http://schemas.microsoft.com/office/drawing/2014/main" val="360091443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151720930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82536498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08567782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53925364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57523411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84848613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21191968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83987216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59423232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444369249"/>
                    </a:ext>
                  </a:extLst>
                </a:gridCol>
              </a:tblGrid>
              <a:tr h="376944">
                <a:tc rowSpan="5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260585"/>
                  </a:ext>
                </a:extLst>
              </a:tr>
              <a:tr h="74603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personas con VIH que se registraron por primera vez y se les diagnosticó tuberculosis durante el periodo de notificación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total de personas que se registraron por primera vez en la atención para el VIH durante el periodo de notificación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126267"/>
                  </a:ext>
                </a:extLst>
              </a:tr>
              <a:tr h="39265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06380"/>
                  </a:ext>
                </a:extLst>
              </a:tr>
              <a:tr h="37694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472681"/>
                  </a:ext>
                </a:extLst>
              </a:tr>
              <a:tr h="39265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42740"/>
                  </a:ext>
                </a:extLst>
              </a:tr>
              <a:tr h="392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Cuscatlán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795283"/>
                  </a:ext>
                </a:extLst>
              </a:tr>
              <a:tr h="392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Cabañas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178101"/>
                  </a:ext>
                </a:extLst>
              </a:tr>
              <a:tr h="392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77904"/>
                  </a:ext>
                </a:extLst>
              </a:tr>
              <a:tr h="392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Paz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402547"/>
                  </a:ext>
                </a:extLst>
              </a:tr>
              <a:tr h="392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709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5" y="-2834282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 MULTIDROGO O FÁRMACO RESISTENCIA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358725" y="5657335"/>
            <a:ext cx="6796734" cy="262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B30FB2-72AB-41DE-B8E0-C8ADC803BDCB}"/>
              </a:ext>
            </a:extLst>
          </p:cNvPr>
          <p:cNvSpPr txBox="1"/>
          <p:nvPr/>
        </p:nvSpPr>
        <p:spPr>
          <a:xfrm>
            <a:off x="358725" y="6252349"/>
            <a:ext cx="849694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s-MX" sz="9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Tuberculosis extensamente resistente ( TB XDR)</a:t>
            </a:r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s-MX" sz="900" dirty="0"/>
              <a:t>TB causada por cepa de M. Tuberculosis que cumple con la definición de TB resistente a la rifampicina </a:t>
            </a:r>
          </a:p>
          <a:p>
            <a:r>
              <a:rPr lang="es-MX" sz="900" dirty="0"/>
              <a:t>   y TB Multirresistente (TB RR- MDR) y que también son resistentes a cualquier fluoroquinolona y  adicionalmente a cualquier medicamento del grupo A  </a:t>
            </a:r>
          </a:p>
          <a:p>
            <a:r>
              <a:rPr lang="es-MX" sz="900" dirty="0"/>
              <a:t>  (levofloxacina, moxifloxacina, bedaquilina, </a:t>
            </a:r>
            <a:r>
              <a:rPr lang="es-MX" sz="900" dirty="0" err="1"/>
              <a:t>linezolid</a:t>
            </a:r>
            <a:r>
              <a:rPr lang="es-MX" sz="900" dirty="0"/>
              <a:t>)</a:t>
            </a:r>
            <a:endParaRPr lang="es-SV" sz="9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FC8862-CEB7-458E-BFA0-14CE0E7BAF70}"/>
              </a:ext>
            </a:extLst>
          </p:cNvPr>
          <p:cNvSpPr txBox="1"/>
          <p:nvPr/>
        </p:nvSpPr>
        <p:spPr>
          <a:xfrm>
            <a:off x="358725" y="5904145"/>
            <a:ext cx="8606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1" dirty="0"/>
              <a:t>*Tuberculosis pre-extensamente resistente (TB pre-XDR):</a:t>
            </a:r>
            <a:r>
              <a:rPr lang="es-MX" sz="900" dirty="0"/>
              <a:t> TB causada por cepa de M. Tuberculosis que cumple con la definición de TB resistente a la rifampicina </a:t>
            </a:r>
          </a:p>
          <a:p>
            <a:r>
              <a:rPr lang="es-MX" sz="900" dirty="0"/>
              <a:t>  y TB Multirresistente (TB RR- MDR) y que también son resistentes a cualquier fluoroquinolona.</a:t>
            </a:r>
            <a:endParaRPr lang="es-SV" sz="900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1876866-050B-4D5B-9ACA-AE14FAD57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66147"/>
              </p:ext>
            </p:extLst>
          </p:nvPr>
        </p:nvGraphicFramePr>
        <p:xfrm>
          <a:off x="467544" y="1027043"/>
          <a:ext cx="8208912" cy="4630292"/>
        </p:xfrm>
        <a:graphic>
          <a:graphicData uri="http://schemas.openxmlformats.org/drawingml/2006/table">
            <a:tbl>
              <a:tblPr/>
              <a:tblGrid>
                <a:gridCol w="2052228">
                  <a:extLst>
                    <a:ext uri="{9D8B030D-6E8A-4147-A177-3AD203B41FA5}">
                      <a16:colId xmlns:a16="http://schemas.microsoft.com/office/drawing/2014/main" val="2176855336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4018409257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1515701409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817370269"/>
                    </a:ext>
                  </a:extLst>
                </a:gridCol>
              </a:tblGrid>
              <a:tr h="16526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270101"/>
                  </a:ext>
                </a:extLst>
              </a:tr>
              <a:tr h="61975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O-6 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TB MDR "confirmados" por laboratorio entre los  “casos nuevos” de TB</a:t>
                      </a:r>
                      <a:endParaRPr lang="es-SV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856889"/>
                  </a:ext>
                </a:extLst>
              </a:tr>
              <a:tr h="61975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O-6 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TB RR "confirmados" por laboratorio entre los  “casos nuevos” de TB</a:t>
                      </a:r>
                      <a:endParaRPr lang="es-SV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31606"/>
                  </a:ext>
                </a:extLst>
              </a:tr>
              <a:tr h="4958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Numero de casos TB MDR "confirmados" en laboratorio entre los “casos antes tratados”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994234"/>
                  </a:ext>
                </a:extLst>
              </a:tr>
              <a:tr h="4958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Numero de casos TB RR "confirmados" en laboratorio entre los casos “antes tratados”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457784"/>
                  </a:ext>
                </a:extLst>
              </a:tr>
              <a:tr h="3718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MDR  (INH/RIF) en tratamiento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47630"/>
                  </a:ext>
                </a:extLst>
              </a:tr>
              <a:tr h="24790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RR  en tratamiento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81355"/>
                  </a:ext>
                </a:extLst>
              </a:tr>
              <a:tr h="22429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Casos Pre XDR o XDR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347282"/>
                  </a:ext>
                </a:extLst>
              </a:tr>
              <a:tr h="8499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monoresistentes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ISONIACIDA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7430"/>
                  </a:ext>
                </a:extLst>
              </a:tr>
              <a:tr h="8499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ETAMBUTOL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0774"/>
                  </a:ext>
                </a:extLst>
              </a:tr>
              <a:tr h="24790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polifarmacoresistentes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97854"/>
                  </a:ext>
                </a:extLst>
              </a:tr>
              <a:tr h="4958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a más de una droga antitb, excepto a isoniacida y rifampicina juntos)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35521"/>
                  </a:ext>
                </a:extLst>
              </a:tr>
              <a:tr h="3718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micobacteriosis en 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52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8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4" y="-2690266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TASA DE CONVERSION DE </a:t>
            </a:r>
            <a:r>
              <a:rPr lang="es-SV" sz="2000" i="1" dirty="0"/>
              <a:t>CASOS NUEVOS DE TB PULMONAR BACTERIOLOGICAMENTE POSITIVOS</a:t>
            </a:r>
            <a:br>
              <a:rPr lang="es-SV" sz="2000" b="1" i="1" dirty="0"/>
            </a:br>
            <a:r>
              <a:rPr lang="es-SV" sz="2000" b="1" i="1" dirty="0"/>
              <a:t>ENERO A DICIEMBRE 2022-2023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E76009-4EF6-419C-B70A-C5CCDF7BC684}"/>
              </a:ext>
            </a:extLst>
          </p:cNvPr>
          <p:cNvSpPr txBox="1"/>
          <p:nvPr/>
        </p:nvSpPr>
        <p:spPr>
          <a:xfrm>
            <a:off x="179512" y="6309320"/>
            <a:ext cx="3456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:Libro de Registro de Casos de Tuberculosis (PCT-5)</a:t>
            </a:r>
          </a:p>
          <a:p>
            <a:r>
              <a:rPr lang="es-SV" sz="900" dirty="0"/>
              <a:t>             Libro de Registro de Laboratorio ( PCT-4)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80C9926-AFC4-424F-8C3A-A02CA49D7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57375"/>
              </p:ext>
            </p:extLst>
          </p:nvPr>
        </p:nvGraphicFramePr>
        <p:xfrm>
          <a:off x="395536" y="1600200"/>
          <a:ext cx="8496944" cy="4601756"/>
        </p:xfrm>
        <a:graphic>
          <a:graphicData uri="http://schemas.openxmlformats.org/drawingml/2006/table">
            <a:tbl>
              <a:tblPr/>
              <a:tblGrid>
                <a:gridCol w="1062118">
                  <a:extLst>
                    <a:ext uri="{9D8B030D-6E8A-4147-A177-3AD203B41FA5}">
                      <a16:colId xmlns:a16="http://schemas.microsoft.com/office/drawing/2014/main" val="2086755873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3430283232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2012119133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1874806710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4230335395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141478552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1610156821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2372055732"/>
                    </a:ext>
                  </a:extLst>
                </a:gridCol>
              </a:tblGrid>
              <a:tr h="680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ENERO-DIC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–DIC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72271"/>
                  </a:ext>
                </a:extLst>
              </a:tr>
              <a:tr h="132366"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8713"/>
                  </a:ext>
                </a:extLst>
              </a:tr>
              <a:tr h="13567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de tuberculosis pulmonar bacteriológicamente positivos que negativizaron al 2º mes de tratamiento /Numero de casos nuevos  de TB pulmonar bacteriológicamente positivos que ingresaron a tratamiento y que tienen BK de control al 2º mes 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48012"/>
                  </a:ext>
                </a:extLst>
              </a:tr>
              <a:tr h="3895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2º mes de tratamiento de casos nuevos TB pulmonar bacteriológicamente positivos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83933"/>
                  </a:ext>
                </a:extLst>
              </a:tr>
              <a:tr h="12253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al 2º mes de tratamiento de casos nuevos de TB pulmonar/DM y DM/TB  bacteriológicamente positivos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de tuberculosis pulmonar bacteriológicamente positivos TB/DM o DM/TB que negativizaron al 2º mes de tratamiento /Numero de casos nuevos  de TB/DM o DM/TB que ingresaron a tratamiento y que tienen BK de control al 2º mes 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75031"/>
                  </a:ext>
                </a:extLst>
              </a:tr>
              <a:tr h="13539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conversión acumulativa 2º y 4º mes de tratamiento de casos nuevos de TB pulmonar bacteriológicamente positivos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casos nuevos de tuberculosis pulmonar bacteriológicamente positivos que negativizaron al 4º mes de tratamiento / Numero de casos nuevos de tuberculosis pulmonar bacteriológicamente positivos que ingresaron a tratamiento y que tienen BK de control al 4º mes 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052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732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9269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i="1" dirty="0">
                <a:solidFill>
                  <a:srgbClr val="003399"/>
                </a:solidFill>
              </a:rPr>
              <a:t>PRUEBA DE SENSIBILIDAD (PSD)  </a:t>
            </a:r>
          </a:p>
          <a:p>
            <a:pPr algn="ctr"/>
            <a:r>
              <a:rPr lang="es-SV" altLang="es-SV" sz="1400" b="1" i="1" dirty="0">
                <a:solidFill>
                  <a:srgbClr val="003399"/>
                </a:solidFill>
              </a:rPr>
              <a:t>ENERO A  DICIEMBRE 2023</a:t>
            </a:r>
            <a:endParaRPr lang="es-SV" sz="1400" b="1" i="1" dirty="0">
              <a:solidFill>
                <a:srgbClr val="003399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5785746"/>
            <a:ext cx="8568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FUENTE DE INFORMACION: base de datos de cultivo y pruebas moleculares en Hospitales  y Libro de Registro de Casos de Tuberculosis (PCT-5)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95536" y="6004092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solidFill>
                  <a:srgbClr val="C00000"/>
                </a:solidFill>
              </a:rPr>
              <a:t>UNO DE LOS INDICADORES PRIORITARIOS PARA FONDO MUNDIAL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C9A13CD-2DCA-477C-AF37-F59CE5FB2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38633"/>
              </p:ext>
            </p:extLst>
          </p:nvPr>
        </p:nvGraphicFramePr>
        <p:xfrm>
          <a:off x="395536" y="1434262"/>
          <a:ext cx="8424936" cy="3657600"/>
        </p:xfrm>
        <a:graphic>
          <a:graphicData uri="http://schemas.openxmlformats.org/drawingml/2006/table">
            <a:tbl>
              <a:tblPr/>
              <a:tblGrid>
                <a:gridCol w="1404156">
                  <a:extLst>
                    <a:ext uri="{9D8B030D-6E8A-4147-A177-3AD203B41FA5}">
                      <a16:colId xmlns:a16="http://schemas.microsoft.com/office/drawing/2014/main" val="373227926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072941489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1433897519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056615149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1254646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4012086073"/>
                    </a:ext>
                  </a:extLst>
                </a:gridCol>
              </a:tblGrid>
              <a:tr h="238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(MDR TB-6)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19562"/>
                  </a:ext>
                </a:extLst>
              </a:tr>
              <a:tr h="23803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058"/>
                  </a:ext>
                </a:extLst>
              </a:tr>
              <a:tr h="2935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 de tuberculosis bacteriológicamente ( + ) nuevos y antes tratados (recaídas, Tx después de la perdida en el seguimiento y fracasos) que se les realizó una prueba de sensibilidad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bacteriológicamente  nuevos y antes tratados que se les realizó prueba de sensibilidad: pruebas moleculares o   método de las proporciones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TB bacteriológicamente ( + ) nuevos y antes tratados (recaídas, Tx después de la perdida en el seguimiento y fracasos)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262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1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04032" y="596843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CASOS NUEVOS TB PULMONAR BACTERIOLOGICAMENTE POSITIVOS </a:t>
            </a:r>
            <a:br>
              <a:rPr lang="es-SV" altLang="es-SV" sz="1600" i="1" dirty="0"/>
            </a:br>
            <a:r>
              <a:rPr lang="es-SV" altLang="es-SV" sz="1600" i="1" dirty="0"/>
              <a:t>(CASOS TB + CASOS TB/VIH + CASOS TB DM )</a:t>
            </a:r>
            <a:br>
              <a:rPr lang="es-SV" altLang="es-SV" sz="1600" i="1" dirty="0"/>
            </a:br>
            <a:r>
              <a:rPr lang="es-SV" altLang="es-SV" sz="1600" i="1" dirty="0"/>
              <a:t>ENERO A DICIEMBRE 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852B48F-DEE3-4560-8FBA-748784B2FA05}"/>
              </a:ext>
            </a:extLst>
          </p:cNvPr>
          <p:cNvSpPr txBox="1"/>
          <p:nvPr/>
        </p:nvSpPr>
        <p:spPr>
          <a:xfrm>
            <a:off x="363792" y="643792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000" dirty="0"/>
              <a:t>Fuente : Libro de Registro de Casos de Tuberculosis (PCT-5)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1D6C5FD-DB91-438B-812F-95A0A673055E}"/>
              </a:ext>
            </a:extLst>
          </p:cNvPr>
          <p:cNvSpPr txBox="1"/>
          <p:nvPr/>
        </p:nvSpPr>
        <p:spPr>
          <a:xfrm>
            <a:off x="261940" y="3916252"/>
            <a:ext cx="87137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No evaluado: según OMS, es el caso que no se cuenta con ningún resultado del tratamiento: excluidos por cambios de Dx, prolongación de </a:t>
            </a:r>
          </a:p>
          <a:p>
            <a:r>
              <a:rPr lang="es-SV" sz="1100" b="1" dirty="0">
                <a:solidFill>
                  <a:schemeClr val="dk1"/>
                </a:solidFill>
                <a:latin typeface="+mn-lt"/>
              </a:rPr>
              <a:t>   tratamiento.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579D068-C289-4DD1-8BCA-1E8755D4B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44935"/>
              </p:ext>
            </p:extLst>
          </p:nvPr>
        </p:nvGraphicFramePr>
        <p:xfrm>
          <a:off x="467544" y="1523942"/>
          <a:ext cx="8266087" cy="2184219"/>
        </p:xfrm>
        <a:graphic>
          <a:graphicData uri="http://schemas.openxmlformats.org/drawingml/2006/table">
            <a:tbl>
              <a:tblPr/>
              <a:tblGrid>
                <a:gridCol w="839942">
                  <a:extLst>
                    <a:ext uri="{9D8B030D-6E8A-4147-A177-3AD203B41FA5}">
                      <a16:colId xmlns:a16="http://schemas.microsoft.com/office/drawing/2014/main" val="593516158"/>
                    </a:ext>
                  </a:extLst>
                </a:gridCol>
                <a:gridCol w="839942">
                  <a:extLst>
                    <a:ext uri="{9D8B030D-6E8A-4147-A177-3AD203B41FA5}">
                      <a16:colId xmlns:a16="http://schemas.microsoft.com/office/drawing/2014/main" val="997427297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3394385934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61193192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501178645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058508711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167215857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931475129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280106498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2288171033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2343861386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3138402595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300800624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295086743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15310040"/>
                    </a:ext>
                  </a:extLst>
                </a:gridCol>
                <a:gridCol w="439969">
                  <a:extLst>
                    <a:ext uri="{9D8B030D-6E8A-4147-A177-3AD203B41FA5}">
                      <a16:colId xmlns:a16="http://schemas.microsoft.com/office/drawing/2014/main" val="3478272806"/>
                    </a:ext>
                  </a:extLst>
                </a:gridCol>
                <a:gridCol w="426637">
                  <a:extLst>
                    <a:ext uri="{9D8B030D-6E8A-4147-A177-3AD203B41FA5}">
                      <a16:colId xmlns:a16="http://schemas.microsoft.com/office/drawing/2014/main" val="1794530893"/>
                    </a:ext>
                  </a:extLst>
                </a:gridCol>
              </a:tblGrid>
              <a:tr h="9427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                                          Bact (-)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Bact.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86052"/>
                  </a:ext>
                </a:extLst>
              </a:tr>
              <a:tr h="23567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45741"/>
                  </a:ext>
                </a:extLst>
              </a:tr>
              <a:tr h="942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NUEVOS BACT POSITIVOS ENERO A  DICIEMBRE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28987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20D624E-6708-4900-8AC3-69E7EA312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08867"/>
              </p:ext>
            </p:extLst>
          </p:nvPr>
        </p:nvGraphicFramePr>
        <p:xfrm>
          <a:off x="363792" y="4393306"/>
          <a:ext cx="8168650" cy="1867853"/>
        </p:xfrm>
        <a:graphic>
          <a:graphicData uri="http://schemas.openxmlformats.org/drawingml/2006/table">
            <a:tbl>
              <a:tblPr/>
              <a:tblGrid>
                <a:gridCol w="1166950">
                  <a:extLst>
                    <a:ext uri="{9D8B030D-6E8A-4147-A177-3AD203B41FA5}">
                      <a16:colId xmlns:a16="http://schemas.microsoft.com/office/drawing/2014/main" val="3354415224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1316298735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2769524532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2602923583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1850786663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2552482786"/>
                    </a:ext>
                  </a:extLst>
                </a:gridCol>
                <a:gridCol w="1166950">
                  <a:extLst>
                    <a:ext uri="{9D8B030D-6E8A-4147-A177-3AD203B41FA5}">
                      <a16:colId xmlns:a16="http://schemas.microsoft.com/office/drawing/2014/main" val="245780518"/>
                    </a:ext>
                  </a:extLst>
                </a:gridCol>
              </a:tblGrid>
              <a:tr h="533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CURACION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TX 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FALLECIDOS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18866"/>
                  </a:ext>
                </a:extLst>
              </a:tr>
              <a:tr h="266836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23392"/>
                  </a:ext>
                </a:extLst>
              </a:tr>
              <a:tr h="266836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2026"/>
                  </a:ext>
                </a:extLst>
              </a:tr>
              <a:tr h="266836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27972"/>
                  </a:ext>
                </a:extLst>
              </a:tr>
              <a:tr h="266836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13956"/>
                  </a:ext>
                </a:extLst>
              </a:tr>
              <a:tr h="2668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Región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38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6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1540" y="6010288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6722" y="6294028"/>
            <a:ext cx="869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SV" sz="1000" dirty="0"/>
              <a:t>El indicador tasa de mortalidad hace referencia a la muerte hospitalaria reportados en el sistema de morbimortalidad y estadísticas vitales del  </a:t>
            </a:r>
          </a:p>
          <a:p>
            <a:r>
              <a:rPr lang="es-SV" sz="1000" dirty="0"/>
              <a:t>     MINSAL (SIMMOW)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99592" y="53548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i="1" dirty="0">
                <a:solidFill>
                  <a:srgbClr val="003399"/>
                </a:solidFill>
              </a:rPr>
              <a:t>TASA DE INCIDENCIA , MORTALIDAD , LETALIDAD Y MENINGEA</a:t>
            </a: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1790823-6BA4-463F-950C-25D3465CD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62307"/>
              </p:ext>
            </p:extLst>
          </p:nvPr>
        </p:nvGraphicFramePr>
        <p:xfrm>
          <a:off x="336722" y="926951"/>
          <a:ext cx="8496942" cy="4998039"/>
        </p:xfrm>
        <a:graphic>
          <a:graphicData uri="http://schemas.openxmlformats.org/drawingml/2006/table">
            <a:tbl>
              <a:tblPr/>
              <a:tblGrid>
                <a:gridCol w="1416157">
                  <a:extLst>
                    <a:ext uri="{9D8B030D-6E8A-4147-A177-3AD203B41FA5}">
                      <a16:colId xmlns:a16="http://schemas.microsoft.com/office/drawing/2014/main" val="2557399540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845633960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407101627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4032557003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899837752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28228964"/>
                    </a:ext>
                  </a:extLst>
                </a:gridCol>
              </a:tblGrid>
              <a:tr h="15173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58996"/>
                  </a:ext>
                </a:extLst>
              </a:tr>
              <a:tr h="15173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341439"/>
                  </a:ext>
                </a:extLst>
              </a:tr>
              <a:tr h="15173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10116"/>
                  </a:ext>
                </a:extLst>
              </a:tr>
              <a:tr h="716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I-2: </a:t>
                      </a:r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incidencia de la tuberculosis por </a:t>
                      </a:r>
                      <a:endParaRPr lang="es-SV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</a:t>
                      </a:r>
                      <a:r>
                        <a:rPr lang="es-419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N° de casos nuevos de TB   todas las formas            </a:t>
                      </a:r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x 100,000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949351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24452"/>
                  </a:ext>
                </a:extLst>
              </a:tr>
              <a:tr h="474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 habitantes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Población ( DIGESTYC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276368"/>
                  </a:ext>
                </a:extLst>
              </a:tr>
              <a:tr h="5732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de casos  que fallecieron por tuberculosis    </a:t>
                      </a:r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x 100</a:t>
                      </a:r>
                      <a:endParaRPr lang="es-419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28946"/>
                  </a:ext>
                </a:extLst>
              </a:tr>
              <a:tr h="5732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Letalidad por </a:t>
                      </a:r>
                      <a:endParaRPr lang="es-SV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N° de casos  de  tuberculosis todas las formas diagnosticados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094031"/>
                  </a:ext>
                </a:extLst>
              </a:tr>
              <a:tr h="2950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tuberculosis  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92742"/>
                  </a:ext>
                </a:extLst>
              </a:tr>
              <a:tr h="1062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TB I-3(M): </a:t>
                      </a:r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mortalidad de la tuberculosis por 100,000 habitantes*</a:t>
                      </a:r>
                      <a:endParaRPr lang="es-SV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949351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822187"/>
                  </a:ext>
                </a:extLst>
              </a:tr>
              <a:tr h="800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 especifica de TB meníngea en población menor de 5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 menor de  5 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926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70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4DD760C5-1C0D-40F3-A2B6-F544F00E732A}"/>
              </a:ext>
            </a:extLst>
          </p:cNvPr>
          <p:cNvSpPr txBox="1">
            <a:spLocks/>
          </p:cNvSpPr>
          <p:nvPr/>
        </p:nvSpPr>
        <p:spPr>
          <a:xfrm>
            <a:off x="29240" y="548680"/>
            <a:ext cx="9072563" cy="1082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CAUSA DE EGRESO </a:t>
            </a: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DE CASOS NUEVOS DE TB BACT ( + 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 DICIEMBRE 2022</a:t>
            </a:r>
            <a:r>
              <a:rPr lang="es-ES" sz="1600" i="1" dirty="0">
                <a:solidFill>
                  <a:srgbClr val="003399"/>
                </a:solidFill>
                <a:cs typeface="Arial" pitchFamily="34" charset="0"/>
              </a:rPr>
              <a:t> </a:t>
            </a:r>
            <a:endParaRPr lang="es-SV" altLang="es-SV" sz="2000" b="1" i="1" dirty="0">
              <a:solidFill>
                <a:srgbClr val="003399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861C8B-A7F4-45B9-A085-8427FF6C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85119"/>
              </p:ext>
            </p:extLst>
          </p:nvPr>
        </p:nvGraphicFramePr>
        <p:xfrm>
          <a:off x="467544" y="1700808"/>
          <a:ext cx="7920881" cy="4689961"/>
        </p:xfrm>
        <a:graphic>
          <a:graphicData uri="http://schemas.openxmlformats.org/drawingml/2006/table">
            <a:tbl>
              <a:tblPr/>
              <a:tblGrid>
                <a:gridCol w="1539394">
                  <a:extLst>
                    <a:ext uri="{9D8B030D-6E8A-4147-A177-3AD203B41FA5}">
                      <a16:colId xmlns:a16="http://schemas.microsoft.com/office/drawing/2014/main" val="2652962384"/>
                    </a:ext>
                  </a:extLst>
                </a:gridCol>
                <a:gridCol w="1539394">
                  <a:extLst>
                    <a:ext uri="{9D8B030D-6E8A-4147-A177-3AD203B41FA5}">
                      <a16:colId xmlns:a16="http://schemas.microsoft.com/office/drawing/2014/main" val="3122981360"/>
                    </a:ext>
                  </a:extLst>
                </a:gridCol>
                <a:gridCol w="1987217">
                  <a:extLst>
                    <a:ext uri="{9D8B030D-6E8A-4147-A177-3AD203B41FA5}">
                      <a16:colId xmlns:a16="http://schemas.microsoft.com/office/drawing/2014/main" val="1241321562"/>
                    </a:ext>
                  </a:extLst>
                </a:gridCol>
                <a:gridCol w="1987217">
                  <a:extLst>
                    <a:ext uri="{9D8B030D-6E8A-4147-A177-3AD203B41FA5}">
                      <a16:colId xmlns:a16="http://schemas.microsoft.com/office/drawing/2014/main" val="1216665521"/>
                    </a:ext>
                  </a:extLst>
                </a:gridCol>
                <a:gridCol w="867659">
                  <a:extLst>
                    <a:ext uri="{9D8B030D-6E8A-4147-A177-3AD203B41FA5}">
                      <a16:colId xmlns:a16="http://schemas.microsoft.com/office/drawing/2014/main" val="3981426315"/>
                    </a:ext>
                  </a:extLst>
                </a:gridCol>
              </a:tblGrid>
              <a:tr h="633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 No evaluado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Fracaso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Fallecimiento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 la Pérdida en el seguimiento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462469"/>
                  </a:ext>
                </a:extLst>
              </a:tr>
              <a:tr h="41895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Cuscatlán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75527"/>
                  </a:ext>
                </a:extLst>
              </a:tr>
              <a:tr h="68273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diagnostico(complejo MAIS)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613735"/>
                  </a:ext>
                </a:extLst>
              </a:tr>
              <a:tr h="41895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971196"/>
                  </a:ext>
                </a:extLst>
              </a:tr>
              <a:tr h="41895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788820"/>
                  </a:ext>
                </a:extLst>
              </a:tr>
              <a:tr h="41895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Cabañas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PARO CARDIACO NO ESPECIFICADO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48276"/>
                  </a:ext>
                </a:extLst>
              </a:tr>
              <a:tr h="41895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EPOC 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19698"/>
                  </a:ext>
                </a:extLst>
              </a:tr>
              <a:tr h="41895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58771"/>
                  </a:ext>
                </a:extLst>
              </a:tr>
              <a:tr h="41895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62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4DD760C5-1C0D-40F3-A2B6-F544F00E732A}"/>
              </a:ext>
            </a:extLst>
          </p:cNvPr>
          <p:cNvSpPr txBox="1">
            <a:spLocks/>
          </p:cNvSpPr>
          <p:nvPr/>
        </p:nvSpPr>
        <p:spPr>
          <a:xfrm>
            <a:off x="29240" y="548680"/>
            <a:ext cx="9072563" cy="1082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CAUSA DE EGRESO </a:t>
            </a: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DE CASOS NUEVOS DE TB BACT ( + 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 DICIEMBRE 2022</a:t>
            </a:r>
            <a:r>
              <a:rPr lang="es-ES" sz="1600" i="1" dirty="0">
                <a:solidFill>
                  <a:srgbClr val="003399"/>
                </a:solidFill>
                <a:cs typeface="Arial" pitchFamily="34" charset="0"/>
              </a:rPr>
              <a:t> </a:t>
            </a:r>
            <a:endParaRPr lang="es-SV" altLang="es-SV" sz="2000" b="1" i="1" dirty="0">
              <a:solidFill>
                <a:srgbClr val="003399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31DC1E-8F4C-4349-A7E9-11A5F2D6B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52923"/>
              </p:ext>
            </p:extLst>
          </p:nvPr>
        </p:nvGraphicFramePr>
        <p:xfrm>
          <a:off x="467544" y="1412776"/>
          <a:ext cx="8136903" cy="4923036"/>
        </p:xfrm>
        <a:graphic>
          <a:graphicData uri="http://schemas.openxmlformats.org/drawingml/2006/table">
            <a:tbl>
              <a:tblPr/>
              <a:tblGrid>
                <a:gridCol w="1581377">
                  <a:extLst>
                    <a:ext uri="{9D8B030D-6E8A-4147-A177-3AD203B41FA5}">
                      <a16:colId xmlns:a16="http://schemas.microsoft.com/office/drawing/2014/main" val="1340164250"/>
                    </a:ext>
                  </a:extLst>
                </a:gridCol>
                <a:gridCol w="1581377">
                  <a:extLst>
                    <a:ext uri="{9D8B030D-6E8A-4147-A177-3AD203B41FA5}">
                      <a16:colId xmlns:a16="http://schemas.microsoft.com/office/drawing/2014/main" val="2781810933"/>
                    </a:ext>
                  </a:extLst>
                </a:gridCol>
                <a:gridCol w="2041414">
                  <a:extLst>
                    <a:ext uri="{9D8B030D-6E8A-4147-A177-3AD203B41FA5}">
                      <a16:colId xmlns:a16="http://schemas.microsoft.com/office/drawing/2014/main" val="1445950870"/>
                    </a:ext>
                  </a:extLst>
                </a:gridCol>
                <a:gridCol w="2041414">
                  <a:extLst>
                    <a:ext uri="{9D8B030D-6E8A-4147-A177-3AD203B41FA5}">
                      <a16:colId xmlns:a16="http://schemas.microsoft.com/office/drawing/2014/main" val="3394749676"/>
                    </a:ext>
                  </a:extLst>
                </a:gridCol>
                <a:gridCol w="891321">
                  <a:extLst>
                    <a:ext uri="{9D8B030D-6E8A-4147-A177-3AD203B41FA5}">
                      <a16:colId xmlns:a16="http://schemas.microsoft.com/office/drawing/2014/main" val="2783980547"/>
                    </a:ext>
                  </a:extLst>
                </a:gridCol>
              </a:tblGrid>
              <a:tr h="579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 No evaluado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Fracaso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del Fallecimiento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 de la Pérdida en el seguimiento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65347"/>
                  </a:ext>
                </a:extLst>
              </a:tr>
              <a:tr h="54541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neumonia no especificada+Insuficiencia renal terminal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emigro a los estados unidos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271822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604423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854623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634870"/>
                  </a:ext>
                </a:extLst>
              </a:tr>
              <a:tr h="3834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 59 años, uso de drogas /IRC, indigente, Zacatecoluca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880080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 44 años Neumotorax Santiago Nco.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055099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Falla renal hepatica  F 78, SPM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92434"/>
                  </a:ext>
                </a:extLst>
              </a:tr>
              <a:tr h="38349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SenIlidad +alzheimer F 80 años, Zacatecoluca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158484"/>
                  </a:ext>
                </a:extLst>
              </a:tr>
              <a:tr h="19316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41 DM Zacatecoluca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799408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77 Tumor maligno del pulmon Stgo. Nco.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315160"/>
                  </a:ext>
                </a:extLst>
              </a:tr>
              <a:tr h="19316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58 IRC , SRO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054334"/>
                  </a:ext>
                </a:extLst>
              </a:tr>
              <a:tr h="19316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83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86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41182" y="677820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CO-INFECCIÓN TB/VIH  EN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596CB5D-5EEB-C055-C48F-0902AB884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78" y="3799367"/>
            <a:ext cx="8303472" cy="518205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BAB767B-C08D-4F16-B6BF-04CDE5ABF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19711"/>
              </p:ext>
            </p:extLst>
          </p:nvPr>
        </p:nvGraphicFramePr>
        <p:xfrm>
          <a:off x="260878" y="1755064"/>
          <a:ext cx="8409909" cy="2012430"/>
        </p:xfrm>
        <a:graphic>
          <a:graphicData uri="http://schemas.openxmlformats.org/drawingml/2006/table">
            <a:tbl>
              <a:tblPr/>
              <a:tblGrid>
                <a:gridCol w="860104">
                  <a:extLst>
                    <a:ext uri="{9D8B030D-6E8A-4147-A177-3AD203B41FA5}">
                      <a16:colId xmlns:a16="http://schemas.microsoft.com/office/drawing/2014/main" val="3568102932"/>
                    </a:ext>
                  </a:extLst>
                </a:gridCol>
                <a:gridCol w="860104">
                  <a:extLst>
                    <a:ext uri="{9D8B030D-6E8A-4147-A177-3AD203B41FA5}">
                      <a16:colId xmlns:a16="http://schemas.microsoft.com/office/drawing/2014/main" val="2924455011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881899832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765632215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57394156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27112214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1208509994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936186816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82851252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4074942604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1972583718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103268644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326720573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940253456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3525751438"/>
                    </a:ext>
                  </a:extLst>
                </a:gridCol>
                <a:gridCol w="450531">
                  <a:extLst>
                    <a:ext uri="{9D8B030D-6E8A-4147-A177-3AD203B41FA5}">
                      <a16:colId xmlns:a16="http://schemas.microsoft.com/office/drawing/2014/main" val="1149362134"/>
                    </a:ext>
                  </a:extLst>
                </a:gridCol>
                <a:gridCol w="382267">
                  <a:extLst>
                    <a:ext uri="{9D8B030D-6E8A-4147-A177-3AD203B41FA5}">
                      <a16:colId xmlns:a16="http://schemas.microsoft.com/office/drawing/2014/main" val="1470413132"/>
                    </a:ext>
                  </a:extLst>
                </a:gridCol>
              </a:tblGrid>
              <a:tr h="8418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                                          Bact (-)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Bact.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218783"/>
                  </a:ext>
                </a:extLst>
              </a:tr>
              <a:tr h="21046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06119"/>
                  </a:ext>
                </a:extLst>
              </a:tr>
              <a:tr h="84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NUEVOS BACT POSITIVOS ENERO A  DICIEMBRE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23311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2AAC987-3CC3-4732-94B6-62456CCE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92080"/>
              </p:ext>
            </p:extLst>
          </p:nvPr>
        </p:nvGraphicFramePr>
        <p:xfrm>
          <a:off x="260878" y="4317572"/>
          <a:ext cx="8409905" cy="1919738"/>
        </p:xfrm>
        <a:graphic>
          <a:graphicData uri="http://schemas.openxmlformats.org/drawingml/2006/table">
            <a:tbl>
              <a:tblPr/>
              <a:tblGrid>
                <a:gridCol w="1201415">
                  <a:extLst>
                    <a:ext uri="{9D8B030D-6E8A-4147-A177-3AD203B41FA5}">
                      <a16:colId xmlns:a16="http://schemas.microsoft.com/office/drawing/2014/main" val="446119601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3653305294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1959224851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885055446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2557653451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388777979"/>
                    </a:ext>
                  </a:extLst>
                </a:gridCol>
                <a:gridCol w="1201415">
                  <a:extLst>
                    <a:ext uri="{9D8B030D-6E8A-4147-A177-3AD203B41FA5}">
                      <a16:colId xmlns:a16="http://schemas.microsoft.com/office/drawing/2014/main" val="2000339878"/>
                    </a:ext>
                  </a:extLst>
                </a:gridCol>
              </a:tblGrid>
              <a:tr h="548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CURACION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TX 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FALLECIDOS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1128"/>
                  </a:ext>
                </a:extLst>
              </a:tr>
              <a:tr h="274248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7912"/>
                  </a:ext>
                </a:extLst>
              </a:tr>
              <a:tr h="274248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52731"/>
                  </a:ext>
                </a:extLst>
              </a:tr>
              <a:tr h="274248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38911"/>
                  </a:ext>
                </a:extLst>
              </a:tr>
              <a:tr h="274248"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3875"/>
                  </a:ext>
                </a:extLst>
              </a:tr>
              <a:tr h="274248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Región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90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89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F10D749-BD83-16DC-612D-41DB84081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5" y="3941225"/>
            <a:ext cx="8303472" cy="518205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0BE48816-7350-3CD3-ACEA-E1820337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COMORBILIDAD TB/DM EN 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6A93B55-B368-421E-BCBD-E29803888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46151"/>
              </p:ext>
            </p:extLst>
          </p:nvPr>
        </p:nvGraphicFramePr>
        <p:xfrm>
          <a:off x="261940" y="1775900"/>
          <a:ext cx="8580445" cy="2083250"/>
        </p:xfrm>
        <a:graphic>
          <a:graphicData uri="http://schemas.openxmlformats.org/drawingml/2006/table">
            <a:tbl>
              <a:tblPr/>
              <a:tblGrid>
                <a:gridCol w="877544">
                  <a:extLst>
                    <a:ext uri="{9D8B030D-6E8A-4147-A177-3AD203B41FA5}">
                      <a16:colId xmlns:a16="http://schemas.microsoft.com/office/drawing/2014/main" val="4194701822"/>
                    </a:ext>
                  </a:extLst>
                </a:gridCol>
                <a:gridCol w="877544">
                  <a:extLst>
                    <a:ext uri="{9D8B030D-6E8A-4147-A177-3AD203B41FA5}">
                      <a16:colId xmlns:a16="http://schemas.microsoft.com/office/drawing/2014/main" val="3918033079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901959334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2149836155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2094321671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448068302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769926381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1141836705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2280690630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754071967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331525832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872487786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112801044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802821100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183416576"/>
                    </a:ext>
                  </a:extLst>
                </a:gridCol>
                <a:gridCol w="459667">
                  <a:extLst>
                    <a:ext uri="{9D8B030D-6E8A-4147-A177-3AD203B41FA5}">
                      <a16:colId xmlns:a16="http://schemas.microsoft.com/office/drawing/2014/main" val="3328535885"/>
                    </a:ext>
                  </a:extLst>
                </a:gridCol>
                <a:gridCol w="390019">
                  <a:extLst>
                    <a:ext uri="{9D8B030D-6E8A-4147-A177-3AD203B41FA5}">
                      <a16:colId xmlns:a16="http://schemas.microsoft.com/office/drawing/2014/main" val="1202094716"/>
                    </a:ext>
                  </a:extLst>
                </a:gridCol>
              </a:tblGrid>
              <a:tr h="8619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                                          Bact (-)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Bact.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839356"/>
                  </a:ext>
                </a:extLst>
              </a:tr>
              <a:tr h="21548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94155"/>
                  </a:ext>
                </a:extLst>
              </a:tr>
              <a:tr h="8619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NUEVOS BACT POSITIVOS ENERO A  DICIEMBRE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6884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975E47C-1511-4D30-9655-5498AB78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14062"/>
              </p:ext>
            </p:extLst>
          </p:nvPr>
        </p:nvGraphicFramePr>
        <p:xfrm>
          <a:off x="261940" y="4459430"/>
          <a:ext cx="8580446" cy="1921899"/>
        </p:xfrm>
        <a:graphic>
          <a:graphicData uri="http://schemas.openxmlformats.org/drawingml/2006/table">
            <a:tbl>
              <a:tblPr/>
              <a:tblGrid>
                <a:gridCol w="1225778">
                  <a:extLst>
                    <a:ext uri="{9D8B030D-6E8A-4147-A177-3AD203B41FA5}">
                      <a16:colId xmlns:a16="http://schemas.microsoft.com/office/drawing/2014/main" val="2092569147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529203918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3261793155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833564879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3952533621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1145440864"/>
                    </a:ext>
                  </a:extLst>
                </a:gridCol>
                <a:gridCol w="1225778">
                  <a:extLst>
                    <a:ext uri="{9D8B030D-6E8A-4147-A177-3AD203B41FA5}">
                      <a16:colId xmlns:a16="http://schemas.microsoft.com/office/drawing/2014/main" val="4033206406"/>
                    </a:ext>
                  </a:extLst>
                </a:gridCol>
              </a:tblGrid>
              <a:tr h="549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CURACION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TX 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FRACASO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FALLECIDOS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498057"/>
                  </a:ext>
                </a:extLst>
              </a:tr>
              <a:tr h="274557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62467"/>
                  </a:ext>
                </a:extLst>
              </a:tr>
              <a:tr h="274557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81386"/>
                  </a:ext>
                </a:extLst>
              </a:tr>
              <a:tr h="274557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28931"/>
                  </a:ext>
                </a:extLst>
              </a:tr>
              <a:tr h="274557">
                <a:tc>
                  <a:txBody>
                    <a:bodyPr/>
                    <a:lstStyle/>
                    <a:p>
                      <a:pPr algn="l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82070"/>
                  </a:ext>
                </a:extLst>
              </a:tr>
              <a:tr h="27455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Región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786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000" b="1" i="1" dirty="0"/>
              <a:t>COHORTE RETRATAMIENTO </a:t>
            </a:r>
            <a:br>
              <a:rPr lang="es-SV" altLang="es-SV" sz="2000" b="1" i="1" dirty="0"/>
            </a:br>
            <a:r>
              <a:rPr lang="es-SV" altLang="es-SV" sz="2000" b="1" i="1" dirty="0"/>
              <a:t>(CASOS TB, TB/VIH Y TB/DM)</a:t>
            </a:r>
            <a:br>
              <a:rPr lang="es-SV" altLang="es-SV" sz="2000" b="1" i="1" dirty="0"/>
            </a:br>
            <a:r>
              <a:rPr lang="es-SV" altLang="es-SV" sz="2000" i="1" dirty="0"/>
              <a:t>ENERO A DICIEMBRE 2022</a:t>
            </a:r>
            <a:endParaRPr lang="es-SV" altLang="es-SV" sz="20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303944" y="6309320"/>
            <a:ext cx="5905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1000" dirty="0"/>
              <a:t>Fuente: Libro de Registro de Casos de Tuberculosis (PCT-5</a:t>
            </a:r>
            <a:r>
              <a:rPr lang="es-SV" sz="1100" dirty="0"/>
              <a:t>)</a:t>
            </a:r>
            <a:endParaRPr lang="es-SV" sz="16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ECEB236-E4C1-40C9-AD65-F533627EA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15574"/>
              </p:ext>
            </p:extLst>
          </p:nvPr>
        </p:nvGraphicFramePr>
        <p:xfrm>
          <a:off x="457200" y="1772816"/>
          <a:ext cx="8229600" cy="4159479"/>
        </p:xfrm>
        <a:graphic>
          <a:graphicData uri="http://schemas.openxmlformats.org/drawingml/2006/table">
            <a:tbl>
              <a:tblPr/>
              <a:tblGrid>
                <a:gridCol w="1329397">
                  <a:extLst>
                    <a:ext uri="{9D8B030D-6E8A-4147-A177-3AD203B41FA5}">
                      <a16:colId xmlns:a16="http://schemas.microsoft.com/office/drawing/2014/main" val="1013542003"/>
                    </a:ext>
                  </a:extLst>
                </a:gridCol>
                <a:gridCol w="797639">
                  <a:extLst>
                    <a:ext uri="{9D8B030D-6E8A-4147-A177-3AD203B41FA5}">
                      <a16:colId xmlns:a16="http://schemas.microsoft.com/office/drawing/2014/main" val="4233398661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2782709635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2776678167"/>
                    </a:ext>
                  </a:extLst>
                </a:gridCol>
                <a:gridCol w="620385">
                  <a:extLst>
                    <a:ext uri="{9D8B030D-6E8A-4147-A177-3AD203B41FA5}">
                      <a16:colId xmlns:a16="http://schemas.microsoft.com/office/drawing/2014/main" val="267478909"/>
                    </a:ext>
                  </a:extLst>
                </a:gridCol>
                <a:gridCol w="620385">
                  <a:extLst>
                    <a:ext uri="{9D8B030D-6E8A-4147-A177-3AD203B41FA5}">
                      <a16:colId xmlns:a16="http://schemas.microsoft.com/office/drawing/2014/main" val="646695768"/>
                    </a:ext>
                  </a:extLst>
                </a:gridCol>
                <a:gridCol w="620385">
                  <a:extLst>
                    <a:ext uri="{9D8B030D-6E8A-4147-A177-3AD203B41FA5}">
                      <a16:colId xmlns:a16="http://schemas.microsoft.com/office/drawing/2014/main" val="969175789"/>
                    </a:ext>
                  </a:extLst>
                </a:gridCol>
                <a:gridCol w="620385">
                  <a:extLst>
                    <a:ext uri="{9D8B030D-6E8A-4147-A177-3AD203B41FA5}">
                      <a16:colId xmlns:a16="http://schemas.microsoft.com/office/drawing/2014/main" val="1684509443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1375265759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770366378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2154524281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3067027478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2043835202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1477639793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4199018830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3428666371"/>
                    </a:ext>
                  </a:extLst>
                </a:gridCol>
                <a:gridCol w="329184">
                  <a:extLst>
                    <a:ext uri="{9D8B030D-6E8A-4147-A177-3AD203B41FA5}">
                      <a16:colId xmlns:a16="http://schemas.microsoft.com/office/drawing/2014/main" val="3879919494"/>
                    </a:ext>
                  </a:extLst>
                </a:gridCol>
              </a:tblGrid>
              <a:tr h="15592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29917"/>
                  </a:ext>
                </a:extLst>
              </a:tr>
              <a:tr h="24194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55603"/>
                  </a:ext>
                </a:extLst>
              </a:tr>
              <a:tr h="241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RECAIDAS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90091"/>
                  </a:ext>
                </a:extLst>
              </a:tr>
              <a:tr h="241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611474"/>
                  </a:ext>
                </a:extLst>
              </a:tr>
              <a:tr h="127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PACIENTES CON TRATAMIENTO DESPUES  DE LA PERDIDA DEL SEGUIMIENTO (ANTES ABANDONO RECUPERADO)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22644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RETRATAMIENTO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95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32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400" b="1" i="1" dirty="0"/>
              <a:t>COHORTE RETRATAMIENTO CO-INFECCIÓN TB/VIH </a:t>
            </a:r>
            <a:br>
              <a:rPr lang="es-SV" altLang="es-SV" sz="2400" b="1" i="1" dirty="0"/>
            </a:br>
            <a:r>
              <a:rPr lang="es-SV" altLang="es-SV" sz="2400" b="1" i="1" dirty="0"/>
              <a:t>ENERO A DICIEM</a:t>
            </a:r>
            <a:r>
              <a:rPr lang="es-SV" altLang="es-SV" sz="2400" i="1" dirty="0"/>
              <a:t>BRE 2022 </a:t>
            </a:r>
            <a:endParaRPr lang="es-SV" altLang="es-SV" sz="24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251520" y="6381328"/>
            <a:ext cx="5905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800"/>
              <a:t>Fuente : Libro de Registro de Casos de Tuberculosis (PCT-5)</a:t>
            </a:r>
            <a:endParaRPr lang="es-SV" sz="8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DF63C79-3A5C-6314-94A3-8061BD46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968659"/>
            <a:ext cx="8303472" cy="518205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ED20A2D-052A-48C5-97FB-49CFFF3BA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96589"/>
              </p:ext>
            </p:extLst>
          </p:nvPr>
        </p:nvGraphicFramePr>
        <p:xfrm>
          <a:off x="323528" y="1557338"/>
          <a:ext cx="8424934" cy="4359279"/>
        </p:xfrm>
        <a:graphic>
          <a:graphicData uri="http://schemas.openxmlformats.org/drawingml/2006/table">
            <a:tbl>
              <a:tblPr/>
              <a:tblGrid>
                <a:gridCol w="1028627">
                  <a:extLst>
                    <a:ext uri="{9D8B030D-6E8A-4147-A177-3AD203B41FA5}">
                      <a16:colId xmlns:a16="http://schemas.microsoft.com/office/drawing/2014/main" val="1389004057"/>
                    </a:ext>
                  </a:extLst>
                </a:gridCol>
                <a:gridCol w="1028627">
                  <a:extLst>
                    <a:ext uri="{9D8B030D-6E8A-4147-A177-3AD203B41FA5}">
                      <a16:colId xmlns:a16="http://schemas.microsoft.com/office/drawing/2014/main" val="34097948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1274990657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3036218533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849286156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1708681064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2658772242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104098275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2636621483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3338667548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733639375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2119583961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3712479208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2230877070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2959571041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1093284000"/>
                    </a:ext>
                  </a:extLst>
                </a:gridCol>
                <a:gridCol w="424512">
                  <a:extLst>
                    <a:ext uri="{9D8B030D-6E8A-4147-A177-3AD203B41FA5}">
                      <a16:colId xmlns:a16="http://schemas.microsoft.com/office/drawing/2014/main" val="3158115287"/>
                    </a:ext>
                  </a:extLst>
                </a:gridCol>
              </a:tblGrid>
              <a:tr h="14243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64715"/>
                  </a:ext>
                </a:extLst>
              </a:tr>
              <a:tr h="22489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2515"/>
                  </a:ext>
                </a:extLst>
              </a:tr>
              <a:tr h="224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RECAIDAS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049595"/>
                  </a:ext>
                </a:extLst>
              </a:tr>
              <a:tr h="224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607726"/>
                  </a:ext>
                </a:extLst>
              </a:tr>
              <a:tr h="1711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PACIENTES CON TRATAMIENTO DESPUES  DE LA PERDIDA DEL SEGUIMIENTO (ANTES ABANDONO RECUPERADO)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252968"/>
                  </a:ext>
                </a:extLst>
              </a:tr>
              <a:tr h="4372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RETRATAMIENTO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860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87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400" b="1" i="1" dirty="0"/>
              <a:t>COHORTE RETRATAMIENTO COMORBILIDAD TB/DM </a:t>
            </a:r>
            <a:br>
              <a:rPr lang="es-SV" altLang="es-SV" sz="2400" b="1" i="1" dirty="0"/>
            </a:br>
            <a:r>
              <a:rPr lang="es-SV" altLang="es-SV" sz="2400" b="1" i="1" dirty="0"/>
              <a:t>ENERO A DICIEM</a:t>
            </a:r>
            <a:r>
              <a:rPr lang="es-SV" altLang="es-SV" sz="2400" i="1" dirty="0"/>
              <a:t>BRE  2022 </a:t>
            </a:r>
            <a:endParaRPr lang="es-SV" altLang="es-SV" sz="24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251520" y="6381328"/>
            <a:ext cx="5905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800"/>
              <a:t>Fuente : Libro de Registro de Casos de Tuberculosis (PCT-5)</a:t>
            </a:r>
            <a:endParaRPr lang="es-SV" sz="8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1014DD7-4E64-7793-5A62-510566CD2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896307"/>
            <a:ext cx="8303472" cy="518205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C7369A7-A73C-4905-BBB8-4EB6F06EC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14924"/>
              </p:ext>
            </p:extLst>
          </p:nvPr>
        </p:nvGraphicFramePr>
        <p:xfrm>
          <a:off x="457200" y="1557338"/>
          <a:ext cx="8303470" cy="4316352"/>
        </p:xfrm>
        <a:graphic>
          <a:graphicData uri="http://schemas.openxmlformats.org/drawingml/2006/table">
            <a:tbl>
              <a:tblPr/>
              <a:tblGrid>
                <a:gridCol w="1013795">
                  <a:extLst>
                    <a:ext uri="{9D8B030D-6E8A-4147-A177-3AD203B41FA5}">
                      <a16:colId xmlns:a16="http://schemas.microsoft.com/office/drawing/2014/main" val="3818126816"/>
                    </a:ext>
                  </a:extLst>
                </a:gridCol>
                <a:gridCol w="1013795">
                  <a:extLst>
                    <a:ext uri="{9D8B030D-6E8A-4147-A177-3AD203B41FA5}">
                      <a16:colId xmlns:a16="http://schemas.microsoft.com/office/drawing/2014/main" val="3210587517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3768871644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1781096180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429122170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1228722293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4137986201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1327977158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2934982516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247730760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3532114117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300855369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857204629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1521764007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2646059419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2385047008"/>
                    </a:ext>
                  </a:extLst>
                </a:gridCol>
                <a:gridCol w="418392">
                  <a:extLst>
                    <a:ext uri="{9D8B030D-6E8A-4147-A177-3AD203B41FA5}">
                      <a16:colId xmlns:a16="http://schemas.microsoft.com/office/drawing/2014/main" val="3695240735"/>
                    </a:ext>
                  </a:extLst>
                </a:gridCol>
              </a:tblGrid>
              <a:tr h="144484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casos nuevos registrados con Bact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completo sin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85963"/>
                  </a:ext>
                </a:extLst>
              </a:tr>
              <a:tr h="20005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Bact (-)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21507"/>
                  </a:ext>
                </a:extLst>
              </a:tr>
              <a:tr h="20005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806"/>
                  </a:ext>
                </a:extLst>
              </a:tr>
              <a:tr h="200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RECAIDAS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62157"/>
                  </a:ext>
                </a:extLst>
              </a:tr>
              <a:tr h="200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FRACASOS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72961"/>
                  </a:ext>
                </a:extLst>
              </a:tr>
              <a:tr h="1522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PACIENTES CON TRATAMIENTO DESPUES  DE LA PERDIDA DEL SEGUIMIENTO (ANTES ABANDONO RECUPERADO)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496691"/>
                  </a:ext>
                </a:extLst>
              </a:tr>
              <a:tr h="388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RETRATAMIENTO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10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06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</a:t>
            </a:r>
            <a:r>
              <a:rPr lang="es-SV" altLang="es-SV" sz="2000" i="1" dirty="0"/>
              <a:t>NUEVOS </a:t>
            </a:r>
            <a:r>
              <a:rPr lang="es-SV" altLang="es-SV" sz="2000" b="1" i="1" dirty="0"/>
              <a:t>TB, TB/VIH, TB/DM</a:t>
            </a:r>
            <a:br>
              <a:rPr lang="es-SV" altLang="es-SV" sz="2000" b="1" i="1" dirty="0"/>
            </a:br>
            <a:r>
              <a:rPr lang="es-SV" altLang="es-SV" sz="2000" b="1" i="1" dirty="0"/>
              <a:t> CLINICAMENTE Dx  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</a:t>
            </a:r>
            <a:r>
              <a:rPr lang="es-SV" altLang="es-SV" sz="2000" i="1" dirty="0"/>
              <a:t>BRE 2022</a:t>
            </a:r>
            <a:endParaRPr lang="es-SV" altLang="es-SV" sz="2000" b="1" i="1" dirty="0"/>
          </a:p>
        </p:txBody>
      </p:sp>
      <p:sp>
        <p:nvSpPr>
          <p:cNvPr id="21588" name="5 CuadroTexto"/>
          <p:cNvSpPr txBox="1">
            <a:spLocks noChangeArrowheads="1"/>
          </p:cNvSpPr>
          <p:nvPr/>
        </p:nvSpPr>
        <p:spPr bwMode="auto">
          <a:xfrm>
            <a:off x="7164288" y="6590923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3FA3D3-4E4F-10A2-5C9A-ABD4418DD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4" y="6373644"/>
            <a:ext cx="8303472" cy="51820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DD3CE8-3631-4A7F-8474-B9A6C48BE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33855"/>
              </p:ext>
            </p:extLst>
          </p:nvPr>
        </p:nvGraphicFramePr>
        <p:xfrm>
          <a:off x="420264" y="1412777"/>
          <a:ext cx="8229602" cy="4802341"/>
        </p:xfrm>
        <a:graphic>
          <a:graphicData uri="http://schemas.openxmlformats.org/drawingml/2006/table">
            <a:tbl>
              <a:tblPr/>
              <a:tblGrid>
                <a:gridCol w="610329">
                  <a:extLst>
                    <a:ext uri="{9D8B030D-6E8A-4147-A177-3AD203B41FA5}">
                      <a16:colId xmlns:a16="http://schemas.microsoft.com/office/drawing/2014/main" val="1822536365"/>
                    </a:ext>
                  </a:extLst>
                </a:gridCol>
                <a:gridCol w="856430">
                  <a:extLst>
                    <a:ext uri="{9D8B030D-6E8A-4147-A177-3AD203B41FA5}">
                      <a16:colId xmlns:a16="http://schemas.microsoft.com/office/drawing/2014/main" val="2474874028"/>
                    </a:ext>
                  </a:extLst>
                </a:gridCol>
                <a:gridCol w="856430">
                  <a:extLst>
                    <a:ext uri="{9D8B030D-6E8A-4147-A177-3AD203B41FA5}">
                      <a16:colId xmlns:a16="http://schemas.microsoft.com/office/drawing/2014/main" val="1746069299"/>
                    </a:ext>
                  </a:extLst>
                </a:gridCol>
                <a:gridCol w="610329">
                  <a:extLst>
                    <a:ext uri="{9D8B030D-6E8A-4147-A177-3AD203B41FA5}">
                      <a16:colId xmlns:a16="http://schemas.microsoft.com/office/drawing/2014/main" val="2389279100"/>
                    </a:ext>
                  </a:extLst>
                </a:gridCol>
                <a:gridCol w="610329">
                  <a:extLst>
                    <a:ext uri="{9D8B030D-6E8A-4147-A177-3AD203B41FA5}">
                      <a16:colId xmlns:a16="http://schemas.microsoft.com/office/drawing/2014/main" val="2344861611"/>
                    </a:ext>
                  </a:extLst>
                </a:gridCol>
                <a:gridCol w="669394">
                  <a:extLst>
                    <a:ext uri="{9D8B030D-6E8A-4147-A177-3AD203B41FA5}">
                      <a16:colId xmlns:a16="http://schemas.microsoft.com/office/drawing/2014/main" val="3297452027"/>
                    </a:ext>
                  </a:extLst>
                </a:gridCol>
                <a:gridCol w="669394">
                  <a:extLst>
                    <a:ext uri="{9D8B030D-6E8A-4147-A177-3AD203B41FA5}">
                      <a16:colId xmlns:a16="http://schemas.microsoft.com/office/drawing/2014/main" val="774968090"/>
                    </a:ext>
                  </a:extLst>
                </a:gridCol>
                <a:gridCol w="757990">
                  <a:extLst>
                    <a:ext uri="{9D8B030D-6E8A-4147-A177-3AD203B41FA5}">
                      <a16:colId xmlns:a16="http://schemas.microsoft.com/office/drawing/2014/main" val="2117767284"/>
                    </a:ext>
                  </a:extLst>
                </a:gridCol>
                <a:gridCol w="757990">
                  <a:extLst>
                    <a:ext uri="{9D8B030D-6E8A-4147-A177-3AD203B41FA5}">
                      <a16:colId xmlns:a16="http://schemas.microsoft.com/office/drawing/2014/main" val="1456430682"/>
                    </a:ext>
                  </a:extLst>
                </a:gridCol>
                <a:gridCol w="610329">
                  <a:extLst>
                    <a:ext uri="{9D8B030D-6E8A-4147-A177-3AD203B41FA5}">
                      <a16:colId xmlns:a16="http://schemas.microsoft.com/office/drawing/2014/main" val="3012393898"/>
                    </a:ext>
                  </a:extLst>
                </a:gridCol>
                <a:gridCol w="610329">
                  <a:extLst>
                    <a:ext uri="{9D8B030D-6E8A-4147-A177-3AD203B41FA5}">
                      <a16:colId xmlns:a16="http://schemas.microsoft.com/office/drawing/2014/main" val="505386423"/>
                    </a:ext>
                  </a:extLst>
                </a:gridCol>
                <a:gridCol w="610329">
                  <a:extLst>
                    <a:ext uri="{9D8B030D-6E8A-4147-A177-3AD203B41FA5}">
                      <a16:colId xmlns:a16="http://schemas.microsoft.com/office/drawing/2014/main" val="3144873011"/>
                    </a:ext>
                  </a:extLst>
                </a:gridCol>
              </a:tblGrid>
              <a:tr h="31826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Terminado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08634"/>
                  </a:ext>
                </a:extLst>
              </a:tr>
              <a:tr h="16368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424885"/>
                  </a:ext>
                </a:extLst>
              </a:tr>
              <a:tr h="151555"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CLINICAMENTE DIAGNOSTICADOS EN  &lt; 10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717624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60011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102235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38295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65191"/>
                  </a:ext>
                </a:extLst>
              </a:tr>
              <a:tr h="284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REGION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13655"/>
                  </a:ext>
                </a:extLst>
              </a:tr>
              <a:tr h="151555"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CLINICAMENTE DIAGNOSTICADOS EN   ≥10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17399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28714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98300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647847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53438"/>
                  </a:ext>
                </a:extLst>
              </a:tr>
              <a:tr h="284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REGION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11325"/>
                  </a:ext>
                </a:extLst>
              </a:tr>
              <a:tr h="151555"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EXTRAPULMONARES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49662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Cuscatlán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47150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Cabañas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03997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Vicente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20449"/>
                  </a:ext>
                </a:extLst>
              </a:tr>
              <a:tr h="236427">
                <a:tc>
                  <a:txBody>
                    <a:bodyPr/>
                    <a:lstStyle/>
                    <a:p>
                      <a:pPr algn="l" fontAlgn="t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Paz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20077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35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858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</a:t>
            </a:r>
            <a:r>
              <a:rPr lang="es-SV" altLang="es-SV" sz="2000" i="1" dirty="0"/>
              <a:t>COINFECCION </a:t>
            </a:r>
            <a:r>
              <a:rPr lang="es-SV" altLang="es-SV" sz="2000" b="1" i="1" dirty="0"/>
              <a:t>TB/VIH 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51521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DF3E3D-AF22-2F73-AE65-F7407D96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412032"/>
            <a:ext cx="8303472" cy="518205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9C19E2C-351D-434F-84C2-7F9F20067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91755"/>
              </p:ext>
            </p:extLst>
          </p:nvPr>
        </p:nvGraphicFramePr>
        <p:xfrm>
          <a:off x="457200" y="1556793"/>
          <a:ext cx="8229600" cy="3675463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66520046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359021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207496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900705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2983244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5515698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950382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62891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218175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008602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8676423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75451868"/>
                    </a:ext>
                  </a:extLst>
                </a:gridCol>
              </a:tblGrid>
              <a:tr h="7278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52247"/>
                  </a:ext>
                </a:extLst>
              </a:tr>
              <a:tr h="13198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97611"/>
                  </a:ext>
                </a:extLst>
              </a:tr>
              <a:tr h="582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              Clínicamente Dx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135166"/>
                  </a:ext>
                </a:extLst>
              </a:tr>
              <a:tr h="698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&lt; 10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16826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464709"/>
                  </a:ext>
                </a:extLst>
              </a:tr>
              <a:tr h="225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Clínicamente Dx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99884"/>
                  </a:ext>
                </a:extLst>
              </a:tr>
              <a:tr h="2018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≥10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794"/>
                  </a:ext>
                </a:extLst>
              </a:tr>
              <a:tr h="504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EXTRAPULMONARES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042154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CASOS TB REGION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57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08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COMORBILIDAD TB/</a:t>
            </a:r>
            <a:r>
              <a:rPr lang="es-SV" altLang="es-SV" sz="2000" i="1" dirty="0"/>
              <a:t>DM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32312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A94E60-D636-1111-DCDE-921C4A3AA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413825"/>
            <a:ext cx="8303472" cy="518205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A036728-64D4-4A1E-91EF-1AC6EBA7D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43665"/>
              </p:ext>
            </p:extLst>
          </p:nvPr>
        </p:nvGraphicFramePr>
        <p:xfrm>
          <a:off x="467545" y="1628800"/>
          <a:ext cx="7920881" cy="3648147"/>
        </p:xfrm>
        <a:graphic>
          <a:graphicData uri="http://schemas.openxmlformats.org/drawingml/2006/table">
            <a:tbl>
              <a:tblPr/>
              <a:tblGrid>
                <a:gridCol w="1088900">
                  <a:extLst>
                    <a:ext uri="{9D8B030D-6E8A-4147-A177-3AD203B41FA5}">
                      <a16:colId xmlns:a16="http://schemas.microsoft.com/office/drawing/2014/main" val="1589140463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2749371710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3203572067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739391596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491749567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1564172513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934029232"/>
                    </a:ext>
                  </a:extLst>
                </a:gridCol>
                <a:gridCol w="807894">
                  <a:extLst>
                    <a:ext uri="{9D8B030D-6E8A-4147-A177-3AD203B41FA5}">
                      <a16:colId xmlns:a16="http://schemas.microsoft.com/office/drawing/2014/main" val="1623594075"/>
                    </a:ext>
                  </a:extLst>
                </a:gridCol>
                <a:gridCol w="807894">
                  <a:extLst>
                    <a:ext uri="{9D8B030D-6E8A-4147-A177-3AD203B41FA5}">
                      <a16:colId xmlns:a16="http://schemas.microsoft.com/office/drawing/2014/main" val="2310863144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2888156490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3582457324"/>
                    </a:ext>
                  </a:extLst>
                </a:gridCol>
                <a:gridCol w="579577">
                  <a:extLst>
                    <a:ext uri="{9D8B030D-6E8A-4147-A177-3AD203B41FA5}">
                      <a16:colId xmlns:a16="http://schemas.microsoft.com/office/drawing/2014/main" val="955592407"/>
                    </a:ext>
                  </a:extLst>
                </a:gridCol>
              </a:tblGrid>
              <a:tr h="9484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que ingresan a cohorte de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Pérdida del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evaluados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25810"/>
                  </a:ext>
                </a:extLst>
              </a:tr>
              <a:tr h="17199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50314"/>
                  </a:ext>
                </a:extLst>
              </a:tr>
              <a:tr h="687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              Clínicamente Dx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976150"/>
                  </a:ext>
                </a:extLst>
              </a:tr>
              <a:tr h="17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&lt; 10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83912"/>
                  </a:ext>
                </a:extLst>
              </a:tr>
              <a:tr h="3439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PULMONARES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608451"/>
                  </a:ext>
                </a:extLst>
              </a:tr>
              <a:tr h="17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Clínicamente Dx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943226"/>
                  </a:ext>
                </a:extLst>
              </a:tr>
              <a:tr h="17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≥10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6479"/>
                  </a:ext>
                </a:extLst>
              </a:tr>
              <a:tr h="5159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TB EXTRAPULMONARES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302306"/>
                  </a:ext>
                </a:extLst>
              </a:tr>
              <a:tr h="3439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CASOS TB REGION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10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30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712"/>
            <a:ext cx="8229600" cy="927100"/>
          </a:xfrm>
        </p:spPr>
        <p:txBody>
          <a:bodyPr/>
          <a:lstStyle/>
          <a:p>
            <a:pPr eaLnBrk="1" hangingPunct="1"/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COBERTURA  DE VACUNACIÓN  BCG </a:t>
            </a:r>
            <a:b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ENERO A DICIEMBRE 2022-2023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Text Box 36"/>
          <p:cNvSpPr txBox="1">
            <a:spLocks noChangeArrowheads="1"/>
          </p:cNvSpPr>
          <p:nvPr/>
        </p:nvSpPr>
        <p:spPr bwMode="auto">
          <a:xfrm>
            <a:off x="560752" y="6309320"/>
            <a:ext cx="532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400" dirty="0">
                <a:solidFill>
                  <a:schemeClr val="accent2"/>
                </a:solidFill>
              </a:rPr>
              <a:t>Fuente: módulo de vacuna,  ene – dic  2022-2023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A7BB827-2200-4C72-9507-00BD0A596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46586"/>
              </p:ext>
            </p:extLst>
          </p:nvPr>
        </p:nvGraphicFramePr>
        <p:xfrm>
          <a:off x="468312" y="2060848"/>
          <a:ext cx="8352160" cy="3888432"/>
        </p:xfrm>
        <a:graphic>
          <a:graphicData uri="http://schemas.openxmlformats.org/drawingml/2006/table">
            <a:tbl>
              <a:tblPr/>
              <a:tblGrid>
                <a:gridCol w="2307406">
                  <a:extLst>
                    <a:ext uri="{9D8B030D-6E8A-4147-A177-3AD203B41FA5}">
                      <a16:colId xmlns:a16="http://schemas.microsoft.com/office/drawing/2014/main" val="2002937236"/>
                    </a:ext>
                  </a:extLst>
                </a:gridCol>
                <a:gridCol w="2014918">
                  <a:extLst>
                    <a:ext uri="{9D8B030D-6E8A-4147-A177-3AD203B41FA5}">
                      <a16:colId xmlns:a16="http://schemas.microsoft.com/office/drawing/2014/main" val="1034591691"/>
                    </a:ext>
                  </a:extLst>
                </a:gridCol>
                <a:gridCol w="2014918">
                  <a:extLst>
                    <a:ext uri="{9D8B030D-6E8A-4147-A177-3AD203B41FA5}">
                      <a16:colId xmlns:a16="http://schemas.microsoft.com/office/drawing/2014/main" val="699964736"/>
                    </a:ext>
                  </a:extLst>
                </a:gridCol>
                <a:gridCol w="2014918">
                  <a:extLst>
                    <a:ext uri="{9D8B030D-6E8A-4147-A177-3AD203B41FA5}">
                      <a16:colId xmlns:a16="http://schemas.microsoft.com/office/drawing/2014/main" val="1714814522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60792"/>
                  </a:ext>
                </a:extLst>
              </a:tr>
              <a:tr h="1555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Diciembre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65971"/>
                  </a:ext>
                </a:extLst>
              </a:tr>
              <a:tr h="1555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 Diciembre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92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35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89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/>
          <a:lstStyle/>
          <a:p>
            <a:pPr eaLnBrk="1" hangingPunct="1"/>
            <a:r>
              <a:rPr lang="es-SV" altLang="es-SV" sz="1800" b="1" i="1" dirty="0"/>
              <a:t>PARTICIPACIÓN DE LA COMUNIDAD EN EL CONTROL DE LA TB</a:t>
            </a:r>
            <a:br>
              <a:rPr lang="es-SV" altLang="es-SV" sz="1800" b="1" i="1" dirty="0"/>
            </a:br>
            <a:r>
              <a:rPr lang="es-SV" altLang="es-SV" sz="2000" b="1" i="1" dirty="0"/>
              <a:t>ENERO A  DICIEMBRE </a:t>
            </a:r>
            <a:r>
              <a:rPr lang="es-SV" altLang="es-SV" sz="2000" i="1" dirty="0"/>
              <a:t>2023</a:t>
            </a:r>
            <a:br>
              <a:rPr lang="es-SV" altLang="es-SV" sz="2000" b="1" i="1" dirty="0"/>
            </a:br>
            <a:r>
              <a:rPr lang="es-SV" altLang="es-SV" sz="2000" b="1" dirty="0"/>
              <a:t> </a:t>
            </a:r>
            <a:br>
              <a:rPr lang="es-SV" altLang="es-SV" sz="2000" b="1" dirty="0"/>
            </a:br>
            <a:endParaRPr lang="es-SV" altLang="es-SV" sz="2000" b="1" dirty="0"/>
          </a:p>
        </p:txBody>
      </p:sp>
      <p:sp>
        <p:nvSpPr>
          <p:cNvPr id="5" name="5 CuadroTexto">
            <a:extLst>
              <a:ext uri="{FF2B5EF4-FFF2-40B4-BE49-F238E27FC236}">
                <a16:creationId xmlns:a16="http://schemas.microsoft.com/office/drawing/2014/main" id="{732647E0-1964-46DB-AF9D-E249AC501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554971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000" dirty="0"/>
              <a:t>FUENTE: PCT-2 y PCT </a:t>
            </a:r>
            <a:r>
              <a:rPr lang="es-SV" altLang="es-SV" sz="1100" dirty="0"/>
              <a:t>5</a:t>
            </a:r>
            <a:endParaRPr lang="es-SV" altLang="es-SV" sz="16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A61348C-FEAC-4C2A-8E13-8522C5A95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8606"/>
              </p:ext>
            </p:extLst>
          </p:nvPr>
        </p:nvGraphicFramePr>
        <p:xfrm>
          <a:off x="395537" y="1268760"/>
          <a:ext cx="8424935" cy="5006190"/>
        </p:xfrm>
        <a:graphic>
          <a:graphicData uri="http://schemas.openxmlformats.org/drawingml/2006/table">
            <a:tbl>
              <a:tblPr/>
              <a:tblGrid>
                <a:gridCol w="1684987">
                  <a:extLst>
                    <a:ext uri="{9D8B030D-6E8A-4147-A177-3AD203B41FA5}">
                      <a16:colId xmlns:a16="http://schemas.microsoft.com/office/drawing/2014/main" val="2788999049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69328101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571314748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91696588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263456097"/>
                    </a:ext>
                  </a:extLst>
                </a:gridCol>
              </a:tblGrid>
              <a:tr h="572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Y PORCENTAJE DE UNIDADES DE SALUD QUE COORDINAN ACCIONES CON MIEMBROS DE LA COMUNIDAD EN LA REFERENCIA DE SR Y CASOS DE TB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3074"/>
                  </a:ext>
                </a:extLst>
              </a:tr>
              <a:tr h="682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SR referidos 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Numero de SR referidos por voluntarios de la comunidad (según periodo a evaluar) / Total de SR del SIBASI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84855"/>
                  </a:ext>
                </a:extLst>
              </a:tr>
              <a:tr h="419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voluntarios de la comunidad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4491"/>
                  </a:ext>
                </a:extLst>
              </a:tr>
              <a:tr h="557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casos de tuberculosis con tratamiento supervisado por voluntarios de la comunidad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Numero de casos de tuberculosis con tratamiento supervisado por voluntarios de la comunidad (según periodo a evaluar) / Total de casos de TB todas las formas del SIBASI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521171"/>
                  </a:ext>
                </a:extLst>
              </a:tr>
              <a:tr h="593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SR referidos por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Numero de SR referidos por promotores de salud (según periodo a evaluar) / Total de SR del SIBASI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984272"/>
                  </a:ext>
                </a:extLst>
              </a:tr>
              <a:tr h="87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promotores de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93263"/>
                  </a:ext>
                </a:extLst>
              </a:tr>
              <a:tr h="557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casos de tuberculosis con tratamiento supervisado por promotores de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Numero de casos de tuberculosis con tratamiento supervisado por promotores de salud (según periodo a evaluar) / Total de casos TB todas las formas  del SIBASI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926370"/>
                  </a:ext>
                </a:extLst>
              </a:tr>
              <a:tr h="5547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casos nuevos TB y recaídas detectados por promotores de salud y/o voluntarios de la comunidad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Numero de casos de tuberculosis detectados por promotores de salud y/o voluntarios de la comunidad (según periodo a evaluar) / Total de casos nuevos y </a:t>
                      </a:r>
                      <a:r>
                        <a:rPr lang="es-419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recaidas</a:t>
                      </a:r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628744"/>
                  </a:ext>
                </a:extLst>
              </a:tr>
              <a:tr h="8786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detectados por el SIBASI 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36896"/>
                  </a:ext>
                </a:extLst>
              </a:tr>
              <a:tr h="85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éxito del tratamiento de los casos de tuberculosis supervisados por promotores de salud y/o voluntarios de la comunidad durante el en-dic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casos de tuberculosis todas las formas que fueron curados o terminaron el tratamiento por promotores de salud y/o voluntarios de la comunidad (ENE-DIC 2022) / Total de casos de tuberculosis todas las formas detectados por el SIBASI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4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22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000" b="1" i="1" dirty="0"/>
              <a:t>INDICADORES PARA INTERVENCIONES APP</a:t>
            </a:r>
            <a:br>
              <a:rPr lang="es-SV" altLang="es-SV" sz="2000" b="1" i="1" dirty="0"/>
            </a:br>
            <a:r>
              <a:rPr lang="es-SV" altLang="es-SV" sz="2000" b="1" i="1" dirty="0">
                <a:solidFill>
                  <a:srgbClr val="003399"/>
                </a:solidFill>
                <a:latin typeface="Calibri"/>
              </a:rPr>
              <a:t>ENERO A </a:t>
            </a:r>
            <a:r>
              <a:rPr lang="es-SV" altLang="es-SV" sz="2000" b="1" i="1" dirty="0"/>
              <a:t>DICIEMBRE </a:t>
            </a:r>
            <a:r>
              <a:rPr lang="es-SV" altLang="es-SV" sz="2000" b="1" i="1" dirty="0">
                <a:solidFill>
                  <a:srgbClr val="003399"/>
                </a:solidFill>
                <a:latin typeface="Calibri"/>
              </a:rPr>
              <a:t>2023</a:t>
            </a:r>
            <a:br>
              <a:rPr lang="es-SV" sz="2000" b="1" i="1" dirty="0">
                <a:solidFill>
                  <a:srgbClr val="003399"/>
                </a:solidFill>
                <a:latin typeface="Calibri"/>
              </a:rPr>
            </a:br>
            <a:endParaRPr lang="es-SV" altLang="es-SV" sz="2000" b="1" i="1" dirty="0"/>
          </a:p>
        </p:txBody>
      </p:sp>
      <p:sp>
        <p:nvSpPr>
          <p:cNvPr id="2" name="5 CuadroTexto">
            <a:extLst>
              <a:ext uri="{FF2B5EF4-FFF2-40B4-BE49-F238E27FC236}">
                <a16:creationId xmlns:a16="http://schemas.microsoft.com/office/drawing/2014/main" id="{1BE2442B-CF60-1F57-6D06-8C03629A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6394044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000" dirty="0"/>
              <a:t>FUENTE:  PCT </a:t>
            </a:r>
            <a:r>
              <a:rPr lang="es-SV" altLang="es-SV" sz="1100" dirty="0"/>
              <a:t>5</a:t>
            </a:r>
            <a:endParaRPr lang="es-SV" altLang="es-SV" sz="16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58EDDBD-A3DD-4089-8A99-35E423FAB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36080"/>
              </p:ext>
            </p:extLst>
          </p:nvPr>
        </p:nvGraphicFramePr>
        <p:xfrm>
          <a:off x="390365" y="1286325"/>
          <a:ext cx="8363270" cy="4941437"/>
        </p:xfrm>
        <a:graphic>
          <a:graphicData uri="http://schemas.openxmlformats.org/drawingml/2006/table">
            <a:tbl>
              <a:tblPr/>
              <a:tblGrid>
                <a:gridCol w="1672654">
                  <a:extLst>
                    <a:ext uri="{9D8B030D-6E8A-4147-A177-3AD203B41FA5}">
                      <a16:colId xmlns:a16="http://schemas.microsoft.com/office/drawing/2014/main" val="2433453198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81221967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1593519373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820131257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1842773028"/>
                    </a:ext>
                  </a:extLst>
                </a:gridCol>
              </a:tblGrid>
              <a:tr h="635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51925"/>
                  </a:ext>
                </a:extLst>
              </a:tr>
              <a:tr h="483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US  que aplican APP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 de US que coordinan acciones de control de la TB con proveedores No-PNT / Total de US del SIBASI  x100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035402"/>
                  </a:ext>
                </a:extLst>
              </a:tr>
              <a:tr h="663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proveedores  No PNT públicos que colaboran en el control de la tuberculosis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Números de proveedores No-PNT públicos que están participando en el control de la tuberculosis / total de los proveedores No-PNT  (públicos y privados) x100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354664"/>
                  </a:ext>
                </a:extLst>
              </a:tr>
              <a:tr h="663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proveedores No PNT  privados que colaboran en el control de la tuberculosis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Números de proveedores No-PNT privados que están participando en el control de la tuberculosis / total de los proveedores No-PNT (públicos y privados)  x100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984955"/>
                  </a:ext>
                </a:extLst>
              </a:tr>
              <a:tr h="483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Organizaciones de la Sociedad Civil (OSC)  que colaboran en el control de la tuberculosis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Números de (OSC) que están participando en el control de la tuberculosis / total de (OSC) identificadas   x100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04153"/>
                  </a:ext>
                </a:extLst>
              </a:tr>
              <a:tr h="96379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casos nuevos de  tuberculosis todas las formas detectados a través de la referencia de proveedores No-PNT públicos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casos nuevos TB todas las formas registrados y que fueron referidos por proveedores No-PNT públicos / Total de casos nuevos de tuberculosis todas las formas registrados  (durante el periodo informado)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39745"/>
                  </a:ext>
                </a:extLst>
              </a:tr>
              <a:tr h="10803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casos nuevos de tuberculosis  todas las formas que reciben tratamiento supervisado de proveedores No PNT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 casos nuevos  de tuberculosis  todas las formas que recibieron tratamiento supervisado de los proveedores No PNT (públicos y privados) / Total de  casos  nuevos de tuberculosis todas las formas  registrados por proveedores No PNT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095847"/>
                  </a:ext>
                </a:extLst>
              </a:tr>
              <a:tr h="1235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(públicos y privados)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419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(públicos y privados)   x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43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598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62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i="1" dirty="0">
                <a:solidFill>
                  <a:srgbClr val="003399"/>
                </a:solidFill>
              </a:rPr>
              <a:t>EXISTENCIAS DE MEDICAMENTOS AL 15 DE  ENERO DE 2024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4D66E5-5262-4877-9761-15D2943F8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40372"/>
              </p:ext>
            </p:extLst>
          </p:nvPr>
        </p:nvGraphicFramePr>
        <p:xfrm>
          <a:off x="827584" y="1252943"/>
          <a:ext cx="7200800" cy="5009930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194543636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1670483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940640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1127319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639909816"/>
                    </a:ext>
                  </a:extLst>
                </a:gridCol>
              </a:tblGrid>
              <a:tr h="26947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MEDICAMENTOS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EXISTENCIAS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369485"/>
                  </a:ext>
                </a:extLst>
              </a:tr>
              <a:tr h="35466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ESTABLECIMIENTOS DE SALUD (A)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ALMACEN REGIONAL (B)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VENCIMIENTO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A+B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806569"/>
                  </a:ext>
                </a:extLst>
              </a:tr>
              <a:tr h="4311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COMBINADOS 4 DROGAS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1082,48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1082,48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330796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COMBINADOS 2 DROGAS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963916"/>
                  </a:ext>
                </a:extLst>
              </a:tr>
              <a:tr h="2712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(75+150)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68170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INH 100  mg tabletas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525782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INH 100  mg dispersables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273738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INH 300  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719021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Rifampicina 300 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786692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Rifapentina 150 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340180"/>
                  </a:ext>
                </a:extLst>
              </a:tr>
              <a:tr h="35466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 Dispersables (H+R+Z)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914371"/>
                  </a:ext>
                </a:extLst>
              </a:tr>
              <a:tr h="35466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 Dispersables ( H+R)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851642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Pirazinamida 500mg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904574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Etambutol 400 mg.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846833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412424"/>
                  </a:ext>
                </a:extLst>
              </a:tr>
              <a:tr h="23644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LATAS DE ENSURE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27610"/>
                  </a:ext>
                </a:extLst>
              </a:tr>
              <a:tr h="4728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medicamentos TB INH + Rifapentina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 Paracentral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08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61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7564" y="411262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 ASMA</a:t>
            </a:r>
          </a:p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ENERO A DICIEMBRE 2023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D191931-FE62-980E-5DB0-F64BB2EE9C02}"/>
              </a:ext>
            </a:extLst>
          </p:cNvPr>
          <p:cNvSpPr txBox="1"/>
          <p:nvPr/>
        </p:nvSpPr>
        <p:spPr>
          <a:xfrm>
            <a:off x="351251" y="3209047"/>
            <a:ext cx="8331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este dato se obtiene del registro para la atención integral del paciente con diagnóstico de asma o EPOC y</a:t>
            </a:r>
          </a:p>
          <a:p>
            <a:r>
              <a:rPr lang="es-MX" sz="1000" dirty="0">
                <a:latin typeface="+mn-lt"/>
              </a:rPr>
              <a:t>Denominador: el dato se obtiene del libro de registro de sintomáticos respiratorios (PCT-2</a:t>
            </a:r>
            <a:r>
              <a:rPr lang="es-MX" sz="1000" dirty="0"/>
              <a:t>).</a:t>
            </a:r>
            <a:endParaRPr lang="es-SV" sz="1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82DD5C-1810-845C-160C-205AFFED298C}"/>
              </a:ext>
            </a:extLst>
          </p:cNvPr>
          <p:cNvSpPr txBox="1"/>
          <p:nvPr/>
        </p:nvSpPr>
        <p:spPr>
          <a:xfrm>
            <a:off x="406282" y="6022801"/>
            <a:ext cx="8331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el dato se obtiene del registro para la atención integral del paciente con diagnóstico de asma o EPOC.</a:t>
            </a:r>
          </a:p>
          <a:p>
            <a:r>
              <a:rPr lang="es-MX" sz="1000" dirty="0">
                <a:latin typeface="+mn-lt"/>
              </a:rPr>
              <a:t>Denominador: el dato se obtiene del registro para la atención integral del paciente con diagnóstico de asma o EPOC.</a:t>
            </a:r>
            <a:endParaRPr lang="es-SV" sz="1000" dirty="0">
              <a:latin typeface="+mn-lt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384986-50F4-4A69-B39F-D41D9BF25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97155"/>
              </p:ext>
            </p:extLst>
          </p:nvPr>
        </p:nvGraphicFramePr>
        <p:xfrm>
          <a:off x="489036" y="1203641"/>
          <a:ext cx="8403444" cy="1905000"/>
        </p:xfrm>
        <a:graphic>
          <a:graphicData uri="http://schemas.openxmlformats.org/drawingml/2006/table">
            <a:tbl>
              <a:tblPr/>
              <a:tblGrid>
                <a:gridCol w="1400574">
                  <a:extLst>
                    <a:ext uri="{9D8B030D-6E8A-4147-A177-3AD203B41FA5}">
                      <a16:colId xmlns:a16="http://schemas.microsoft.com/office/drawing/2014/main" val="1227525654"/>
                    </a:ext>
                  </a:extLst>
                </a:gridCol>
                <a:gridCol w="1400574">
                  <a:extLst>
                    <a:ext uri="{9D8B030D-6E8A-4147-A177-3AD203B41FA5}">
                      <a16:colId xmlns:a16="http://schemas.microsoft.com/office/drawing/2014/main" val="1342501415"/>
                    </a:ext>
                  </a:extLst>
                </a:gridCol>
                <a:gridCol w="1400574">
                  <a:extLst>
                    <a:ext uri="{9D8B030D-6E8A-4147-A177-3AD203B41FA5}">
                      <a16:colId xmlns:a16="http://schemas.microsoft.com/office/drawing/2014/main" val="3661889327"/>
                    </a:ext>
                  </a:extLst>
                </a:gridCol>
                <a:gridCol w="1400574">
                  <a:extLst>
                    <a:ext uri="{9D8B030D-6E8A-4147-A177-3AD203B41FA5}">
                      <a16:colId xmlns:a16="http://schemas.microsoft.com/office/drawing/2014/main" val="1431903243"/>
                    </a:ext>
                  </a:extLst>
                </a:gridCol>
                <a:gridCol w="1400574">
                  <a:extLst>
                    <a:ext uri="{9D8B030D-6E8A-4147-A177-3AD203B41FA5}">
                      <a16:colId xmlns:a16="http://schemas.microsoft.com/office/drawing/2014/main" val="1371050331"/>
                    </a:ext>
                  </a:extLst>
                </a:gridCol>
                <a:gridCol w="1400574">
                  <a:extLst>
                    <a:ext uri="{9D8B030D-6E8A-4147-A177-3AD203B41FA5}">
                      <a16:colId xmlns:a16="http://schemas.microsoft.com/office/drawing/2014/main" val="870041295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61434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90785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sintomáticos respiratorios mayores de 12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SR mayores de 12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SR investigados mayores de 12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09375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diagnosticados con asma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diagnosticados con asma por primera vez en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 resultados de bacteriología negativa a tuberculosis en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1944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primera vez</a:t>
                      </a:r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3832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EEE9158-F9BA-4ADA-9063-6B8C320CD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90366"/>
              </p:ext>
            </p:extLst>
          </p:nvPr>
        </p:nvGraphicFramePr>
        <p:xfrm>
          <a:off x="489036" y="3832999"/>
          <a:ext cx="8331438" cy="2011680"/>
        </p:xfrm>
        <a:graphic>
          <a:graphicData uri="http://schemas.openxmlformats.org/drawingml/2006/table">
            <a:tbl>
              <a:tblPr/>
              <a:tblGrid>
                <a:gridCol w="1388573">
                  <a:extLst>
                    <a:ext uri="{9D8B030D-6E8A-4147-A177-3AD203B41FA5}">
                      <a16:colId xmlns:a16="http://schemas.microsoft.com/office/drawing/2014/main" val="765600197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3631892564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3966147448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4018701554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3112627797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4082145491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093392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47640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personas de 30 a 69 años diagnosticadas por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personas de 30 a 69 años diagnosticadas por primera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SR de 30 a 69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83508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primera vez con asma.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vez con asma en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 con resultados de bacteriología negativa 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6940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tuberculosis en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62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7532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7564" y="37801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ASMA</a:t>
            </a:r>
          </a:p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ENERO A DICIEMBRE 2023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FDC5C8-78EF-1B97-3DE3-EFFBC1A98AB8}"/>
              </a:ext>
            </a:extLst>
          </p:cNvPr>
          <p:cNvSpPr txBox="1"/>
          <p:nvPr/>
        </p:nvSpPr>
        <p:spPr>
          <a:xfrm>
            <a:off x="359532" y="3723332"/>
            <a:ext cx="8424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los datos se obtienen del Sistema de Morbimortalidad más Estadísticas Vitales (SIMMOW).</a:t>
            </a:r>
          </a:p>
          <a:p>
            <a:r>
              <a:rPr lang="es-MX" sz="1000" dirty="0">
                <a:latin typeface="+mn-lt"/>
              </a:rPr>
              <a:t>Denominador: Población de país según la DIGESTYC.</a:t>
            </a:r>
            <a:endParaRPr lang="es-SV" sz="1000" dirty="0">
              <a:latin typeface="+mn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B3D561-8E02-264C-6F53-CFBF4569099E}"/>
              </a:ext>
            </a:extLst>
          </p:cNvPr>
          <p:cNvSpPr txBox="1"/>
          <p:nvPr/>
        </p:nvSpPr>
        <p:spPr>
          <a:xfrm>
            <a:off x="417912" y="5949280"/>
            <a:ext cx="80300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los datos se obtienen del Sistema de Morbimortalidad más Estadísticas Vitales (SIMMOW).</a:t>
            </a:r>
          </a:p>
          <a:p>
            <a:r>
              <a:rPr lang="es-MX" sz="1000" dirty="0">
                <a:latin typeface="+mn-lt"/>
              </a:rPr>
              <a:t>Denominador: los datos se obtienen del registro para la atención integral del paciente con diagnóstico de asma o EPOC.</a:t>
            </a:r>
            <a:endParaRPr lang="es-SV" sz="1000" dirty="0">
              <a:latin typeface="+mn-lt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454B41-3114-4748-AE6B-D5F681A69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65633"/>
              </p:ext>
            </p:extLst>
          </p:nvPr>
        </p:nvGraphicFramePr>
        <p:xfrm>
          <a:off x="489036" y="1680594"/>
          <a:ext cx="8331438" cy="1503045"/>
        </p:xfrm>
        <a:graphic>
          <a:graphicData uri="http://schemas.openxmlformats.org/drawingml/2006/table">
            <a:tbl>
              <a:tblPr/>
              <a:tblGrid>
                <a:gridCol w="1388573">
                  <a:extLst>
                    <a:ext uri="{9D8B030D-6E8A-4147-A177-3AD203B41FA5}">
                      <a16:colId xmlns:a16="http://schemas.microsoft.com/office/drawing/2014/main" val="3038691473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1615089536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2207794570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3798023956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2478720367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3785257832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32928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386198"/>
                  </a:ext>
                </a:extLst>
              </a:tr>
              <a:tr h="7715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mortalidad por asma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personas que fallecieron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la población según la DIGESTYC durante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949351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79244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asma en el período a evaluar.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003336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F144C94-5A91-4FEE-86AB-519403BE3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13942"/>
              </p:ext>
            </p:extLst>
          </p:nvPr>
        </p:nvGraphicFramePr>
        <p:xfrm>
          <a:off x="489036" y="4415117"/>
          <a:ext cx="8295432" cy="1234440"/>
        </p:xfrm>
        <a:graphic>
          <a:graphicData uri="http://schemas.openxmlformats.org/drawingml/2006/table">
            <a:tbl>
              <a:tblPr/>
              <a:tblGrid>
                <a:gridCol w="1382572">
                  <a:extLst>
                    <a:ext uri="{9D8B030D-6E8A-4147-A177-3AD203B41FA5}">
                      <a16:colId xmlns:a16="http://schemas.microsoft.com/office/drawing/2014/main" val="4196078388"/>
                    </a:ext>
                  </a:extLst>
                </a:gridCol>
                <a:gridCol w="1382572">
                  <a:extLst>
                    <a:ext uri="{9D8B030D-6E8A-4147-A177-3AD203B41FA5}">
                      <a16:colId xmlns:a16="http://schemas.microsoft.com/office/drawing/2014/main" val="2848492299"/>
                    </a:ext>
                  </a:extLst>
                </a:gridCol>
                <a:gridCol w="1382572">
                  <a:extLst>
                    <a:ext uri="{9D8B030D-6E8A-4147-A177-3AD203B41FA5}">
                      <a16:colId xmlns:a16="http://schemas.microsoft.com/office/drawing/2014/main" val="4277817190"/>
                    </a:ext>
                  </a:extLst>
                </a:gridCol>
                <a:gridCol w="1382572">
                  <a:extLst>
                    <a:ext uri="{9D8B030D-6E8A-4147-A177-3AD203B41FA5}">
                      <a16:colId xmlns:a16="http://schemas.microsoft.com/office/drawing/2014/main" val="2190203571"/>
                    </a:ext>
                  </a:extLst>
                </a:gridCol>
                <a:gridCol w="1382572">
                  <a:extLst>
                    <a:ext uri="{9D8B030D-6E8A-4147-A177-3AD203B41FA5}">
                      <a16:colId xmlns:a16="http://schemas.microsoft.com/office/drawing/2014/main" val="173609818"/>
                    </a:ext>
                  </a:extLst>
                </a:gridCol>
                <a:gridCol w="1382572">
                  <a:extLst>
                    <a:ext uri="{9D8B030D-6E8A-4147-A177-3AD203B41FA5}">
                      <a16:colId xmlns:a16="http://schemas.microsoft.com/office/drawing/2014/main" val="1275862386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r>
                        <a:rPr lang="es-SV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1455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238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letalidad por asma en población de 30 a 69 años.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personas de 30 a 69 años que fallecieron por asma en el período a evaluar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personas de 30 a 69 años con diagnóstico de asma durante el período a evaluar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949351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18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12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474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0" y="6404903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244FD3-1C2E-48CD-81A3-3C95F57E3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233918"/>
              </p:ext>
            </p:extLst>
          </p:nvPr>
        </p:nvGraphicFramePr>
        <p:xfrm>
          <a:off x="179512" y="1124745"/>
          <a:ext cx="8784979" cy="5327518"/>
        </p:xfrm>
        <a:graphic>
          <a:graphicData uri="http://schemas.openxmlformats.org/drawingml/2006/table">
            <a:tbl>
              <a:tblPr/>
              <a:tblGrid>
                <a:gridCol w="1254997">
                  <a:extLst>
                    <a:ext uri="{9D8B030D-6E8A-4147-A177-3AD203B41FA5}">
                      <a16:colId xmlns:a16="http://schemas.microsoft.com/office/drawing/2014/main" val="826263782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550878201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3808953349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1021547700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3436929642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2034486427"/>
                    </a:ext>
                  </a:extLst>
                </a:gridCol>
                <a:gridCol w="1254997">
                  <a:extLst>
                    <a:ext uri="{9D8B030D-6E8A-4147-A177-3AD203B41FA5}">
                      <a16:colId xmlns:a16="http://schemas.microsoft.com/office/drawing/2014/main" val="1504523901"/>
                    </a:ext>
                  </a:extLst>
                </a:gridCol>
              </a:tblGrid>
              <a:tr h="1606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02813"/>
                  </a:ext>
                </a:extLst>
              </a:tr>
              <a:tr h="1606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97768"/>
                  </a:ext>
                </a:extLst>
              </a:tr>
              <a:tr h="3824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1. SR Captados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404933"/>
                  </a:ext>
                </a:extLst>
              </a:tr>
              <a:tr h="4818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2. SR. Investigados por Laboratorio    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9426"/>
                  </a:ext>
                </a:extLst>
              </a:tr>
              <a:tr h="3899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b. Casos nuevos TB Bk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28413"/>
                  </a:ext>
                </a:extLst>
              </a:tr>
              <a:tr h="4818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c. Casos nuevos prueba molecular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71918"/>
                  </a:ext>
                </a:extLst>
              </a:tr>
              <a:tr h="3899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d.  Casos nuevos cultivo L J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297"/>
                  </a:ext>
                </a:extLst>
              </a:tr>
              <a:tr h="6448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 Total de casos nuevos bacteriológicamente (+)  (b+c+d)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53932"/>
                  </a:ext>
                </a:extLst>
              </a:tr>
              <a:tr h="6448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4. Casos nuevos TB clínicamente diagnosticados &lt; 10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47649"/>
                  </a:ext>
                </a:extLst>
              </a:tr>
              <a:tr h="803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5. Casos nuevos de TB clínicamente diagnosticados ≥ 10 años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03251"/>
                  </a:ext>
                </a:extLst>
              </a:tr>
              <a:tr h="6448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6. Total de casos nuevos de TB Pulmonar (3+4+5)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72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4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458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7504" y="645333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Fuente: PCT-2 y PCT-5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9A1895-F947-47E8-8152-3C766367B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36059"/>
              </p:ext>
            </p:extLst>
          </p:nvPr>
        </p:nvGraphicFramePr>
        <p:xfrm>
          <a:off x="251521" y="908720"/>
          <a:ext cx="8640961" cy="5394843"/>
        </p:xfrm>
        <a:graphic>
          <a:graphicData uri="http://schemas.openxmlformats.org/drawingml/2006/table">
            <a:tbl>
              <a:tblPr/>
              <a:tblGrid>
                <a:gridCol w="1234423">
                  <a:extLst>
                    <a:ext uri="{9D8B030D-6E8A-4147-A177-3AD203B41FA5}">
                      <a16:colId xmlns:a16="http://schemas.microsoft.com/office/drawing/2014/main" val="746722517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3628847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1477184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98849959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3247490329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144366618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385396787"/>
                    </a:ext>
                  </a:extLst>
                </a:gridCol>
              </a:tblGrid>
              <a:tr h="664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289231"/>
                  </a:ext>
                </a:extLst>
              </a:tr>
              <a:tr h="12468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54863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e. Casos nuevos de TB extrapulmonar clínicamente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542468"/>
                  </a:ext>
                </a:extLst>
              </a:tr>
              <a:tr h="1856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diagnosticados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557425"/>
                  </a:ext>
                </a:extLst>
              </a:tr>
              <a:tr h="42670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f. Casos nuevos de TB extrapulmonar bacteriológicamente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199925"/>
                  </a:ext>
                </a:extLst>
              </a:tr>
              <a:tr h="1246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confirmados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49731"/>
                  </a:ext>
                </a:extLst>
              </a:tr>
              <a:tr h="3685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7. Total de casos nuevos de TB  extrapulmonar ( e + f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19083"/>
                  </a:ext>
                </a:extLst>
              </a:tr>
              <a:tr h="3075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8. Total de casos de TB todas las formas ( 6 + 7 )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774509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9.  Recaídas pulmonares confirmadas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40440"/>
                  </a:ext>
                </a:extLst>
              </a:tr>
              <a:tr h="2466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bacteriológicamente  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47284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Recaídas pulmonares confirmadas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364440"/>
                  </a:ext>
                </a:extLst>
              </a:tr>
              <a:tr h="3075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bacteriológicamente (CENTROS PENALES)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14183"/>
                  </a:ext>
                </a:extLst>
              </a:tr>
              <a:tr h="2466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A.   TOTAL RECAIDAS PULMONARES (9 + 10)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56777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 Recaídas extra pulmonares (MINSAL)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90400"/>
                  </a:ext>
                </a:extLst>
              </a:tr>
              <a:tr h="3075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(confirmadas bacteriológicamente)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446303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 Recaídas extra pulmonares (CENTROS PENALES)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937082"/>
                  </a:ext>
                </a:extLst>
              </a:tr>
              <a:tr h="3075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(confirmadas bacteriológicamente)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65143"/>
                  </a:ext>
                </a:extLst>
              </a:tr>
              <a:tr h="3657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B.   TOTAL DE RECAIDAS EXTRAPULMONARES ( 11 + 12)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319170"/>
                  </a:ext>
                </a:extLst>
              </a:tr>
              <a:tr h="3075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(confirmadas bacteriológicamente)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75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7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024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  Fuente de información: PCT-2 y PCT-5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C3DAC0-D466-4141-A52A-04B61DE09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86095"/>
              </p:ext>
            </p:extLst>
          </p:nvPr>
        </p:nvGraphicFramePr>
        <p:xfrm>
          <a:off x="251519" y="980728"/>
          <a:ext cx="8555463" cy="1440180"/>
        </p:xfrm>
        <a:graphic>
          <a:graphicData uri="http://schemas.openxmlformats.org/drawingml/2006/table">
            <a:tbl>
              <a:tblPr/>
              <a:tblGrid>
                <a:gridCol w="1222209">
                  <a:extLst>
                    <a:ext uri="{9D8B030D-6E8A-4147-A177-3AD203B41FA5}">
                      <a16:colId xmlns:a16="http://schemas.microsoft.com/office/drawing/2014/main" val="3116772456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2812716226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1449650890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3627092910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2287141598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922220444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3095829184"/>
                    </a:ext>
                  </a:extLst>
                </a:gridCol>
              </a:tblGrid>
              <a:tr h="1536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952830"/>
                  </a:ext>
                </a:extLst>
              </a:tr>
              <a:tr h="15367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130262"/>
                  </a:ext>
                </a:extLst>
              </a:tr>
              <a:tr h="4439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13. Tratamiento después de Fracaso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551599"/>
                  </a:ext>
                </a:extLst>
              </a:tr>
              <a:tr h="5890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14. Tratamiento después de Perdidas en el 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432097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0BF6DDC-16EA-4B64-946B-4927CA4AA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6307"/>
              </p:ext>
            </p:extLst>
          </p:nvPr>
        </p:nvGraphicFramePr>
        <p:xfrm>
          <a:off x="251518" y="2652356"/>
          <a:ext cx="8555463" cy="3866098"/>
        </p:xfrm>
        <a:graphic>
          <a:graphicData uri="http://schemas.openxmlformats.org/drawingml/2006/table">
            <a:tbl>
              <a:tblPr/>
              <a:tblGrid>
                <a:gridCol w="1222209">
                  <a:extLst>
                    <a:ext uri="{9D8B030D-6E8A-4147-A177-3AD203B41FA5}">
                      <a16:colId xmlns:a16="http://schemas.microsoft.com/office/drawing/2014/main" val="3405150277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2418114411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401113551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3927316391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3197299829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3636176567"/>
                    </a:ext>
                  </a:extLst>
                </a:gridCol>
                <a:gridCol w="1222209">
                  <a:extLst>
                    <a:ext uri="{9D8B030D-6E8A-4147-A177-3AD203B41FA5}">
                      <a16:colId xmlns:a16="http://schemas.microsoft.com/office/drawing/2014/main" val="2615754216"/>
                    </a:ext>
                  </a:extLst>
                </a:gridCol>
              </a:tblGrid>
              <a:tr h="1485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03900"/>
                  </a:ext>
                </a:extLst>
              </a:tr>
              <a:tr h="14859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824857"/>
                  </a:ext>
                </a:extLst>
              </a:tr>
              <a:tr h="7429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que conocen su estado serológico para VIH (investigados con prueba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44986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VIH + Conocidos con VIH)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805009"/>
                  </a:ext>
                </a:extLst>
              </a:tr>
              <a:tr h="2971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a.- Total de casos de VIH/TB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02247"/>
                  </a:ext>
                </a:extLst>
              </a:tr>
              <a:tr h="2971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b.- Total de casos de TB/VIH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10563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de Casos de Coinfección (a+b)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67032"/>
                  </a:ext>
                </a:extLst>
              </a:tr>
              <a:tr h="4811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de coinfección TB/VIH tratados con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022300"/>
                  </a:ext>
                </a:extLst>
              </a:tr>
              <a:tr h="1485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TMP/SMX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998242"/>
                  </a:ext>
                </a:extLst>
              </a:tr>
              <a:tr h="3608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CASOS TB  (usuarios de drogas ilícitas)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2616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 cuenta con el dato favor colocarlo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57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26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764" y="456847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51520" y="5970266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b="1" dirty="0"/>
              <a:t>*</a:t>
            </a:r>
            <a:r>
              <a:rPr lang="es-SV" sz="900" b="1" dirty="0"/>
              <a:t>persona retornada: persona que voluntariamente o que en cumplimiento de una decisión administrativa o judicial de otro estado  </a:t>
            </a:r>
          </a:p>
          <a:p>
            <a:r>
              <a:rPr lang="es-SV" sz="900" b="1" dirty="0"/>
              <a:t>  regresa a su país de origen, llamado comúnmente deportado y que viene con diagnostico de tuberculosis realizado en otro país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A79157-91EB-4DEE-8233-BDA7A8AA0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76776"/>
              </p:ext>
            </p:extLst>
          </p:nvPr>
        </p:nvGraphicFramePr>
        <p:xfrm>
          <a:off x="287088" y="1016196"/>
          <a:ext cx="8568952" cy="496062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363410367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954897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8846074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366184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7054834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474219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00829212"/>
                    </a:ext>
                  </a:extLst>
                </a:gridCol>
              </a:tblGrid>
              <a:tr h="149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99962"/>
                  </a:ext>
                </a:extLst>
              </a:tr>
              <a:tr h="14984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36517"/>
                  </a:ext>
                </a:extLst>
              </a:tr>
              <a:tr h="4495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reacciones adversas LEVES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47067"/>
                  </a:ext>
                </a:extLst>
              </a:tr>
              <a:tr h="4495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reacciones adversas SEVERA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79871"/>
                  </a:ext>
                </a:extLst>
              </a:tr>
              <a:tr h="104888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Número de trabajadores de salud que enfermaron de tuberculosis (sin importar la posición , ej.: administrativos, motoristas,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98992"/>
                  </a:ext>
                </a:extLst>
              </a:tr>
              <a:tr h="5993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 retornadas con diagnostico de tuberculosis*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61186"/>
                  </a:ext>
                </a:extLst>
              </a:tr>
              <a:tr h="8990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 retornadas con diagnostico de tuberculosis que reciben tratamiento antituberculoso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26349"/>
                  </a:ext>
                </a:extLst>
              </a:tr>
              <a:tr h="8990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casos de tuberculosis en personas extranjeras diagnosticados en los establecimientos de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09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61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10260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400" i="1" kern="0" dirty="0"/>
              <a:t>SR CON FACTORES DE RIESGO PARA DM </a:t>
            </a:r>
          </a:p>
          <a:p>
            <a:pPr eaLnBrk="1" hangingPunct="1"/>
            <a:r>
              <a:rPr lang="es-ES" altLang="es-SV" sz="2400" i="1" kern="0" dirty="0"/>
              <a:t>COMORBILIDAD TB/DM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152965F-94F2-4201-B234-658EB58553C0}"/>
              </a:ext>
            </a:extLst>
          </p:cNvPr>
          <p:cNvSpPr txBox="1"/>
          <p:nvPr/>
        </p:nvSpPr>
        <p:spPr>
          <a:xfrm>
            <a:off x="35496" y="6551766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Fuente de información: Libro de Registro SR.  PCT-2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24F40-9FEF-46C2-8FA4-040264F2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82996"/>
              </p:ext>
            </p:extLst>
          </p:nvPr>
        </p:nvGraphicFramePr>
        <p:xfrm>
          <a:off x="395536" y="1196752"/>
          <a:ext cx="8424934" cy="5337262"/>
        </p:xfrm>
        <a:graphic>
          <a:graphicData uri="http://schemas.openxmlformats.org/drawingml/2006/table">
            <a:tbl>
              <a:tblPr/>
              <a:tblGrid>
                <a:gridCol w="1203562">
                  <a:extLst>
                    <a:ext uri="{9D8B030D-6E8A-4147-A177-3AD203B41FA5}">
                      <a16:colId xmlns:a16="http://schemas.microsoft.com/office/drawing/2014/main" val="3165001102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1032087633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987418847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45643869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1726003453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3139000359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431990506"/>
                    </a:ext>
                  </a:extLst>
                </a:gridCol>
              </a:tblGrid>
              <a:tr h="127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986288"/>
                  </a:ext>
                </a:extLst>
              </a:tr>
              <a:tr h="12708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95987"/>
                  </a:ext>
                </a:extLst>
              </a:tr>
              <a:tr h="12708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&amp; ) SR CON FACTORES DE RIESGO PARA DM (sobrepeso u obesidad, mayor de 45 años, HTA, dislipidemia, antecedentes familiares de DM en 1° grado, ovario poliquístico, diabetes gestacional o parto macrosómico)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58516"/>
                  </a:ext>
                </a:extLst>
              </a:tr>
              <a:tr h="2541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Hemoglucotest mayor de 125 mg/dl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017139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 glicemias realizadas  a SR con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47045"/>
                  </a:ext>
                </a:extLst>
              </a:tr>
              <a:tr h="2541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factores de  riesgo para DM y HGT ≥ 125 mg/dl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56298"/>
                  </a:ext>
                </a:extLst>
              </a:tr>
              <a:tr h="3812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&amp; ) SR con factores de riesgo para DM  identificados a los cuales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30661"/>
                  </a:ext>
                </a:extLst>
              </a:tr>
              <a:tr h="3812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se les diagnosticó  DM  (glicemia   o Hb Glicosilada)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88858"/>
                  </a:ext>
                </a:extLst>
              </a:tr>
              <a:tr h="1270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644183"/>
                  </a:ext>
                </a:extLst>
              </a:tr>
              <a:tr h="5083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SV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identificados</a:t>
                      </a:r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 personas con Diabetes Mellitus (SR /DM)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51437"/>
                  </a:ext>
                </a:extLst>
              </a:tr>
              <a:tr h="8895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SV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</a:t>
                      </a:r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 personas con Diabetes Mellitus (SR/DM), con pruebas bacteriológicas ( Bk, pruebas moleculares, cultivo L J)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41807"/>
                  </a:ext>
                </a:extLst>
              </a:tr>
              <a:tr h="3812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SR </a:t>
                      </a:r>
                      <a:r>
                        <a:rPr lang="es-SV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investigados </a:t>
                      </a:r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 personas con Diabetes Mellitus con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364270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pruebas moleculares </a:t>
                      </a:r>
                      <a:r>
                        <a:rPr lang="es-419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 M y E Fondo Mundial)</a:t>
                      </a:r>
                      <a:endParaRPr lang="es-419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96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9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468732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000" i="1" kern="0" dirty="0"/>
              <a:t>PERSONAS CON DIABETES DIAGNOSTICADAS CON TUBERCULOSIS</a:t>
            </a:r>
          </a:p>
          <a:p>
            <a:pPr eaLnBrk="1" hangingPunct="1"/>
            <a:endParaRPr lang="es-ES" altLang="es-SV" sz="2800" i="1" kern="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71795A-EB77-4D57-B7E1-FABA82603FF9}"/>
              </a:ext>
            </a:extLst>
          </p:cNvPr>
          <p:cNvSpPr txBox="1"/>
          <p:nvPr/>
        </p:nvSpPr>
        <p:spPr>
          <a:xfrm>
            <a:off x="159070" y="6500813"/>
            <a:ext cx="40528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 de información: Libro de registros de Casos (PCT-5)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02A8EE-455C-4B38-87EC-2EE7896CD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57584"/>
              </p:ext>
            </p:extLst>
          </p:nvPr>
        </p:nvGraphicFramePr>
        <p:xfrm>
          <a:off x="323528" y="829550"/>
          <a:ext cx="8496943" cy="5854143"/>
        </p:xfrm>
        <a:graphic>
          <a:graphicData uri="http://schemas.openxmlformats.org/drawingml/2006/table">
            <a:tbl>
              <a:tblPr/>
              <a:tblGrid>
                <a:gridCol w="1213849">
                  <a:extLst>
                    <a:ext uri="{9D8B030D-6E8A-4147-A177-3AD203B41FA5}">
                      <a16:colId xmlns:a16="http://schemas.microsoft.com/office/drawing/2014/main" val="2123089029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3743261159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85011024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118374748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418395603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872684998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326565966"/>
                    </a:ext>
                  </a:extLst>
                </a:gridCol>
              </a:tblGrid>
              <a:tr h="1638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 A DICIEMBRE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512018"/>
                  </a:ext>
                </a:extLst>
              </a:tr>
              <a:tr h="7148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51199"/>
                  </a:ext>
                </a:extLst>
              </a:tr>
              <a:tr h="5401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</a:t>
                      </a:r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Personas DM  a quienes se les realizo diagnostico de  tuberculosis pulmonar </a:t>
                      </a:r>
                      <a:endParaRPr lang="es-419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511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40825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bacteriologicamente positiva (Bk, pruebas moleculares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33378"/>
                  </a:ext>
                </a:extLst>
              </a:tr>
              <a:tr h="47258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A.1. Personas con DM  a quienes se les realizo diagnostico de  tuberculosis pulmonar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74730"/>
                  </a:ext>
                </a:extLst>
              </a:tr>
              <a:tr h="1389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por prueba molecular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399281"/>
                  </a:ext>
                </a:extLst>
              </a:tr>
              <a:tr h="4050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A.2.Personas con DM  a quienes se les realizo diagnostico de  tuberculosis pulmonar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88764"/>
                  </a:ext>
                </a:extLst>
              </a:tr>
              <a:tr h="1389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por baciloscopia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16403"/>
                  </a:ext>
                </a:extLst>
              </a:tr>
              <a:tr h="714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08609"/>
                  </a:ext>
                </a:extLst>
              </a:tr>
              <a:tr h="4050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  Personas con DM  a quienes se les realizo diagnostico de  tuberculosis pulmonar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67372"/>
                  </a:ext>
                </a:extLst>
              </a:tr>
              <a:tr h="1389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clinicamente diagnosticada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75061"/>
                  </a:ext>
                </a:extLst>
              </a:tr>
              <a:tr h="714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49671"/>
                  </a:ext>
                </a:extLst>
              </a:tr>
              <a:tr h="4050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Personas con DM  a quienes se les realizo diagnostico de  tuberculosis extrapulmonar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7473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( bacteriologicamente positiva o clinicamente diagnosticada)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75817"/>
                  </a:ext>
                </a:extLst>
              </a:tr>
              <a:tr h="4050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C.1. Personas con DM  a quienes se les realizo diagnostico de  tuberculosis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94321"/>
                  </a:ext>
                </a:extLst>
              </a:tr>
              <a:tr h="2740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extrapulmonar bacteriologicamente positiva.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831532"/>
                  </a:ext>
                </a:extLst>
              </a:tr>
              <a:tr h="4050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1.- Casos de DM que se les diagnóstico Tuberculosis todas las Formas (DM/TB) A + B+ 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35953"/>
                  </a:ext>
                </a:extLst>
              </a:tr>
              <a:tr h="1389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( M y E Fondo Mundial)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441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0503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7442</TotalTime>
  <Words>6530</Words>
  <Application>Microsoft Office PowerPoint</Application>
  <PresentationFormat>Presentación en pantalla (4:3)</PresentationFormat>
  <Paragraphs>2302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8</vt:i4>
      </vt:variant>
      <vt:variant>
        <vt:lpstr>Títulos de diapositiva</vt:lpstr>
      </vt:variant>
      <vt:variant>
        <vt:i4>34</vt:i4>
      </vt:variant>
    </vt:vector>
  </HeadingPairs>
  <TitlesOfParts>
    <vt:vector size="46" baseType="lpstr">
      <vt:lpstr>Arial</vt:lpstr>
      <vt:lpstr>Calibri</vt:lpstr>
      <vt:lpstr>Open Sans</vt:lpstr>
      <vt:lpstr>Times New Roman</vt:lpstr>
      <vt:lpstr>Diseño predeterminado</vt:lpstr>
      <vt:lpstr>5_Diseño personalizado</vt:lpstr>
      <vt:lpstr>6_Diseño personalizado</vt:lpstr>
      <vt:lpstr>2_Diseño personalizado</vt:lpstr>
      <vt:lpstr>3_Diseño personalizado</vt:lpstr>
      <vt:lpstr>4_Diseño personalizado</vt:lpstr>
      <vt:lpstr>Diseño personalizado</vt:lpstr>
      <vt:lpstr>1_Diseño personalizado</vt:lpstr>
      <vt:lpstr>      Evaluación anual Programa Nacional de Tuberculosis y Enfermedades Respiratorias Enero a Diciembre año 2023   Cohorte Enero a Diciembre 2022 Región de Salud Paracentral  DR. ROBERTO RENDEROS PINEDA Director Regional       </vt:lpstr>
      <vt:lpstr>Presentación de PowerPoint</vt:lpstr>
      <vt:lpstr>COBERTURA  DE VACUNACIÓN  BCG  ENERO A DICIEMBRE 2022-2023</vt:lpstr>
      <vt:lpstr>ACTIVIDADES DE DETECCIÓN</vt:lpstr>
      <vt:lpstr>ACTIVIDADES DE DETECCIÓN</vt:lpstr>
      <vt:lpstr>ACTIVIDADES DE DETECCIÓN</vt:lpstr>
      <vt:lpstr>ACTIVIDADES DE DETECCIÓN</vt:lpstr>
      <vt:lpstr>Presentación de PowerPoint</vt:lpstr>
      <vt:lpstr>Presentación de PowerPoint</vt:lpstr>
      <vt:lpstr>Presentación de PowerPoint</vt:lpstr>
      <vt:lpstr>SINTOMATICOS RESPIRATORIOS IDENTIFICADOS E INVESTIGADOS   ENERO A DICIEMBRE 2023</vt:lpstr>
      <vt:lpstr>SINTOMATICOS RESPIRATORIOS IDENTIFICADOS E INVESTIGADOS   ENERO A DICIEMBRE 2023</vt:lpstr>
      <vt:lpstr>Presentación de PowerPoint</vt:lpstr>
      <vt:lpstr>INFORME  DE CONTACTOS IDENTIFICADOS Y EXAMINADOS DE TB TODAS LAS FORMAS ENERO A DICIEMBRE  2023 </vt:lpstr>
      <vt:lpstr>INDICADORES DE COINFECCION TB/VIH  ENERO A DICIEMBRE  2023  INDICADOR 10.2 Número y porcentaje de personas con coinfección entre los pacientes que se registran por primera vez en la atención para el VIH durante el periodo de notificación  (DATOS ONUSIDA, OMS)</vt:lpstr>
      <vt:lpstr> MULTIDROGO O FÁRMACO RESISTENCIA</vt:lpstr>
      <vt:lpstr>TASA DE CONVERSION DE CASOS NUEVOS DE TB PULMONAR BACTERIOLOGICAMENTE POSITIVOS ENERO A DICIEMBRE 2022-2023</vt:lpstr>
      <vt:lpstr>Presentación de PowerPoint</vt:lpstr>
      <vt:lpstr>COHORTE DE CASOS NUEVOS TB PULMONAR BACTERIOLOGICAMENTE POSITIVOS  (CASOS TB + CASOS TB/VIH + CASOS TB DM ) ENERO A DICIEMBRE  2022</vt:lpstr>
      <vt:lpstr>Presentación de PowerPoint</vt:lpstr>
      <vt:lpstr>Presentación de PowerPoint</vt:lpstr>
      <vt:lpstr>COHORTE DE CO-INFECCIÓN TB/VIH  EN CASOS NUEVOS DE TB PULMONAR  BACTERIOLOGICAMENTE  CONFIRMADOS ENERO A DICIEMBRE 2022  </vt:lpstr>
      <vt:lpstr>COHORTE COMORBILIDAD TB/DM EN  CASOS NUEVOS DE TB PULMONAR  BACTERIOLOGICAMENTE  CONFIRMADOS ENERO A DICIEMBRE 2022  </vt:lpstr>
      <vt:lpstr>COHORTE RETRATAMIENTO  (CASOS TB, TB/VIH Y TB/DM) ENERO A DICIEMBRE 2022</vt:lpstr>
      <vt:lpstr>COHORTE RETRATAMIENTO CO-INFECCIÓN TB/VIH  ENERO A DICIEMBRE 2022 </vt:lpstr>
      <vt:lpstr>COHORTE RETRATAMIENTO COMORBILIDAD TB/DM  ENERO A DICIEMBRE  2022 </vt:lpstr>
      <vt:lpstr>COHORTE DE CASOS NUEVOS TB, TB/VIH, TB/DM  CLINICAMENTE Dx  Y EXTRAPULMONARES ENERO A DICIEMBRE 2022</vt:lpstr>
      <vt:lpstr>COHORTE DE CASOS NUEVOS COINFECCION TB/VIH  CLINICAMENTE Dx Y EXTRAPULMONARES ENERO A DICIEMBRE 2022  </vt:lpstr>
      <vt:lpstr>COHORTE DE CASOS NUEVOS COMORBILIDAD TB/DM CLINICAMENTE Dx Y EXTRAPULMONARES ENERO A DICIEMBRE 2022  </vt:lpstr>
      <vt:lpstr>PARTICIPACIÓN DE LA COMUNIDAD EN EL CONTROL DE LA TB ENERO A  DICIEMBRE 2023   </vt:lpstr>
      <vt:lpstr>INDICADORES PARA INTERVENCIONES APP ENERO A DICIEMBRE 2023 </vt:lpstr>
      <vt:lpstr>EXISTENCIAS DE MEDICAMENTOS AL 15 DE  ENERO DE 2024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PNUD</dc:creator>
  <cp:lastModifiedBy>GILBERTO ANIBAL AYALA HERNANDEZ</cp:lastModifiedBy>
  <cp:revision>688</cp:revision>
  <cp:lastPrinted>2020-12-17T19:57:59Z</cp:lastPrinted>
  <dcterms:created xsi:type="dcterms:W3CDTF">2011-07-24T19:22:52Z</dcterms:created>
  <dcterms:modified xsi:type="dcterms:W3CDTF">2024-03-06T20:26:10Z</dcterms:modified>
</cp:coreProperties>
</file>