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0" r:id="rId2"/>
    <p:sldMasterId id="2147483763" r:id="rId3"/>
    <p:sldMasterId id="2147483713" r:id="rId4"/>
    <p:sldMasterId id="2147483725" r:id="rId5"/>
    <p:sldMasterId id="2147483737" r:id="rId6"/>
    <p:sldMasterId id="2147483688" r:id="rId7"/>
    <p:sldMasterId id="2147483701" r:id="rId8"/>
  </p:sldMasterIdLst>
  <p:notesMasterIdLst>
    <p:notesMasterId r:id="rId41"/>
  </p:notesMasterIdLst>
  <p:handoutMasterIdLst>
    <p:handoutMasterId r:id="rId42"/>
  </p:handoutMasterIdLst>
  <p:sldIdLst>
    <p:sldId id="351" r:id="rId9"/>
    <p:sldId id="424" r:id="rId10"/>
    <p:sldId id="391" r:id="rId11"/>
    <p:sldId id="426" r:id="rId12"/>
    <p:sldId id="428" r:id="rId13"/>
    <p:sldId id="510" r:id="rId14"/>
    <p:sldId id="514" r:id="rId15"/>
    <p:sldId id="451" r:id="rId16"/>
    <p:sldId id="513" r:id="rId17"/>
    <p:sldId id="453" r:id="rId18"/>
    <p:sldId id="423" r:id="rId19"/>
    <p:sldId id="434" r:id="rId20"/>
    <p:sldId id="435" r:id="rId21"/>
    <p:sldId id="512" r:id="rId22"/>
    <p:sldId id="508" r:id="rId23"/>
    <p:sldId id="365" r:id="rId24"/>
    <p:sldId id="441" r:id="rId25"/>
    <p:sldId id="436" r:id="rId26"/>
    <p:sldId id="366" r:id="rId27"/>
    <p:sldId id="280" r:id="rId28"/>
    <p:sldId id="367" r:id="rId29"/>
    <p:sldId id="516" r:id="rId30"/>
    <p:sldId id="425" r:id="rId31"/>
    <p:sldId id="369" r:id="rId32"/>
    <p:sldId id="517" r:id="rId33"/>
    <p:sldId id="370" r:id="rId34"/>
    <p:sldId id="371" r:id="rId35"/>
    <p:sldId id="519" r:id="rId36"/>
    <p:sldId id="372" r:id="rId37"/>
    <p:sldId id="374" r:id="rId38"/>
    <p:sldId id="420" r:id="rId39"/>
    <p:sldId id="520" r:id="rId40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DBD"/>
    <a:srgbClr val="DCF0C6"/>
    <a:srgbClr val="FFEEB7"/>
    <a:srgbClr val="8FFFC2"/>
    <a:srgbClr val="FFFFCC"/>
    <a:srgbClr val="D4ECBA"/>
    <a:srgbClr val="99FF66"/>
    <a:srgbClr val="CAE8AA"/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9" autoAdjust="0"/>
    <p:restoredTop sz="93447" autoAdjust="0"/>
  </p:normalViewPr>
  <p:slideViewPr>
    <p:cSldViewPr>
      <p:cViewPr varScale="1">
        <p:scale>
          <a:sx n="113" d="100"/>
          <a:sy n="113" d="100"/>
        </p:scale>
        <p:origin x="18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0" Type="http://schemas.openxmlformats.org/officeDocument/2006/relationships/slide" Target="slides/slide12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306797266523625E-2"/>
          <c:y val="2.9294299882835412E-2"/>
          <c:w val="0.88004109103311146"/>
          <c:h val="0.9707057121858254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0C-40F8-ACBF-EB0C32BB30C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0C-40F8-ACBF-EB0C32BB30C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0C-40F8-ACBF-EB0C32BB30C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C66-47BA-96E6-AF0373A7DDC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C66-47BA-96E6-AF0373A7DD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Primer nivel</c:v>
                </c:pt>
                <c:pt idx="1">
                  <c:v>Según nivel</c:v>
                </c:pt>
                <c:pt idx="2">
                  <c:v>Tercer nivel</c:v>
                </c:pt>
                <c:pt idx="3">
                  <c:v>Centro penal</c:v>
                </c:pt>
                <c:pt idx="4">
                  <c:v>Otros proveedores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</c:v>
                </c:pt>
                <c:pt idx="1">
                  <c:v>29</c:v>
                </c:pt>
                <c:pt idx="2">
                  <c:v>28</c:v>
                </c:pt>
                <c:pt idx="3">
                  <c:v>80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6-47BA-96E6-AF0373A7D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48286921532217E-2"/>
          <c:y val="1.3249099460930443E-2"/>
          <c:w val="0.84022008725880237"/>
          <c:h val="0.950518115358453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47-4D18-8DB6-DE1B83AFC47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809-4680-B3FE-E3820B81B99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47-4D18-8DB6-DE1B83AFC47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809-4680-B3FE-E3820B81B99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47-4D18-8DB6-DE1B83AFC4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Primer nivel</c:v>
                </c:pt>
                <c:pt idx="1">
                  <c:v>Segundo nivel</c:v>
                </c:pt>
                <c:pt idx="2">
                  <c:v>Tercer nivel</c:v>
                </c:pt>
                <c:pt idx="3">
                  <c:v>Centros penales</c:v>
                </c:pt>
                <c:pt idx="4">
                  <c:v>Otros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</c:v>
                </c:pt>
                <c:pt idx="1">
                  <c:v>24</c:v>
                </c:pt>
                <c:pt idx="2">
                  <c:v>8</c:v>
                </c:pt>
                <c:pt idx="3">
                  <c:v>73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7-4D18-8DB6-DE1B83AFC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C3628DA-E4CD-457C-AA0B-0B298D6180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35E0D-F621-40B5-9E00-95ECA0CDB8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7EB9-3BF3-49E8-BC7E-192DDFB0923D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493C2-019C-4171-91BA-A1F291A2AF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A4F396-4970-4F6E-A23A-1E5A4AD775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1502-6773-4C12-9079-047693B9AC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08369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pPr>
              <a:defRPr/>
            </a:pPr>
            <a:fld id="{5885BD74-BFC5-4051-8C0C-464693F7E486}" type="datetimeFigureOut">
              <a:rPr lang="es-AR"/>
              <a:pPr>
                <a:defRPr/>
              </a:pPr>
              <a:t>6/3/2024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pPr>
              <a:defRPr/>
            </a:pPr>
            <a:fld id="{6C9C87AB-A805-42D3-ABCF-14D2296A258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5378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Región Oriental de Salud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quarter" idx="10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SV" dirty="0"/>
              <a:t>Enero – Junio 2014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630238"/>
            <a:ext cx="2057400" cy="54959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30238"/>
            <a:ext cx="6019800" cy="54959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556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0877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05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980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22766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2488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1743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14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584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3184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8987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6B140-0A6B-4A2D-80F1-A74A7521463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266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8274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3057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913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7806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1146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99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2333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5874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1642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808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898174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7723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06156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7340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4342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08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99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0841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8238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5111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059797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51248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421026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206281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8000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091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58439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1544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53065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18929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29497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17403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71755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11407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9704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960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41841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16765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49860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6362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07378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B06EE96-328A-4C6D-B7D5-3CFFA967C4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723" y="59088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613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1293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B15FD2-8284-47CE-80D5-58708FDD76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4451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558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C678163-7A75-415C-9F75-B669847F3F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8995"/>
            <a:ext cx="1262094" cy="5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519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485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335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5493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906184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92564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30970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13289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76112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1123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755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042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5034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825635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17126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24369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34547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66258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62723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47750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56324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469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55600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87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403350" y="0"/>
            <a:ext cx="6553200" cy="60016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  <a:t>MINISTERIO DE SALUD</a:t>
            </a:r>
            <a:b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  <a:t>UNIDAD DE PREVENCION Y CONTROL DE LA TUBERCULOSIS Y ENFERMEDADES RESPIRATORIAS</a:t>
            </a:r>
            <a:br>
              <a:rPr lang="es-ES_tradnl" sz="1100" b="1" i="1" dirty="0">
                <a:solidFill>
                  <a:schemeClr val="accent2"/>
                </a:solidFill>
                <a:latin typeface="Calibri" pitchFamily="34" charset="0"/>
              </a:rPr>
            </a:br>
            <a:endParaRPr lang="es-ES" sz="11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026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" y="38095"/>
            <a:ext cx="1295846" cy="55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F376BBF-01A6-6F57-2B86-5BEBFC3F60B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86" r:id="rId10"/>
    <p:sldLayoutId id="214748368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8635-1401-4022-9792-22DC78DD38EA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782585D-17B1-2679-568A-BFF64B4B031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B522-0A9B-4BEF-A6C9-8A58B63A5DFF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F01E-ABAC-40AD-A0ED-8323333B3C55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7F86B87-78BE-5318-B86B-69C3B84A1D1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87B1-FBA6-4790-9ED3-3F5E737FAEAA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52A7-24B6-42EB-8641-C61D57B5555E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D293144-56BA-D8CF-DCA9-C22E079F1BC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8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0DF7-6D9C-4B53-B900-675E953DF762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67A6-FAB1-4072-8C88-19635A37EFA9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63"/>
            <a:ext cx="2057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E188E66-814A-E2BA-9AED-D87DE83A2E9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1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3875-F564-48FD-AC95-D06D93A51AA6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E76A-CD60-4DCF-A657-DDB67D111C43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" y="-17800"/>
            <a:ext cx="1392673" cy="59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A1E90AC-11ED-428C-D132-B2C8574A53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D520-0614-423F-9C91-5623A277263E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8418-1EDF-4E28-9B0E-382B0FAAF4F9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451"/>
            <a:ext cx="1337320" cy="57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785CCF4-F09A-9516-F129-6956EE62EE0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7952-F534-4B68-A539-70F3FB84D7E7}" type="datetimeFigureOut">
              <a:rPr lang="es-SV" smtClean="0"/>
              <a:t>6/3/2024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EF5F-1B29-4404-BA48-434FF9066130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1" descr="header_seal_MINS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3" y="92076"/>
            <a:ext cx="1187450" cy="50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7C358B5-CA9F-5C09-4D7B-3E7AF9D1282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50" y="-17800"/>
            <a:ext cx="1187450" cy="5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" y="1556792"/>
            <a:ext cx="8731250" cy="3456384"/>
          </a:xfrm>
          <a:solidFill>
            <a:srgbClr val="D6EDBD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br>
              <a:rPr lang="es-SV" altLang="es-SV" sz="3200" b="1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r>
              <a:rPr lang="es-SV" altLang="es-SV" sz="3200" b="1" i="1" dirty="0">
                <a:solidFill>
                  <a:schemeClr val="tx1"/>
                </a:solidFill>
              </a:rPr>
              <a:t>EVALUACIÓN ANUAL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PROGRAMA NACIONAL DE TUBERCULOSIS 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Y ENFERMEDADES RESPIRATORIAS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ENERO A DICIEMBRE AÑO </a:t>
            </a:r>
            <a:r>
              <a:rPr lang="es-SV" altLang="es-SV" sz="3200" b="1" i="1" dirty="0">
                <a:solidFill>
                  <a:schemeClr val="tx1"/>
                </a:solidFill>
              </a:rPr>
              <a:t>2023  </a:t>
            </a:r>
            <a:br>
              <a:rPr lang="es-SV" altLang="es-SV" sz="3200" b="1" i="1" dirty="0">
                <a:solidFill>
                  <a:schemeClr val="tx1"/>
                </a:solidFill>
              </a:rPr>
            </a:br>
            <a:r>
              <a:rPr lang="es-SV" altLang="es-SV" sz="3200" b="1" i="1" dirty="0">
                <a:solidFill>
                  <a:schemeClr val="tx1"/>
                </a:solidFill>
              </a:rPr>
              <a:t>COHORTE </a:t>
            </a:r>
            <a:r>
              <a:rPr lang="es-SV" altLang="es-SV" sz="3200" i="1" dirty="0">
                <a:solidFill>
                  <a:schemeClr val="tx1"/>
                </a:solidFill>
              </a:rPr>
              <a:t>ENERO-DICIEMBRE 2022</a:t>
            </a:r>
            <a:br>
              <a:rPr lang="es-SV" altLang="es-SV" sz="3200" i="1" dirty="0">
                <a:solidFill>
                  <a:schemeClr val="tx1"/>
                </a:solidFill>
              </a:rPr>
            </a:br>
            <a:r>
              <a:rPr lang="es-SV" altLang="es-SV" sz="3200" i="1" dirty="0">
                <a:solidFill>
                  <a:schemeClr val="tx1"/>
                </a:solidFill>
              </a:rPr>
              <a:t>SIBASI LA PAZ</a:t>
            </a:r>
            <a:br>
              <a:rPr lang="es-SV" altLang="es-SV" sz="3200" b="1" i="1" dirty="0"/>
            </a:br>
            <a:br>
              <a:rPr lang="es-SV" altLang="es-SV" sz="3200" b="1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br>
              <a:rPr lang="es-SV" altLang="es-SV" sz="3200" i="1" dirty="0"/>
            </a:br>
            <a:endParaRPr lang="en-GB" altLang="es-SV" sz="2800" b="1" i="1" dirty="0"/>
          </a:p>
        </p:txBody>
      </p:sp>
    </p:spTree>
    <p:extLst>
      <p:ext uri="{BB962C8B-B14F-4D97-AF65-F5344CB8AC3E}">
        <p14:creationId xmlns:p14="http://schemas.microsoft.com/office/powerpoint/2010/main" val="3495733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187875"/>
              </p:ext>
            </p:extLst>
          </p:nvPr>
        </p:nvGraphicFramePr>
        <p:xfrm>
          <a:off x="190300" y="1772817"/>
          <a:ext cx="8702180" cy="273455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4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6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67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de casos de TB todas las formas (nuevos y antes tratados) que se les realizó </a:t>
                      </a:r>
                      <a:r>
                        <a:rPr lang="es-ES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hemoglucotest</a:t>
                      </a: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905407"/>
                  </a:ext>
                </a:extLst>
              </a:tr>
              <a:tr h="227573">
                <a:tc gridSpan="7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96209"/>
                  </a:ext>
                </a:extLst>
              </a:tr>
              <a:tr h="4622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Casos de TB bacteriológicamente (+) a</a:t>
                      </a:r>
                      <a:r>
                        <a:rPr lang="es-SV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quienes posteriormente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 les diagnosticó</a:t>
                      </a:r>
                      <a:r>
                        <a:rPr lang="es-SV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DM (TB/DM)</a:t>
                      </a: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43991"/>
                  </a:ext>
                </a:extLst>
              </a:tr>
              <a:tr h="4622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2.-   Casos de TB todas las formas que posteriormente fueron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     diagnosticados con DM (TB/DM)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TOTAL DE CASOS DM/TB</a:t>
                      </a:r>
                      <a:r>
                        <a:rPr lang="es-SV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Y TB/DM  ( 1 + 2)</a:t>
                      </a: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80235"/>
                  </a:ext>
                </a:extLst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52350" y="980728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1800" i="1" kern="0" dirty="0"/>
              <a:t>CASOS DE TUBERCULOSIS TODAS LAS FORMAS DIAGNOSTICADOS CON DIABETES</a:t>
            </a:r>
          </a:p>
          <a:p>
            <a:pPr eaLnBrk="1" hangingPunct="1"/>
            <a:r>
              <a:rPr lang="es-ES" altLang="es-SV" sz="1800" i="1" kern="0" dirty="0"/>
              <a:t>Y TOTAL DE CASOS CON LA COMORBILIDAD TB/DM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42210F-2A54-4F75-98A6-DC9F622488B1}"/>
              </a:ext>
            </a:extLst>
          </p:cNvPr>
          <p:cNvSpPr txBox="1"/>
          <p:nvPr/>
        </p:nvSpPr>
        <p:spPr>
          <a:xfrm>
            <a:off x="35496" y="6551766"/>
            <a:ext cx="6192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Fuente de información: Libro de Registro PCT-5 </a:t>
            </a:r>
          </a:p>
        </p:txBody>
      </p:sp>
    </p:spTree>
    <p:extLst>
      <p:ext uri="{BB962C8B-B14F-4D97-AF65-F5344CB8AC3E}">
        <p14:creationId xmlns:p14="http://schemas.microsoft.com/office/powerpoint/2010/main" val="136820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323850" y="404664"/>
            <a:ext cx="8569325" cy="11430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SINTOMATICOS RESPIRATORIOS IDENTIFICADOS E INVESTIGADOS</a:t>
            </a:r>
            <a:br>
              <a:rPr lang="es-SV" altLang="es-SV" sz="2000" b="1" i="1" dirty="0"/>
            </a:br>
            <a:r>
              <a:rPr lang="es-SV" altLang="es-SV" sz="2000" b="1" i="1" dirty="0"/>
              <a:t>  ENERO A </a:t>
            </a:r>
            <a:r>
              <a:rPr lang="es-SV" altLang="es-SV" sz="2000" i="1" dirty="0"/>
              <a:t>DICIEMBRE</a:t>
            </a:r>
            <a:r>
              <a:rPr lang="es-SV" altLang="es-SV" sz="2000" b="1" i="1" dirty="0"/>
              <a:t> 2023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6798" y="6453336"/>
            <a:ext cx="828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050" dirty="0">
                <a:solidFill>
                  <a:schemeClr val="accent2"/>
                </a:solidFill>
              </a:rPr>
              <a:t>Fuente: PCT-2                                                                                                  </a:t>
            </a:r>
            <a:r>
              <a:rPr lang="es-SV" sz="1400" dirty="0">
                <a:solidFill>
                  <a:schemeClr val="accent2"/>
                </a:solidFill>
              </a:rPr>
              <a:t>Favor agregar todos los SIBASIS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05DDB0D-A2CC-E045-51BF-F750D3574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858756"/>
              </p:ext>
            </p:extLst>
          </p:nvPr>
        </p:nvGraphicFramePr>
        <p:xfrm>
          <a:off x="395536" y="1844824"/>
          <a:ext cx="8229598" cy="2607795"/>
        </p:xfrm>
        <a:graphic>
          <a:graphicData uri="http://schemas.openxmlformats.org/drawingml/2006/table">
            <a:tbl>
              <a:tblPr/>
              <a:tblGrid>
                <a:gridCol w="633046">
                  <a:extLst>
                    <a:ext uri="{9D8B030D-6E8A-4147-A177-3AD203B41FA5}">
                      <a16:colId xmlns:a16="http://schemas.microsoft.com/office/drawing/2014/main" val="244176831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709404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421994417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8352197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7054151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2281203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9991708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38576471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98734562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0139479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195448002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86450087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630978905"/>
                    </a:ext>
                  </a:extLst>
                </a:gridCol>
              </a:tblGrid>
              <a:tr h="45895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MEDICO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ENFERMERIA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PROMOTOR DE SALUD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IDENTIFICADOS E INVESTIGADOS POR OTRAS DISCIPLINAS O LIDERES COMUNITARIOS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188525"/>
                  </a:ext>
                </a:extLst>
              </a:tr>
              <a:tr h="15298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 IDENT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SR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55"/>
                  </a:ext>
                </a:extLst>
              </a:tr>
              <a:tr h="15298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750983"/>
                  </a:ext>
                </a:extLst>
              </a:tr>
              <a:tr h="152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MINSAL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46828"/>
                  </a:ext>
                </a:extLst>
              </a:tr>
              <a:tr h="152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CEAS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4861217"/>
                  </a:ext>
                </a:extLst>
              </a:tr>
              <a:tr h="3059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MAXIMA SEGURIDAD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965070"/>
                  </a:ext>
                </a:extLst>
              </a:tr>
              <a:tr h="152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CP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00983"/>
                  </a:ext>
                </a:extLst>
              </a:tr>
              <a:tr h="152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FOSALUD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792424"/>
                  </a:ext>
                </a:extLst>
              </a:tr>
              <a:tr h="152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1282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768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40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49555" y="527913"/>
            <a:ext cx="8229600" cy="1172895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CASOS NUEVOS TB TODAS LAS FORMAS </a:t>
            </a:r>
            <a:b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DIAGNOSTICADOS SEGÚN NIVEL DE ATENCIÓN</a:t>
            </a:r>
            <a:b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2023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2748"/>
              </p:ext>
            </p:extLst>
          </p:nvPr>
        </p:nvGraphicFramePr>
        <p:xfrm>
          <a:off x="426188" y="2708920"/>
          <a:ext cx="4248471" cy="2546980"/>
        </p:xfrm>
        <a:graphic>
          <a:graphicData uri="http://schemas.openxmlformats.org/drawingml/2006/table">
            <a:tbl>
              <a:tblPr/>
              <a:tblGrid>
                <a:gridCol w="2015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LUGAR DE   </a:t>
                      </a:r>
                    </a:p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 ATENCION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400" b="1" i="0" u="none" strike="noStrike" dirty="0">
                          <a:solidFill>
                            <a:srgbClr val="0D0D0D"/>
                          </a:solidFill>
                          <a:latin typeface="+mn-lt"/>
                          <a:cs typeface="Arial" pitchFamily="34" charset="0"/>
                        </a:rPr>
                        <a:t>Casos nuevos TB todas las Formas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D0D0D"/>
                          </a:solidFill>
                          <a:latin typeface="+mn-lt"/>
                          <a:cs typeface="Arial" pitchFamily="34" charset="0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Primer nivel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Hospital 2° nivel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Hospital 3° nivel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Población de riesgo (CP)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2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Otros proveedores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2*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 Región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6432834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5F44CF9-30BF-5AC1-7E39-072C830B29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8557351"/>
              </p:ext>
            </p:extLst>
          </p:nvPr>
        </p:nvGraphicFramePr>
        <p:xfrm>
          <a:off x="4860031" y="1916832"/>
          <a:ext cx="394439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4E3C8DC-196A-4FB3-2051-6A4C5A6B5B4F}"/>
              </a:ext>
            </a:extLst>
          </p:cNvPr>
          <p:cNvSpPr txBox="1"/>
          <p:nvPr/>
        </p:nvSpPr>
        <p:spPr>
          <a:xfrm>
            <a:off x="323528" y="5733256"/>
            <a:ext cx="8455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</a:t>
            </a:r>
            <a:r>
              <a:rPr lang="es-SV" sz="1800" dirty="0"/>
              <a:t> Clínica privada :M4a5m Zacatecoluca,M83a Zacatecoluca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8686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-15077" y="475697"/>
            <a:ext cx="9341665" cy="854969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CASOS NUEVOS TB PULMONAR BACTERIOLÓGICAMENTE (+)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POR NIVEL DE ATENCIÓN Y PROVEEDOR</a:t>
            </a:r>
            <a:b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</a:br>
            <a:r>
              <a:rPr lang="es-SV" altLang="es-SV" sz="14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2023</a:t>
            </a:r>
            <a:endParaRPr lang="es-SV" altLang="es-SV" sz="1400" b="1" i="1" dirty="0">
              <a:solidFill>
                <a:srgbClr val="003399"/>
              </a:solidFill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s-SV" altLang="es-SV" sz="2000" b="1" i="1" dirty="0">
              <a:ea typeface="+mj-ea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96446"/>
              </p:ext>
            </p:extLst>
          </p:nvPr>
        </p:nvGraphicFramePr>
        <p:xfrm>
          <a:off x="232438" y="2492896"/>
          <a:ext cx="4231711" cy="2494124"/>
        </p:xfrm>
        <a:graphic>
          <a:graphicData uri="http://schemas.openxmlformats.org/drawingml/2006/table">
            <a:tbl>
              <a:tblPr/>
              <a:tblGrid>
                <a:gridCol w="384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7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366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de Casos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D0D0D"/>
                          </a:solidFill>
                          <a:latin typeface="+mn-lt"/>
                        </a:rPr>
                        <a:t>Casos Dx por el Primer Nivel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D0D0D"/>
                          </a:solidFill>
                          <a:latin typeface="+mn-lt"/>
                        </a:rPr>
                        <a:t>Casos Dx por Hospitales 2° Nivel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0D0D0D"/>
                          </a:solidFill>
                        </a:rPr>
                        <a:t>Casos </a:t>
                      </a:r>
                      <a:r>
                        <a:rPr lang="es-ES" sz="1200" b="1" dirty="0" err="1">
                          <a:solidFill>
                            <a:srgbClr val="0D0D0D"/>
                          </a:solidFill>
                        </a:rPr>
                        <a:t>Dx</a:t>
                      </a:r>
                      <a:r>
                        <a:rPr lang="es-ES" sz="1200" b="1" dirty="0">
                          <a:solidFill>
                            <a:srgbClr val="0D0D0D"/>
                          </a:solidFill>
                        </a:rPr>
                        <a:t> por Hospitales 3° Nivel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0D0D0D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0D0D0D"/>
                          </a:solidFill>
                          <a:latin typeface="+mn-lt"/>
                        </a:rPr>
                        <a:t>Casos </a:t>
                      </a:r>
                      <a:r>
                        <a:rPr lang="es-ES" sz="1200" b="1" i="0" u="none" strike="noStrike" dirty="0" err="1">
                          <a:solidFill>
                            <a:srgbClr val="0D0D0D"/>
                          </a:solidFill>
                          <a:latin typeface="+mn-lt"/>
                        </a:rPr>
                        <a:t>Dx</a:t>
                      </a:r>
                      <a:r>
                        <a:rPr lang="es-ES" sz="1200" b="1" i="0" u="none" strike="noStrike" dirty="0">
                          <a:solidFill>
                            <a:srgbClr val="0D0D0D"/>
                          </a:solidFill>
                          <a:latin typeface="+mn-lt"/>
                        </a:rPr>
                        <a:t> por 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0D0D0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D0D0D"/>
                          </a:solidFill>
                          <a:latin typeface="+mn-lt"/>
                        </a:rPr>
                        <a:t>Otros</a:t>
                      </a:r>
                    </a:p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D0D0D"/>
                          </a:solidFill>
                          <a:latin typeface="+mn-lt"/>
                        </a:rPr>
                        <a:t>(proveedores</a:t>
                      </a:r>
                      <a:r>
                        <a:rPr lang="es-ES" sz="1200" b="1" i="0" u="none" strike="noStrike" baseline="0" dirty="0">
                          <a:solidFill>
                            <a:srgbClr val="0D0D0D"/>
                          </a:solidFill>
                          <a:latin typeface="+mn-lt"/>
                        </a:rPr>
                        <a:t> privados)</a:t>
                      </a:r>
                      <a:endParaRPr lang="es-ES" sz="1200" b="1" i="0" u="none" strike="noStrike" dirty="0">
                        <a:solidFill>
                          <a:srgbClr val="0D0D0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 Box 36">
            <a:extLst>
              <a:ext uri="{FF2B5EF4-FFF2-40B4-BE49-F238E27FC236}">
                <a16:creationId xmlns:a16="http://schemas.microsoft.com/office/drawing/2014/main" id="{707A63CD-C99E-45CC-9BBD-5930DF62E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495509"/>
            <a:ext cx="828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000" dirty="0">
                <a:solidFill>
                  <a:schemeClr val="accent2"/>
                </a:solidFill>
              </a:rPr>
              <a:t>Fuente: Libro de Registro de casos  PCT-5                                                                                  </a:t>
            </a:r>
            <a:r>
              <a:rPr lang="es-SV" sz="1400" dirty="0">
                <a:solidFill>
                  <a:schemeClr val="accent2"/>
                </a:solidFill>
              </a:rPr>
              <a:t>Favor agregar todos los SIBASIS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439A682-62C3-A7EA-633B-DC4724807F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2848781"/>
              </p:ext>
            </p:extLst>
          </p:nvPr>
        </p:nvGraphicFramePr>
        <p:xfrm>
          <a:off x="4535843" y="1916832"/>
          <a:ext cx="4375719" cy="3867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B38C8D6-43C8-46B2-4B7A-B3D260E8D6E1}"/>
              </a:ext>
            </a:extLst>
          </p:cNvPr>
          <p:cNvSpPr txBox="1"/>
          <p:nvPr/>
        </p:nvSpPr>
        <p:spPr>
          <a:xfrm>
            <a:off x="323528" y="5733256"/>
            <a:ext cx="8455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</a:t>
            </a:r>
            <a:r>
              <a:rPr lang="es-SV" sz="1800" dirty="0"/>
              <a:t> Clínica privada :M83a Zacatecoluca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6672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255826" y="642289"/>
            <a:ext cx="8868144" cy="9271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SV" sz="1600" b="1" i="1" dirty="0"/>
              <a:t>INFORME  DE CONTACTOS IDENTIFICADOS Y </a:t>
            </a:r>
            <a:r>
              <a:rPr lang="es-ES" altLang="es-SV" sz="1600" b="1" i="1" dirty="0">
                <a:solidFill>
                  <a:schemeClr val="accent2">
                    <a:lumMod val="75000"/>
                  </a:schemeClr>
                </a:solidFill>
              </a:rPr>
              <a:t>EXAMINADOS</a:t>
            </a:r>
            <a:r>
              <a:rPr lang="es-ES" altLang="es-SV" sz="1600" b="1" i="1" dirty="0"/>
              <a:t> DE TB TODAS LAS FORMAS</a:t>
            </a:r>
            <a:br>
              <a:rPr lang="es-ES" altLang="es-SV" sz="1600" b="1" i="1" dirty="0"/>
            </a:b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DICIEMBRE  2023</a:t>
            </a:r>
            <a:br>
              <a:rPr lang="es-ES" altLang="es-SV" sz="2000" b="1" i="1" dirty="0"/>
            </a:br>
            <a:endParaRPr lang="es-SV" altLang="es-SV" sz="1800" b="1" i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255826" y="6620176"/>
            <a:ext cx="29523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600" dirty="0"/>
              <a:t>FUENTE: LIBRO DE CONTACTOS PCT-6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F7B58C-5E2F-109A-01F6-E65BD6EF5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50063"/>
              </p:ext>
            </p:extLst>
          </p:nvPr>
        </p:nvGraphicFramePr>
        <p:xfrm>
          <a:off x="457198" y="1569389"/>
          <a:ext cx="8229605" cy="3590797"/>
        </p:xfrm>
        <a:graphic>
          <a:graphicData uri="http://schemas.openxmlformats.org/drawingml/2006/table">
            <a:tbl>
              <a:tblPr/>
              <a:tblGrid>
                <a:gridCol w="2293299">
                  <a:extLst>
                    <a:ext uri="{9D8B030D-6E8A-4147-A177-3AD203B41FA5}">
                      <a16:colId xmlns:a16="http://schemas.microsoft.com/office/drawing/2014/main" val="1670928877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210957532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2467392359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1812424351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2696939016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3330048589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2475485498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496092328"/>
                    </a:ext>
                  </a:extLst>
                </a:gridCol>
                <a:gridCol w="358328">
                  <a:extLst>
                    <a:ext uri="{9D8B030D-6E8A-4147-A177-3AD203B41FA5}">
                      <a16:colId xmlns:a16="http://schemas.microsoft.com/office/drawing/2014/main" val="3188940236"/>
                    </a:ext>
                  </a:extLst>
                </a:gridCol>
                <a:gridCol w="358328">
                  <a:extLst>
                    <a:ext uri="{9D8B030D-6E8A-4147-A177-3AD203B41FA5}">
                      <a16:colId xmlns:a16="http://schemas.microsoft.com/office/drawing/2014/main" val="1697207963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634491922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3969118552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1745914939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1602105564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1469981789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642475352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979934263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3735887202"/>
                    </a:ext>
                  </a:extLst>
                </a:gridCol>
                <a:gridCol w="298607">
                  <a:extLst>
                    <a:ext uri="{9D8B030D-6E8A-4147-A177-3AD203B41FA5}">
                      <a16:colId xmlns:a16="http://schemas.microsoft.com/office/drawing/2014/main" val="904373708"/>
                    </a:ext>
                  </a:extLst>
                </a:gridCol>
                <a:gridCol w="441938">
                  <a:extLst>
                    <a:ext uri="{9D8B030D-6E8A-4147-A177-3AD203B41FA5}">
                      <a16:colId xmlns:a16="http://schemas.microsoft.com/office/drawing/2014/main" val="159122465"/>
                    </a:ext>
                  </a:extLst>
                </a:gridCol>
              </a:tblGrid>
              <a:tr h="38306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SV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 DE EDAD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38692"/>
                  </a:ext>
                </a:extLst>
              </a:tr>
              <a:tr h="24149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a 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a 9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 24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a 34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a 44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a 54 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a 64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y mas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27372"/>
                  </a:ext>
                </a:extLst>
              </a:tr>
              <a:tr h="24149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843745"/>
                  </a:ext>
                </a:extLst>
              </a:tr>
              <a:tr h="366408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</a:t>
                      </a:r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IDENTIFICADOS</a:t>
                      </a:r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CASOS TB TODAS LAS FORMAS (A + B)</a:t>
                      </a:r>
                    </a:p>
                  </a:txBody>
                  <a:tcPr marL="6016" marR="6016" marT="6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673386"/>
                  </a:ext>
                </a:extLst>
              </a:tr>
              <a:tr h="366408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CONTACTOS </a:t>
                      </a:r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EXAMINADOS</a:t>
                      </a:r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CASOS DE TB TODAS LAS FORMAS (A + B)</a:t>
                      </a:r>
                    </a:p>
                  </a:txBody>
                  <a:tcPr marL="6016" marR="6016" marT="6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95514"/>
                  </a:ext>
                </a:extLst>
              </a:tr>
              <a:tr h="4513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CONTACTOS EXAMINADOS  DE CASOS BACTERIOLOGICAMENTE            POSITIVOS  (PULMONARES Y EXTRAPULMONARES)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48685"/>
                  </a:ext>
                </a:extLst>
              </a:tr>
              <a:tr h="316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CONTACTOS EXAMINADOS  DE CASOS TB CLINICAMENTE DIAGNOSTICADOS (PULMONARES Y EXTRAPULMONARES)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14797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CONTACTOS QUE INICIARON TRATAMIENTO PARA LA INFECCION TUBERCULOSA LATENTE  (ILTB)NO INCLUIR PERSONAS CON VIH</a:t>
                      </a:r>
                    </a:p>
                  </a:txBody>
                  <a:tcPr marL="6016" marR="6016" marT="60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710697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SENSIBLE DIAGNOSTICADOS EN LOS CONTACTOS  EXAMINADOS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02278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DE TB RR/MDR DIAGNOSTICADOS EN LOS CONTACTOS  EXAMINADOS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016" marR="6016" marT="6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43188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B2B39D7-5019-CE1D-1292-4D6B8013AAFB}"/>
              </a:ext>
            </a:extLst>
          </p:cNvPr>
          <p:cNvSpPr txBox="1"/>
          <p:nvPr/>
        </p:nvSpPr>
        <p:spPr>
          <a:xfrm>
            <a:off x="457197" y="5336183"/>
            <a:ext cx="8229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9 casos en total, No fueron examinados debido a que fueron renuentes</a:t>
            </a:r>
          </a:p>
        </p:txBody>
      </p:sp>
    </p:spTree>
    <p:extLst>
      <p:ext uri="{BB962C8B-B14F-4D97-AF65-F5344CB8AC3E}">
        <p14:creationId xmlns:p14="http://schemas.microsoft.com/office/powerpoint/2010/main" val="4046874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0964" y="836712"/>
            <a:ext cx="8208912" cy="108012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SV" sz="1600" b="0" dirty="0">
                <a:solidFill>
                  <a:schemeClr val="accent6">
                    <a:lumMod val="75000"/>
                  </a:schemeClr>
                </a:solidFill>
              </a:rPr>
              <a:t>INDICADORES DE COINFECCION TB/VIH  </a:t>
            </a:r>
            <a:r>
              <a:rPr lang="es-SV" altLang="es-SV" sz="1600" b="0" dirty="0">
                <a:solidFill>
                  <a:schemeClr val="accent6">
                    <a:lumMod val="75000"/>
                  </a:schemeClr>
                </a:solidFill>
              </a:rPr>
              <a:t>ENERO A </a:t>
            </a:r>
            <a:r>
              <a:rPr lang="es-SV" altLang="es-SV" sz="1600" b="0" dirty="0">
                <a:solidFill>
                  <a:schemeClr val="accent6">
                    <a:lumMod val="75000"/>
                  </a:schemeClr>
                </a:solidFill>
                <a:ea typeface="+mj-ea"/>
                <a:cs typeface="Arial" pitchFamily="34" charset="0"/>
              </a:rPr>
              <a:t>DICIEMBRE </a:t>
            </a:r>
            <a:r>
              <a:rPr lang="es-SV" altLang="es-SV" sz="1600" b="0" dirty="0">
                <a:solidFill>
                  <a:schemeClr val="accent6">
                    <a:lumMod val="75000"/>
                  </a:schemeClr>
                </a:solidFill>
              </a:rPr>
              <a:t> 2023</a:t>
            </a:r>
            <a:r>
              <a:rPr lang="es-SV" sz="1600" b="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s-SV" sz="1600" b="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SV" sz="1600" b="0" dirty="0">
                <a:solidFill>
                  <a:schemeClr val="accent6">
                    <a:lumMod val="75000"/>
                  </a:schemeClr>
                </a:solidFill>
              </a:rPr>
              <a:t>INDICADOR 10.2 </a:t>
            </a:r>
            <a:r>
              <a:rPr lang="es-SV" sz="1600" b="0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Número y porcentaje de personas con</a:t>
            </a:r>
            <a:r>
              <a:rPr lang="es-SV" sz="1600" b="0" kern="1200" baseline="0" dirty="0">
                <a:solidFill>
                  <a:schemeClr val="accent6">
                    <a:lumMod val="75000"/>
                  </a:schemeClr>
                </a:solidFill>
                <a:effectLst/>
              </a:rPr>
              <a:t> coinfección</a:t>
            </a:r>
            <a:r>
              <a:rPr lang="es-SV" sz="1600" b="0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 entre los pacientes que se registran por primera vez en la atención para el VIH durante el periodo de notificación </a:t>
            </a:r>
            <a:br>
              <a:rPr lang="es-SV" sz="1600" b="0" kern="12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es-SV" sz="1600" b="0" kern="1200" dirty="0">
                <a:solidFill>
                  <a:schemeClr val="accent6">
                    <a:lumMod val="75000"/>
                  </a:schemeClr>
                </a:solidFill>
                <a:effectLst/>
              </a:rPr>
              <a:t>(DATOS ONUSIDA, OMS)</a:t>
            </a:r>
            <a:endParaRPr lang="es-SV" sz="16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386AE70D-5E16-2E8A-83A2-4B6994D84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583541"/>
              </p:ext>
            </p:extLst>
          </p:nvPr>
        </p:nvGraphicFramePr>
        <p:xfrm>
          <a:off x="457200" y="2204864"/>
          <a:ext cx="8232676" cy="2465497"/>
        </p:xfrm>
        <a:graphic>
          <a:graphicData uri="http://schemas.openxmlformats.org/drawingml/2006/table">
            <a:tbl>
              <a:tblPr/>
              <a:tblGrid>
                <a:gridCol w="884503">
                  <a:extLst>
                    <a:ext uri="{9D8B030D-6E8A-4147-A177-3AD203B41FA5}">
                      <a16:colId xmlns:a16="http://schemas.microsoft.com/office/drawing/2014/main" val="3999090749"/>
                    </a:ext>
                  </a:extLst>
                </a:gridCol>
                <a:gridCol w="782444">
                  <a:extLst>
                    <a:ext uri="{9D8B030D-6E8A-4147-A177-3AD203B41FA5}">
                      <a16:colId xmlns:a16="http://schemas.microsoft.com/office/drawing/2014/main" val="168978711"/>
                    </a:ext>
                  </a:extLst>
                </a:gridCol>
                <a:gridCol w="796053">
                  <a:extLst>
                    <a:ext uri="{9D8B030D-6E8A-4147-A177-3AD203B41FA5}">
                      <a16:colId xmlns:a16="http://schemas.microsoft.com/office/drawing/2014/main" val="3250097050"/>
                    </a:ext>
                  </a:extLst>
                </a:gridCol>
                <a:gridCol w="782444">
                  <a:extLst>
                    <a:ext uri="{9D8B030D-6E8A-4147-A177-3AD203B41FA5}">
                      <a16:colId xmlns:a16="http://schemas.microsoft.com/office/drawing/2014/main" val="2867138021"/>
                    </a:ext>
                  </a:extLst>
                </a:gridCol>
                <a:gridCol w="782444">
                  <a:extLst>
                    <a:ext uri="{9D8B030D-6E8A-4147-A177-3AD203B41FA5}">
                      <a16:colId xmlns:a16="http://schemas.microsoft.com/office/drawing/2014/main" val="504669931"/>
                    </a:ext>
                  </a:extLst>
                </a:gridCol>
                <a:gridCol w="809660">
                  <a:extLst>
                    <a:ext uri="{9D8B030D-6E8A-4147-A177-3AD203B41FA5}">
                      <a16:colId xmlns:a16="http://schemas.microsoft.com/office/drawing/2014/main" val="3969226959"/>
                    </a:ext>
                  </a:extLst>
                </a:gridCol>
                <a:gridCol w="809660">
                  <a:extLst>
                    <a:ext uri="{9D8B030D-6E8A-4147-A177-3AD203B41FA5}">
                      <a16:colId xmlns:a16="http://schemas.microsoft.com/office/drawing/2014/main" val="1487311611"/>
                    </a:ext>
                  </a:extLst>
                </a:gridCol>
                <a:gridCol w="802856">
                  <a:extLst>
                    <a:ext uri="{9D8B030D-6E8A-4147-A177-3AD203B41FA5}">
                      <a16:colId xmlns:a16="http://schemas.microsoft.com/office/drawing/2014/main" val="883775120"/>
                    </a:ext>
                  </a:extLst>
                </a:gridCol>
                <a:gridCol w="802856">
                  <a:extLst>
                    <a:ext uri="{9D8B030D-6E8A-4147-A177-3AD203B41FA5}">
                      <a16:colId xmlns:a16="http://schemas.microsoft.com/office/drawing/2014/main" val="57309781"/>
                    </a:ext>
                  </a:extLst>
                </a:gridCol>
                <a:gridCol w="979756">
                  <a:extLst>
                    <a:ext uri="{9D8B030D-6E8A-4147-A177-3AD203B41FA5}">
                      <a16:colId xmlns:a16="http://schemas.microsoft.com/office/drawing/2014/main" val="3852432764"/>
                    </a:ext>
                  </a:extLst>
                </a:gridCol>
              </a:tblGrid>
              <a:tr h="126355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NUMERADOR </a:t>
                      </a:r>
                      <a:br>
                        <a:rPr lang="es-MX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Número de personas con VIH que se registraron por primera vez y se les diagnosticó tuberculosis durante el periodo de notificación 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DENOMINADOR </a:t>
                      </a:r>
                      <a:br>
                        <a:rPr lang="es-MX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Número total de personas que se registraron por primera vez en la atención para el VIH durante el periodo de notificación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117620"/>
                  </a:ext>
                </a:extLst>
              </a:tr>
              <a:tr h="3737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90872"/>
                  </a:ext>
                </a:extLst>
              </a:tr>
              <a:tr h="45447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</a:t>
                      </a:r>
                    </a:p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</a:t>
                      </a:r>
                    </a:p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</a:t>
                      </a:r>
                    </a:p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Menor de 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de 15 años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23137"/>
                  </a:ext>
                </a:extLst>
              </a:tr>
              <a:tr h="37373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12 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76" marR="6376" marT="63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0661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282555" y="-2834282"/>
            <a:ext cx="649287" cy="7415212"/>
          </a:xfrm>
        </p:spPr>
        <p:txBody>
          <a:bodyPr vert="vert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b="1" i="1" dirty="0"/>
              <a:t> MULTIDROGO O FÁRMACO RESISTENCIA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55448"/>
              </p:ext>
            </p:extLst>
          </p:nvPr>
        </p:nvGraphicFramePr>
        <p:xfrm>
          <a:off x="323527" y="1042972"/>
          <a:ext cx="8352929" cy="437871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05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3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</a:rPr>
                        <a:t>CONCEPTO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ENERO A  DIC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000" b="1" dirty="0">
                          <a:latin typeface="+mn-lt"/>
                        </a:rPr>
                        <a:t>ENERO A  DIC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TB O-6 </a:t>
                      </a:r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Numero de casos TB MDR "confirmados" por laboratorio entre los  “casos nuevos” de TB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08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TB O-6</a:t>
                      </a:r>
                      <a:r>
                        <a:rPr lang="es-SV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Numero de casos TB RR "confirmados" por laboratorio entre los  “casos nuevos” de TB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1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Numero de casos TB MDR "confirmados" en laboratorio entre los “casos antes tratados”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65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Numero de casos TB RR "confirmados" en laboratorio entre los casos “antes tratados”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6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N° de casos MDR  (INH/RIF) en tratamiento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052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N° de casos RR  en tratamiento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7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effectLst/>
                          <a:latin typeface="Arial"/>
                        </a:rPr>
                        <a:t>* Casos Pre XDR o XDR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7610"/>
                  </a:ext>
                </a:extLst>
              </a:tr>
              <a:tr h="2607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 Total de casos </a:t>
                      </a:r>
                      <a:r>
                        <a:rPr lang="es-SV" sz="1400" u="none" strike="noStrike" dirty="0" err="1">
                          <a:effectLst/>
                        </a:rPr>
                        <a:t>monoresistentes</a:t>
                      </a:r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  ISONIACIDA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9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  ETAMBUTOL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9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 Total de casos </a:t>
                      </a:r>
                      <a:r>
                        <a:rPr lang="es-SV" sz="1200" u="none" strike="noStrike" dirty="0" err="1">
                          <a:effectLst/>
                        </a:rPr>
                        <a:t>polifarmacoresistentes</a:t>
                      </a:r>
                      <a:r>
                        <a:rPr lang="es-SV" sz="1200" u="none" strike="noStrike" dirty="0">
                          <a:effectLst/>
                        </a:rPr>
                        <a:t>   </a:t>
                      </a:r>
                    </a:p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 ( a más de una droga </a:t>
                      </a:r>
                      <a:r>
                        <a:rPr lang="es-SV" sz="1200" u="none" strike="noStrike" dirty="0" err="1">
                          <a:effectLst/>
                        </a:rPr>
                        <a:t>antitb</a:t>
                      </a:r>
                      <a:r>
                        <a:rPr lang="es-SV" sz="1200" u="none" strike="noStrike" dirty="0">
                          <a:effectLst/>
                        </a:rPr>
                        <a:t>, excepto a isoniacida y rifampicina juntos)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4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 Total de </a:t>
                      </a:r>
                      <a:r>
                        <a:rPr lang="es-SV" sz="1200" u="none" strike="noStrike" dirty="0" err="1">
                          <a:effectLst/>
                        </a:rPr>
                        <a:t>micobacteriosis</a:t>
                      </a:r>
                      <a:r>
                        <a:rPr lang="es-SV" sz="1200" u="none" strike="noStrike" dirty="0">
                          <a:effectLst/>
                        </a:rPr>
                        <a:t> en tratamiento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FB30FB2-72AB-41DE-B8E0-C8ADC803BDCB}"/>
              </a:ext>
            </a:extLst>
          </p:cNvPr>
          <p:cNvSpPr txBox="1"/>
          <p:nvPr/>
        </p:nvSpPr>
        <p:spPr>
          <a:xfrm>
            <a:off x="358725" y="6252349"/>
            <a:ext cx="849694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9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*</a:t>
            </a:r>
            <a:r>
              <a:rPr lang="es-MX" sz="9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Tuberculosis extensamente resistente ( TB XDR)</a:t>
            </a:r>
            <a:r>
              <a:rPr lang="es-MX" sz="9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s-MX" sz="900" dirty="0"/>
              <a:t>TB causada por cepa de M. Tuberculosis que cumple con la definición de TB resistente a la rifampicina </a:t>
            </a:r>
          </a:p>
          <a:p>
            <a:r>
              <a:rPr lang="es-MX" sz="900" dirty="0"/>
              <a:t>   y TB Multirresistente (TB RR- MDR) y que también son resistentes a cualquier fluoroquinolona y  adicionalmente a cualquier medicamento del grupo A  </a:t>
            </a:r>
          </a:p>
          <a:p>
            <a:r>
              <a:rPr lang="es-MX" sz="900" dirty="0"/>
              <a:t>  (levofloxacina, moxifloxacina, bedaquilina, </a:t>
            </a:r>
            <a:r>
              <a:rPr lang="es-MX" sz="900" dirty="0" err="1"/>
              <a:t>linezolid</a:t>
            </a:r>
            <a:r>
              <a:rPr lang="es-MX" sz="900" dirty="0"/>
              <a:t>)</a:t>
            </a:r>
            <a:endParaRPr lang="es-SV" sz="9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FC8862-CEB7-458E-BFA0-14CE0E7BAF70}"/>
              </a:ext>
            </a:extLst>
          </p:cNvPr>
          <p:cNvSpPr txBox="1"/>
          <p:nvPr/>
        </p:nvSpPr>
        <p:spPr>
          <a:xfrm>
            <a:off x="358725" y="5904145"/>
            <a:ext cx="8606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900" b="1" dirty="0"/>
              <a:t>*Tuberculosis pre-extensamente resistente (TB pre-XDR):</a:t>
            </a:r>
            <a:r>
              <a:rPr lang="es-MX" sz="900" dirty="0"/>
              <a:t> TB causada por cepa de M. Tuberculosis que cumple con la definición de TB resistente a la rifampicina </a:t>
            </a:r>
          </a:p>
          <a:p>
            <a:r>
              <a:rPr lang="es-MX" sz="900" dirty="0"/>
              <a:t>  y TB Multirresistente (TB RR- MDR) y que también son resistentes a cualquier fluoroquinolona.</a:t>
            </a:r>
            <a:endParaRPr lang="es-SV" sz="9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A3F0F8-8D34-7D28-43A2-A26E87E5EDC1}"/>
              </a:ext>
            </a:extLst>
          </p:cNvPr>
          <p:cNvSpPr txBox="1"/>
          <p:nvPr/>
        </p:nvSpPr>
        <p:spPr>
          <a:xfrm>
            <a:off x="358725" y="5517232"/>
            <a:ext cx="8606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/>
              <a:t>*</a:t>
            </a:r>
            <a:r>
              <a:rPr lang="es-SV" sz="1200" dirty="0" err="1"/>
              <a:t>micobacteriosis</a:t>
            </a:r>
            <a:r>
              <a:rPr lang="es-SV" sz="1200" dirty="0"/>
              <a:t> </a:t>
            </a:r>
            <a:r>
              <a:rPr lang="es-SV" sz="1200" dirty="0" err="1"/>
              <a:t>F.Zacatecoluca</a:t>
            </a:r>
            <a:r>
              <a:rPr lang="es-SV" sz="1200" dirty="0"/>
              <a:t>, </a:t>
            </a:r>
            <a:r>
              <a:rPr lang="es-SV" sz="1200" dirty="0" err="1"/>
              <a:t>Tx</a:t>
            </a:r>
            <a:r>
              <a:rPr lang="es-SV" sz="1200" dirty="0"/>
              <a:t> en HNS</a:t>
            </a:r>
          </a:p>
        </p:txBody>
      </p:sp>
    </p:spTree>
    <p:extLst>
      <p:ext uri="{BB962C8B-B14F-4D97-AF65-F5344CB8AC3E}">
        <p14:creationId xmlns:p14="http://schemas.microsoft.com/office/powerpoint/2010/main" val="107058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282554" y="-2690266"/>
            <a:ext cx="649287" cy="7415212"/>
          </a:xfrm>
        </p:spPr>
        <p:txBody>
          <a:bodyPr vert="vert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b="1" i="1" dirty="0"/>
              <a:t>TASA DE CONVERSION DE </a:t>
            </a:r>
            <a:r>
              <a:rPr lang="es-SV" sz="2000" i="1" dirty="0"/>
              <a:t>CASOS NUEVOS DE TB PULMONAR BACTERIOLOGICAMENTE POSITIVOS</a:t>
            </a:r>
            <a:br>
              <a:rPr lang="es-SV" sz="2000" b="1" i="1" dirty="0"/>
            </a:br>
            <a:r>
              <a:rPr lang="es-SV" sz="2000" b="1" i="1" dirty="0"/>
              <a:t>ENERO A DICIEMBRE 2022-2023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874472"/>
              </p:ext>
            </p:extLst>
          </p:nvPr>
        </p:nvGraphicFramePr>
        <p:xfrm>
          <a:off x="251521" y="1700808"/>
          <a:ext cx="8640959" cy="352843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91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36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</a:rPr>
                        <a:t>CONCEPTO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ENERO-DIC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–DIC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09">
                <a:tc gridSpan="2" vMerge="1">
                  <a:txBody>
                    <a:bodyPr/>
                    <a:lstStyle/>
                    <a:p>
                      <a:pPr algn="l" fontAlgn="ctr"/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s-SV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NUMERADOR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DENOMINADOR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NUMERADOR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DENOMINADOR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6987"/>
                  </a:ext>
                </a:extLst>
              </a:tr>
              <a:tr h="84801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Tasa de conversión al </a:t>
                      </a:r>
                    </a:p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2º mes de tratamiento de casos nuevos TB pulmonar bacteriológicamente positivos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u="none" strike="noStrike" dirty="0">
                          <a:effectLst/>
                        </a:rPr>
                        <a:t>Nº de casos nuevos de tuberculosis pulmonar bacteriológicamente positivos que negativizaron al 2º mes de tratamiento /Numero de casos nuevos  de TB</a:t>
                      </a:r>
                      <a:r>
                        <a:rPr lang="es-SV" sz="1050" u="none" strike="noStrike" baseline="0" dirty="0">
                          <a:effectLst/>
                        </a:rPr>
                        <a:t> pulmonar bacteriológicamente positivos </a:t>
                      </a:r>
                      <a:r>
                        <a:rPr lang="es-SV" sz="1050" u="none" strike="noStrike" dirty="0">
                          <a:effectLst/>
                        </a:rPr>
                        <a:t>que ingresaron a tratamiento y que tienen BK de control al 2º mes  x 100</a:t>
                      </a:r>
                      <a:endParaRPr lang="es-SV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4801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Tasa de conversión al 2º mes de tratamiento de casos nuevos de TB pulmonar/DM</a:t>
                      </a:r>
                      <a:r>
                        <a:rPr lang="es-SV" sz="1200" u="none" strike="noStrike" baseline="0" dirty="0">
                          <a:effectLst/>
                        </a:rPr>
                        <a:t> y DM/TB  bacteriológicamente positivos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u="none" strike="noStrike" dirty="0">
                          <a:effectLst/>
                        </a:rPr>
                        <a:t>Nº de casos nuevos de tuberculosis pulmonar bacteriológicamente positivos TB/DM o DM/TB que negativizaron al 2º mes de tratamiento /Numero de casos nuevos  de TB/DM o DM/TB que ingresaron a tratamiento y que tienen BK de control al 2º mes  x 100</a:t>
                      </a:r>
                      <a:endParaRPr lang="es-SV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50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Tasa de conversión acumulativa 2º y 4º mes de tratamiento de casos nuevos de TB pulmonar bacteriológicamente positivos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u="none" strike="noStrike" dirty="0">
                          <a:effectLst/>
                        </a:rPr>
                        <a:t>Nº de casos nuevos de tuberculosis pulmonar bacteriológicamente positivos que negativizaron al 4º mes de tratamiento / Numero de casos nuevos de tuberculosis pulmonar bacteriológicamente positivos que ingresaron a tratamiento y que tienen BK de control al 4º mes  x 100</a:t>
                      </a:r>
                      <a:endParaRPr lang="es-SV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BE76009-4EF6-419C-B70A-C5CCDF7BC684}"/>
              </a:ext>
            </a:extLst>
          </p:cNvPr>
          <p:cNvSpPr txBox="1"/>
          <p:nvPr/>
        </p:nvSpPr>
        <p:spPr>
          <a:xfrm>
            <a:off x="179512" y="6309320"/>
            <a:ext cx="3456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:Libro de Registro de Casos de Tuberculosis (PCT-5)</a:t>
            </a:r>
          </a:p>
          <a:p>
            <a:r>
              <a:rPr lang="es-SV" sz="900" dirty="0"/>
              <a:t>             Libro de Registro de Laboratorio ( PCT-4)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DF72B38-23AE-B9B5-5E08-FE0E9E8725DD}"/>
              </a:ext>
            </a:extLst>
          </p:cNvPr>
          <p:cNvSpPr txBox="1"/>
          <p:nvPr/>
        </p:nvSpPr>
        <p:spPr>
          <a:xfrm>
            <a:off x="251521" y="5373216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*Centro penal M45a</a:t>
            </a:r>
          </a:p>
        </p:txBody>
      </p:sp>
    </p:spTree>
    <p:extLst>
      <p:ext uri="{BB962C8B-B14F-4D97-AF65-F5344CB8AC3E}">
        <p14:creationId xmlns:p14="http://schemas.microsoft.com/office/powerpoint/2010/main" val="2319732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92696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i="1" dirty="0">
                <a:solidFill>
                  <a:srgbClr val="003399"/>
                </a:solidFill>
              </a:rPr>
              <a:t>PRUEBA DE SENSIBILIDAD (PSD)  </a:t>
            </a:r>
          </a:p>
          <a:p>
            <a:pPr algn="ctr"/>
            <a:r>
              <a:rPr lang="es-SV" altLang="es-SV" sz="1400" b="1" i="1" dirty="0">
                <a:solidFill>
                  <a:srgbClr val="003399"/>
                </a:solidFill>
              </a:rPr>
              <a:t>ENERO A  DICIEMBRE 2023</a:t>
            </a:r>
          </a:p>
          <a:p>
            <a:pPr algn="ctr"/>
            <a:r>
              <a:rPr lang="es-SV" sz="1400" b="1" i="1" dirty="0">
                <a:solidFill>
                  <a:srgbClr val="003399"/>
                </a:solidFill>
              </a:rPr>
              <a:t>(Incluye pulmonares y extrapulmonares)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1168"/>
              </p:ext>
            </p:extLst>
          </p:nvPr>
        </p:nvGraphicFramePr>
        <p:xfrm>
          <a:off x="467544" y="1772816"/>
          <a:ext cx="8136904" cy="200525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72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86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CONCEPTO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u="none" strike="noStrike" dirty="0">
                          <a:effectLst/>
                        </a:rPr>
                        <a:t>INDICADOR</a:t>
                      </a:r>
                      <a:r>
                        <a:rPr lang="es-SV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(</a:t>
                      </a:r>
                      <a:r>
                        <a:rPr lang="es-SV" sz="105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MDR TB-6</a:t>
                      </a:r>
                      <a:r>
                        <a:rPr lang="es-SV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s-SV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Núm.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u="none" strike="noStrike" dirty="0">
                          <a:effectLst/>
                        </a:rPr>
                        <a:t>Den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1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Numerador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Denominador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02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>
                          <a:effectLst/>
                        </a:rPr>
                        <a:t> Casos  de tuberculosis </a:t>
                      </a:r>
                      <a:r>
                        <a:rPr lang="es-SV" sz="1000" b="0" i="0" u="none" strike="noStrike" baseline="0" dirty="0">
                          <a:effectLst/>
                          <a:latin typeface="+mn-lt"/>
                        </a:rPr>
                        <a:t>bacteriológicamente ( + ) </a:t>
                      </a:r>
                      <a:r>
                        <a:rPr lang="es-SV" sz="1000" b="1" i="0" u="none" strike="noStrike" baseline="0" dirty="0">
                          <a:effectLst/>
                          <a:latin typeface="+mn-lt"/>
                        </a:rPr>
                        <a:t>nuevos y antes tratados</a:t>
                      </a:r>
                      <a:r>
                        <a:rPr lang="es-SV" sz="1000" b="0" i="0" u="none" strike="noStrike" baseline="0" dirty="0">
                          <a:effectLst/>
                          <a:latin typeface="+mn-lt"/>
                        </a:rPr>
                        <a:t> (recaídas, Tx después de la perdida en el seguimiento y fracasos) </a:t>
                      </a:r>
                      <a:r>
                        <a:rPr lang="es-SV" sz="1000" u="none" strike="noStrike" baseline="0" dirty="0">
                          <a:effectLst/>
                        </a:rPr>
                        <a:t>que se les realizó una prueba de sensibilidad </a:t>
                      </a:r>
                      <a:endParaRPr lang="es-SV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+mn-lt"/>
                        </a:rPr>
                        <a:t>Casos TB bacteriológicamente  nuevos y antes tratados que se les realizó prueba de sensibilidad: pruebas moleculares o   método de las proporciones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effectLst/>
                          <a:latin typeface="+mn-lt"/>
                        </a:rPr>
                        <a:t>Total</a:t>
                      </a:r>
                      <a:r>
                        <a:rPr lang="es-SV" sz="1050" b="0" i="0" u="none" strike="noStrike" baseline="0" dirty="0">
                          <a:effectLst/>
                          <a:latin typeface="+mn-lt"/>
                        </a:rPr>
                        <a:t> de casos TB bacteriológicamente ( + ) nuevos y antes tratados (recaídas, Tx después de la perdida en el seguimiento y fracasos)</a:t>
                      </a:r>
                      <a:endParaRPr lang="es-SV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95536" y="5785746"/>
            <a:ext cx="8568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/>
              <a:t>FUENTE DE INFORMACION: base de datos de cultivo y pruebas moleculares en Hospitales  y Libro de Registro de Casos de Tuberculosis (PCT-5)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95536" y="6004092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>
                <a:solidFill>
                  <a:srgbClr val="C00000"/>
                </a:solidFill>
              </a:rPr>
              <a:t>UNO DE LOS INDICADORES PRIORITARIOS PARA FONDO MUNDIAL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CFB9806-6B8F-BE55-A1F2-BC04456F7CAB}"/>
              </a:ext>
            </a:extLst>
          </p:cNvPr>
          <p:cNvSpPr txBox="1"/>
          <p:nvPr/>
        </p:nvSpPr>
        <p:spPr>
          <a:xfrm>
            <a:off x="556529" y="3861048"/>
            <a:ext cx="79589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100" b="0" i="0" dirty="0">
                <a:effectLst/>
                <a:latin typeface="-apple-system"/>
              </a:rPr>
              <a:t>El método de las proporciones en tuberculosis se utiliza para determinar la resistencia a los medicamentos antituberculosos. Este método implica el cultivo de cepas de </a:t>
            </a:r>
            <a:r>
              <a:rPr lang="es-MX" sz="1100" b="0" i="0" dirty="0" err="1">
                <a:effectLst/>
                <a:latin typeface="-apple-system"/>
              </a:rPr>
              <a:t>Mycobacterium</a:t>
            </a:r>
            <a:r>
              <a:rPr lang="es-MX" sz="1100" b="0" i="0" dirty="0">
                <a:effectLst/>
                <a:latin typeface="-apple-system"/>
              </a:rPr>
              <a:t> tuberculosis en medios de cultivo que contienen diferentes concentraciones de los medicamentos en cuestión. Luego, se observa el crecimiento bacteriano en cada concentración de medicamento.</a:t>
            </a:r>
          </a:p>
          <a:p>
            <a:pPr algn="l"/>
            <a:r>
              <a:rPr lang="es-MX" sz="1100" b="0" i="0" dirty="0">
                <a:effectLst/>
                <a:latin typeface="-apple-system"/>
              </a:rPr>
              <a:t>El objetivo es determinar la concentración mínima inhibitoria (CMI) de un medicamento específico, es decir, la concentración más baja que inhibe el crecimiento bacteriano. Esto ayuda a evaluar la sensibilidad o resistencia de la cepa de tuberculosis a ese medicamento en particular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CF0E26F-82D7-3A0D-5762-66FAC0CD9319}"/>
              </a:ext>
            </a:extLst>
          </p:cNvPr>
          <p:cNvSpPr txBox="1"/>
          <p:nvPr/>
        </p:nvSpPr>
        <p:spPr>
          <a:xfrm>
            <a:off x="611560" y="496904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*96 casos por </a:t>
            </a:r>
            <a:r>
              <a:rPr lang="es-SV" dirty="0" err="1"/>
              <a:t>GenXpert</a:t>
            </a:r>
            <a:r>
              <a:rPr lang="es-SV" dirty="0"/>
              <a:t>, 2 casos por cultivo , 8 que no negativizaron al segundo mes =106 casos </a:t>
            </a:r>
          </a:p>
        </p:txBody>
      </p:sp>
    </p:spTree>
    <p:extLst>
      <p:ext uri="{BB962C8B-B14F-4D97-AF65-F5344CB8AC3E}">
        <p14:creationId xmlns:p14="http://schemas.microsoft.com/office/powerpoint/2010/main" val="96841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04032" y="596843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DE CASOS NUEVOS TB PULMONAR BACTERIOLOGICAMENTE POSITIVOS </a:t>
            </a:r>
            <a:br>
              <a:rPr lang="es-SV" altLang="es-SV" sz="1600" i="1" dirty="0"/>
            </a:br>
            <a:r>
              <a:rPr lang="es-SV" altLang="es-SV" sz="1600" i="1" dirty="0"/>
              <a:t>(CASOS TB + CASOS TB/VIH + CASOS TB DM )</a:t>
            </a:r>
            <a:br>
              <a:rPr lang="es-SV" altLang="es-SV" sz="1600" i="1" dirty="0"/>
            </a:br>
            <a:r>
              <a:rPr lang="es-SV" altLang="es-SV" sz="1600" i="1" dirty="0"/>
              <a:t>ENERO A DICIEMBRE  2022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530366"/>
              </p:ext>
            </p:extLst>
          </p:nvPr>
        </p:nvGraphicFramePr>
        <p:xfrm>
          <a:off x="261940" y="1916832"/>
          <a:ext cx="8580439" cy="194411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1579696307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3174241700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902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 de casos nuevos registrados con Bact (+)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Curados                                          Bact (-)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Tratamiento completo sin Bact.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Fracaso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Fallecido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1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8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3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CASOS NUEVOS BACT POSITIVOS ENERO A  DICIEMBRE 2022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3*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546051"/>
              </p:ext>
            </p:extLst>
          </p:nvPr>
        </p:nvGraphicFramePr>
        <p:xfrm>
          <a:off x="261940" y="4467717"/>
          <a:ext cx="8580439" cy="8276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5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871479209"/>
                    </a:ext>
                  </a:extLst>
                </a:gridCol>
              </a:tblGrid>
              <a:tr h="287387"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SIBASI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DE</a:t>
                      </a:r>
                      <a:r>
                        <a:rPr lang="es-SV" sz="1200" baseline="0" dirty="0"/>
                        <a:t> CURACION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TX</a:t>
                      </a:r>
                      <a:r>
                        <a:rPr lang="es-SV" sz="1200" baseline="0" dirty="0"/>
                        <a:t> TERMINADO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FRACASO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FALLECIDOS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PERDIDA DEL SEGUIMIENTO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/>
                        <a:t>%  NO EVALUADOS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2">
                <a:tc>
                  <a:txBody>
                    <a:bodyPr/>
                    <a:lstStyle/>
                    <a:p>
                      <a:endParaRPr lang="es-SV" sz="1600" dirty="0"/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83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5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12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9852B48F-DEE3-4560-8FBA-748784B2FA05}"/>
              </a:ext>
            </a:extLst>
          </p:cNvPr>
          <p:cNvSpPr txBox="1"/>
          <p:nvPr/>
        </p:nvSpPr>
        <p:spPr>
          <a:xfrm>
            <a:off x="363792" y="643792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000" dirty="0"/>
              <a:t>Fuente : Libro de Registro de Casos de Tuberculosis (PCT-5)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1D6C5FD-DB91-438B-812F-95A0A673055E}"/>
              </a:ext>
            </a:extLst>
          </p:cNvPr>
          <p:cNvSpPr txBox="1"/>
          <p:nvPr/>
        </p:nvSpPr>
        <p:spPr>
          <a:xfrm>
            <a:off x="261940" y="3916252"/>
            <a:ext cx="8713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*</a:t>
            </a:r>
            <a:r>
              <a:rPr lang="es-SV" sz="1100" b="1" dirty="0">
                <a:solidFill>
                  <a:schemeClr val="dk1"/>
                </a:solidFill>
                <a:latin typeface="+mn-lt"/>
              </a:rPr>
              <a:t>No evaluado: según OMS, es el caso que no se cuenta con ningún resultado del tratamiento: excluidos por cambios de Dx, prolongación de </a:t>
            </a:r>
          </a:p>
          <a:p>
            <a:r>
              <a:rPr lang="es-SV" sz="1100" b="1" dirty="0">
                <a:solidFill>
                  <a:schemeClr val="dk1"/>
                </a:solidFill>
                <a:latin typeface="+mn-lt"/>
              </a:rPr>
              <a:t>   tratamiento.f79 que realizaron gene </a:t>
            </a:r>
            <a:r>
              <a:rPr lang="es-SV" sz="1100" b="1" dirty="0" err="1">
                <a:solidFill>
                  <a:schemeClr val="dk1"/>
                </a:solidFill>
                <a:latin typeface="+mn-lt"/>
              </a:rPr>
              <a:t>xpert</a:t>
            </a:r>
            <a:r>
              <a:rPr lang="es-SV" sz="1100" b="1" dirty="0">
                <a:solidFill>
                  <a:schemeClr val="dk1"/>
                </a:solidFill>
                <a:latin typeface="+mn-lt"/>
              </a:rPr>
              <a:t> de </a:t>
            </a:r>
            <a:r>
              <a:rPr lang="es-SV" sz="1100" b="1" dirty="0" err="1">
                <a:solidFill>
                  <a:schemeClr val="dk1"/>
                </a:solidFill>
                <a:latin typeface="+mn-lt"/>
              </a:rPr>
              <a:t>biopsiade</a:t>
            </a:r>
            <a:r>
              <a:rPr lang="es-SV" sz="1100" b="1" dirty="0">
                <a:solidFill>
                  <a:schemeClr val="dk1"/>
                </a:solidFill>
                <a:latin typeface="+mn-lt"/>
              </a:rPr>
              <a:t> pulmón,2casos de ceas que no realizaron </a:t>
            </a:r>
            <a:r>
              <a:rPr lang="es-SV" sz="1100" b="1" dirty="0" err="1">
                <a:solidFill>
                  <a:schemeClr val="dk1"/>
                </a:solidFill>
                <a:latin typeface="+mn-lt"/>
              </a:rPr>
              <a:t>bk</a:t>
            </a:r>
            <a:r>
              <a:rPr lang="es-SV" sz="1100" b="1" dirty="0">
                <a:solidFill>
                  <a:schemeClr val="dk1"/>
                </a:solidFill>
                <a:latin typeface="+mn-lt"/>
              </a:rPr>
              <a:t> de control en 6to mes.</a:t>
            </a:r>
          </a:p>
          <a:p>
            <a:endParaRPr lang="es-SV" sz="11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281036-7AA8-C8C2-05D9-CC144702DA3D}"/>
              </a:ext>
            </a:extLst>
          </p:cNvPr>
          <p:cNvSpPr txBox="1"/>
          <p:nvPr/>
        </p:nvSpPr>
        <p:spPr>
          <a:xfrm>
            <a:off x="261940" y="5517232"/>
            <a:ext cx="858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*F75a,San Luis Talpa </a:t>
            </a:r>
            <a:r>
              <a:rPr lang="es-SV" dirty="0" err="1"/>
              <a:t>Dx</a:t>
            </a:r>
            <a:r>
              <a:rPr lang="es-SV" dirty="0"/>
              <a:t> por broncoscopia,M29a CEAS no le tomaron muestra,M33a CEAS no le tomaron muestra</a:t>
            </a:r>
          </a:p>
        </p:txBody>
      </p:sp>
    </p:spTree>
    <p:extLst>
      <p:ext uri="{BB962C8B-B14F-4D97-AF65-F5344CB8AC3E}">
        <p14:creationId xmlns:p14="http://schemas.microsoft.com/office/powerpoint/2010/main" val="127936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243405"/>
              </p:ext>
            </p:extLst>
          </p:nvPr>
        </p:nvGraphicFramePr>
        <p:xfrm>
          <a:off x="322423" y="1340768"/>
          <a:ext cx="8587648" cy="4392488"/>
        </p:xfrm>
        <a:graphic>
          <a:graphicData uri="http://schemas.openxmlformats.org/drawingml/2006/table">
            <a:tbl>
              <a:tblPr/>
              <a:tblGrid>
                <a:gridCol w="147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369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CONCEPTO</a:t>
                      </a:r>
                      <a:endParaRPr kumimoji="1" lang="es-ES" altLang="es-SV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INDICADOR</a:t>
                      </a:r>
                      <a:endParaRPr kumimoji="1" lang="es-ES" altLang="es-SV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TASA</a:t>
                      </a:r>
                      <a:endParaRPr kumimoji="1" lang="es-ES" altLang="es-SV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83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SV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SV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vert="wordArt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AÑO 2023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8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DENOM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2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 I-2: </a:t>
                      </a:r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Tasa de incidencia de la tuberculosis por </a:t>
                      </a:r>
                    </a:p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 habitantes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                   </a:t>
                      </a:r>
                      <a:r>
                        <a:rPr kumimoji="1" lang="es-ES" altLang="es-SV" sz="105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      N° de casos nuevos de TB   todas las formas            </a:t>
                      </a:r>
                      <a:r>
                        <a:rPr kumimoji="1" lang="es-ES" altLang="es-SV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 x 100,000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Total de Población ( DIGESTYC )</a:t>
                      </a:r>
                      <a:endParaRPr kumimoji="1" lang="es-ES" altLang="es-SV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28,29 (98)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s-SV" sz="10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s-SV" sz="10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s-SV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Letalidad por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s-SV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tuberculosis 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1" lang="es-ES" altLang="es-SV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05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N° de casos  que fallecieron por tuberculosis    </a:t>
                      </a:r>
                      <a:r>
                        <a:rPr kumimoji="1" lang="es-ES" altLang="es-SV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 x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    N° de casos  de  tuberculosis todas las formas diagnosticados  </a:t>
                      </a:r>
                      <a:endParaRPr kumimoji="1" lang="es-ES" altLang="es-SV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12.24 (12)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61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 I-3(M</a:t>
                      </a:r>
                      <a:r>
                        <a:rPr lang="es-SV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): </a:t>
                      </a:r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Tasa de mortalidad de la tuberculosis por 100,000 habitantes*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endParaRPr kumimoji="1" lang="es-ES" altLang="es-SV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346 (12)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348246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3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1" lang="es-ES" altLang="es-SV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Tasa  especifica de TB meníngea en población menor de 5 años</a:t>
                      </a:r>
                      <a:endParaRPr kumimoji="1" lang="es-ES" altLang="es-SV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Población menor de  5  años</a:t>
                      </a:r>
                      <a:endParaRPr kumimoji="1" lang="es-ES" altLang="es-SV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704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70400" algn="l"/>
                        </a:tabLst>
                      </a:pPr>
                      <a:r>
                        <a:rPr kumimoji="1" lang="es-ES" altLang="es-SV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31540" y="6010288"/>
            <a:ext cx="684076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050" dirty="0"/>
              <a:t>LOS INDICADORES EN  </a:t>
            </a:r>
            <a:r>
              <a:rPr lang="es-SV" sz="1050" dirty="0">
                <a:solidFill>
                  <a:srgbClr val="FF0000"/>
                </a:solidFill>
              </a:rPr>
              <a:t>COLOR ROJO </a:t>
            </a:r>
            <a:r>
              <a:rPr lang="es-SV" sz="1050" dirty="0"/>
              <a:t>SON INDICADORES “PRIORITARIOS” PARA FONDO MUNDIAL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91781" y="419870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900" dirty="0">
                <a:latin typeface="+mn-lt"/>
              </a:rPr>
              <a:t>Número de muertes por tuberculosis todas las formas registradas, certificadas y reportadas X100000 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2591781" y="4568039"/>
            <a:ext cx="273630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059832" y="4571749"/>
            <a:ext cx="2016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>
                <a:latin typeface="+mj-lt"/>
              </a:rPr>
              <a:t>Total de Población (DIGESTYC)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241548" y="4904425"/>
            <a:ext cx="3436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s-ES" altLang="es-SV" sz="1000" u="sng" dirty="0">
                <a:latin typeface="+mn-lt"/>
                <a:cs typeface="Times New Roman" pitchFamily="18" charset="0"/>
              </a:rPr>
              <a:t>N° de casos de  casos de meningitis TB en niños &lt;  de 5 años </a:t>
            </a:r>
            <a:endParaRPr lang="es-SV" sz="1000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36722" y="6294028"/>
            <a:ext cx="8699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SV" sz="1000" dirty="0"/>
              <a:t>El indicador tasa de mortalidad hace referencia a la muerte hospitalaria reportados en el sistema de morbimortalidad y estadísticas vitales del  </a:t>
            </a:r>
          </a:p>
          <a:p>
            <a:r>
              <a:rPr lang="es-SV" sz="1000" dirty="0"/>
              <a:t>     MINSAL (SIMMOW)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99592" y="53548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i="1" dirty="0">
                <a:solidFill>
                  <a:srgbClr val="003399"/>
                </a:solidFill>
              </a:rPr>
              <a:t>TASA DE INCIDENCIA , MORTALIDAD , LETALIDAD Y MENINGEA</a:t>
            </a:r>
          </a:p>
        </p:txBody>
      </p:sp>
    </p:spTree>
    <p:extLst>
      <p:ext uri="{BB962C8B-B14F-4D97-AF65-F5344CB8AC3E}">
        <p14:creationId xmlns:p14="http://schemas.microsoft.com/office/powerpoint/2010/main" val="2824470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E996FEB5-2E1A-4860-889D-062835B8E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72220"/>
              </p:ext>
            </p:extLst>
          </p:nvPr>
        </p:nvGraphicFramePr>
        <p:xfrm>
          <a:off x="395536" y="1090017"/>
          <a:ext cx="8280920" cy="29623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u="none" strike="noStrike" dirty="0">
                          <a:solidFill>
                            <a:schemeClr val="tx1"/>
                          </a:solidFill>
                        </a:rPr>
                        <a:t>Causa del Fallecimiento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48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M59 uso de drogas/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IRC,indigente.Zacatecoluca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749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M44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Neumotorax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SntiagoNon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68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F78 falla renal y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hepática.SPM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748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F80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Senilidad.Alzheimer.Zacatec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49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M41 DM Zacatecoluca(hospital)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748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M77tumor maligno de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pulmón.Sntiago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Nonualco.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748">
                <a:tc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M58 IRC SRO(hospital)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4DD760C5-1C0D-40F3-A2B6-F544F00E732A}"/>
              </a:ext>
            </a:extLst>
          </p:cNvPr>
          <p:cNvSpPr txBox="1">
            <a:spLocks/>
          </p:cNvSpPr>
          <p:nvPr/>
        </p:nvSpPr>
        <p:spPr>
          <a:xfrm>
            <a:off x="29240" y="548680"/>
            <a:ext cx="9072563" cy="10826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CAUSA DE EGRESO </a:t>
            </a:r>
            <a:r>
              <a:rPr lang="es-SV" alt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DE CASOS NUEVOS DE TB BACT ( + 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1600" b="1" i="1" dirty="0">
                <a:solidFill>
                  <a:srgbClr val="003399"/>
                </a:solidFill>
                <a:ea typeface="+mj-ea"/>
                <a:cs typeface="Arial" pitchFamily="34" charset="0"/>
              </a:rPr>
              <a:t>ENERO A  DICIEMBRE 2022</a:t>
            </a:r>
            <a:r>
              <a:rPr lang="es-ES" sz="1600" i="1" dirty="0">
                <a:solidFill>
                  <a:srgbClr val="003399"/>
                </a:solidFill>
                <a:cs typeface="Arial" pitchFamily="34" charset="0"/>
              </a:rPr>
              <a:t> </a:t>
            </a:r>
            <a:endParaRPr lang="es-SV" altLang="es-SV" sz="2000" b="1" i="1" dirty="0">
              <a:solidFill>
                <a:srgbClr val="003399"/>
              </a:solidFill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41182" y="677820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DE CO-INFECCIÓN TB/VIH  EN CASOS NUEVOS DE TB PULMONAR  BACTERIOLOGICAMENTE  CONFIRMADOS</a:t>
            </a:r>
            <a:br>
              <a:rPr lang="es-SV" altLang="es-SV" sz="1600" i="1" dirty="0"/>
            </a:br>
            <a:r>
              <a:rPr lang="es-SV" sz="1600" i="1" dirty="0"/>
              <a:t>ENERO A DICIEMBRE 2022</a:t>
            </a:r>
            <a:r>
              <a:rPr lang="es-ES" sz="1600" i="1" dirty="0"/>
              <a:t> </a:t>
            </a:r>
            <a:br>
              <a:rPr lang="es-SV" altLang="es-SV" sz="1600" i="1" dirty="0"/>
            </a:br>
            <a:endParaRPr lang="es-SV" altLang="es-SV" sz="1600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366C5A-88FC-4E5C-9A2D-464EFEBA766F}"/>
              </a:ext>
            </a:extLst>
          </p:cNvPr>
          <p:cNvSpPr txBox="1"/>
          <p:nvPr/>
        </p:nvSpPr>
        <p:spPr>
          <a:xfrm>
            <a:off x="441182" y="662561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 Libro de Registro de Casos de Tuberculosis (PCT-5)</a:t>
            </a:r>
          </a:p>
        </p:txBody>
      </p:sp>
      <p:graphicFrame>
        <p:nvGraphicFramePr>
          <p:cNvPr id="7" name="3 Marcador de contenido">
            <a:extLst>
              <a:ext uri="{FF2B5EF4-FFF2-40B4-BE49-F238E27FC236}">
                <a16:creationId xmlns:a16="http://schemas.microsoft.com/office/drawing/2014/main" id="{025D196D-2B72-423A-C0BA-FCFE12C02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463137"/>
              </p:ext>
            </p:extLst>
          </p:nvPr>
        </p:nvGraphicFramePr>
        <p:xfrm>
          <a:off x="323528" y="1599967"/>
          <a:ext cx="8518850" cy="194411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5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1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20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2042">
                  <a:extLst>
                    <a:ext uri="{9D8B030D-6E8A-4147-A177-3AD203B41FA5}">
                      <a16:colId xmlns:a16="http://schemas.microsoft.com/office/drawing/2014/main" val="1579696307"/>
                    </a:ext>
                  </a:extLst>
                </a:gridCol>
                <a:gridCol w="532042">
                  <a:extLst>
                    <a:ext uri="{9D8B030D-6E8A-4147-A177-3AD203B41FA5}">
                      <a16:colId xmlns:a16="http://schemas.microsoft.com/office/drawing/2014/main" val="3174241700"/>
                    </a:ext>
                  </a:extLst>
                </a:gridCol>
                <a:gridCol w="5320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902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 de casos nuevos registrados con Bact (+)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Curados                                          Bact (-)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Tratamiento completo sin Bact.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Fracaso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Fallecido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1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8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 err="1">
                          <a:effectLst/>
                        </a:rPr>
                        <a:t>N°</a:t>
                      </a:r>
                      <a:r>
                        <a:rPr lang="es-SV" sz="1100" b="1" u="none" strike="noStrike" dirty="0">
                          <a:effectLst/>
                        </a:rPr>
                        <a:t>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3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CASOS NUEVOS BACT POSITIVOS ENERO A  DICIEMBRE 2022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1596CB5D-5EEB-C055-C48F-0902AB884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78" y="3799367"/>
            <a:ext cx="8303472" cy="518205"/>
          </a:xfrm>
          <a:prstGeom prst="rect">
            <a:avLst/>
          </a:prstGeom>
        </p:spPr>
      </p:pic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071B5CE0-E0DA-D5A8-752C-B2E0DFCFD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03847"/>
              </p:ext>
            </p:extLst>
          </p:nvPr>
        </p:nvGraphicFramePr>
        <p:xfrm>
          <a:off x="323528" y="4467717"/>
          <a:ext cx="8518853" cy="9775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979">
                  <a:extLst>
                    <a:ext uri="{9D8B030D-6E8A-4147-A177-3AD203B41FA5}">
                      <a16:colId xmlns:a16="http://schemas.microsoft.com/office/drawing/2014/main" val="871479209"/>
                    </a:ext>
                  </a:extLst>
                </a:gridCol>
              </a:tblGrid>
              <a:tr h="287387"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SIBASI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DE</a:t>
                      </a:r>
                      <a:r>
                        <a:rPr lang="es-SV" sz="1200" baseline="0" dirty="0"/>
                        <a:t> CURACION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TX</a:t>
                      </a:r>
                      <a:r>
                        <a:rPr lang="es-SV" sz="1200" baseline="0" dirty="0"/>
                        <a:t> TERMINADO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FRACASO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FALLECIDOS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PERDIDA DEL SEGUIMIENTO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/>
                        <a:t>%  NO EVALUADOS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77">
                <a:tc>
                  <a:txBody>
                    <a:bodyPr/>
                    <a:lstStyle/>
                    <a:p>
                      <a:endParaRPr lang="es-SV" sz="1600" dirty="0"/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100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0A05360-9DE9-4CB9-D2C0-F33FE110F726}"/>
              </a:ext>
            </a:extLst>
          </p:cNvPr>
          <p:cNvSpPr txBox="1"/>
          <p:nvPr/>
        </p:nvSpPr>
        <p:spPr>
          <a:xfrm>
            <a:off x="323528" y="5661248"/>
            <a:ext cx="834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*Se había colocado por error un fallecido </a:t>
            </a:r>
          </a:p>
        </p:txBody>
      </p:sp>
    </p:spTree>
    <p:extLst>
      <p:ext uri="{BB962C8B-B14F-4D97-AF65-F5344CB8AC3E}">
        <p14:creationId xmlns:p14="http://schemas.microsoft.com/office/powerpoint/2010/main" val="3936589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3366C5A-88FC-4E5C-9A2D-464EFEBA766F}"/>
              </a:ext>
            </a:extLst>
          </p:cNvPr>
          <p:cNvSpPr txBox="1"/>
          <p:nvPr/>
        </p:nvSpPr>
        <p:spPr>
          <a:xfrm>
            <a:off x="441182" y="662561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900" dirty="0"/>
              <a:t>Fuente : Libro de Registro de Casos de Tuberculosis (PCT-5)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F10D749-BD83-16DC-612D-41DB84081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5" y="3941225"/>
            <a:ext cx="8303472" cy="518205"/>
          </a:xfrm>
          <a:prstGeom prst="rect">
            <a:avLst/>
          </a:prstGeom>
        </p:spPr>
      </p:pic>
      <p:graphicFrame>
        <p:nvGraphicFramePr>
          <p:cNvPr id="11" name="3 Marcador de contenido">
            <a:extLst>
              <a:ext uri="{FF2B5EF4-FFF2-40B4-BE49-F238E27FC236}">
                <a16:creationId xmlns:a16="http://schemas.microsoft.com/office/drawing/2014/main" id="{B7F9412E-59BC-5007-8788-80B197B53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50866"/>
              </p:ext>
            </p:extLst>
          </p:nvPr>
        </p:nvGraphicFramePr>
        <p:xfrm>
          <a:off x="261940" y="1916832"/>
          <a:ext cx="8580439" cy="194411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38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76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01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1579696307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3174241700"/>
                    </a:ext>
                  </a:extLst>
                </a:gridCol>
                <a:gridCol w="5358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902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 de casos nuevos registrados con Bact (+)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Curados                                          Bact (-)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Tratamiento completo sin Bact.</a:t>
                      </a: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Fracaso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Fallecido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1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8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  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%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>
                          <a:effectLst/>
                        </a:rPr>
                        <a:t>N°     </a:t>
                      </a:r>
                      <a:endParaRPr lang="es-SV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3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CASOS NUEVOS BACT POSITIVOS ENERO A  DICIEMBRE 2022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1**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2*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1 Título">
            <a:extLst>
              <a:ext uri="{FF2B5EF4-FFF2-40B4-BE49-F238E27FC236}">
                <a16:creationId xmlns:a16="http://schemas.microsoft.com/office/drawing/2014/main" id="{0BE48816-7350-3CD3-ACEA-E1820337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1600" i="1" dirty="0"/>
              <a:t>COHORTE COMORBILIDAD TB/DM EN  CASOS NUEVOS DE TB PULMONAR  BACTERIOLOGICAMENTE  CONFIRMADOS</a:t>
            </a:r>
            <a:br>
              <a:rPr lang="es-SV" altLang="es-SV" sz="1600" i="1" dirty="0"/>
            </a:br>
            <a:r>
              <a:rPr lang="es-SV" sz="1600" i="1" dirty="0"/>
              <a:t>ENERO A DICIEMBRE 2022</a:t>
            </a:r>
            <a:r>
              <a:rPr lang="es-ES" sz="1600" i="1" dirty="0"/>
              <a:t> </a:t>
            </a:r>
            <a:br>
              <a:rPr lang="es-SV" altLang="es-SV" sz="1600" i="1" dirty="0"/>
            </a:br>
            <a:endParaRPr lang="es-SV" altLang="es-SV" sz="1600" i="1" dirty="0"/>
          </a:p>
        </p:txBody>
      </p:sp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ABF2DB2A-729E-C386-FC7B-337977F1E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12234"/>
              </p:ext>
            </p:extLst>
          </p:nvPr>
        </p:nvGraphicFramePr>
        <p:xfrm>
          <a:off x="261940" y="4467717"/>
          <a:ext cx="8580439" cy="8276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5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5777">
                  <a:extLst>
                    <a:ext uri="{9D8B030D-6E8A-4147-A177-3AD203B41FA5}">
                      <a16:colId xmlns:a16="http://schemas.microsoft.com/office/drawing/2014/main" val="871479209"/>
                    </a:ext>
                  </a:extLst>
                </a:gridCol>
              </a:tblGrid>
              <a:tr h="287387"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SIBASI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DE</a:t>
                      </a:r>
                      <a:r>
                        <a:rPr lang="es-SV" sz="1200" baseline="0" dirty="0"/>
                        <a:t> CURACION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TX</a:t>
                      </a:r>
                      <a:r>
                        <a:rPr lang="es-SV" sz="1200" baseline="0" dirty="0"/>
                        <a:t> TERMINADO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FRACASO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FALLECIDOS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200" dirty="0"/>
                        <a:t>% PERDIDA DEL SEGUIMIENTO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/>
                        <a:t>%  NO EVALUADOS</a:t>
                      </a:r>
                      <a:endParaRPr lang="es-SV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2">
                <a:tc>
                  <a:txBody>
                    <a:bodyPr/>
                    <a:lstStyle/>
                    <a:p>
                      <a:endParaRPr lang="es-SV" sz="1600" dirty="0"/>
                    </a:p>
                  </a:txBody>
                  <a:tcPr marL="91446" marR="91446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77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8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15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dirty="0"/>
                        <a:t>0</a:t>
                      </a:r>
                    </a:p>
                  </a:txBody>
                  <a:tcPr marL="91446" marR="9144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9CB3E14-8CA0-A752-46CE-61B6AC117E53}"/>
              </a:ext>
            </a:extLst>
          </p:cNvPr>
          <p:cNvSpPr txBox="1"/>
          <p:nvPr/>
        </p:nvSpPr>
        <p:spPr>
          <a:xfrm>
            <a:off x="261940" y="5362280"/>
            <a:ext cx="8540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*Fallecido: M59 zacatecoluca Indigente ,diabético y uso de drogas</a:t>
            </a:r>
          </a:p>
          <a:p>
            <a:r>
              <a:rPr lang="es-SV" sz="1400" dirty="0"/>
              <a:t>M41a </a:t>
            </a:r>
            <a:r>
              <a:rPr lang="es-SV" sz="1400" dirty="0" err="1"/>
              <a:t>Zacatecoluca,Fallecido</a:t>
            </a:r>
            <a:r>
              <a:rPr lang="es-SV" sz="1400" dirty="0"/>
              <a:t> en HNST por diabetes</a:t>
            </a:r>
          </a:p>
          <a:p>
            <a:r>
              <a:rPr lang="es-SV" sz="1400" dirty="0"/>
              <a:t>** F75a,San Luis Talpa </a:t>
            </a:r>
            <a:r>
              <a:rPr lang="es-SV" sz="1400" dirty="0" err="1"/>
              <a:t>Dx</a:t>
            </a:r>
            <a:r>
              <a:rPr lang="es-SV" sz="1400" dirty="0"/>
              <a:t> por broncoscopia, fallecido por diabetes</a:t>
            </a:r>
          </a:p>
          <a:p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4612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000" b="1" i="1" dirty="0"/>
              <a:t>COHORTE RETRATAMIENTO </a:t>
            </a:r>
            <a:br>
              <a:rPr lang="es-SV" altLang="es-SV" sz="2000" b="1" i="1" dirty="0"/>
            </a:br>
            <a:r>
              <a:rPr lang="es-SV" altLang="es-SV" sz="2000" b="1" i="1" dirty="0"/>
              <a:t>(CASOS TB, TB/VIH Y TB/DM)</a:t>
            </a:r>
            <a:br>
              <a:rPr lang="es-SV" altLang="es-SV" sz="2000" b="1" i="1" dirty="0"/>
            </a:br>
            <a:r>
              <a:rPr lang="es-SV" altLang="es-SV" sz="2000" i="1" dirty="0"/>
              <a:t>ENERO A DICIEMBRE 2022</a:t>
            </a:r>
            <a:endParaRPr lang="es-SV" altLang="es-SV" sz="2000" b="1" i="1" dirty="0"/>
          </a:p>
        </p:txBody>
      </p:sp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303944" y="6309320"/>
            <a:ext cx="5905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1000" dirty="0"/>
              <a:t>Fuente: Libro de Registro de Casos de Tuberculosis (PCT-5</a:t>
            </a:r>
            <a:r>
              <a:rPr lang="es-SV" sz="1100" dirty="0"/>
              <a:t>)</a:t>
            </a:r>
            <a:endParaRPr lang="es-SV" sz="1600" dirty="0"/>
          </a:p>
        </p:txBody>
      </p:sp>
      <p:graphicFrame>
        <p:nvGraphicFramePr>
          <p:cNvPr id="5" name="3 Marcador de contenido">
            <a:extLst>
              <a:ext uri="{FF2B5EF4-FFF2-40B4-BE49-F238E27FC236}">
                <a16:creationId xmlns:a16="http://schemas.microsoft.com/office/drawing/2014/main" id="{53AD040D-832C-5624-AE21-14B883F9F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995665"/>
              </p:ext>
            </p:extLst>
          </p:nvPr>
        </p:nvGraphicFramePr>
        <p:xfrm>
          <a:off x="323528" y="1772817"/>
          <a:ext cx="8520112" cy="3048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0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332347266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7164843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666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   INDICADOR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 de casos nuevos registrados con Bact</a:t>
                      </a:r>
                      <a:r>
                        <a:rPr lang="es-SV" sz="1200" b="1" u="none" strike="noStrike" baseline="0" dirty="0">
                          <a:effectLst/>
                        </a:rPr>
                        <a:t> </a:t>
                      </a:r>
                      <a:r>
                        <a:rPr lang="es-SV" sz="1200" b="1" u="none" strike="noStrike" dirty="0">
                          <a:effectLst/>
                        </a:rPr>
                        <a:t>(+)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Curados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Bact (-)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Tratamiento completo sin 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Bact.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Fracaso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Fallecido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2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5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 err="1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>
                          <a:effectLst/>
                        </a:rPr>
                        <a:t>N°         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9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RECAIDAS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2*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2**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/>
                        </a:rPr>
                        <a:t>22</a:t>
                      </a:r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09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FRACASOS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45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</a:rPr>
                        <a:t>PACIENTES CON</a:t>
                      </a:r>
                      <a:r>
                        <a:rPr lang="es-SV" sz="1100" u="none" strike="noStrike" baseline="0" dirty="0">
                          <a:effectLst/>
                        </a:rPr>
                        <a:t> TRATAMIENTO DESPUES  DE LA PERDIDA DEL SEGUIMIENTO (ANTES ABANDONO RECUPERADO)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0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TOTAL DE RETRATAMIENTO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B6C1115-DAF8-78CC-C39D-FFC13A011E46}"/>
              </a:ext>
            </a:extLst>
          </p:cNvPr>
          <p:cNvSpPr txBox="1"/>
          <p:nvPr/>
        </p:nvSpPr>
        <p:spPr>
          <a:xfrm>
            <a:off x="298232" y="5036296"/>
            <a:ext cx="8520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*Pacientes de CEAS sin Bk de control</a:t>
            </a:r>
          </a:p>
          <a:p>
            <a:r>
              <a:rPr lang="es-SV" dirty="0"/>
              <a:t>**Pacientes de CEAS no evaluados</a:t>
            </a:r>
          </a:p>
        </p:txBody>
      </p:sp>
    </p:spTree>
    <p:extLst>
      <p:ext uri="{BB962C8B-B14F-4D97-AF65-F5344CB8AC3E}">
        <p14:creationId xmlns:p14="http://schemas.microsoft.com/office/powerpoint/2010/main" val="127432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400" b="1" i="1" dirty="0"/>
              <a:t>COHORTE RETRATAMIENTO CO-INFECCIÓN TB/VIH </a:t>
            </a:r>
            <a:br>
              <a:rPr lang="es-SV" altLang="es-SV" sz="2400" b="1" i="1" dirty="0"/>
            </a:br>
            <a:r>
              <a:rPr lang="es-SV" altLang="es-SV" sz="2400" b="1" i="1" dirty="0"/>
              <a:t>ENERO A DICIEM</a:t>
            </a:r>
            <a:r>
              <a:rPr lang="es-SV" altLang="es-SV" sz="2400" i="1" dirty="0"/>
              <a:t>BRE 2022 </a:t>
            </a:r>
            <a:endParaRPr lang="es-SV" altLang="es-SV" sz="24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431952"/>
              </p:ext>
            </p:extLst>
          </p:nvPr>
        </p:nvGraphicFramePr>
        <p:xfrm>
          <a:off x="323528" y="1772817"/>
          <a:ext cx="8520112" cy="3048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0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332347266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7164843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96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   INDICADOR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 de casos nuevos registrados con Bact</a:t>
                      </a:r>
                      <a:r>
                        <a:rPr lang="es-SV" sz="1200" b="1" u="none" strike="noStrike" baseline="0" dirty="0">
                          <a:effectLst/>
                        </a:rPr>
                        <a:t> </a:t>
                      </a:r>
                      <a:r>
                        <a:rPr lang="es-SV" sz="1200" b="1" u="none" strike="noStrike" dirty="0">
                          <a:effectLst/>
                        </a:rPr>
                        <a:t>(+)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Curados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Bact (-)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Tratamiento completo sin 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Bact.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Fracaso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Fallecido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2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4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 err="1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>
                          <a:effectLst/>
                        </a:rPr>
                        <a:t>N°         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5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RECAIDAS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FRACASOS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1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</a:rPr>
                        <a:t>PACIENTES CON</a:t>
                      </a:r>
                      <a:r>
                        <a:rPr lang="es-SV" sz="1100" u="none" strike="noStrike" baseline="0" dirty="0">
                          <a:effectLst/>
                        </a:rPr>
                        <a:t> TRATAMIENTO DESPUES  DE LA PERDIDA DEL SEGUIMIENTO (ANTES ABANDONO RECUPERADO)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49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TOTAL DE RETRATAMIENTO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251520" y="6381328"/>
            <a:ext cx="5905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800"/>
              <a:t>Fuente : Libro de Registro de Casos de Tuberculosis (PCT-5)</a:t>
            </a:r>
            <a:endParaRPr lang="es-SV" sz="8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DF63C79-3A5C-6314-94A3-8061BD46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968659"/>
            <a:ext cx="8303472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7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400" b="1" i="1" dirty="0"/>
              <a:t>COHORTE RETRATAMIENTO COMORBILIDAD TB/DM </a:t>
            </a:r>
            <a:br>
              <a:rPr lang="es-SV" altLang="es-SV" sz="2400" b="1" i="1" dirty="0"/>
            </a:br>
            <a:r>
              <a:rPr lang="es-SV" altLang="es-SV" sz="2400" b="1" i="1" dirty="0"/>
              <a:t>ENERO A DICIEM</a:t>
            </a:r>
            <a:r>
              <a:rPr lang="es-SV" altLang="es-SV" sz="2400" i="1" dirty="0"/>
              <a:t>BRE  2022 </a:t>
            </a:r>
            <a:endParaRPr lang="es-SV" altLang="es-SV" sz="2400" b="1" i="1" dirty="0"/>
          </a:p>
        </p:txBody>
      </p:sp>
      <p:sp>
        <p:nvSpPr>
          <p:cNvPr id="20590" name="5 CuadroTexto"/>
          <p:cNvSpPr txBox="1">
            <a:spLocks noChangeArrowheads="1"/>
          </p:cNvSpPr>
          <p:nvPr/>
        </p:nvSpPr>
        <p:spPr bwMode="auto">
          <a:xfrm>
            <a:off x="251520" y="6381328"/>
            <a:ext cx="5905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sz="800"/>
              <a:t>Fuente : Libro de Registro de Casos de Tuberculosis (PCT-5)</a:t>
            </a:r>
            <a:endParaRPr lang="es-SV" sz="800" dirty="0"/>
          </a:p>
        </p:txBody>
      </p:sp>
      <p:graphicFrame>
        <p:nvGraphicFramePr>
          <p:cNvPr id="5" name="3 Marcador de contenido">
            <a:extLst>
              <a:ext uri="{FF2B5EF4-FFF2-40B4-BE49-F238E27FC236}">
                <a16:creationId xmlns:a16="http://schemas.microsoft.com/office/drawing/2014/main" id="{4C7F927F-CB2E-EAE7-44D3-C45991878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03576"/>
              </p:ext>
            </p:extLst>
          </p:nvPr>
        </p:nvGraphicFramePr>
        <p:xfrm>
          <a:off x="311944" y="1628801"/>
          <a:ext cx="8520112" cy="320979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0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82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3323472662"/>
                    </a:ext>
                  </a:extLst>
                </a:gridCol>
                <a:gridCol w="441095">
                  <a:extLst>
                    <a:ext uri="{9D8B030D-6E8A-4147-A177-3AD203B41FA5}">
                      <a16:colId xmlns:a16="http://schemas.microsoft.com/office/drawing/2014/main" val="207164843"/>
                    </a:ext>
                  </a:extLst>
                </a:gridCol>
                <a:gridCol w="4439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6454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   INDICADOR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 de casos nuevos registrados con Bact</a:t>
                      </a:r>
                      <a:r>
                        <a:rPr lang="es-SV" sz="1200" b="1" u="none" strike="noStrike" baseline="0" dirty="0">
                          <a:effectLst/>
                        </a:rPr>
                        <a:t> </a:t>
                      </a:r>
                      <a:r>
                        <a:rPr lang="es-SV" sz="1200" b="1" u="none" strike="noStrike" dirty="0">
                          <a:effectLst/>
                        </a:rPr>
                        <a:t>(+)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Casos que ingresan a cohorte de 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Curados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Bact (-)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Tratamiento completo sin </a:t>
                      </a:r>
                    </a:p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Bact.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Fracaso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Fallecido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200" b="1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1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56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 err="1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>
                          <a:effectLst/>
                        </a:rPr>
                        <a:t>N°         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u="none" strike="noStrike" dirty="0">
                          <a:effectLst/>
                        </a:rPr>
                        <a:t>N° 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%       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200" b="1" u="none" strike="noStrike" dirty="0">
                          <a:effectLst/>
                        </a:rPr>
                        <a:t>N°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RECAIDAS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2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FRACASOS</a:t>
                      </a:r>
                      <a:endParaRPr lang="es-SV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</a:rPr>
                        <a:t>PACIENTES CON</a:t>
                      </a:r>
                      <a:r>
                        <a:rPr lang="es-SV" sz="1100" u="none" strike="noStrike" baseline="0" dirty="0">
                          <a:effectLst/>
                        </a:rPr>
                        <a:t> TRATAMIENTO DESPUES  DE LA PERDIDA DEL SEGUIMIENTO (ANTES ABANDONO RECUPERADO)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07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TOTAL DE RETRATAMIENTO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E1014DD7-4E64-7793-5A62-510566CD2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896307"/>
            <a:ext cx="8303472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06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</a:t>
            </a:r>
            <a:r>
              <a:rPr lang="es-SV" altLang="es-SV" sz="2000" i="1" dirty="0"/>
              <a:t>NUEVOS </a:t>
            </a:r>
            <a:r>
              <a:rPr lang="es-SV" altLang="es-SV" sz="2000" b="1" i="1" dirty="0"/>
              <a:t>TB, TB/VIH, TB/DM</a:t>
            </a:r>
            <a:br>
              <a:rPr lang="es-SV" altLang="es-SV" sz="2000" b="1" i="1" dirty="0"/>
            </a:br>
            <a:r>
              <a:rPr lang="es-SV" altLang="es-SV" sz="2000" b="1" i="1" dirty="0"/>
              <a:t> CLINICAMENTE Dx  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</a:t>
            </a:r>
            <a:r>
              <a:rPr lang="es-SV" altLang="es-SV" sz="2000" i="1" dirty="0"/>
              <a:t>BRE 2022</a:t>
            </a:r>
            <a:endParaRPr lang="es-SV" altLang="es-SV" sz="20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73143"/>
              </p:ext>
            </p:extLst>
          </p:nvPr>
        </p:nvGraphicFramePr>
        <p:xfrm>
          <a:off x="616924" y="1819401"/>
          <a:ext cx="7910152" cy="28690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6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1905380022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999371368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83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0" u="none" strike="noStrike" dirty="0">
                          <a:effectLst/>
                        </a:rPr>
                        <a:t>    INDICADOR</a:t>
                      </a:r>
                      <a:endParaRPr lang="es-SV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Casos que ingresan a cohorte de tratamiento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Tratamiento Terminado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Fallecido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200" b="0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*No evaluados</a:t>
                      </a:r>
                    </a:p>
                    <a:p>
                      <a:pPr algn="ctr" fontAlgn="ctr"/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Total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22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effectLst/>
                        </a:rPr>
                        <a:t>N°         </a:t>
                      </a:r>
                      <a:endParaRPr lang="es-SV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effectLst/>
                        </a:rPr>
                        <a:t>%</a:t>
                      </a:r>
                      <a:endParaRPr lang="es-SV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N°          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%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N°          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%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N°     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%       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N°          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%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N°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1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0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CASOS TB PULMONARES  CLINICAMENTE DIAGNOSTICADOS EN</a:t>
                      </a:r>
                      <a:r>
                        <a:rPr lang="es-SV" sz="1200" b="0" u="none" strike="noStrike" baseline="0" dirty="0">
                          <a:effectLst/>
                        </a:rPr>
                        <a:t> </a:t>
                      </a:r>
                      <a:r>
                        <a:rPr lang="es-SV" sz="1200" b="0" u="none" strike="noStrike" dirty="0">
                          <a:effectLst/>
                        </a:rPr>
                        <a:t> &lt; 10 AÑOS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7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Paz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844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u="none" strike="noStrike" dirty="0">
                          <a:effectLst/>
                        </a:rPr>
                        <a:t>CASOS TB PULMONARES  CLINICAMENTE DIAGNOSTICADOS EN</a:t>
                      </a:r>
                      <a:r>
                        <a:rPr lang="es-SV" sz="1200" b="0" u="none" strike="noStrike" baseline="0" dirty="0">
                          <a:effectLst/>
                        </a:rPr>
                        <a:t>  </a:t>
                      </a:r>
                      <a:r>
                        <a:rPr lang="es-SV" sz="1200" b="0" u="none" strike="noStrike" dirty="0">
                          <a:effectLst/>
                        </a:rPr>
                        <a:t> ≥10 AÑOS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4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SIBASI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76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CASOS TB EXTRAPULMONARES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294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6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SIBASI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5**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1" u="none" strike="noStrike" dirty="0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12941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effectLst/>
                        </a:rPr>
                        <a:t>TOTAL REGION</a:t>
                      </a:r>
                      <a:endParaRPr lang="es-SV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1588" name="5 CuadroTexto"/>
          <p:cNvSpPr txBox="1">
            <a:spLocks noChangeArrowheads="1"/>
          </p:cNvSpPr>
          <p:nvPr/>
        </p:nvSpPr>
        <p:spPr bwMode="auto">
          <a:xfrm>
            <a:off x="7164288" y="6590923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3FA3D3-4E4F-10A2-5C9A-ABD4418DD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4" y="6373644"/>
            <a:ext cx="8303472" cy="51820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22D8790-E44F-D7FE-8840-8A597C4DFF41}"/>
              </a:ext>
            </a:extLst>
          </p:cNvPr>
          <p:cNvSpPr txBox="1"/>
          <p:nvPr/>
        </p:nvSpPr>
        <p:spPr>
          <a:xfrm>
            <a:off x="628037" y="4787677"/>
            <a:ext cx="7910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*F19a Cuyultitan Coinfeccion mas toxoplasmosis, F37a Santiago nonualco artritis reumatoidea con bronconeumonía y Choque, no especificado</a:t>
            </a:r>
          </a:p>
          <a:p>
            <a:r>
              <a:rPr lang="es-SV" sz="1400" dirty="0"/>
              <a:t>**F70a San Luis talpa cirrosis hepática,M29a Cuyultitan extrapulmonar VIH, M29a Santiago nonualco Extrapulmonar con IRC,F36a Rosario la paz extrapulmonar VIH,F55a zacatecoluca extrapulmonar diabetes + ICC</a:t>
            </a:r>
          </a:p>
        </p:txBody>
      </p:sp>
    </p:spTree>
    <p:extLst>
      <p:ext uri="{BB962C8B-B14F-4D97-AF65-F5344CB8AC3E}">
        <p14:creationId xmlns:p14="http://schemas.microsoft.com/office/powerpoint/2010/main" val="3624858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611560" y="559126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NUEVOS </a:t>
            </a:r>
            <a:r>
              <a:rPr lang="es-SV" altLang="es-SV" sz="2000" i="1" dirty="0"/>
              <a:t>COINFECCION </a:t>
            </a:r>
            <a:r>
              <a:rPr lang="es-SV" altLang="es-SV" sz="2000" b="1" i="1" dirty="0"/>
              <a:t>TB/VIH </a:t>
            </a:r>
            <a:br>
              <a:rPr lang="es-SV" altLang="es-SV" sz="2000" b="1" i="1" dirty="0"/>
            </a:br>
            <a:r>
              <a:rPr lang="es-SV" altLang="es-SV" sz="2000" i="1" dirty="0"/>
              <a:t>CLINICAMENTE Dx </a:t>
            </a:r>
            <a:r>
              <a:rPr lang="es-SV" altLang="es-SV" sz="2000" b="1" i="1" dirty="0"/>
              <a:t>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DICIEMBRE</a:t>
            </a:r>
            <a:r>
              <a:rPr lang="es-SV" altLang="es-SV" sz="2000" i="1" dirty="0"/>
              <a:t> 2022  </a:t>
            </a:r>
            <a:endParaRPr lang="es-SV" altLang="es-SV" sz="20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371220"/>
              </p:ext>
            </p:extLst>
          </p:nvPr>
        </p:nvGraphicFramePr>
        <p:xfrm>
          <a:off x="394770" y="1752579"/>
          <a:ext cx="8446390" cy="27614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1514498571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667667850"/>
                    </a:ext>
                  </a:extLst>
                </a:gridCol>
                <a:gridCol w="646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33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Casos que ingresan a cohorte de tratamiento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Tratamiento Terminado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Fallecido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0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400" b="0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*</a:t>
                      </a:r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7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       </a:t>
                      </a:r>
                      <a:r>
                        <a:rPr lang="es-SV" sz="1100" b="0" u="none" strike="noStrike" dirty="0">
                          <a:effectLst/>
                        </a:rPr>
                        <a:t>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&lt; 10 AÑOS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  <a:r>
                        <a:rPr lang="es-SV" sz="1100" b="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≥10 AÑOS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1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EXTRAPULMONARES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TOTAL CASOS TB REGION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51521" y="6453336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EDF3E3D-AF22-2F73-AE65-F7407D96C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877272"/>
            <a:ext cx="8303472" cy="51820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FCB6BDB-66AF-446C-EFE0-384B02D15673}"/>
              </a:ext>
            </a:extLst>
          </p:cNvPr>
          <p:cNvSpPr txBox="1"/>
          <p:nvPr/>
        </p:nvSpPr>
        <p:spPr>
          <a:xfrm>
            <a:off x="440735" y="4653136"/>
            <a:ext cx="83544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/>
              <a:t>**M29a Cuyultitan extrapulmonar VIH,F36a Rosario la paz extrapulmonar VIH</a:t>
            </a:r>
          </a:p>
        </p:txBody>
      </p:sp>
    </p:spTree>
    <p:extLst>
      <p:ext uri="{BB962C8B-B14F-4D97-AF65-F5344CB8AC3E}">
        <p14:creationId xmlns:p14="http://schemas.microsoft.com/office/powerpoint/2010/main" val="348808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611560" y="559126"/>
            <a:ext cx="8229600" cy="927100"/>
          </a:xfrm>
        </p:spPr>
        <p:txBody>
          <a:bodyPr/>
          <a:lstStyle/>
          <a:p>
            <a:pPr eaLnBrk="1" hangingPunct="1"/>
            <a:r>
              <a:rPr lang="es-SV" altLang="es-SV" sz="2000" b="1" i="1" dirty="0"/>
              <a:t>COHORTE DE CASOS NUEVOS COMORBILIDAD TB/</a:t>
            </a:r>
            <a:r>
              <a:rPr lang="es-SV" altLang="es-SV" sz="2000" i="1" dirty="0"/>
              <a:t>DM</a:t>
            </a:r>
            <a:br>
              <a:rPr lang="es-SV" altLang="es-SV" sz="2000" b="1" i="1" dirty="0"/>
            </a:br>
            <a:r>
              <a:rPr lang="es-SV" altLang="es-SV" sz="2000" i="1" dirty="0"/>
              <a:t>CLINICAMENTE Dx </a:t>
            </a:r>
            <a:r>
              <a:rPr lang="es-SV" altLang="es-SV" sz="2000" b="1" i="1" dirty="0"/>
              <a:t>Y EXTRAPULMONARES</a:t>
            </a:r>
            <a:br>
              <a:rPr lang="es-SV" altLang="es-SV" sz="2000" b="1" i="1" dirty="0"/>
            </a:br>
            <a:r>
              <a:rPr lang="es-SV" altLang="es-SV" sz="2000" b="1" i="1" dirty="0"/>
              <a:t>ENERO A DICIEMBRE</a:t>
            </a:r>
            <a:r>
              <a:rPr lang="es-SV" altLang="es-SV" sz="2000" i="1" dirty="0"/>
              <a:t> 2022  </a:t>
            </a:r>
            <a:endParaRPr lang="es-SV" altLang="es-SV" sz="2000" b="1" i="1" dirty="0"/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32312" y="6453336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100" dirty="0"/>
              <a:t>FUENTE: PCT 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A94E60-D636-1111-DCDE-921C4A3AA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12" y="5792069"/>
            <a:ext cx="8303472" cy="518205"/>
          </a:xfrm>
          <a:prstGeom prst="rect">
            <a:avLst/>
          </a:prstGeom>
        </p:spPr>
      </p:pic>
      <p:graphicFrame>
        <p:nvGraphicFramePr>
          <p:cNvPr id="7" name="3 Marcador de contenido">
            <a:extLst>
              <a:ext uri="{FF2B5EF4-FFF2-40B4-BE49-F238E27FC236}">
                <a16:creationId xmlns:a16="http://schemas.microsoft.com/office/drawing/2014/main" id="{DF01FD04-12D6-3C74-1499-473643CB70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120692"/>
              </p:ext>
            </p:extLst>
          </p:nvPr>
        </p:nvGraphicFramePr>
        <p:xfrm>
          <a:off x="348805" y="1989163"/>
          <a:ext cx="8446390" cy="27127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1514498571"/>
                    </a:ext>
                  </a:extLst>
                </a:gridCol>
                <a:gridCol w="642193">
                  <a:extLst>
                    <a:ext uri="{9D8B030D-6E8A-4147-A177-3AD203B41FA5}">
                      <a16:colId xmlns:a16="http://schemas.microsoft.com/office/drawing/2014/main" val="2667667850"/>
                    </a:ext>
                  </a:extLst>
                </a:gridCol>
                <a:gridCol w="646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93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   INDICADOR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Casos que ingresan a cohorte de tratamiento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Tratamiento Terminado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Fallecido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0" i="0" u="none" strike="noStrike" dirty="0">
                          <a:effectLst/>
                          <a:latin typeface="+mn-lt"/>
                        </a:rPr>
                        <a:t>Pérdida</a:t>
                      </a:r>
                      <a:r>
                        <a:rPr lang="es-SV" sz="1400" b="0" i="0" u="none" strike="noStrike" baseline="0" dirty="0">
                          <a:effectLst/>
                          <a:latin typeface="+mn-lt"/>
                        </a:rPr>
                        <a:t> del seguimiento</a:t>
                      </a:r>
                      <a:endParaRPr lang="es-SV" sz="14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1" i="0" u="none" strike="noStrike" dirty="0">
                          <a:effectLst/>
                          <a:latin typeface="Arial"/>
                        </a:rPr>
                        <a:t>*</a:t>
                      </a:r>
                      <a:r>
                        <a:rPr lang="es-SV" sz="1200" b="0" i="0" u="none" strike="noStrike" dirty="0">
                          <a:effectLst/>
                          <a:latin typeface="Arial"/>
                        </a:rPr>
                        <a:t>No evaluados</a:t>
                      </a: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Total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4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N°          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       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N°          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%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N°</a:t>
                      </a:r>
                      <a:endParaRPr lang="es-SV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7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       </a:t>
                      </a:r>
                      <a:r>
                        <a:rPr lang="es-SV" sz="1100" b="0" u="none" strike="noStrike" dirty="0">
                          <a:effectLst/>
                        </a:rPr>
                        <a:t>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&lt; 10 AÑOS</a:t>
                      </a:r>
                      <a:endParaRPr lang="es-SV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PULMONARES        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</a:rPr>
                        <a:t> Clínicamente</a:t>
                      </a:r>
                      <a:r>
                        <a:rPr lang="es-SV" sz="1100" b="0" u="none" strike="noStrike" baseline="0" dirty="0">
                          <a:effectLst/>
                        </a:rPr>
                        <a:t> Dx </a:t>
                      </a:r>
                      <a:r>
                        <a:rPr lang="es-SV" sz="1100" b="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≥10 AÑOS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9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CASOS TB EXTRAPULMONARES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1*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0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TOTAL CASOS TB REGION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FFE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09865EDC-9359-D7D1-B554-0AD64617CFE2}"/>
              </a:ext>
            </a:extLst>
          </p:cNvPr>
          <p:cNvSpPr txBox="1"/>
          <p:nvPr/>
        </p:nvSpPr>
        <p:spPr>
          <a:xfrm>
            <a:off x="348805" y="4869160"/>
            <a:ext cx="844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6E3F6D4-AC4B-7811-E605-A997A9D011A9}"/>
              </a:ext>
            </a:extLst>
          </p:cNvPr>
          <p:cNvSpPr txBox="1"/>
          <p:nvPr/>
        </p:nvSpPr>
        <p:spPr>
          <a:xfrm>
            <a:off x="579560" y="4844945"/>
            <a:ext cx="75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/>
              <a:t>F55a zacatecoluca extrapulmonar diabetes + ICC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02301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/>
          <a:lstStyle/>
          <a:p>
            <a:pPr eaLnBrk="1" hangingPunct="1"/>
            <a:r>
              <a:rPr lang="es-SV" altLang="es-SV" sz="1800" b="1" i="1" dirty="0"/>
              <a:t>PARTICIPACIÓN DE LA COMUNIDAD EN EL CONTROL DE LA TB</a:t>
            </a:r>
            <a:br>
              <a:rPr lang="es-SV" altLang="es-SV" sz="1800" b="1" i="1" dirty="0"/>
            </a:br>
            <a:r>
              <a:rPr lang="es-SV" altLang="es-SV" sz="2000" b="1" i="1" dirty="0"/>
              <a:t>ENERO A  DICIEMBRE </a:t>
            </a:r>
            <a:r>
              <a:rPr lang="es-SV" altLang="es-SV" sz="2000" i="1" dirty="0"/>
              <a:t>2023</a:t>
            </a:r>
            <a:br>
              <a:rPr lang="es-SV" altLang="es-SV" sz="2000" b="1" i="1" dirty="0"/>
            </a:br>
            <a:r>
              <a:rPr lang="es-SV" altLang="es-SV" sz="2000" b="1" dirty="0"/>
              <a:t> </a:t>
            </a:r>
            <a:br>
              <a:rPr lang="es-SV" altLang="es-SV" sz="2000" b="1" dirty="0"/>
            </a:br>
            <a:endParaRPr lang="es-SV" altLang="es-SV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671457"/>
              </p:ext>
            </p:extLst>
          </p:nvPr>
        </p:nvGraphicFramePr>
        <p:xfrm>
          <a:off x="179512" y="1124745"/>
          <a:ext cx="8784975" cy="46710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9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10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</a:rPr>
                        <a:t>CONCEPTO</a:t>
                      </a:r>
                      <a:endParaRPr lang="es-SV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NUMERO Y PORCENTAJE DE UNIDADES DE SALUD QUE COORDINAN ACCIONES CON MIEMBROS DE LA COMUNIDAD EN LA REFERENCIA DE SR Y CASOS DE TB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NUMERADOR</a:t>
                      </a:r>
                      <a:endParaRPr lang="es-SV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DENOM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PORCENTAJE</a:t>
                      </a:r>
                      <a:endParaRPr lang="es-SV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8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SR referidos por 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voluntarios de la comunidad</a:t>
                      </a:r>
                      <a:endParaRPr lang="es-SV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de SR referidos por voluntarios de la comunidad (según periodo a evaluar) / Total de SR del SIBASI x 100</a:t>
                      </a:r>
                      <a:endParaRPr lang="es-SV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71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casos de tuberculosis con tratamiento supervisado por voluntarios de la comunidad</a:t>
                      </a:r>
                      <a:endParaRPr lang="es-SV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de casos de tuberculosis con tratamiento supervisado por voluntarios de la comunidad (según periodo a evaluar) / Total de casos de TB todas las formas del SIBASI x 100</a:t>
                      </a:r>
                      <a:endParaRPr lang="es-SV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8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SR referidos por</a:t>
                      </a:r>
                    </a:p>
                    <a:p>
                      <a:pPr algn="ctr" fontAlgn="ctr"/>
                      <a:r>
                        <a:rPr lang="es-SV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promotores de salud</a:t>
                      </a:r>
                      <a:endParaRPr lang="es-SV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de SR referidos por promotores de salud (según periodo a evaluar) / Total de SR del SIBASI x 100</a:t>
                      </a:r>
                      <a:endParaRPr lang="es-SV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1173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71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casos de tuberculosis con tratamiento supervisado por promotores de salud</a:t>
                      </a:r>
                      <a:endParaRPr lang="es-SV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de casos de tuberculosis con tratamiento supervisado por promotores de salud (según periodo a evaluar) / Total de casos TB todas las formas  del SIBASI x 100</a:t>
                      </a:r>
                      <a:endParaRPr lang="es-SV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4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Porcentaje de casos nuevos TB y recaídas</a:t>
                      </a:r>
                      <a:r>
                        <a:rPr lang="es-SV" sz="11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detectados por promotores de salud y/o voluntarios de la comunidad</a:t>
                      </a:r>
                      <a:endParaRPr lang="es-SV" sz="11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de casos de tuberculosis detectados por promotores de salud y/o voluntarios</a:t>
                      </a:r>
                      <a:r>
                        <a:rPr lang="es-SV" sz="11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comunidad 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(según periodo a evaluar) / Total de casos nuevos y </a:t>
                      </a:r>
                      <a:r>
                        <a:rPr lang="es-SV" sz="11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recaidas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detectados</a:t>
                      </a:r>
                      <a:r>
                        <a:rPr lang="es-SV" sz="11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SIBASI  x 100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5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porcentaje</a:t>
                      </a:r>
                      <a:r>
                        <a:rPr lang="es-SV" sz="11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éxito del tratamiento de los casos de tuberculosis supervisados por promotores de salud y/o voluntarios de la comunidad durante el en-dic 2022</a:t>
                      </a:r>
                      <a:endParaRPr lang="es-SV" sz="1200" b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casos de tuberculosis todas las formas que fueron curados o terminaron el tratamiento por promotores de salud y/o voluntarios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comunidad (ENE-DIC 2022) / Total de casos de tuberculosis todas las formas detectados por el SIBASI x 100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98*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5 CuadroTexto">
            <a:extLst>
              <a:ext uri="{FF2B5EF4-FFF2-40B4-BE49-F238E27FC236}">
                <a16:creationId xmlns:a16="http://schemas.microsoft.com/office/drawing/2014/main" id="{732647E0-1964-46DB-AF9D-E249AC501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554971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000" dirty="0"/>
              <a:t>FUENTE: PCT-2 y PCT </a:t>
            </a:r>
            <a:r>
              <a:rPr lang="es-SV" altLang="es-SV" sz="1100" dirty="0"/>
              <a:t>5</a:t>
            </a:r>
            <a:endParaRPr lang="es-SV" altLang="es-SV" sz="16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3DA84AB-9ED6-3AD3-0DD5-CFEB9221B173}"/>
              </a:ext>
            </a:extLst>
          </p:cNvPr>
          <p:cNvSpPr txBox="1"/>
          <p:nvPr/>
        </p:nvSpPr>
        <p:spPr>
          <a:xfrm>
            <a:off x="467544" y="60212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*incluye penales </a:t>
            </a:r>
          </a:p>
        </p:txBody>
      </p:sp>
    </p:spTree>
    <p:extLst>
      <p:ext uri="{BB962C8B-B14F-4D97-AF65-F5344CB8AC3E}">
        <p14:creationId xmlns:p14="http://schemas.microsoft.com/office/powerpoint/2010/main" val="75722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712"/>
            <a:ext cx="8229600" cy="927100"/>
          </a:xfrm>
        </p:spPr>
        <p:txBody>
          <a:bodyPr/>
          <a:lstStyle/>
          <a:p>
            <a:pPr eaLnBrk="1" hangingPunct="1"/>
            <a: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  <a:t>COBERTURA  DE VACUNACIÓN  BCG </a:t>
            </a:r>
            <a:b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sz="2400" i="1" dirty="0">
                <a:latin typeface="Arial" panose="020B0604020202020204" pitchFamily="34" charset="0"/>
                <a:cs typeface="Arial" panose="020B0604020202020204" pitchFamily="34" charset="0"/>
              </a:rPr>
              <a:t>ENERO A DICIEMBRE 2022-2023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Text Box 36"/>
          <p:cNvSpPr txBox="1">
            <a:spLocks noChangeArrowheads="1"/>
          </p:cNvSpPr>
          <p:nvPr/>
        </p:nvSpPr>
        <p:spPr bwMode="auto">
          <a:xfrm>
            <a:off x="560752" y="6309320"/>
            <a:ext cx="532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400" dirty="0">
                <a:solidFill>
                  <a:schemeClr val="accent2"/>
                </a:solidFill>
              </a:rPr>
              <a:t>Fuente: módulo de vacuna,  ene – dic  2022-2023</a:t>
            </a:r>
            <a:endParaRPr lang="es-ES" sz="14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188179"/>
              </p:ext>
            </p:extLst>
          </p:nvPr>
        </p:nvGraphicFramePr>
        <p:xfrm>
          <a:off x="468313" y="2060848"/>
          <a:ext cx="7992120" cy="22145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2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3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724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u="none" strike="noStrike" dirty="0"/>
                        <a:t>AÑO</a:t>
                      </a:r>
                      <a:endParaRPr lang="es-SV" sz="24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/>
                        <a:t>PROGRAMADO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/>
                        <a:t>REALIZADO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4EC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/>
                        <a:t>%</a:t>
                      </a:r>
                      <a:endParaRPr lang="es-SV" sz="2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D4EC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Enero a  Diciembre 2022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5580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Enero a  Diciembre 2023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89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SV" sz="2000" b="1" i="1" dirty="0"/>
              <a:t>INDICADORES PARA INTERVENCIONES APP</a:t>
            </a:r>
            <a:br>
              <a:rPr lang="es-SV" altLang="es-SV" sz="2000" b="1" i="1" dirty="0"/>
            </a:br>
            <a:r>
              <a:rPr lang="es-SV" altLang="es-SV" sz="2000" b="1" i="1" dirty="0">
                <a:solidFill>
                  <a:srgbClr val="003399"/>
                </a:solidFill>
                <a:latin typeface="Calibri"/>
              </a:rPr>
              <a:t>ENERO A </a:t>
            </a:r>
            <a:r>
              <a:rPr lang="es-SV" altLang="es-SV" sz="2000" b="1" i="1" dirty="0"/>
              <a:t>DICIEMBRE </a:t>
            </a:r>
            <a:r>
              <a:rPr lang="es-SV" altLang="es-SV" sz="2000" b="1" i="1" dirty="0">
                <a:solidFill>
                  <a:srgbClr val="003399"/>
                </a:solidFill>
                <a:latin typeface="Calibri"/>
              </a:rPr>
              <a:t>2023</a:t>
            </a:r>
            <a:br>
              <a:rPr lang="es-SV" sz="2000" b="1" i="1" dirty="0">
                <a:solidFill>
                  <a:srgbClr val="003399"/>
                </a:solidFill>
                <a:latin typeface="Calibri"/>
              </a:rPr>
            </a:br>
            <a:endParaRPr lang="es-SV" altLang="es-SV" sz="2000" b="1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783317"/>
              </p:ext>
            </p:extLst>
          </p:nvPr>
        </p:nvGraphicFramePr>
        <p:xfrm>
          <a:off x="323528" y="1528386"/>
          <a:ext cx="8496943" cy="39675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927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2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u="none" strike="noStrike" dirty="0">
                          <a:effectLst/>
                        </a:rPr>
                        <a:t>INDICADOR </a:t>
                      </a:r>
                      <a:endParaRPr lang="es-SV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u="none" strike="noStrike" dirty="0">
                          <a:effectLst/>
                        </a:rPr>
                        <a:t>MEDICIÓN</a:t>
                      </a:r>
                      <a:endParaRPr lang="es-SV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u="none" strike="noStrike" dirty="0">
                          <a:effectLst/>
                        </a:rPr>
                        <a:t>numerador</a:t>
                      </a:r>
                      <a:endParaRPr lang="es-SV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u="none" strike="noStrike" dirty="0">
                          <a:effectLst/>
                        </a:rPr>
                        <a:t>denominador</a:t>
                      </a:r>
                      <a:endParaRPr lang="es-SV" sz="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 (%)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Proporción de US  que aplican APP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u="none" strike="noStrike" dirty="0">
                          <a:effectLst/>
                        </a:rPr>
                        <a:t>Numero  de US que coordinan acciones de control de la TB con proveedores No-PNT / Total de US del SIBASI  x100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Proporción de proveedores  No PNT públicos que colaboran en el control de la tuberculosis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u="none" strike="noStrike" dirty="0">
                          <a:effectLst/>
                        </a:rPr>
                        <a:t>Números de proveedores No-PNT públicos que están participando en el control de la tuberculosis / total de los proveedores No-PNT  (públicos y privados) x100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Proporción de proveedores No PNT  privados que colaboran en el control de la tuberculosis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u="none" strike="noStrike" dirty="0">
                          <a:effectLst/>
                        </a:rPr>
                        <a:t>Números de proveedores No-PNT privados que están participando en el control de la tuberculosis / total de los proveedores No-PNT (públicos y privados)  x100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Proporción de Organizaciones</a:t>
                      </a:r>
                      <a:r>
                        <a:rPr lang="es-SV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de la Sociedad Civil (OSC) 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que colaboran en el control de la tuberculosis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Números de </a:t>
                      </a:r>
                      <a:r>
                        <a:rPr lang="es-SV" sz="105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(OSC)</a:t>
                      </a:r>
                      <a:r>
                        <a:rPr lang="es-SV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que están participando en el control de la tuberculosis / total de </a:t>
                      </a:r>
                      <a:r>
                        <a:rPr lang="es-SV" sz="105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(OSC) identificadas </a:t>
                      </a:r>
                      <a:r>
                        <a:rPr lang="es-SV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x100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573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u="none" strike="noStrike" dirty="0">
                          <a:effectLst/>
                        </a:rPr>
                        <a:t>Proporción de casos nuevos de  tuberculosis todas las formas detectados a través de la referencia de proveedores No-PNT públicos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050" u="none" strike="noStrike" dirty="0">
                          <a:effectLst/>
                        </a:rPr>
                        <a:t>Número de casos nuevos TB todas las formas registrados y que fueron referidos por proveedores No-PNT públicos / Total de casos nuevos de tuberculosis todas las formas registrados  (durante el periodo informado) x 100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687"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100" u="none" strike="noStrike" dirty="0">
                          <a:effectLst/>
                        </a:rPr>
                        <a:t>Proporción de casos nuevos de tuberculosis  todas las formas que reciben tratamiento supervisado de proveedores No PNT </a:t>
                      </a:r>
                    </a:p>
                    <a:p>
                      <a:pPr algn="just" fontAlgn="ctr"/>
                      <a:r>
                        <a:rPr lang="es-SV" sz="1100" u="none" strike="noStrike" dirty="0">
                          <a:effectLst/>
                        </a:rPr>
                        <a:t>(públicos y privados)</a:t>
                      </a:r>
                      <a:endParaRPr lang="es-SV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SV" sz="1050" u="none" strike="noStrike" dirty="0">
                          <a:effectLst/>
                        </a:rPr>
                        <a:t>Número de  casos nuevos  de tuberculosis  todas las formas que recibieron tratamiento supervisado de los proveedores No PNT (públicos y privados) / Total de  casos  nuevos de tuberculosis todas las formas  registrados por proveedores No PNT </a:t>
                      </a:r>
                      <a:r>
                        <a:rPr lang="es-SV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(Penales e ISSS)</a:t>
                      </a:r>
                    </a:p>
                    <a:p>
                      <a:pPr algn="just" fontAlgn="ctr"/>
                      <a:r>
                        <a:rPr lang="es-SV" sz="1050" u="none" strike="noStrike" dirty="0">
                          <a:effectLst/>
                        </a:rPr>
                        <a:t>(públicos y privados)   x 100</a:t>
                      </a:r>
                      <a:endParaRPr lang="es-SV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5 CuadroTexto">
            <a:extLst>
              <a:ext uri="{FF2B5EF4-FFF2-40B4-BE49-F238E27FC236}">
                <a16:creationId xmlns:a16="http://schemas.microsoft.com/office/drawing/2014/main" id="{1BE2442B-CF60-1F57-6D06-8C03629A4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6394044"/>
            <a:ext cx="59039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SV" altLang="es-SV" sz="1000" dirty="0"/>
              <a:t>FUENTE:  PCT </a:t>
            </a:r>
            <a:r>
              <a:rPr lang="es-SV" altLang="es-SV" sz="1100" dirty="0"/>
              <a:t>5</a:t>
            </a:r>
            <a:endParaRPr lang="es-SV" altLang="es-SV" sz="16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1CBE720-DC65-3BDC-6D6C-D714C156F395}"/>
              </a:ext>
            </a:extLst>
          </p:cNvPr>
          <p:cNvSpPr txBox="1"/>
          <p:nvPr/>
        </p:nvSpPr>
        <p:spPr>
          <a:xfrm>
            <a:off x="323528" y="57332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27 máxima , 67 CEAS , 2 privados, 3 ISSS</a:t>
            </a:r>
          </a:p>
          <a:p>
            <a:r>
              <a:rPr lang="es-SV" dirty="0"/>
              <a:t>2 casos de proveedores privados atendidos por MINSAL </a:t>
            </a:r>
          </a:p>
        </p:txBody>
      </p:sp>
    </p:spTree>
    <p:extLst>
      <p:ext uri="{BB962C8B-B14F-4D97-AF65-F5344CB8AC3E}">
        <p14:creationId xmlns:p14="http://schemas.microsoft.com/office/powerpoint/2010/main" val="1129598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62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000" i="1" dirty="0">
                <a:solidFill>
                  <a:srgbClr val="003399"/>
                </a:solidFill>
              </a:rPr>
              <a:t>EXISTENCIAS DE MEDICAMENTOS AL 15 DE  ENERO DE 2024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1620CD8-FA8C-A080-F6FB-FB79EE66B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86573"/>
              </p:ext>
            </p:extLst>
          </p:nvPr>
        </p:nvGraphicFramePr>
        <p:xfrm>
          <a:off x="611560" y="1595331"/>
          <a:ext cx="8085586" cy="36712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57566">
                  <a:extLst>
                    <a:ext uri="{9D8B030D-6E8A-4147-A177-3AD203B41FA5}">
                      <a16:colId xmlns:a16="http://schemas.microsoft.com/office/drawing/2014/main" val="2477184040"/>
                    </a:ext>
                  </a:extLst>
                </a:gridCol>
                <a:gridCol w="1125604">
                  <a:extLst>
                    <a:ext uri="{9D8B030D-6E8A-4147-A177-3AD203B41FA5}">
                      <a16:colId xmlns:a16="http://schemas.microsoft.com/office/drawing/2014/main" val="355926977"/>
                    </a:ext>
                  </a:extLst>
                </a:gridCol>
                <a:gridCol w="1125604">
                  <a:extLst>
                    <a:ext uri="{9D8B030D-6E8A-4147-A177-3AD203B41FA5}">
                      <a16:colId xmlns:a16="http://schemas.microsoft.com/office/drawing/2014/main" val="1498059090"/>
                    </a:ext>
                  </a:extLst>
                </a:gridCol>
                <a:gridCol w="1125604">
                  <a:extLst>
                    <a:ext uri="{9D8B030D-6E8A-4147-A177-3AD203B41FA5}">
                      <a16:colId xmlns:a16="http://schemas.microsoft.com/office/drawing/2014/main" val="203092660"/>
                    </a:ext>
                  </a:extLst>
                </a:gridCol>
                <a:gridCol w="1125604">
                  <a:extLst>
                    <a:ext uri="{9D8B030D-6E8A-4147-A177-3AD203B41FA5}">
                      <a16:colId xmlns:a16="http://schemas.microsoft.com/office/drawing/2014/main" val="473464800"/>
                    </a:ext>
                  </a:extLst>
                </a:gridCol>
                <a:gridCol w="1125604">
                  <a:extLst>
                    <a:ext uri="{9D8B030D-6E8A-4147-A177-3AD203B41FA5}">
                      <a16:colId xmlns:a16="http://schemas.microsoft.com/office/drawing/2014/main" val="1322592960"/>
                    </a:ext>
                  </a:extLst>
                </a:gridCol>
              </a:tblGrid>
              <a:tr h="1409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MEDICAMENTOS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SV" dirty="0"/>
                        <a:t>Lotes y medicamentos</a:t>
                      </a:r>
                    </a:p>
                  </a:txBody>
                  <a:tcPr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23598"/>
                  </a:ext>
                </a:extLst>
              </a:tr>
              <a:tr h="25562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Primer lote</a:t>
                      </a: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FECHA DE VENCIMIENTO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Segundo lote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FECHA DE VENCIMIENTO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A+B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80076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COMBINADOS 4 DROGAS 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may-26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oct-24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19.4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230702734"/>
                  </a:ext>
                </a:extLst>
              </a:tr>
              <a:tr h="190743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COMBINADOS 2 DROGAS</a:t>
                      </a:r>
                      <a:r>
                        <a:rPr lang="es-SV" sz="12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(75+150)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54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may-26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928611527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INH 100  mg tabletas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may-27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ene-27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935995548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INH 100  mg dispersables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may-27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0.24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ene-27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2.04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1756313432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INH 300  mg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16.65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abr-25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16.65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1772006891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Rifampicina 300 mg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</a:t>
                      </a: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Abr-25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</a:t>
                      </a: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870365452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Rifampicina150 mg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4178860120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Comb Dispersables (H+R+Z)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332263263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Comb Dispersables ( H+R)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0.72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dic-24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0.72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588701466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Pirazinamida 500mg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nov-26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2309861658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Etambutol 400 mg.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2.98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dic-24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793414088"/>
                  </a:ext>
                </a:extLst>
              </a:tr>
              <a:tr h="14091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PPD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ene-24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3700132716"/>
                  </a:ext>
                </a:extLst>
              </a:tr>
              <a:tr h="1665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Latas de </a:t>
                      </a:r>
                      <a:r>
                        <a:rPr lang="es-SV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ensure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nov-24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452685788"/>
                  </a:ext>
                </a:extLst>
              </a:tr>
              <a:tr h="2785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Otros medicamentos TB Levofloxacina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abr-25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717613447"/>
                  </a:ext>
                </a:extLst>
              </a:tr>
              <a:tr h="2498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Rifapentina 150mg</a:t>
                      </a: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39.6</a:t>
                      </a: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Oct-25</a:t>
                      </a: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44" marR="4344" marT="43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39.6</a:t>
                      </a:r>
                    </a:p>
                  </a:txBody>
                  <a:tcPr marL="4344" marR="4344" marT="4344" marB="0" anchor="ctr"/>
                </a:tc>
                <a:extLst>
                  <a:ext uri="{0D108BD9-81ED-4DB2-BD59-A6C34878D82A}">
                    <a16:rowId xmlns:a16="http://schemas.microsoft.com/office/drawing/2014/main" val="2063638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61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7564" y="594213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i="1" dirty="0">
                <a:solidFill>
                  <a:srgbClr val="003399"/>
                </a:solidFill>
              </a:rPr>
              <a:t> ASMA</a:t>
            </a:r>
          </a:p>
          <a:p>
            <a:pPr algn="ctr"/>
            <a:r>
              <a:rPr lang="es-SV" sz="2000" b="1" i="1" dirty="0">
                <a:solidFill>
                  <a:srgbClr val="003399"/>
                </a:solidFill>
              </a:rPr>
              <a:t>ENERO A DICIEMBRE 2023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531501"/>
              </p:ext>
            </p:extLst>
          </p:nvPr>
        </p:nvGraphicFramePr>
        <p:xfrm>
          <a:off x="489036" y="1311152"/>
          <a:ext cx="7958933" cy="160234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2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1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6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CONCEPTO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u="none" strike="noStrike" dirty="0">
                          <a:effectLst/>
                        </a:rPr>
                        <a:t>INDICADOR</a:t>
                      </a:r>
                      <a:r>
                        <a:rPr lang="es-SV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endParaRPr lang="es-SV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Núm.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u="none" strike="noStrike" dirty="0">
                          <a:effectLst/>
                        </a:rPr>
                        <a:t>Den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Numerador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Denominador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92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Porcentaje de sintomáticos respiratorios mayores de 12 años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diagnosticados con asma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 por primera vez</a:t>
                      </a:r>
                      <a:r>
                        <a:rPr lang="es-MX" sz="1200" b="1" i="0" u="none" strike="noStrike" dirty="0">
                          <a:effectLst/>
                          <a:latin typeface="Arial"/>
                        </a:rPr>
                        <a:t>.</a:t>
                      </a:r>
                      <a:endParaRPr lang="es-SV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Total de SR mayores de 12 años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diagnosticados con asma por primera vez en el período a evaluar.</a:t>
                      </a:r>
                      <a:endParaRPr lang="es-SV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 Total de SR investigados mayores de 12 años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con resultados de bacteriología negativa a tuberculosis en el período a evaluar.</a:t>
                      </a:r>
                      <a:endParaRPr lang="es-SV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2D191931-FE62-980E-5DB0-F64BB2EE9C02}"/>
              </a:ext>
            </a:extLst>
          </p:cNvPr>
          <p:cNvSpPr txBox="1"/>
          <p:nvPr/>
        </p:nvSpPr>
        <p:spPr>
          <a:xfrm>
            <a:off x="406282" y="3028890"/>
            <a:ext cx="8331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+mn-lt"/>
              </a:rPr>
              <a:t>Numerador: este dato se obtiene del registro para la atención integral del paciente con diagnóstico de asma o EPOC y</a:t>
            </a:r>
          </a:p>
          <a:p>
            <a:r>
              <a:rPr lang="es-MX" sz="1000" dirty="0">
                <a:latin typeface="+mn-lt"/>
              </a:rPr>
              <a:t>Denominador: el dato se obtiene del libro de registro de sintomáticos respiratorios (PCT-2</a:t>
            </a:r>
            <a:r>
              <a:rPr lang="es-MX" sz="1000" dirty="0"/>
              <a:t>).</a:t>
            </a:r>
            <a:endParaRPr lang="es-SV" sz="1000" dirty="0"/>
          </a:p>
        </p:txBody>
      </p:sp>
      <p:graphicFrame>
        <p:nvGraphicFramePr>
          <p:cNvPr id="5" name="8 Tabla">
            <a:extLst>
              <a:ext uri="{FF2B5EF4-FFF2-40B4-BE49-F238E27FC236}">
                <a16:creationId xmlns:a16="http://schemas.microsoft.com/office/drawing/2014/main" id="{4EE2697F-52D1-500C-CDFB-4AE0E95D6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54231"/>
              </p:ext>
            </p:extLst>
          </p:nvPr>
        </p:nvGraphicFramePr>
        <p:xfrm>
          <a:off x="537503" y="3793495"/>
          <a:ext cx="7958933" cy="141946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2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1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6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CONCEPTO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000" b="1" u="none" strike="noStrike" dirty="0">
                          <a:effectLst/>
                        </a:rPr>
                        <a:t>INDICADOR</a:t>
                      </a:r>
                      <a:r>
                        <a:rPr lang="es-SV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endParaRPr lang="es-SV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u="none" strike="noStrike" dirty="0">
                          <a:effectLst/>
                        </a:rPr>
                        <a:t>Núm.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00" b="1" u="none" strike="noStrike" dirty="0">
                          <a:effectLst/>
                        </a:rPr>
                        <a:t>Den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Numerador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Denominador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6E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92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Porcentaje de personas de 30 a 69 años diagnosticadas por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primera vez con asma.</a:t>
                      </a:r>
                      <a:endParaRPr lang="es-SV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Total de personas de 30 a 69 años diagnosticadas por primera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vez con asma en el período a evaluar.</a:t>
                      </a:r>
                      <a:endParaRPr lang="es-SV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Total de SR de 30 a 69 años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investigados con resultados de bacteriología negativa a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+mn-lt"/>
                        </a:rPr>
                        <a:t>tuberculosis en el período a evaluar.</a:t>
                      </a:r>
                      <a:endParaRPr lang="es-SV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882DD5C-1810-845C-160C-205AFFED298C}"/>
              </a:ext>
            </a:extLst>
          </p:cNvPr>
          <p:cNvSpPr txBox="1"/>
          <p:nvPr/>
        </p:nvSpPr>
        <p:spPr>
          <a:xfrm>
            <a:off x="489036" y="5346793"/>
            <a:ext cx="83314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+mn-lt"/>
              </a:rPr>
              <a:t>Numerador: el dato se obtiene del registro para la atención integral del paciente con diagnóstico de asma o EPOC.</a:t>
            </a:r>
          </a:p>
          <a:p>
            <a:r>
              <a:rPr lang="es-MX" sz="1000" dirty="0">
                <a:latin typeface="+mn-lt"/>
              </a:rPr>
              <a:t>Denominador: el dato se obtiene del registro para la atención integral del paciente con diagnóstico de asma o EPOC.</a:t>
            </a:r>
            <a:endParaRPr lang="es-SV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27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474"/>
            <a:ext cx="8229600" cy="576262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39383"/>
              </p:ext>
            </p:extLst>
          </p:nvPr>
        </p:nvGraphicFramePr>
        <p:xfrm>
          <a:off x="82796" y="1124743"/>
          <a:ext cx="8953700" cy="370334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05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47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8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SR Captados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6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SR. Investigados por Laboratorio                                 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b. </a:t>
                      </a:r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 nuevos TB Bk (+)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c. Casos nuevos prueba molecular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d.  Casos nuevos cultivo L J (+)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</a:t>
                      </a:r>
                      <a:r>
                        <a:rPr lang="es-SV" sz="12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de c</a:t>
                      </a:r>
                      <a:r>
                        <a:rPr lang="es-SV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asos nuevos bacteriológicamente</a:t>
                      </a:r>
                      <a:r>
                        <a:rPr lang="es-SV" sz="12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(+)  (</a:t>
                      </a:r>
                      <a:r>
                        <a:rPr lang="es-SV" sz="1200" b="1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b+c+d</a:t>
                      </a:r>
                      <a:r>
                        <a:rPr lang="es-SV" sz="12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75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 Casos nuevos TB clínicamente</a:t>
                      </a:r>
                      <a:r>
                        <a:rPr lang="es-SV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diagnosticados </a:t>
                      </a:r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10 años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42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 Casos nuevos de TB clínicamente</a:t>
                      </a:r>
                      <a:r>
                        <a:rPr lang="es-SV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diagnosticados</a:t>
                      </a:r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10</a:t>
                      </a:r>
                      <a:r>
                        <a:rPr lang="es-SV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S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76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 Total de casos nuevos de TB Pulmonar (3+4+5)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0" y="6404903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 de información: PCT-2 y PCT-5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837218-B044-3324-F2B0-1867D6236802}"/>
              </a:ext>
            </a:extLst>
          </p:cNvPr>
          <p:cNvSpPr txBox="1"/>
          <p:nvPr/>
        </p:nvSpPr>
        <p:spPr>
          <a:xfrm>
            <a:off x="82796" y="4941168"/>
            <a:ext cx="895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*F1a7m Santiago nonualco HNNBB, M1a4m Orcoyo HNNBB, M4a5m Zacatecoluca </a:t>
            </a:r>
            <a:r>
              <a:rPr lang="es-SV" sz="1400" dirty="0" err="1"/>
              <a:t>Clinica</a:t>
            </a:r>
            <a:r>
              <a:rPr lang="es-SV" sz="1400" dirty="0"/>
              <a:t> privada.</a:t>
            </a:r>
          </a:p>
          <a:p>
            <a:r>
              <a:rPr lang="es-SV" sz="1400" dirty="0"/>
              <a:t>**Centro penal y San Luis Talpa(HNS)</a:t>
            </a: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15947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458"/>
            <a:ext cx="8229600" cy="576262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590814"/>
              </p:ext>
            </p:extLst>
          </p:nvPr>
        </p:nvGraphicFramePr>
        <p:xfrm>
          <a:off x="121216" y="1196752"/>
          <a:ext cx="8953700" cy="408301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05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9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7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e. Casos nuevos de TB extrapulmonar</a:t>
                      </a: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clínicamente </a:t>
                      </a:r>
                    </a:p>
                    <a:p>
                      <a:pPr algn="l" fontAlgn="ctr"/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diagnosticados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90922"/>
                  </a:ext>
                </a:extLst>
              </a:tr>
              <a:tr h="35147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Casos nuevos de TB extrapulmonar</a:t>
                      </a: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bacteriológicamente 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confirmados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42480"/>
                  </a:ext>
                </a:extLst>
              </a:tr>
              <a:tr h="27959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 Total de casos nuevos de TB  extrapulmonar ( e + f )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59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8. </a:t>
                      </a:r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casos de TB todas las formas ( 6 + 7 )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22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Recaídas pulmonares confirmadas </a:t>
                      </a:r>
                    </a:p>
                    <a:p>
                      <a:pPr algn="l" fontAlgn="ctr"/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bacteriológicamente  (MINSAL)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6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Recaídas pulmonares confirmadas </a:t>
                      </a:r>
                    </a:p>
                    <a:p>
                      <a:pPr algn="l" fontAlgn="ctr"/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bacteriológicamente (CENTROS PENALES)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80235"/>
                  </a:ext>
                </a:extLst>
              </a:tr>
              <a:tr h="27276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A.   TOTAL RECAIDAS PULMONARES (9 + 10)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6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Recaídas</a:t>
                      </a:r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extra pulmonares (MINSAL)</a:t>
                      </a:r>
                    </a:p>
                    <a:p>
                      <a:pPr algn="l" fontAlgn="ctr"/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(confirmadas bacteriológicamente)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817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Recaídas</a:t>
                      </a:r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extra pulmonares (CENTROS PENALES)</a:t>
                      </a:r>
                    </a:p>
                    <a:p>
                      <a:pPr algn="l" fontAlgn="ctr"/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(confirmadas bacteriológicamente)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63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B.   TOTAL DE RECAIDAS EXTRAPULMONARES ( 11 + 12)</a:t>
                      </a:r>
                    </a:p>
                    <a:p>
                      <a:pPr algn="l" fontAlgn="ctr"/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(confirmadas bacteriológicamente)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7504" y="645333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Fuente: PCT-2 y PCT-5</a:t>
            </a:r>
          </a:p>
        </p:txBody>
      </p:sp>
    </p:spTree>
    <p:extLst>
      <p:ext uri="{BB962C8B-B14F-4D97-AF65-F5344CB8AC3E}">
        <p14:creationId xmlns:p14="http://schemas.microsoft.com/office/powerpoint/2010/main" val="213627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024"/>
            <a:ext cx="8229600" cy="626750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48084"/>
              </p:ext>
            </p:extLst>
          </p:nvPr>
        </p:nvGraphicFramePr>
        <p:xfrm>
          <a:off x="251520" y="2638858"/>
          <a:ext cx="8640960" cy="272362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817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99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INDICADOR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9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% </a:t>
                      </a:r>
                      <a:endParaRPr lang="es-SV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8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Casos de TB que conocen su estado serológico para VIH (investigados con prueba  </a:t>
                      </a:r>
                    </a:p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para VIH + Conocidos con VIH)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a.- Total de casos de VIH/TB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SV" sz="12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.- Total</a:t>
                      </a:r>
                      <a:r>
                        <a:rPr lang="es-SV" sz="12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de c</a:t>
                      </a:r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asos de TB/VIH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3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SV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de Casos de Coinfección (</a:t>
                      </a:r>
                      <a:r>
                        <a:rPr lang="es-SV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a+b</a:t>
                      </a:r>
                      <a:r>
                        <a:rPr lang="es-SV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Casos de coinfección TB/VIH tratados con          </a:t>
                      </a:r>
                    </a:p>
                    <a:p>
                      <a:pPr algn="l" fontAlgn="ctr"/>
                      <a:r>
                        <a:rPr lang="es-SV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TMP/SMX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54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CASOS</a:t>
                      </a: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TB  (usuarios de drogas ilícitas) </a:t>
                      </a:r>
                    </a:p>
                    <a:p>
                      <a:pPr algn="l" fontAlgn="ctr"/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 cuenta con el dato favor colocarlo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5496" y="655176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  Fuente de información: PCT-2 y PCT-5</a:t>
            </a:r>
          </a:p>
        </p:txBody>
      </p:sp>
      <p:graphicFrame>
        <p:nvGraphicFramePr>
          <p:cNvPr id="2" name="5 Tabla">
            <a:extLst>
              <a:ext uri="{FF2B5EF4-FFF2-40B4-BE49-F238E27FC236}">
                <a16:creationId xmlns:a16="http://schemas.microsoft.com/office/drawing/2014/main" id="{29731904-7AA1-67B6-C1B0-501DC083D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359701"/>
              </p:ext>
            </p:extLst>
          </p:nvPr>
        </p:nvGraphicFramePr>
        <p:xfrm>
          <a:off x="251520" y="1196752"/>
          <a:ext cx="8640960" cy="129060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774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84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5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</a:t>
                      </a:r>
                      <a:r>
                        <a:rPr lang="es-SV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Tratamiento después de Fracaso</a:t>
                      </a:r>
                      <a:endParaRPr lang="es-SV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28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14. Tratamiento después de </a:t>
                      </a:r>
                      <a:r>
                        <a:rPr lang="es-SV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Perdidas en el Seguimiento</a:t>
                      </a:r>
                      <a:endParaRPr lang="es-SV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B58B804-48B7-35C5-ED91-B7BFFA7B4B0F}"/>
              </a:ext>
            </a:extLst>
          </p:cNvPr>
          <p:cNvSpPr txBox="1"/>
          <p:nvPr/>
        </p:nvSpPr>
        <p:spPr>
          <a:xfrm>
            <a:off x="251520" y="55444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*1 niño de 1 año 4 meses que no se le realizo prueba y un adolescente renuente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E464C3E-023C-148B-8C11-7C235FBCCCFC}"/>
              </a:ext>
            </a:extLst>
          </p:cNvPr>
          <p:cNvSpPr txBox="1"/>
          <p:nvPr/>
        </p:nvSpPr>
        <p:spPr>
          <a:xfrm>
            <a:off x="323528" y="5913796"/>
            <a:ext cx="83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** 1 caso de centro penal y 9 civiles</a:t>
            </a:r>
          </a:p>
        </p:txBody>
      </p:sp>
    </p:spTree>
    <p:extLst>
      <p:ext uri="{BB962C8B-B14F-4D97-AF65-F5344CB8AC3E}">
        <p14:creationId xmlns:p14="http://schemas.microsoft.com/office/powerpoint/2010/main" val="171526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501"/>
            <a:ext cx="8229600" cy="626750"/>
          </a:xfrm>
        </p:spPr>
        <p:txBody>
          <a:bodyPr/>
          <a:lstStyle/>
          <a:p>
            <a:pPr eaLnBrk="1" hangingPunct="1"/>
            <a:r>
              <a:rPr lang="es-ES" altLang="es-SV" sz="2800" b="1" i="1" dirty="0"/>
              <a:t>ACTIVIDADES DE DETECCIÓN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92512"/>
              </p:ext>
            </p:extLst>
          </p:nvPr>
        </p:nvGraphicFramePr>
        <p:xfrm>
          <a:off x="179735" y="1281836"/>
          <a:ext cx="8784530" cy="365161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018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3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INDICADOR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7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Programado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Realizado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Programado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Realizado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% </a:t>
                      </a:r>
                      <a:endParaRPr lang="es-SV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Número de reacciones adversas LEVES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7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Número de reacciones adversas SEVERA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47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Número de trabajadores de salud que enfermaron de tuberculosis (</a:t>
                      </a:r>
                      <a:r>
                        <a:rPr lang="es-E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 importar la posición , ej.: administrativos, motoristas,</a:t>
                      </a:r>
                      <a:r>
                        <a:rPr lang="es-ES" sz="12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etc.</a:t>
                      </a:r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SV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Numero de personas retornadas con diagnostico de</a:t>
                      </a: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tuberculosis*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Numero de personas retornadas con diagnostico de</a:t>
                      </a: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tuberculosis que reciben tratamiento antituberculoso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Numero de casos de tuberculosis en personas extranjeras</a:t>
                      </a:r>
                      <a:r>
                        <a:rPr lang="es-SV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diagnosticados en los establecimientos de salud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5496" y="655176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Fuente de información: PCT-2 y PCT-5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73678" y="5054192"/>
            <a:ext cx="8568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</a:t>
            </a:r>
            <a:r>
              <a:rPr lang="es-SV" sz="1100" b="1" dirty="0"/>
              <a:t>persona retornada</a:t>
            </a:r>
            <a:r>
              <a:rPr lang="es-SV" sz="1100" dirty="0"/>
              <a:t>: persona que voluntariamente o que en cumplimiento de una decisión administrativa o judicial de otro estado  </a:t>
            </a:r>
          </a:p>
          <a:p>
            <a:r>
              <a:rPr lang="es-SV" sz="1100" dirty="0"/>
              <a:t>  regresa a su país de origen, llamado comúnmente deportado y que viene con diagnostico de tuberculosis realizado en otro país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10FD6FD-9789-4FC2-F290-C690706810BC}"/>
              </a:ext>
            </a:extLst>
          </p:cNvPr>
          <p:cNvSpPr txBox="1"/>
          <p:nvPr/>
        </p:nvSpPr>
        <p:spPr>
          <a:xfrm>
            <a:off x="457200" y="5841086"/>
            <a:ext cx="785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**F77a, San Luis Talpa. Dermatitis</a:t>
            </a:r>
          </a:p>
          <a:p>
            <a:r>
              <a:rPr lang="es-SV" dirty="0"/>
              <a:t>**F52ª.Zacatecoluca.daño </a:t>
            </a:r>
            <a:r>
              <a:rPr lang="es-SV" dirty="0" err="1"/>
              <a:t>hepatorenal</a:t>
            </a:r>
            <a:r>
              <a:rPr lang="es-SV" dirty="0"/>
              <a:t>, </a:t>
            </a:r>
            <a:r>
              <a:rPr lang="es-SV" dirty="0" err="1"/>
              <a:t>Maria</a:t>
            </a:r>
            <a:r>
              <a:rPr lang="es-SV" dirty="0"/>
              <a:t> Cecilia Ramos </a:t>
            </a:r>
            <a:r>
              <a:rPr lang="es-SV" dirty="0" err="1"/>
              <a:t>Garcia</a:t>
            </a:r>
            <a:r>
              <a:rPr lang="es-S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761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40120"/>
              </p:ext>
            </p:extLst>
          </p:nvPr>
        </p:nvGraphicFramePr>
        <p:xfrm>
          <a:off x="172340" y="1340769"/>
          <a:ext cx="8792149" cy="420014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80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74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5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&amp; ) SR CON FACTORES DE RIESGO PARA DM </a:t>
                      </a:r>
                      <a:r>
                        <a:rPr lang="es-ES" sz="12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(sobrepeso u obesidad,</a:t>
                      </a:r>
                      <a:r>
                        <a:rPr lang="es-ES" sz="1200" b="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mayor de 45 años, HTA, dislipidemia, antecedentes familiares de DM en 1° grado, ovario poliquístico, diabetes gestacional o parto macrosómico)</a:t>
                      </a:r>
                      <a:endParaRPr lang="es-SV"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2756 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90922"/>
                  </a:ext>
                </a:extLst>
              </a:tr>
              <a:tr h="11717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Hemoglucotest mayor de 125 mg/dl </a:t>
                      </a: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27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de  glicemias realizadas  a SR con</a:t>
                      </a:r>
                    </a:p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factores de  riesgo para DM y HGT ≥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 mg/dl </a:t>
                      </a: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88577"/>
                  </a:ext>
                </a:extLst>
              </a:tr>
              <a:tr h="2292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&amp; ) </a:t>
                      </a:r>
                      <a:r>
                        <a:rPr lang="es-SV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SR con factores de riesgo para DM  identificados a los cuales     se les diagnosticó  DM  (glicemia   o Hb Glicosilada)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68021"/>
                  </a:ext>
                </a:extLst>
              </a:tr>
              <a:tr h="117174">
                <a:tc gridSpan="7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53026"/>
                  </a:ext>
                </a:extLst>
              </a:tr>
              <a:tr h="2292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Número de SR </a:t>
                      </a:r>
                      <a:r>
                        <a:rPr lang="es-SV" sz="12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identificados</a:t>
                      </a:r>
                      <a:r>
                        <a:rPr lang="es-SV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  personas con Diabetes Mellitus (</a:t>
                      </a:r>
                      <a:r>
                        <a:rPr lang="es-SV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SR</a:t>
                      </a:r>
                      <a:r>
                        <a:rPr lang="es-SV" sz="12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SV" sz="1200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s-SV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DM)</a:t>
                      </a:r>
                      <a:endParaRPr lang="es-SV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751417"/>
                  </a:ext>
                </a:extLst>
              </a:tr>
              <a:tr h="34136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Número de SR </a:t>
                      </a:r>
                      <a:r>
                        <a:rPr lang="es-SV" sz="12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investigados</a:t>
                      </a:r>
                      <a:r>
                        <a:rPr lang="es-SV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  personas con Diabetes Mellitus (SR</a:t>
                      </a:r>
                      <a:r>
                        <a:rPr lang="es-SV" sz="1200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DM), con pruebas bacteriológicas ( Bk, pruebas moleculares, cultivo L J)</a:t>
                      </a: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71454"/>
                  </a:ext>
                </a:extLst>
              </a:tr>
              <a:tr h="34136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Número de SR </a:t>
                      </a:r>
                      <a:r>
                        <a:rPr lang="es-SV" sz="12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investigados </a:t>
                      </a: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  personas con Diabetes Mellitus con  </a:t>
                      </a:r>
                      <a:r>
                        <a:rPr lang="es-SV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pruebas moleculares </a:t>
                      </a:r>
                      <a:r>
                        <a:rPr lang="es-SV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M y E Fondo Mundial)</a:t>
                      </a:r>
                      <a:endParaRPr lang="es-SV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03761"/>
                  </a:ext>
                </a:extLst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10260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2400" i="1" kern="0" dirty="0"/>
              <a:t>SR CON FACTORES DE RIESGO PARA DM </a:t>
            </a:r>
          </a:p>
          <a:p>
            <a:pPr eaLnBrk="1" hangingPunct="1"/>
            <a:r>
              <a:rPr lang="es-ES" altLang="es-SV" sz="2400" i="1" kern="0" dirty="0"/>
              <a:t>COMORBILIDAD TB/DM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152965F-94F2-4201-B234-658EB58553C0}"/>
              </a:ext>
            </a:extLst>
          </p:cNvPr>
          <p:cNvSpPr txBox="1"/>
          <p:nvPr/>
        </p:nvSpPr>
        <p:spPr>
          <a:xfrm>
            <a:off x="35496" y="6551766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Fuente de información: Libro de Registro SR.  PCT-2</a:t>
            </a:r>
          </a:p>
        </p:txBody>
      </p:sp>
    </p:spTree>
    <p:extLst>
      <p:ext uri="{BB962C8B-B14F-4D97-AF65-F5344CB8AC3E}">
        <p14:creationId xmlns:p14="http://schemas.microsoft.com/office/powerpoint/2010/main" val="428379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45045" y="692498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altLang="es-SV" sz="2000" i="1" kern="0" dirty="0"/>
              <a:t>PERSONAS CON DIABETES DIAGNOSTICADAS CON TUBERCULOSIS</a:t>
            </a:r>
          </a:p>
          <a:p>
            <a:pPr eaLnBrk="1" hangingPunct="1"/>
            <a:endParaRPr lang="es-ES" altLang="es-SV" sz="2800" i="1" kern="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71795A-EB77-4D57-B7E1-FABA82603FF9}"/>
              </a:ext>
            </a:extLst>
          </p:cNvPr>
          <p:cNvSpPr txBox="1"/>
          <p:nvPr/>
        </p:nvSpPr>
        <p:spPr>
          <a:xfrm>
            <a:off x="159070" y="6500813"/>
            <a:ext cx="40528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Fuente de información: Libro de registros de Casos (PCT-5)</a:t>
            </a:r>
          </a:p>
        </p:txBody>
      </p:sp>
      <p:graphicFrame>
        <p:nvGraphicFramePr>
          <p:cNvPr id="5" name="5 Tabla">
            <a:extLst>
              <a:ext uri="{FF2B5EF4-FFF2-40B4-BE49-F238E27FC236}">
                <a16:creationId xmlns:a16="http://schemas.microsoft.com/office/drawing/2014/main" id="{81A2865A-B1E8-078E-A991-4E5A0CB41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39302"/>
              </p:ext>
            </p:extLst>
          </p:nvPr>
        </p:nvGraphicFramePr>
        <p:xfrm>
          <a:off x="159071" y="1268761"/>
          <a:ext cx="8805419" cy="42096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9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0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INDICADOR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</a:t>
                      </a:r>
                      <a:r>
                        <a:rPr lang="es-SV" sz="1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 A DICIEMBRE 2023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4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Realizado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SV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43">
                <a:tc>
                  <a:txBody>
                    <a:bodyPr/>
                    <a:lstStyle/>
                    <a:p>
                      <a:pPr marL="228600" marR="0" indent="-22860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Personas 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  a quienes se les realizo diagnostico de  tuberculosis pulmonar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bacteriologicamente positiva (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Bk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SV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pruebas moleculares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)</a:t>
                      </a: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911"/>
                  </a:ext>
                </a:extLst>
              </a:tr>
              <a:tr h="3921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A.1. Personas 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  a quienes se les realizo diagnostico de  tuberculosis pulmonar por </a:t>
                      </a:r>
                      <a:r>
                        <a:rPr lang="pt-BR" sz="1200" b="1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prueba molecular</a:t>
                      </a: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220924"/>
                  </a:ext>
                </a:extLst>
              </a:tr>
              <a:tr h="3921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A.2.Personas 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  a quienes se les realizo diagnostico de  tuberculosis pulmonar por </a:t>
                      </a:r>
                      <a:r>
                        <a:rPr lang="pt-BR" sz="1200" b="1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baciloscopia </a:t>
                      </a: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38790"/>
                  </a:ext>
                </a:extLst>
              </a:tr>
              <a:tr h="135954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81520"/>
                  </a:ext>
                </a:extLst>
              </a:tr>
              <a:tr h="3921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   Personas 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  a quienes se les realizo diagnostico de  tuberculosis pulmonar  clinicamente diagnosticada</a:t>
                      </a: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72802"/>
                  </a:ext>
                </a:extLst>
              </a:tr>
              <a:tr h="152251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94491"/>
                  </a:ext>
                </a:extLst>
              </a:tr>
              <a:tr h="3921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 Personas 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  a quienes se les realizo diagnostico de  tuberculosis extrapulmonar ( bacteriologicamente positiva o clinicamente diagnosticada)</a:t>
                      </a: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043789"/>
                  </a:ext>
                </a:extLst>
              </a:tr>
              <a:tr h="3921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C.1. Personas 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  a quienes se les realizo diagnostico de  </a:t>
                      </a:r>
                      <a:r>
                        <a:rPr lang="pt-BR" sz="1200" kern="1200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tuberculosis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extrapulmonar bacteriologicamente positiva. </a:t>
                      </a: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64907"/>
                  </a:ext>
                </a:extLst>
              </a:tr>
              <a:tr h="263373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1.- Casos de DM que se les diagnóstico 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Tuberculosis todas </a:t>
                      </a:r>
                      <a:r>
                        <a:rPr lang="pt-BR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las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Formas (DM/TB)</a:t>
                      </a:r>
                      <a:r>
                        <a:rPr lang="pt-BR" sz="12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b="1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+ B+ C</a:t>
                      </a:r>
                      <a:r>
                        <a:rPr lang="es-SV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 M y E Fondo Mundial)</a:t>
                      </a:r>
                      <a:endParaRPr lang="es-SV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59375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004F2E79-4EF1-1CE4-122A-D5912FB10446}"/>
              </a:ext>
            </a:extLst>
          </p:cNvPr>
          <p:cNvSpPr txBox="1"/>
          <p:nvPr/>
        </p:nvSpPr>
        <p:spPr>
          <a:xfrm>
            <a:off x="159070" y="5661248"/>
            <a:ext cx="880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*USI Olocuilta </a:t>
            </a:r>
            <a:r>
              <a:rPr lang="es-SV" dirty="0" err="1"/>
              <a:t>XPromotor</a:t>
            </a:r>
            <a:r>
              <a:rPr lang="es-SV" dirty="0"/>
              <a:t>(1),USI Santiago nonualco </a:t>
            </a:r>
            <a:r>
              <a:rPr lang="es-SV" dirty="0" err="1"/>
              <a:t>Xpromotor</a:t>
            </a:r>
            <a:r>
              <a:rPr lang="es-SV" dirty="0"/>
              <a:t>(1),HNS Olocuilta(1)</a:t>
            </a:r>
          </a:p>
        </p:txBody>
      </p:sp>
    </p:spTree>
    <p:extLst>
      <p:ext uri="{BB962C8B-B14F-4D97-AF65-F5344CB8AC3E}">
        <p14:creationId xmlns:p14="http://schemas.microsoft.com/office/powerpoint/2010/main" val="186390503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12808</TotalTime>
  <Words>5888</Words>
  <Application>Microsoft Office PowerPoint</Application>
  <PresentationFormat>Presentación en pantalla (4:3)</PresentationFormat>
  <Paragraphs>1788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8</vt:i4>
      </vt:variant>
      <vt:variant>
        <vt:lpstr>Títulos de diapositiva</vt:lpstr>
      </vt:variant>
      <vt:variant>
        <vt:i4>32</vt:i4>
      </vt:variant>
    </vt:vector>
  </HeadingPairs>
  <TitlesOfParts>
    <vt:vector size="45" baseType="lpstr">
      <vt:lpstr>-apple-system</vt:lpstr>
      <vt:lpstr>Arial</vt:lpstr>
      <vt:lpstr>Calibri</vt:lpstr>
      <vt:lpstr>Open Sans</vt:lpstr>
      <vt:lpstr>Times New Roman</vt:lpstr>
      <vt:lpstr>Diseño predeterminado</vt:lpstr>
      <vt:lpstr>5_Diseño personalizado</vt:lpstr>
      <vt:lpstr>6_Diseño personalizado</vt:lpstr>
      <vt:lpstr>2_Diseño personalizado</vt:lpstr>
      <vt:lpstr>3_Diseño personalizado</vt:lpstr>
      <vt:lpstr>4_Diseño personalizado</vt:lpstr>
      <vt:lpstr>Diseño personalizado</vt:lpstr>
      <vt:lpstr>1_Diseño personalizado</vt:lpstr>
      <vt:lpstr>      EVALUACIÓN ANUAL PROGRAMA NACIONAL DE TUBERCULOSIS  Y ENFERMEDADES RESPIRATORIAS ENERO A DICIEMBRE AÑO 2023   COHORTE ENERO-DICIEMBRE 2022 SIBASI LA PAZ       </vt:lpstr>
      <vt:lpstr>Presentación de PowerPoint</vt:lpstr>
      <vt:lpstr>COBERTURA  DE VACUNACIÓN  BCG  ENERO A DICIEMBRE 2022-2023</vt:lpstr>
      <vt:lpstr>ACTIVIDADES DE DETECCIÓN</vt:lpstr>
      <vt:lpstr>ACTIVIDADES DE DETECCIÓN</vt:lpstr>
      <vt:lpstr>ACTIVIDADES DE DETECCIÓN</vt:lpstr>
      <vt:lpstr>ACTIVIDADES DE DETECCIÓN</vt:lpstr>
      <vt:lpstr>Presentación de PowerPoint</vt:lpstr>
      <vt:lpstr>Presentación de PowerPoint</vt:lpstr>
      <vt:lpstr>Presentación de PowerPoint</vt:lpstr>
      <vt:lpstr>SINTOMATICOS RESPIRATORIOS IDENTIFICADOS E INVESTIGADOS   ENERO A DICIEMBRE 2023</vt:lpstr>
      <vt:lpstr>Presentación de PowerPoint</vt:lpstr>
      <vt:lpstr>Presentación de PowerPoint</vt:lpstr>
      <vt:lpstr>INFORME  DE CONTACTOS IDENTIFICADOS Y EXAMINADOS DE TB TODAS LAS FORMAS ENERO A DICIEMBRE  2023 </vt:lpstr>
      <vt:lpstr>INDICADORES DE COINFECCION TB/VIH  ENERO A DICIEMBRE  2023  INDICADOR 10.2 Número y porcentaje de personas con coinfección entre los pacientes que se registran por primera vez en la atención para el VIH durante el periodo de notificación  (DATOS ONUSIDA, OMS)</vt:lpstr>
      <vt:lpstr> MULTIDROGO O FÁRMACO RESISTENCIA</vt:lpstr>
      <vt:lpstr>TASA DE CONVERSION DE CASOS NUEVOS DE TB PULMONAR BACTERIOLOGICAMENTE POSITIVOS ENERO A DICIEMBRE 2022-2023</vt:lpstr>
      <vt:lpstr>Presentación de PowerPoint</vt:lpstr>
      <vt:lpstr>COHORTE DE CASOS NUEVOS TB PULMONAR BACTERIOLOGICAMENTE POSITIVOS  (CASOS TB + CASOS TB/VIH + CASOS TB DM ) ENERO A DICIEMBRE  2022</vt:lpstr>
      <vt:lpstr>Presentación de PowerPoint</vt:lpstr>
      <vt:lpstr>COHORTE DE CO-INFECCIÓN TB/VIH  EN CASOS NUEVOS DE TB PULMONAR  BACTERIOLOGICAMENTE  CONFIRMADOS ENERO A DICIEMBRE 2022  </vt:lpstr>
      <vt:lpstr>COHORTE COMORBILIDAD TB/DM EN  CASOS NUEVOS DE TB PULMONAR  BACTERIOLOGICAMENTE  CONFIRMADOS ENERO A DICIEMBRE 2022  </vt:lpstr>
      <vt:lpstr>COHORTE RETRATAMIENTO  (CASOS TB, TB/VIH Y TB/DM) ENERO A DICIEMBRE 2022</vt:lpstr>
      <vt:lpstr>COHORTE RETRATAMIENTO CO-INFECCIÓN TB/VIH  ENERO A DICIEMBRE 2022 </vt:lpstr>
      <vt:lpstr>COHORTE RETRATAMIENTO COMORBILIDAD TB/DM  ENERO A DICIEMBRE  2022 </vt:lpstr>
      <vt:lpstr>COHORTE DE CASOS NUEVOS TB, TB/VIH, TB/DM  CLINICAMENTE Dx  Y EXTRAPULMONARES ENERO A DICIEMBRE 2022</vt:lpstr>
      <vt:lpstr>COHORTE DE CASOS NUEVOS COINFECCION TB/VIH  CLINICAMENTE Dx Y EXTRAPULMONARES ENERO A DICIEMBRE 2022  </vt:lpstr>
      <vt:lpstr>COHORTE DE CASOS NUEVOS COMORBILIDAD TB/DM CLINICAMENTE Dx Y EXTRAPULMONARES ENERO A DICIEMBRE 2022  </vt:lpstr>
      <vt:lpstr>PARTICIPACIÓN DE LA COMUNIDAD EN EL CONTROL DE LA TB ENERO A  DICIEMBRE 2023   </vt:lpstr>
      <vt:lpstr>INDICADORES PARA INTERVENCIONES APP ENERO A DICIEMBRE 2023 </vt:lpstr>
      <vt:lpstr>EXISTENCIAS DE MEDICAMENTOS AL 15 DE  ENERO DE 2024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PNUD</dc:creator>
  <cp:lastModifiedBy>GILBERTO ANIBAL AYALA HERNANDEZ</cp:lastModifiedBy>
  <cp:revision>698</cp:revision>
  <cp:lastPrinted>2020-12-17T19:57:59Z</cp:lastPrinted>
  <dcterms:created xsi:type="dcterms:W3CDTF">2011-07-24T19:22:52Z</dcterms:created>
  <dcterms:modified xsi:type="dcterms:W3CDTF">2024-03-06T20:51:56Z</dcterms:modified>
</cp:coreProperties>
</file>