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63" r:id="rId6"/>
    <p:sldId id="259" r:id="rId7"/>
    <p:sldId id="261" r:id="rId8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77798" autoAdjust="0"/>
  </p:normalViewPr>
  <p:slideViewPr>
    <p:cSldViewPr snapToGrid="0">
      <p:cViewPr varScale="1">
        <p:scale>
          <a:sx n="77" d="100"/>
          <a:sy n="77" d="100"/>
        </p:scale>
        <p:origin x="100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3C01AA-AACD-14EF-B4C0-F2C1C119C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CC9A64-47C5-055B-DAA9-77192F4BB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67510D-8DBE-EF83-7A17-6275219EE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921D-6D91-4D97-B688-BA6658714E34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D47C8B-61A4-F67A-44DC-B227D3A3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237DFE-FEBB-69C3-940E-7B76A93CD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D5FE-317D-4A1F-B54A-4B4B5FFB481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0337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AB96A-DBFB-2770-19C8-D0116EA4B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80EB00-032F-1F7F-DA5E-27CC79B40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DDB108-8388-40A8-B876-89FD2BADC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921D-6D91-4D97-B688-BA6658714E34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9E41D3-3D52-4B5A-F79C-CDBC0C019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1E662-4F65-3C7B-3A7A-223977CC6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D5FE-317D-4A1F-B54A-4B4B5FFB481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533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403AE4-49A7-C838-BA95-5361776D5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710D10-D659-C4CF-6E66-3A474B489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D56E2F-5B68-F76D-EF0E-AF02892B5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921D-6D91-4D97-B688-BA6658714E34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DBC3A8-0973-BB91-4B0C-8084FA0D1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632780-AEF5-9082-5E14-CB9E5D7C6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D5FE-317D-4A1F-B54A-4B4B5FFB481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634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A540-CD82-A136-21ED-655732D66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12543D-DF46-1898-AA6D-574DBCFB1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3B8945-6FF1-3A6B-3380-C618F9F9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921D-6D91-4D97-B688-BA6658714E34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2D3DF-32F6-2ED0-801B-1B0CE5647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B39BB5-1960-4759-657E-4169F155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D5FE-317D-4A1F-B54A-4B4B5FFB481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5547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56DC9-59F5-EA3F-A28B-068CD1F6D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9803B2-3434-F31F-C737-2AF072D88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ED738B-9BB0-0B88-EC8D-5290C26F8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921D-6D91-4D97-B688-BA6658714E34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9075A2-E56F-64D6-1507-23D787F28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AF29A7-E651-309C-CCA3-5083E752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D5FE-317D-4A1F-B54A-4B4B5FFB481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9027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A5DBF-9DF7-922A-74B0-69D1DFE6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C2ACAA-0509-11DE-9CFA-A6F9E2502F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298489-E2A2-AE30-2463-916AEA808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1A2886-0428-26EE-6E50-A172501A3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921D-6D91-4D97-B688-BA6658714E34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162E51-87A3-60D0-4D13-045B77C9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FAF8C2-7152-FE19-27DF-B9F08DFB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D5FE-317D-4A1F-B54A-4B4B5FFB481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4989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A7A85-BF09-EBF7-C377-C4C698D0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AF11B6-4442-8E82-0AC1-090B6B8DA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799851-4739-BD49-E5DD-FA7E6672C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342C0B-D5A6-5FE1-2FC7-B9FD499D0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58BD77-50EC-C587-85DB-85EBC9795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C5D208-2FB5-5F1E-B220-E814ED08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921D-6D91-4D97-B688-BA6658714E34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EE2C27F-ABC3-8D17-706A-31F5FBED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2E8851D-67A2-AF7F-638E-DDDD0DB59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D5FE-317D-4A1F-B54A-4B4B5FFB481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7276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3358B-6806-1DB1-A832-DEDC2B2C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685C7C7-09D3-D78B-E740-B36B4C017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921D-6D91-4D97-B688-BA6658714E34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6F7EB7-C8F3-881D-0BA6-7157044A4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5A415F-4C91-3C28-F58F-DA50A78F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D5FE-317D-4A1F-B54A-4B4B5FFB481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0589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130874-E03D-3635-7978-B377D9870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921D-6D91-4D97-B688-BA6658714E34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047777-B91C-E25C-5F00-11B8BCA65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C0BAC88-649A-223A-7CD7-8BB762198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D5FE-317D-4A1F-B54A-4B4B5FFB481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814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56A70-D883-566A-2660-2F1D773BA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47126-3255-91CD-485B-A7D2B0C49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EF72B0-E69C-C449-D05F-A49058A3B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E5861F-2ED6-B3F4-49F8-A8FB24C1E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921D-6D91-4D97-B688-BA6658714E34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416C5C-8A65-0D2F-8A2D-419D53EF8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C9FC60-9D68-478C-F3E9-E3ECECF9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D5FE-317D-4A1F-B54A-4B4B5FFB481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0714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A06020-D73B-9263-0C7F-7D8C2048F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1C8C57B-FAE3-7681-735C-E440E16F7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899D81-DDAB-250B-12B0-4B48A5B2F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6C71AE-CA1D-DEDF-6604-BF8565D19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921D-6D91-4D97-B688-BA6658714E34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318679-4BE4-7339-1F84-E18090B1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0605C2-9D89-93C0-C13D-C9480C7C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D5FE-317D-4A1F-B54A-4B4B5FFB481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67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C524BCC-AB92-BB2E-DF22-BF9A7CB7B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F64BA5-7C79-9513-A348-440AE30DF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F6B8F1-0D8B-C287-CB40-926D8B04F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D921D-6D91-4D97-B688-BA6658714E34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BE99CB-1FE0-F157-1799-E2AABF1E4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28C028-1BA5-6576-8983-85A19CE73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9D5FE-317D-4A1F-B54A-4B4B5FFB481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865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076FA-68FE-2150-8710-DE9906D9C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5515" y="4441370"/>
            <a:ext cx="9144000" cy="983343"/>
          </a:xfrm>
        </p:spPr>
        <p:txBody>
          <a:bodyPr>
            <a:normAutofit/>
          </a:bodyPr>
          <a:lstStyle/>
          <a:p>
            <a:r>
              <a:rPr lang="es-SV" sz="4000" dirty="0"/>
              <a:t>Plenaria del 4 de abril MCP F. Mundial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96172C-487C-1FC0-B98E-7733FD6FA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64695"/>
            <a:ext cx="9144000" cy="1655762"/>
          </a:xfrm>
        </p:spPr>
        <p:txBody>
          <a:bodyPr>
            <a:normAutofit/>
          </a:bodyPr>
          <a:lstStyle/>
          <a:p>
            <a:r>
              <a:rPr lang="es-SV" sz="4400" b="1" dirty="0">
                <a:latin typeface="Arial Nova Cond Light" panose="020B0306020202020204" pitchFamily="34" charset="0"/>
              </a:rPr>
              <a:t>Conclusiones de la misión el Fondo Mundial</a:t>
            </a:r>
          </a:p>
          <a:p>
            <a:r>
              <a:rPr lang="es-SV" sz="4400" b="1" dirty="0">
                <a:latin typeface="Arial Nova Cond Light" panose="020B0306020202020204" pitchFamily="34" charset="0"/>
              </a:rPr>
              <a:t>Componente Tuberculosis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17CF30E-9225-EC54-8380-0CE17890761D}"/>
              </a:ext>
            </a:extLst>
          </p:cNvPr>
          <p:cNvSpPr/>
          <p:nvPr/>
        </p:nvSpPr>
        <p:spPr>
          <a:xfrm rot="16200000">
            <a:off x="5676900" y="342900"/>
            <a:ext cx="83820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www.salud.gob.sv/archivos/pdf/plantillas_institucionales/logos-minsal-062019/logos_minsal_062019-White_transparente_2536x1288.png">
            <a:extLst>
              <a:ext uri="{FF2B5EF4-FFF2-40B4-BE49-F238E27FC236}">
                <a16:creationId xmlns:a16="http://schemas.microsoft.com/office/drawing/2014/main" id="{633E8277-FED0-AD03-3A9E-8935D0E65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79" y="6025559"/>
            <a:ext cx="1389636" cy="70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571721B-3F1A-6A54-6417-9260555BD2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558" y="5982479"/>
            <a:ext cx="1556483" cy="87552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511ABF7-7B1C-807C-CE5A-01B197F66E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049" y="127613"/>
            <a:ext cx="2280698" cy="115628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007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EAFF5-E4FC-2B2B-F91F-862613E60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76857" cy="1325563"/>
          </a:xfrm>
        </p:spPr>
        <p:txBody>
          <a:bodyPr>
            <a:normAutofit/>
          </a:bodyPr>
          <a:lstStyle/>
          <a:p>
            <a:r>
              <a:rPr lang="es-MX" sz="4000" b="1" dirty="0">
                <a:latin typeface="Arial Nova Cond Light" panose="020B0306020202020204" pitchFamily="34" charset="0"/>
              </a:rPr>
              <a:t>Jornadas de trabajo: 18 y 19 de marzo 2024 – Subvención de Tuberculosis </a:t>
            </a:r>
            <a:endParaRPr lang="es-SV" sz="4000" b="1" dirty="0">
              <a:latin typeface="Arial Nova Cond Light" panose="020B0306020202020204" pitchFamily="34" charset="0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ECCA8268-819B-6829-FFD3-78F3C45636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32871"/>
            <a:ext cx="4938485" cy="37038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B521618-A6BE-F8E3-23FE-DE06CA24B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764" y="1732871"/>
            <a:ext cx="4938485" cy="37038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176C06BC-CB7B-CF2E-0B31-234960B238BE}"/>
              </a:ext>
            </a:extLst>
          </p:cNvPr>
          <p:cNvSpPr/>
          <p:nvPr/>
        </p:nvSpPr>
        <p:spPr>
          <a:xfrm rot="16200000">
            <a:off x="5676900" y="342900"/>
            <a:ext cx="83820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http://www.salud.gob.sv/archivos/pdf/plantillas_institucionales/logos-minsal-062019/logos_minsal_062019-White_transparente_2536x1288.png">
            <a:extLst>
              <a:ext uri="{FF2B5EF4-FFF2-40B4-BE49-F238E27FC236}">
                <a16:creationId xmlns:a16="http://schemas.microsoft.com/office/drawing/2014/main" id="{29CA3BFE-1994-D3E3-1004-5429E5497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79" y="6025559"/>
            <a:ext cx="1389636" cy="70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B2F3F47-EAC2-2984-10F6-D44539E86C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558" y="5982479"/>
            <a:ext cx="1556483" cy="87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4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B7B3E-BF9B-C77B-2ED4-6BE6C3E5A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 Light" panose="020B0306020202020204" pitchFamily="34" charset="0"/>
              </a:rPr>
              <a:t>Trabajo realizado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 Light" panose="020B0306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1396D3-BE53-80D6-4A92-AA2C9535E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Arial Nova Cond Light" panose="020B0306020202020204" pitchFamily="34" charset="0"/>
              </a:rPr>
              <a:t>Revisión de la narrativa del PENM, sugerencias solicitadas.</a:t>
            </a:r>
          </a:p>
          <a:p>
            <a:r>
              <a:rPr lang="es-MX" dirty="0">
                <a:latin typeface="Arial Nova Cond Light" panose="020B0306020202020204" pitchFamily="34" charset="0"/>
              </a:rPr>
              <a:t>Revisión de metas.</a:t>
            </a:r>
          </a:p>
          <a:p>
            <a:r>
              <a:rPr lang="es-MX" dirty="0">
                <a:latin typeface="Arial Nova Cond Light" panose="020B0306020202020204" pitchFamily="34" charset="0"/>
              </a:rPr>
              <a:t>Revisión de actividades del PENM – alineadas al presupuesto.</a:t>
            </a:r>
          </a:p>
          <a:p>
            <a:r>
              <a:rPr lang="es-SV" dirty="0">
                <a:latin typeface="Arial Nova Cond Light" panose="020B0306020202020204" pitchFamily="34" charset="0"/>
              </a:rPr>
              <a:t>Revisión de la propuesta de marco de desempeño.</a:t>
            </a:r>
          </a:p>
          <a:p>
            <a:r>
              <a:rPr lang="es-SV" dirty="0">
                <a:latin typeface="Arial Nova Cond Light" panose="020B0306020202020204" pitchFamily="34" charset="0"/>
              </a:rPr>
              <a:t>Ejercicio de elaboración de las brechas programáticas.</a:t>
            </a:r>
          </a:p>
          <a:p>
            <a:endParaRPr lang="es-SV" dirty="0">
              <a:latin typeface="Arial Nova Cond Light" panose="020B0306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CDE0A8A-52FF-6E58-DB6C-FCD5462DD654}"/>
              </a:ext>
            </a:extLst>
          </p:cNvPr>
          <p:cNvSpPr/>
          <p:nvPr/>
        </p:nvSpPr>
        <p:spPr>
          <a:xfrm rot="16200000">
            <a:off x="5676900" y="342900"/>
            <a:ext cx="83820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www.salud.gob.sv/archivos/pdf/plantillas_institucionales/logos-minsal-062019/logos_minsal_062019-White_transparente_2536x1288.png">
            <a:extLst>
              <a:ext uri="{FF2B5EF4-FFF2-40B4-BE49-F238E27FC236}">
                <a16:creationId xmlns:a16="http://schemas.microsoft.com/office/drawing/2014/main" id="{2617857A-91DC-60E8-52C2-7C3BE7B78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79" y="6025559"/>
            <a:ext cx="1389636" cy="70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038748B-EDBC-3E5A-F7AE-3F7D07D0D5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558" y="5982479"/>
            <a:ext cx="1556483" cy="875521"/>
          </a:xfrm>
          <a:prstGeom prst="rect">
            <a:avLst/>
          </a:prstGeom>
        </p:spPr>
      </p:pic>
      <p:pic>
        <p:nvPicPr>
          <p:cNvPr id="7" name="object 6">
            <a:extLst>
              <a:ext uri="{FF2B5EF4-FFF2-40B4-BE49-F238E27FC236}">
                <a16:creationId xmlns:a16="http://schemas.microsoft.com/office/drawing/2014/main" id="{C032BEE1-D446-0FE4-38AA-A2F9C3FD2AD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575558" y="365125"/>
            <a:ext cx="931279" cy="1170175"/>
          </a:xfrm>
          <a:prstGeom prst="rect">
            <a:avLst/>
          </a:prstGeom>
        </p:spPr>
      </p:pic>
      <p:pic>
        <p:nvPicPr>
          <p:cNvPr id="8" name="object 10">
            <a:extLst>
              <a:ext uri="{FF2B5EF4-FFF2-40B4-BE49-F238E27FC236}">
                <a16:creationId xmlns:a16="http://schemas.microsoft.com/office/drawing/2014/main" id="{E887F20A-9035-FDE8-077C-4D93598A9ED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575558" y="2083333"/>
            <a:ext cx="931279" cy="1170175"/>
          </a:xfrm>
          <a:prstGeom prst="rect">
            <a:avLst/>
          </a:prstGeom>
        </p:spPr>
      </p:pic>
      <p:pic>
        <p:nvPicPr>
          <p:cNvPr id="9" name="object 15">
            <a:extLst>
              <a:ext uri="{FF2B5EF4-FFF2-40B4-BE49-F238E27FC236}">
                <a16:creationId xmlns:a16="http://schemas.microsoft.com/office/drawing/2014/main" id="{97A283B6-D366-6477-D7AE-6D1DC1F756A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554295" y="3916080"/>
            <a:ext cx="952542" cy="139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92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661DA-F2B8-198D-81F6-606665959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283"/>
            <a:ext cx="10515600" cy="1325563"/>
          </a:xfrm>
        </p:spPr>
        <p:txBody>
          <a:bodyPr/>
          <a:lstStyle/>
          <a:p>
            <a:r>
              <a:rPr lang="es-SV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 Light" panose="020B0306020202020204" pitchFamily="34" charset="0"/>
              </a:rPr>
              <a:t>Algunos Acuerdo (1/2)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CDF99F-BBD7-1EB1-AF8F-A2CEFB228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2597"/>
            <a:ext cx="8150817" cy="4351338"/>
          </a:xfrm>
        </p:spPr>
        <p:txBody>
          <a:bodyPr>
            <a:normAutofit/>
          </a:bodyPr>
          <a:lstStyle/>
          <a:p>
            <a:r>
              <a:rPr lang="es-SV" dirty="0">
                <a:latin typeface="Arial Nova Cond Light" panose="020B0306020202020204" pitchFamily="34" charset="0"/>
              </a:rPr>
              <a:t>Propuesta basada en resultado.</a:t>
            </a:r>
          </a:p>
          <a:p>
            <a:r>
              <a:rPr lang="es-SV" dirty="0">
                <a:latin typeface="Arial Nova Cond Light" panose="020B0306020202020204" pitchFamily="34" charset="0"/>
              </a:rPr>
              <a:t>Se negociaron 18 indicadores</a:t>
            </a:r>
          </a:p>
          <a:p>
            <a:r>
              <a:rPr lang="es-SV" dirty="0">
                <a:latin typeface="Arial Nova Cond Light" panose="020B0306020202020204" pitchFamily="34" charset="0"/>
              </a:rPr>
              <a:t>12 indicadores de resultados:  4 de ellos sujetos a  desembolsos.</a:t>
            </a:r>
          </a:p>
          <a:p>
            <a:r>
              <a:rPr lang="es-SV" dirty="0">
                <a:latin typeface="Arial Nova Cond Light" panose="020B0306020202020204" pitchFamily="34" charset="0"/>
              </a:rPr>
              <a:t>Se integraron 2 indicadores de coinfección TB/VIH.</a:t>
            </a:r>
          </a:p>
          <a:p>
            <a:r>
              <a:rPr lang="es-SV" dirty="0">
                <a:latin typeface="Arial Nova Cond Light" panose="020B0306020202020204" pitchFamily="34" charset="0"/>
              </a:rPr>
              <a:t>Ajuste de actividades y tareas con base a la carga de TB en las diferentes poblaciones de mayor riesgo y vulnerabilidad. Todo alineado a la herramienta modular del Fondo Mundial.</a:t>
            </a:r>
          </a:p>
          <a:p>
            <a:endParaRPr lang="es-SV" dirty="0">
              <a:latin typeface="Arial Nova Cond Light" panose="020B0306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6B8EF99-11DB-7FB2-49EB-85DC5F18FCD8}"/>
              </a:ext>
            </a:extLst>
          </p:cNvPr>
          <p:cNvSpPr/>
          <p:nvPr/>
        </p:nvSpPr>
        <p:spPr>
          <a:xfrm rot="16200000">
            <a:off x="5676900" y="342900"/>
            <a:ext cx="83820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www.salud.gob.sv/archivos/pdf/plantillas_institucionales/logos-minsal-062019/logos_minsal_062019-White_transparente_2536x1288.png">
            <a:extLst>
              <a:ext uri="{FF2B5EF4-FFF2-40B4-BE49-F238E27FC236}">
                <a16:creationId xmlns:a16="http://schemas.microsoft.com/office/drawing/2014/main" id="{E1990687-D9E8-E80E-8844-0D30D2421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79" y="6025559"/>
            <a:ext cx="1389636" cy="70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59ADE39-0B79-CF4A-687B-723E7EE2FE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558" y="5982479"/>
            <a:ext cx="1556483" cy="875521"/>
          </a:xfrm>
          <a:prstGeom prst="rect">
            <a:avLst/>
          </a:prstGeom>
        </p:spPr>
      </p:pic>
      <p:pic>
        <p:nvPicPr>
          <p:cNvPr id="7" name="object 6">
            <a:extLst>
              <a:ext uri="{FF2B5EF4-FFF2-40B4-BE49-F238E27FC236}">
                <a16:creationId xmlns:a16="http://schemas.microsoft.com/office/drawing/2014/main" id="{9F1BB980-7557-E9B1-B2E9-EA0556B6401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964164" y="4370958"/>
            <a:ext cx="1389635" cy="146512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B6ED77B-DCF8-6184-6FC5-F3980E10EB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01978" y="716271"/>
            <a:ext cx="1444634" cy="1465125"/>
          </a:xfrm>
          <a:prstGeom prst="rect">
            <a:avLst/>
          </a:prstGeom>
        </p:spPr>
      </p:pic>
      <p:pic>
        <p:nvPicPr>
          <p:cNvPr id="9" name="object 4">
            <a:extLst>
              <a:ext uri="{FF2B5EF4-FFF2-40B4-BE49-F238E27FC236}">
                <a16:creationId xmlns:a16="http://schemas.microsoft.com/office/drawing/2014/main" id="{51DD9B02-924A-E0A6-B57B-4AABDDD99EAB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438631" y="2596384"/>
            <a:ext cx="915168" cy="129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00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465CF-1188-80B0-7A9A-71046031C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 Light" panose="020B0306020202020204" pitchFamily="34" charset="0"/>
              </a:rPr>
              <a:t>Algunos Acuerdo (2/2)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117E2A-8192-FA7D-53EA-0694EB2FB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>
                <a:latin typeface="Arial Nova Cond Light" panose="020B0306020202020204" pitchFamily="34" charset="0"/>
              </a:rPr>
              <a:t>Plan de mitigación de riesgo en PPL, será un estrategia fuerte para aportar financieramente.</a:t>
            </a:r>
          </a:p>
          <a:p>
            <a:r>
              <a:rPr lang="es-SV" dirty="0">
                <a:latin typeface="Arial Nova Cond Light" panose="020B0306020202020204" pitchFamily="34" charset="0"/>
              </a:rPr>
              <a:t>Inclusión de nuevas tecnología, e inclusión de un para por la mitad de la propuesta.</a:t>
            </a:r>
          </a:p>
          <a:p>
            <a:r>
              <a:rPr lang="es-SV" dirty="0">
                <a:latin typeface="Arial Nova Cond Light" panose="020B0306020202020204" pitchFamily="34" charset="0"/>
              </a:rPr>
              <a:t>Negociación de metas según la capacidad instalada para la ILTB en poblaciones vulnerables.</a:t>
            </a:r>
          </a:p>
          <a:p>
            <a:endParaRPr lang="es-SV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4574D44-4914-2A34-8154-D81BEC0AC625}"/>
              </a:ext>
            </a:extLst>
          </p:cNvPr>
          <p:cNvSpPr/>
          <p:nvPr/>
        </p:nvSpPr>
        <p:spPr>
          <a:xfrm rot="16200000">
            <a:off x="5676900" y="342900"/>
            <a:ext cx="838200" cy="12192000"/>
          </a:xfrm>
          <a:prstGeom prst="rect">
            <a:avLst/>
          </a:prstGeom>
          <a:solidFill>
            <a:srgbClr val="3139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www.salud.gob.sv/archivos/pdf/plantillas_institucionales/logos-minsal-062019/logos_minsal_062019-White_transparente_2536x1288.png">
            <a:extLst>
              <a:ext uri="{FF2B5EF4-FFF2-40B4-BE49-F238E27FC236}">
                <a16:creationId xmlns:a16="http://schemas.microsoft.com/office/drawing/2014/main" id="{9DB3A346-29BF-D346-B6D7-8EF7B5D82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79" y="6025559"/>
            <a:ext cx="1389636" cy="70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DC9AF36-5B85-0954-167D-8DCCCE6408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558" y="5982479"/>
            <a:ext cx="1556483" cy="875521"/>
          </a:xfrm>
          <a:prstGeom prst="rect">
            <a:avLst/>
          </a:prstGeom>
        </p:spPr>
      </p:pic>
      <p:pic>
        <p:nvPicPr>
          <p:cNvPr id="8" name="object 34">
            <a:extLst>
              <a:ext uri="{FF2B5EF4-FFF2-40B4-BE49-F238E27FC236}">
                <a16:creationId xmlns:a16="http://schemas.microsoft.com/office/drawing/2014/main" id="{68E7A943-8BC6-3D73-8404-C19BD47432BF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6138" y="4581045"/>
            <a:ext cx="1098753" cy="1371285"/>
          </a:xfrm>
          <a:prstGeom prst="rect">
            <a:avLst/>
          </a:prstGeom>
        </p:spPr>
      </p:pic>
      <p:pic>
        <p:nvPicPr>
          <p:cNvPr id="9" name="object 28">
            <a:extLst>
              <a:ext uri="{FF2B5EF4-FFF2-40B4-BE49-F238E27FC236}">
                <a16:creationId xmlns:a16="http://schemas.microsoft.com/office/drawing/2014/main" id="{8BFD78FF-5662-1CD0-1C6B-2CE9DFA4925E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80574" y="4626967"/>
            <a:ext cx="1098753" cy="1303817"/>
          </a:xfrm>
          <a:prstGeom prst="rect">
            <a:avLst/>
          </a:prstGeom>
        </p:spPr>
      </p:pic>
      <p:pic>
        <p:nvPicPr>
          <p:cNvPr id="12" name="object 27">
            <a:extLst>
              <a:ext uri="{FF2B5EF4-FFF2-40B4-BE49-F238E27FC236}">
                <a16:creationId xmlns:a16="http://schemas.microsoft.com/office/drawing/2014/main" id="{24DB8F16-8F57-04FD-B639-6186779B2724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69119" y="4831670"/>
            <a:ext cx="1219200" cy="1080387"/>
          </a:xfrm>
          <a:prstGeom prst="rect">
            <a:avLst/>
          </a:prstGeom>
        </p:spPr>
      </p:pic>
      <p:pic>
        <p:nvPicPr>
          <p:cNvPr id="13" name="object 29">
            <a:extLst>
              <a:ext uri="{FF2B5EF4-FFF2-40B4-BE49-F238E27FC236}">
                <a16:creationId xmlns:a16="http://schemas.microsoft.com/office/drawing/2014/main" id="{D8D45CDD-0C59-9AFA-052C-AD0C5E447FF0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965958" y="4831671"/>
            <a:ext cx="1219200" cy="108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8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49A1767-9933-BEAF-550C-4E4EBCE6DA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865487"/>
              </p:ext>
            </p:extLst>
          </p:nvPr>
        </p:nvGraphicFramePr>
        <p:xfrm>
          <a:off x="642258" y="495061"/>
          <a:ext cx="9339943" cy="5867878"/>
        </p:xfrm>
        <a:graphic>
          <a:graphicData uri="http://schemas.openxmlformats.org/drawingml/2006/table">
            <a:tbl>
              <a:tblPr/>
              <a:tblGrid>
                <a:gridCol w="5713700">
                  <a:extLst>
                    <a:ext uri="{9D8B030D-6E8A-4147-A177-3AD203B41FA5}">
                      <a16:colId xmlns:a16="http://schemas.microsoft.com/office/drawing/2014/main" val="517020650"/>
                    </a:ext>
                  </a:extLst>
                </a:gridCol>
                <a:gridCol w="3626243">
                  <a:extLst>
                    <a:ext uri="{9D8B030D-6E8A-4147-A177-3AD203B41FA5}">
                      <a16:colId xmlns:a16="http://schemas.microsoft.com/office/drawing/2014/main" val="4149474468"/>
                    </a:ext>
                  </a:extLst>
                </a:gridCol>
              </a:tblGrid>
              <a:tr h="574206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b="1" i="1" dirty="0">
                          <a:effectLst/>
                          <a:latin typeface="Arial" panose="020B0604020202020204" pitchFamily="34" charset="0"/>
                        </a:rPr>
                        <a:t>Línea de tiempo para entrega de documentos nueva subvención TB 2025 – 2027</a:t>
                      </a:r>
                    </a:p>
                    <a:p>
                      <a:pPr algn="ctr"/>
                      <a:endParaRPr lang="es-MX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653743"/>
                  </a:ext>
                </a:extLst>
              </a:tr>
              <a:tr h="292290">
                <a:tc>
                  <a:txBody>
                    <a:bodyPr/>
                    <a:lstStyle/>
                    <a:p>
                      <a:pPr algn="ctr"/>
                      <a:r>
                        <a:rPr lang="es-SV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Documentos</a:t>
                      </a:r>
                      <a:endParaRPr lang="es-SV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Fecha de entrega</a:t>
                      </a:r>
                      <a:endParaRPr lang="es-SV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465898"/>
                  </a:ext>
                </a:extLst>
              </a:tr>
              <a:tr h="1071725">
                <a:tc>
                  <a:txBody>
                    <a:bodyPr/>
                    <a:lstStyle/>
                    <a:p>
                      <a:pPr marL="228600"/>
                      <a:r>
                        <a:rPr lang="es-MX" sz="1600" dirty="0">
                          <a:effectLst/>
                          <a:latin typeface="Symbol" panose="05050102010706020507" pitchFamily="18" charset="2"/>
                        </a:rPr>
                        <a:t>·</a:t>
                      </a:r>
                      <a:r>
                        <a:rPr lang="es-MX" sz="1000" dirty="0">
                          <a:effectLst/>
                          <a:latin typeface="Times New Roman" panose="02020603050405020304" pitchFamily="18" charset="0"/>
                        </a:rPr>
                        <a:t>        </a:t>
                      </a:r>
                      <a:r>
                        <a:rPr lang="es-MX" sz="1600" i="1" dirty="0">
                          <a:effectLst/>
                          <a:latin typeface="Calibri" panose="020F0502020204030204" pitchFamily="34" charset="0"/>
                        </a:rPr>
                        <a:t>Marco de Desempeño (en borrador comentarios y números)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/>
                      <a:r>
                        <a:rPr lang="es-MX" sz="1600" dirty="0">
                          <a:effectLst/>
                          <a:latin typeface="Symbol" panose="05050102010706020507" pitchFamily="18" charset="2"/>
                        </a:rPr>
                        <a:t>·</a:t>
                      </a:r>
                      <a:r>
                        <a:rPr lang="es-MX" sz="1000" dirty="0">
                          <a:effectLst/>
                          <a:latin typeface="Times New Roman" panose="02020603050405020304" pitchFamily="18" charset="0"/>
                        </a:rPr>
                        <a:t>        </a:t>
                      </a:r>
                      <a:r>
                        <a:rPr lang="es-MX" sz="1600" i="1" dirty="0">
                          <a:effectLst/>
                          <a:latin typeface="Calibri" panose="020F0502020204030204" pitchFamily="34" charset="0"/>
                        </a:rPr>
                        <a:t>Tabla de Brechas Programáticas (en borrador)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sz="1600">
                          <a:effectLst/>
                          <a:latin typeface="Calibri" panose="020F0502020204030204" pitchFamily="34" charset="0"/>
                        </a:rPr>
                        <a:t>05 de abril 2024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18786"/>
                  </a:ext>
                </a:extLst>
              </a:tr>
              <a:tr h="1071725">
                <a:tc>
                  <a:txBody>
                    <a:bodyPr/>
                    <a:lstStyle/>
                    <a:p>
                      <a:pPr marL="228600"/>
                      <a:r>
                        <a:rPr lang="es-MX" sz="1600" dirty="0">
                          <a:effectLst/>
                          <a:latin typeface="Symbol" panose="05050102010706020507" pitchFamily="18" charset="2"/>
                        </a:rPr>
                        <a:t>·</a:t>
                      </a:r>
                      <a:r>
                        <a:rPr lang="es-MX" sz="1000" dirty="0">
                          <a:effectLst/>
                          <a:latin typeface="Times New Roman" panose="02020603050405020304" pitchFamily="18" charset="0"/>
                        </a:rPr>
                        <a:t>        </a:t>
                      </a:r>
                      <a:r>
                        <a:rPr lang="es-MX" sz="1600" i="1" dirty="0">
                          <a:effectLst/>
                          <a:latin typeface="Calibri" panose="020F0502020204030204" pitchFamily="34" charset="0"/>
                        </a:rPr>
                        <a:t>Plan Estratégico </a:t>
                      </a:r>
                      <a:r>
                        <a:rPr lang="es-MX" sz="1600" dirty="0">
                          <a:effectLst/>
                          <a:latin typeface="Calibri" panose="020F0502020204030204" pitchFamily="34" charset="0"/>
                        </a:rPr>
                        <a:t>(complemento de datos numéricos y revisión de tablas)</a:t>
                      </a:r>
                    </a:p>
                    <a:p>
                      <a:pPr marL="228600"/>
                      <a:r>
                        <a:rPr lang="es-MX" sz="1600" dirty="0">
                          <a:effectLst/>
                          <a:latin typeface="Symbol" panose="05050102010706020507" pitchFamily="18" charset="2"/>
                        </a:rPr>
                        <a:t>·</a:t>
                      </a:r>
                      <a:r>
                        <a:rPr lang="es-MX" sz="1000" dirty="0">
                          <a:effectLst/>
                          <a:latin typeface="Times New Roman" panose="02020603050405020304" pitchFamily="18" charset="0"/>
                        </a:rPr>
                        <a:t>        </a:t>
                      </a:r>
                      <a:r>
                        <a:rPr lang="es-MX" sz="1600" i="1" dirty="0"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sz="1600">
                          <a:effectLst/>
                          <a:latin typeface="Calibri" panose="020F0502020204030204" pitchFamily="34" charset="0"/>
                        </a:rPr>
                        <a:t>08 de abril 2024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464880"/>
                  </a:ext>
                </a:extLst>
              </a:tr>
              <a:tr h="1786207">
                <a:tc>
                  <a:txBody>
                    <a:bodyPr/>
                    <a:lstStyle/>
                    <a:p>
                      <a:pPr marL="228600"/>
                      <a:r>
                        <a:rPr lang="es-MX" sz="1600">
                          <a:effectLst/>
                          <a:latin typeface="Symbol" panose="05050102010706020507" pitchFamily="18" charset="2"/>
                        </a:rPr>
                        <a:t>·</a:t>
                      </a:r>
                      <a:r>
                        <a:rPr lang="es-MX" sz="1000">
                          <a:effectLst/>
                          <a:latin typeface="Times New Roman" panose="02020603050405020304" pitchFamily="18" charset="0"/>
                        </a:rPr>
                        <a:t>        </a:t>
                      </a:r>
                      <a:r>
                        <a:rPr lang="es-MX" sz="1600" i="1">
                          <a:effectLst/>
                          <a:latin typeface="Calibri" panose="020F0502020204030204" pitchFamily="34" charset="0"/>
                        </a:rPr>
                        <a:t>Solicitud de Financiamiento </a:t>
                      </a:r>
                      <a:r>
                        <a:rPr lang="es-MX" sz="1600">
                          <a:effectLst/>
                          <a:latin typeface="Calibri" panose="020F0502020204030204" pitchFamily="34" charset="0"/>
                        </a:rPr>
                        <a:t>(borrador de formulario)</a:t>
                      </a:r>
                    </a:p>
                    <a:p>
                      <a:pPr marL="228600"/>
                      <a:r>
                        <a:rPr lang="es-MX" sz="1600">
                          <a:effectLst/>
                          <a:latin typeface="Symbol" panose="05050102010706020507" pitchFamily="18" charset="2"/>
                        </a:rPr>
                        <a:t>·</a:t>
                      </a:r>
                      <a:r>
                        <a:rPr lang="es-MX" sz="1000">
                          <a:effectLst/>
                          <a:latin typeface="Times New Roman" panose="02020603050405020304" pitchFamily="18" charset="0"/>
                        </a:rPr>
                        <a:t>        </a:t>
                      </a:r>
                      <a:r>
                        <a:rPr lang="es-MX" sz="1600" i="1">
                          <a:effectLst/>
                          <a:latin typeface="Calibri" panose="020F0502020204030204" pitchFamily="34" charset="0"/>
                        </a:rPr>
                        <a:t>Tabla de datos esenciales</a:t>
                      </a:r>
                      <a:endParaRPr lang="es-MX" sz="160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/>
                      <a:r>
                        <a:rPr lang="es-MX" sz="1600">
                          <a:effectLst/>
                          <a:latin typeface="Symbol" panose="05050102010706020507" pitchFamily="18" charset="2"/>
                        </a:rPr>
                        <a:t>·</a:t>
                      </a:r>
                      <a:r>
                        <a:rPr lang="es-MX" sz="1000">
                          <a:effectLst/>
                          <a:latin typeface="Times New Roman" panose="02020603050405020304" pitchFamily="18" charset="0"/>
                        </a:rPr>
                        <a:t>        </a:t>
                      </a:r>
                      <a:r>
                        <a:rPr lang="es-MX" sz="1600" i="1">
                          <a:effectLst/>
                          <a:latin typeface="Calibri" panose="020F0502020204030204" pitchFamily="34" charset="0"/>
                        </a:rPr>
                        <a:t>Tabla panorama financiero</a:t>
                      </a:r>
                      <a:endParaRPr lang="es-MX" sz="160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/>
                      <a:r>
                        <a:rPr lang="es-MX" sz="1600">
                          <a:effectLst/>
                          <a:latin typeface="Symbol" panose="05050102010706020507" pitchFamily="18" charset="2"/>
                        </a:rPr>
                        <a:t>·</a:t>
                      </a:r>
                      <a:r>
                        <a:rPr lang="es-MX" sz="1000">
                          <a:effectLst/>
                          <a:latin typeface="Times New Roman" panose="02020603050405020304" pitchFamily="18" charset="0"/>
                        </a:rPr>
                        <a:t>        </a:t>
                      </a:r>
                      <a:r>
                        <a:rPr lang="es-MX" sz="1600" i="1">
                          <a:effectLst/>
                          <a:latin typeface="Calibri" panose="020F0502020204030204" pitchFamily="34" charset="0"/>
                        </a:rPr>
                        <a:t>PAAR</a:t>
                      </a:r>
                      <a:endParaRPr lang="es-MX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SV" sz="1600" dirty="0">
                          <a:effectLst/>
                          <a:latin typeface="Calibri" panose="020F0502020204030204" pitchFamily="34" charset="0"/>
                        </a:rPr>
                        <a:t>12 de abril 2024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82963"/>
                  </a:ext>
                </a:extLst>
              </a:tr>
              <a:tr h="1071725">
                <a:tc>
                  <a:txBody>
                    <a:bodyPr/>
                    <a:lstStyle/>
                    <a:p>
                      <a:pPr marL="228600"/>
                      <a:r>
                        <a:rPr lang="es-SV" sz="1600" dirty="0">
                          <a:effectLst/>
                          <a:latin typeface="Symbol" panose="05050102010706020507" pitchFamily="18" charset="2"/>
                        </a:rPr>
                        <a:t>·</a:t>
                      </a:r>
                      <a:r>
                        <a:rPr lang="es-SV" sz="1000" dirty="0">
                          <a:effectLst/>
                          <a:latin typeface="Times New Roman" panose="02020603050405020304" pitchFamily="18" charset="0"/>
                        </a:rPr>
                        <a:t>        </a:t>
                      </a:r>
                      <a:r>
                        <a:rPr lang="es-SV" sz="1600" i="1" dirty="0">
                          <a:effectLst/>
                          <a:latin typeface="Calibri" panose="020F0502020204030204" pitchFamily="34" charset="0"/>
                        </a:rPr>
                        <a:t>Documentos MCP – ES</a:t>
                      </a:r>
                      <a:endParaRPr lang="es-SV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effectLst/>
                          <a:latin typeface="Calibri" panose="020F0502020204030204" pitchFamily="34" charset="0"/>
                        </a:rPr>
                        <a:t>La dirección ejecutiva del MCP definirá la fecha del envío de la documentación completa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849422"/>
                  </a:ext>
                </a:extLst>
              </a:tr>
            </a:tbl>
          </a:graphicData>
        </a:graphic>
      </p:graphicFrame>
      <p:pic>
        <p:nvPicPr>
          <p:cNvPr id="3" name="object 33">
            <a:extLst>
              <a:ext uri="{FF2B5EF4-FFF2-40B4-BE49-F238E27FC236}">
                <a16:creationId xmlns:a16="http://schemas.microsoft.com/office/drawing/2014/main" id="{5FD558F4-1BD6-03AC-F898-8B01E8458E4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96395" y="1051900"/>
            <a:ext cx="1050257" cy="1065154"/>
          </a:xfrm>
          <a:prstGeom prst="rect">
            <a:avLst/>
          </a:prstGeom>
        </p:spPr>
      </p:pic>
      <p:pic>
        <p:nvPicPr>
          <p:cNvPr id="5" name="object 40">
            <a:extLst>
              <a:ext uri="{FF2B5EF4-FFF2-40B4-BE49-F238E27FC236}">
                <a16:creationId xmlns:a16="http://schemas.microsoft.com/office/drawing/2014/main" id="{91AC8EDA-2162-690E-350A-7A044C71E4F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40394" y="2484121"/>
            <a:ext cx="762257" cy="94487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B559D21-4BD8-BA8A-D49E-C3C34A6686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2639" y="4047302"/>
            <a:ext cx="1050257" cy="106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0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4A087-04A5-0F29-8253-27A738096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80ECAE18-74A7-1BDD-367D-FC91E3DE23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78" y="478753"/>
            <a:ext cx="10292443" cy="590049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759F563A-A7FC-98B1-D680-D5AEB0A7ACEE}"/>
              </a:ext>
            </a:extLst>
          </p:cNvPr>
          <p:cNvSpPr/>
          <p:nvPr/>
        </p:nvSpPr>
        <p:spPr>
          <a:xfrm>
            <a:off x="8216110" y="5340420"/>
            <a:ext cx="2770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653907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299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Arial Nova Cond Light</vt:lpstr>
      <vt:lpstr>Calibri</vt:lpstr>
      <vt:lpstr>Calibri Light</vt:lpstr>
      <vt:lpstr>Symbol</vt:lpstr>
      <vt:lpstr>Times New Roman</vt:lpstr>
      <vt:lpstr>Tema de Office</vt:lpstr>
      <vt:lpstr>Plenaria del 4 de abril MCP F. Mundial</vt:lpstr>
      <vt:lpstr>Jornadas de trabajo: 18 y 19 de marzo 2024 – Subvención de Tuberculosis </vt:lpstr>
      <vt:lpstr>Trabajo realizado</vt:lpstr>
      <vt:lpstr>Algunos Acuerdo (1/2)</vt:lpstr>
      <vt:lpstr>Algunos Acuerdo (2/2)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Plenaria del 4 de abril MCP F. Mundial</dc:title>
  <dc:creator>Julio Garay Ramos</dc:creator>
  <cp:lastModifiedBy>Administración y Comunicaciones MCP</cp:lastModifiedBy>
  <cp:revision>5</cp:revision>
  <dcterms:created xsi:type="dcterms:W3CDTF">2024-04-03T17:01:46Z</dcterms:created>
  <dcterms:modified xsi:type="dcterms:W3CDTF">2024-04-04T15:30:06Z</dcterms:modified>
</cp:coreProperties>
</file>