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6"/>
  </p:notesMasterIdLst>
  <p:sldIdLst>
    <p:sldId id="2141411702" r:id="rId2"/>
    <p:sldId id="288" r:id="rId3"/>
    <p:sldId id="2141411703" r:id="rId4"/>
    <p:sldId id="2141411704" r:id="rId5"/>
    <p:sldId id="2141411705" r:id="rId6"/>
    <p:sldId id="2141411706" r:id="rId7"/>
    <p:sldId id="2141411710" r:id="rId8"/>
    <p:sldId id="2141411686" r:id="rId9"/>
    <p:sldId id="2141411709" r:id="rId10"/>
    <p:sldId id="2141411707" r:id="rId11"/>
    <p:sldId id="2141411708" r:id="rId12"/>
    <p:sldId id="402" r:id="rId13"/>
    <p:sldId id="401" r:id="rId14"/>
    <p:sldId id="2141411695" r:id="rId15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2387" autoAdjust="0"/>
  </p:normalViewPr>
  <p:slideViewPr>
    <p:cSldViewPr snapToGrid="0">
      <p:cViewPr varScale="1">
        <p:scale>
          <a:sx n="91" d="100"/>
          <a:sy n="91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3082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38B5B-A9CA-48D1-9E89-9D3A27363D29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A3B03-DD55-431B-83E9-8D0F726E7F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63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A3B03-DD55-431B-83E9-8D0F726E7F7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7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>
            <a:extLst>
              <a:ext uri="{FF2B5EF4-FFF2-40B4-BE49-F238E27FC236}">
                <a16:creationId xmlns:a16="http://schemas.microsoft.com/office/drawing/2014/main" id="{FA4FDBB4-6E8F-F5C4-804E-D9DF729BF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>
            <a:extLst>
              <a:ext uri="{FF2B5EF4-FFF2-40B4-BE49-F238E27FC236}">
                <a16:creationId xmlns:a16="http://schemas.microsoft.com/office/drawing/2014/main" id="{A8D06901-0F78-4D54-6550-BBA8F6ADD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6148" name="Marcador de número de diapositiva 3">
            <a:extLst>
              <a:ext uri="{FF2B5EF4-FFF2-40B4-BE49-F238E27FC236}">
                <a16:creationId xmlns:a16="http://schemas.microsoft.com/office/drawing/2014/main" id="{27E3A31C-9A75-43E7-0B48-C537F5109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5A5281-5383-45B9-8CF7-2A66DF8B98F5}" type="slidenum">
              <a:rPr lang="es-SV" altLang="es-SV" smtClean="0"/>
              <a:pPr/>
              <a:t>12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49323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>
            <a:extLst>
              <a:ext uri="{FF2B5EF4-FFF2-40B4-BE49-F238E27FC236}">
                <a16:creationId xmlns:a16="http://schemas.microsoft.com/office/drawing/2014/main" id="{4806811F-E7E3-8C43-665E-383AE448A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>
            <a:extLst>
              <a:ext uri="{FF2B5EF4-FFF2-40B4-BE49-F238E27FC236}">
                <a16:creationId xmlns:a16="http://schemas.microsoft.com/office/drawing/2014/main" id="{56B4B7EA-8FB3-E3BB-DB61-53DC5CB1C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SV"/>
          </a:p>
        </p:txBody>
      </p:sp>
      <p:sp>
        <p:nvSpPr>
          <p:cNvPr id="8196" name="Marcador de número de diapositiva 3">
            <a:extLst>
              <a:ext uri="{FF2B5EF4-FFF2-40B4-BE49-F238E27FC236}">
                <a16:creationId xmlns:a16="http://schemas.microsoft.com/office/drawing/2014/main" id="{A9538EE0-E9A7-2F14-8563-DD9E1159B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E6CFFC-FB22-4CCA-ABCA-CC678B205D26}" type="slidenum">
              <a:rPr lang="es-SV" altLang="es-SV" smtClean="0"/>
              <a:pPr/>
              <a:t>13</a:t>
            </a:fld>
            <a:endParaRPr lang="es-SV" alt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A7545-AAA4-96B1-ED03-CA59BE808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970B00-F000-3A75-DA49-09E83CD5F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314FEA-771B-2A55-BB2A-E2A79380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41E41B-87F5-A132-F78F-D24AC3AF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50563-FEC8-87D9-8127-45FA502F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61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7D251-DCD2-05D7-6CFD-87C8DE6F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F6C3DC-9557-20DE-E181-2821B583E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CA0F38-BC44-FBCA-7597-96D53A10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1E434E-DFE9-FC8A-36E1-7DFC1D08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97CD0-746E-5570-4DED-D10F366D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18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781603-68E8-9CA6-1907-8F59BB5380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74A30C-2389-B5E3-54FF-3947CD47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1B22C8-2621-A373-B0B4-D99CD73F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8375F-4761-06F9-083B-DCBF1351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053F8-90A9-D48D-5C83-0A4FF131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52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138F9-1F6F-CAC9-34B3-41F106F1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87978E-972C-B68F-4F66-7FDAD2D61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146E4-58E8-5C20-03BF-57D65DBF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0D54CB-87F5-A68A-0FA7-0FDE8F46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8540A9-C7BB-7E58-1E49-E4EFBD06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77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1BFF2-E3A6-25F9-B261-E1751229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5EBFC4-D89B-AF0E-228F-A6AABA6AA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8389CB-DC74-C896-D987-2A7F85CA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5CE65B-3EBB-32DE-F7C6-5ABF293F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CE299-D051-DC9F-4FD2-6BD1FD9E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57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EEE37-6760-3226-75F5-9CBF1F30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66C3E-191D-08A3-71D3-464831100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726943-B832-A9F0-58A7-6090CCD67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9F6EB3-E91B-66C2-1296-A024ECDC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9A2AD7-6DD2-CFC3-ECFF-06D9C73A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C6C99E-D36B-1BA7-4CD2-66F357EB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66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4609B-917B-C527-1798-3BA6136A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72FE5B-B061-2E26-97ED-02D7BA85A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D5AECE-5A6D-5D0B-B600-0721E0D8E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B8D8C8-96CD-C878-5595-BA2156AFF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33DAAD-ECD3-8EB3-456B-C6702BD04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C9C0F9-79F4-E661-2F21-9C469399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7CF35-BC2A-0318-8BCB-576A4D56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C55B5D-D175-3A8B-CFBF-DCB919E1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29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72450-15CE-A2C0-6210-5C372AC0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73AE6A-C6F3-2F66-2D09-4735A51E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E9C739-B0C6-E1E6-8867-5427634A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33DB62-FFBC-4C6C-85D4-1566631B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13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E5A258-051A-C46A-E082-A263808B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809146-18F5-A738-DF68-0EBCADA5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DDAC73-F1A6-5BC9-79D7-A5DF2846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7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278D7-9FB8-E137-362B-847B50A5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60EF36-9710-3BDC-06BB-F77AA5A2F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5EE60-6583-AD76-7D50-C36A0B78A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5FBD4A-A6B5-3224-5008-5BD7554A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2D72E9-079B-C845-75C7-3C34A498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DD94FA-B073-CE6A-A0A4-E451D5D4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35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38823-2E5C-6C50-CA56-53298648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259AA3-CD73-812D-0098-0D2D4473C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9ACF5F-4961-D156-D8DC-4343563AA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66A24-1380-A16E-67EA-91E55043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FCACF7-CFCC-E482-BEE2-D2F703BB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54D9BC-8ADB-062A-763D-165B416E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32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2159F5-1157-4931-9E25-353E7818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C6E772-5C75-C887-B4C7-85AA1FF9A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D612BF-AC81-8AFD-3080-4E9E5C292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04961-8F9B-4084-962C-BF2ABE0FA8A1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0D0BB4-860E-1BFE-9CA0-F5B475A85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7EB78F-093C-FC90-0096-677903EA8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819A-B78D-4A6A-860E-50F048E147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35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B13A74E-BF74-5DBF-B987-F4181140CD11}"/>
              </a:ext>
            </a:extLst>
          </p:cNvPr>
          <p:cNvSpPr txBox="1"/>
          <p:nvPr/>
        </p:nvSpPr>
        <p:spPr>
          <a:xfrm>
            <a:off x="9350392" y="127000"/>
            <a:ext cx="172354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SV" sz="1867" b="1" dirty="0">
                <a:latin typeface="Arial Narrow" panose="020B0606020202030204" pitchFamily="34" charset="0"/>
                <a:ea typeface="+mj-ea"/>
                <a:cs typeface="+mj-cs"/>
              </a:rPr>
              <a:t>Plenaria 02-2024</a:t>
            </a:r>
            <a:endParaRPr lang="es-ES" sz="1867" b="1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8D30462-B862-CF6C-5060-0A11E8813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5251210"/>
            <a:ext cx="3013756" cy="11439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B35CF4-1EB2-1E7D-9F03-33C47E410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9748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3D8F7CE-594B-9D67-3AFE-25F4893F1C6C}"/>
              </a:ext>
            </a:extLst>
          </p:cNvPr>
          <p:cNvSpPr txBox="1">
            <a:spLocks/>
          </p:cNvSpPr>
          <p:nvPr/>
        </p:nvSpPr>
        <p:spPr>
          <a:xfrm>
            <a:off x="-303434" y="31682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PENM VIH 2022 – 2027</a:t>
            </a:r>
            <a:br>
              <a:rPr lang="es-ES" dirty="0"/>
            </a:br>
            <a:r>
              <a:rPr lang="es-ES" dirty="0"/>
              <a:t>ACTUALIZADO</a:t>
            </a:r>
            <a:endParaRPr lang="es-SV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04C14E2-0139-6C44-68FF-EA3D1288B598}"/>
              </a:ext>
            </a:extLst>
          </p:cNvPr>
          <p:cNvSpPr txBox="1">
            <a:spLocks/>
          </p:cNvSpPr>
          <p:nvPr/>
        </p:nvSpPr>
        <p:spPr>
          <a:xfrm>
            <a:off x="1001487" y="189163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75895" indent="0" algn="just">
              <a:lnSpc>
                <a:spcPct val="103000"/>
              </a:lnSpc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es-US" sz="1800" b="1" kern="1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Visión </a:t>
            </a:r>
            <a:endParaRPr lang="es-SV" sz="1800" b="1" kern="1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177165" indent="0" algn="just">
              <a:lnSpc>
                <a:spcPct val="112000"/>
              </a:lnSpc>
              <a:spcAft>
                <a:spcPts val="210"/>
              </a:spcAft>
              <a:buFont typeface="Arial" panose="020B0604020202020204" pitchFamily="34" charset="0"/>
              <a:buNone/>
            </a:pPr>
            <a:r>
              <a:rPr lang="es-US" sz="1800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 Salvador cuenta con un marco de acción nacional multisectorial para acelerar la respuesta en la erradicación de la transmisión del VIH, así como del estigma y discriminación en todas sus formas, especialmente en las poblaciones claves, asegurando la protección social y la sostenibilidad de las acciones; Avanzando con pasos firmes, eficaces y eficientes hacia la eliminación del VIH en El Salvador en 2030. </a:t>
            </a:r>
            <a:endParaRPr lang="es-SV" sz="1800" kern="1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75895" indent="0" algn="just">
              <a:lnSpc>
                <a:spcPct val="103000"/>
              </a:lnSpc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es-US" sz="1800" b="1" kern="1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Misión </a:t>
            </a:r>
            <a:endParaRPr lang="es-SV" sz="1800" b="1" kern="1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marR="177165" indent="0" algn="just">
              <a:lnSpc>
                <a:spcPct val="112000"/>
              </a:lnSpc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es-US" sz="1800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Articular y coordinar una respuesta acelerada al VIH para la eliminación del VIH en El Salvador, asegurando la sostenibilidad y el acceso universal a la prevención, tratamiento, atención y apoyo relacionados al VIH, con base en estándares internacionales que propicien un entorno de respeto a los derechos humanos, equidad de género diversidad sexual</a:t>
            </a:r>
            <a:r>
              <a:rPr lang="es-US" sz="1800" kern="1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s-SV" sz="1800" kern="1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S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38DB1ED7-4C4B-B580-F483-23425123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4" y="6266206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87392C-0213-9663-78E0-8A9D7143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76" y="127627"/>
            <a:ext cx="1856763" cy="7048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954AD55-D6FE-2B51-BE9E-B141B210F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21126" y="214108"/>
            <a:ext cx="1149748" cy="12192000"/>
          </a:xfrm>
          <a:prstGeom prst="rect">
            <a:avLst/>
          </a:prstGeom>
        </p:spPr>
      </p:pic>
      <p:pic>
        <p:nvPicPr>
          <p:cNvPr id="5122" name="Picture 2" descr="C:\Users\DauphinBleu19\Desktop\DAUPHIN 2024\ONUSIDA\SISTEMATIZACIONES\AHUACHAPAN\FOTOS ahu 22feb24 penm\100_02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4" y="832439"/>
            <a:ext cx="4673996" cy="3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uphinBleu19\Desktop\DAUPHIN 2024\ONUSIDA\SISTEMATIZACIONES\AHUACHAPAN\FOTOS ahu 22feb24 penm\100_0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790700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8CA2412-58E5-2B9F-253C-34B124782E50}"/>
              </a:ext>
            </a:extLst>
          </p:cNvPr>
          <p:cNvSpPr txBox="1"/>
          <p:nvPr/>
        </p:nvSpPr>
        <p:spPr>
          <a:xfrm>
            <a:off x="1579425" y="4489807"/>
            <a:ext cx="3876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Consulta en Occidente del país, </a:t>
            </a:r>
            <a:r>
              <a:rPr lang="es-SV" sz="2400" dirty="0" err="1"/>
              <a:t>Jardin</a:t>
            </a:r>
            <a:r>
              <a:rPr lang="es-SV" sz="2400" dirty="0"/>
              <a:t> de </a:t>
            </a:r>
            <a:r>
              <a:rPr lang="es-SV" sz="2400" dirty="0" err="1"/>
              <a:t>Celeste,Ahuachapan</a:t>
            </a:r>
            <a:r>
              <a:rPr lang="es-SV" sz="2400" dirty="0"/>
              <a:t>, viernes 22 de febrero,2024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80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38DB1ED7-4C4B-B580-F483-23425123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4" y="6266206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87392C-0213-9663-78E0-8A9D7143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76" y="127627"/>
            <a:ext cx="1856763" cy="7048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954AD55-D6FE-2B51-BE9E-B141B210F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21126" y="214108"/>
            <a:ext cx="1149748" cy="12192000"/>
          </a:xfrm>
          <a:prstGeom prst="rect">
            <a:avLst/>
          </a:prstGeom>
        </p:spPr>
      </p:pic>
      <p:pic>
        <p:nvPicPr>
          <p:cNvPr id="6147" name="Picture 3" descr="C:\Users\DauphinBleu19\Desktop\DAUPHIN 2024\ONUSIDA\SISTEMATIZACIONES\AHUACHAPAN\FOTOS ahu 22feb24 penm\100_03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4" y="518132"/>
            <a:ext cx="4597796" cy="34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auphinBleu19\Desktop\DAUPHIN 2024\ONUSIDA\SISTEMATIZACIONES\AHUACHAPAN\FOTOS ahu 22feb24 penm\100_03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76" y="1927833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4D0F413-90EB-3E29-20C8-2781F2EE68B9}"/>
              </a:ext>
            </a:extLst>
          </p:cNvPr>
          <p:cNvSpPr txBox="1"/>
          <p:nvPr/>
        </p:nvSpPr>
        <p:spPr>
          <a:xfrm>
            <a:off x="1579425" y="4489807"/>
            <a:ext cx="3876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Consulta en Occidente del país, </a:t>
            </a:r>
            <a:r>
              <a:rPr lang="es-SV" sz="2400" dirty="0" err="1"/>
              <a:t>Jardin</a:t>
            </a:r>
            <a:r>
              <a:rPr lang="es-SV" sz="2400" dirty="0"/>
              <a:t> de </a:t>
            </a:r>
            <a:r>
              <a:rPr lang="es-SV" sz="2400" dirty="0" err="1"/>
              <a:t>Celeste,Ahuachapan</a:t>
            </a:r>
            <a:r>
              <a:rPr lang="es-SV" sz="2400" dirty="0"/>
              <a:t>, viernes 22 de febrero,2024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889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 descr="Imagen que contiene parado&#10;&#10;Descripción generada automáticamente">
            <a:extLst>
              <a:ext uri="{FF2B5EF4-FFF2-40B4-BE49-F238E27FC236}">
                <a16:creationId xmlns:a16="http://schemas.microsoft.com/office/drawing/2014/main" id="{6D8DC2F6-2810-B962-38FF-05A22833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988"/>
            <a:ext cx="10969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2">
            <a:extLst>
              <a:ext uri="{FF2B5EF4-FFF2-40B4-BE49-F238E27FC236}">
                <a16:creationId xmlns:a16="http://schemas.microsoft.com/office/drawing/2014/main" id="{C369AAFF-170E-CAEE-E4D1-AA42FC0E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888"/>
            <a:ext cx="2335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n 2">
            <a:extLst>
              <a:ext uri="{FF2B5EF4-FFF2-40B4-BE49-F238E27FC236}">
                <a16:creationId xmlns:a16="http://schemas.microsoft.com/office/drawing/2014/main" id="{4DFC782A-C328-BF5C-D02A-0FE199F45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27332" r="16335" b="13869"/>
          <a:stretch>
            <a:fillRect/>
          </a:stretch>
        </p:blipFill>
        <p:spPr bwMode="auto">
          <a:xfrm>
            <a:off x="1416050" y="1003300"/>
            <a:ext cx="10583863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45294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2" descr="Imagen que contiene parado&#10;&#10;Descripción generada automáticamente">
            <a:extLst>
              <a:ext uri="{FF2B5EF4-FFF2-40B4-BE49-F238E27FC236}">
                <a16:creationId xmlns:a16="http://schemas.microsoft.com/office/drawing/2014/main" id="{60F947AE-8C4D-67B3-8991-9BA16B14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988"/>
            <a:ext cx="109696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2">
            <a:extLst>
              <a:ext uri="{FF2B5EF4-FFF2-40B4-BE49-F238E27FC236}">
                <a16:creationId xmlns:a16="http://schemas.microsoft.com/office/drawing/2014/main" id="{0624E0E8-862C-8F76-DF4E-A031D568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15888"/>
            <a:ext cx="2335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236764-10FA-3387-673E-910D1C9B2430}"/>
              </a:ext>
            </a:extLst>
          </p:cNvPr>
          <p:cNvGraphicFramePr>
            <a:graphicFrameLocks noGrp="1"/>
          </p:cNvGraphicFramePr>
          <p:nvPr/>
        </p:nvGraphicFramePr>
        <p:xfrm>
          <a:off x="1631950" y="2060848"/>
          <a:ext cx="8928100" cy="2240484"/>
        </p:xfrm>
        <a:graphic>
          <a:graphicData uri="http://schemas.openxmlformats.org/drawingml/2006/table">
            <a:tbl>
              <a:tblPr/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09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1A9EE"/>
                          </a:highlight>
                          <a:latin typeface="Arial" panose="020B0604020202020204" pitchFamily="34" charset="0"/>
                        </a:rPr>
                        <a:t>Por Receptor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1A9EE"/>
                          </a:highlight>
                          <a:latin typeface="Arial" panose="020B0604020202020204" pitchFamily="34" charset="0"/>
                        </a:rPr>
                        <a:t>Año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1A9EE"/>
                          </a:highlight>
                          <a:latin typeface="Arial" panose="020B0604020202020204" pitchFamily="34" charset="0"/>
                        </a:rPr>
                        <a:t>Año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1A9EE"/>
                          </a:highlight>
                          <a:latin typeface="Arial" panose="020B0604020202020204" pitchFamily="34" charset="0"/>
                        </a:rPr>
                        <a:t>Año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1A9EE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1A9EE"/>
                          </a:highlight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9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1A9EE"/>
                          </a:highlight>
                          <a:latin typeface="Arial" panose="020B0604020202020204" pitchFamily="34" charset="0"/>
                        </a:rPr>
                        <a:t>Receptor Principal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8D4F7"/>
                          </a:highlight>
                          <a:latin typeface="Arial" panose="020B0604020202020204" pitchFamily="34" charset="0"/>
                        </a:rPr>
                        <a:t>4,654,266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8D4F7"/>
                          </a:highlight>
                          <a:latin typeface="Arial" panose="020B0604020202020204" pitchFamily="34" charset="0"/>
                        </a:rPr>
                        <a:t>3,555,508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8D4F7"/>
                          </a:highlight>
                          <a:latin typeface="Arial" panose="020B0604020202020204" pitchFamily="34" charset="0"/>
                        </a:rPr>
                        <a:t>3,559,543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8D4F7"/>
                          </a:highlight>
                          <a:latin typeface="Arial" panose="020B0604020202020204" pitchFamily="34" charset="0"/>
                        </a:rPr>
                        <a:t>11,769,317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8D4F7"/>
                          </a:highlight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Ministry of Health of the Republic of El Salvador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1,317,798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1,379,399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1,442,703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8D4F7"/>
                          </a:highlight>
                          <a:latin typeface="Arial" panose="020B0604020202020204" pitchFamily="34" charset="0"/>
                        </a:rPr>
                        <a:t>4,139,900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09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 International, Inc.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3,336,468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2,176,109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2,116,840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8D4F7"/>
                          </a:highlight>
                          <a:latin typeface="Arial" panose="020B0604020202020204" pitchFamily="34" charset="0"/>
                        </a:rPr>
                        <a:t>7,629,417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C09DC5-8653-3B56-0A1D-CB58C5524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r="3" b="3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39F714-F74D-8C7A-3350-6FBF2F04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5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98C3B92B-4D22-0C03-379D-C772B5B5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4" y="6266206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697427-C0D9-3E1D-81BB-854BA4E67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13" y="623275"/>
            <a:ext cx="1337310" cy="63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482FAD-7AC6-5947-2C19-B53ACF853E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833"/>
          <a:stretch/>
        </p:blipFill>
        <p:spPr>
          <a:xfrm rot="16200000">
            <a:off x="5916827" y="-6047755"/>
            <a:ext cx="358347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0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08E41E0D-139F-F791-F1C5-2E47DDEE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7" y="6251965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E9A407-7DAB-92AF-0A9C-3E88DEEF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49748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95B387-F952-FBF2-7D8F-686D00D0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05" y="134224"/>
            <a:ext cx="1856763" cy="70481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7C664DC-BF79-8772-B79E-C70631F1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2771" y="392254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OBJETIVO DEL PENM 2022 – 2027</a:t>
            </a:r>
            <a:br>
              <a:rPr lang="es-ES" dirty="0"/>
            </a:br>
            <a:r>
              <a:rPr lang="es-ES" dirty="0"/>
              <a:t>ACTUALIZADO</a:t>
            </a:r>
            <a:endParaRPr lang="es-SV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037E8C9-B6D5-8FB2-0C0B-3700E2F4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2" y="2070553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marR="175895" indent="0" algn="just">
              <a:lnSpc>
                <a:spcPct val="103000"/>
              </a:lnSpc>
              <a:spcAft>
                <a:spcPts val="90"/>
              </a:spcAft>
              <a:buNone/>
            </a:pPr>
            <a:r>
              <a:rPr lang="es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objetivo principal del Plan es promover y coordinar estrategias sostenibles e integrales para eliminar el VIH y las infecciones de transmisión sexual como problemas de salud pública en El Salvador, mediante estrategias de prevención, detección temprana y tratamiento efectivo, creando entornos favorables que faciliten la protección social.</a:t>
            </a:r>
            <a:endParaRPr lang="es-S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l">
              <a:lnSpc>
                <a:spcPct val="107000"/>
              </a:lnSpc>
              <a:spcAft>
                <a:spcPts val="510"/>
              </a:spcAft>
              <a:buNone/>
            </a:pPr>
            <a:r>
              <a:rPr lang="es-US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Objetivos estratégicos:</a:t>
            </a:r>
            <a:endParaRPr lang="es-S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OE.1. Asegurar un financiamiento sostenible.</a:t>
            </a:r>
            <a:endParaRPr lang="es-SV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OE.2. Reducir la vulnerabilidad y el riesgo de transmisión del VIH y las ITS.</a:t>
            </a:r>
            <a:endParaRPr lang="es-SV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OE.3. Garantizar el acceso universal a servicios de diagnóstico temprano del VIH y las ITS.</a:t>
            </a:r>
            <a:endParaRPr lang="es-SV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OE.4. Proveer atención integral y oportuna a las personas con VIH e ITS.</a:t>
            </a:r>
            <a:endParaRPr lang="es-SV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OE.5. Fortalecer la adherencia a los servicios de atención integral.</a:t>
            </a:r>
            <a:endParaRPr lang="es-SV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OE.6. Promover entornos favorables que faciliten la protección social.</a:t>
            </a:r>
            <a:endParaRPr lang="es-SV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OE.7. Establecer sistemas robustos de gestión, monitoreo y evaluación. </a:t>
            </a:r>
            <a:endParaRPr lang="es-SV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9810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08E41E0D-139F-F791-F1C5-2E47DDEE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7" y="6251965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E9A407-7DAB-92AF-0A9C-3E88DEEF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49748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95B387-F952-FBF2-7D8F-686D00D0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05" y="134224"/>
            <a:ext cx="1856763" cy="70481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4544691-075F-E6E7-9966-28F4CE16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77" y="585326"/>
            <a:ext cx="12192000" cy="1325563"/>
          </a:xfrm>
        </p:spPr>
        <p:txBody>
          <a:bodyPr/>
          <a:lstStyle/>
          <a:p>
            <a:pPr algn="ctr"/>
            <a:r>
              <a:rPr lang="es-ES" dirty="0"/>
              <a:t>INDICADORES DE IMPACTO PENM 2022 – 2027</a:t>
            </a:r>
            <a:br>
              <a:rPr lang="es-ES" dirty="0"/>
            </a:br>
            <a:r>
              <a:rPr lang="es-ES" dirty="0"/>
              <a:t>ACTUALIZADO</a:t>
            </a:r>
            <a:endParaRPr lang="es-SV" dirty="0"/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FBEF46A1-B7BB-59BC-4ACA-3B49DC351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595725"/>
              </p:ext>
            </p:extLst>
          </p:nvPr>
        </p:nvGraphicFramePr>
        <p:xfrm>
          <a:off x="1118259" y="2052430"/>
          <a:ext cx="9918357" cy="4554348"/>
        </p:xfrm>
        <a:graphic>
          <a:graphicData uri="http://schemas.openxmlformats.org/drawingml/2006/table">
            <a:tbl>
              <a:tblPr firstRow="1" firstCol="1" bandRow="1"/>
              <a:tblGrid>
                <a:gridCol w="3540126">
                  <a:extLst>
                    <a:ext uri="{9D8B030D-6E8A-4147-A177-3AD203B41FA5}">
                      <a16:colId xmlns:a16="http://schemas.microsoft.com/office/drawing/2014/main" val="2667997391"/>
                    </a:ext>
                  </a:extLst>
                </a:gridCol>
                <a:gridCol w="1091135">
                  <a:extLst>
                    <a:ext uri="{9D8B030D-6E8A-4147-A177-3AD203B41FA5}">
                      <a16:colId xmlns:a16="http://schemas.microsoft.com/office/drawing/2014/main" val="3384496636"/>
                    </a:ext>
                  </a:extLst>
                </a:gridCol>
                <a:gridCol w="1588784">
                  <a:extLst>
                    <a:ext uri="{9D8B030D-6E8A-4147-A177-3AD203B41FA5}">
                      <a16:colId xmlns:a16="http://schemas.microsoft.com/office/drawing/2014/main" val="2225642741"/>
                    </a:ext>
                  </a:extLst>
                </a:gridCol>
                <a:gridCol w="3698312">
                  <a:extLst>
                    <a:ext uri="{9D8B030D-6E8A-4147-A177-3AD203B41FA5}">
                      <a16:colId xmlns:a16="http://schemas.microsoft.com/office/drawing/2014/main" val="900735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b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DAE9F7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SV" sz="1400" kern="100" dirty="0">
                        <a:solidFill>
                          <a:srgbClr val="000000"/>
                        </a:solidFill>
                        <a:effectLst/>
                        <a:highlight>
                          <a:srgbClr val="DAE9F7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b="1" kern="0">
                          <a:solidFill>
                            <a:srgbClr val="000000"/>
                          </a:solidFill>
                          <a:effectLst/>
                          <a:highlight>
                            <a:srgbClr val="DAE9F7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Línea de Base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DAE9F7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b="1" kern="0">
                          <a:solidFill>
                            <a:srgbClr val="000000"/>
                          </a:solidFill>
                          <a:effectLst/>
                          <a:highlight>
                            <a:srgbClr val="DAE9F7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DAE9F7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b="1" kern="0">
                          <a:solidFill>
                            <a:srgbClr val="000000"/>
                          </a:solidFill>
                          <a:effectLst/>
                          <a:highlight>
                            <a:srgbClr val="DAE9F7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DAE9F7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b="1" kern="0">
                          <a:solidFill>
                            <a:srgbClr val="000000"/>
                          </a:solidFill>
                          <a:effectLst/>
                          <a:highlight>
                            <a:srgbClr val="DAE9F7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Impacto Esperado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DAE9F7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62852"/>
                  </a:ext>
                </a:extLst>
              </a:tr>
              <a:tr h="1296035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b="1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Tasa de incidencia estimada de nuevas infecciones por VIH por cada 1000 habitantes.</a:t>
                      </a:r>
                      <a:endParaRPr lang="es-SV" sz="1400" kern="100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 (2019)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s-SV" sz="1400" kern="100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Disminución de la transmisión del VIH en la población.</a:t>
                      </a:r>
                      <a:endParaRPr lang="es-SV" sz="1400" kern="100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29906"/>
                  </a:ext>
                </a:extLst>
              </a:tr>
              <a:tr h="1296035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b="1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 tasa de Transmisión Materno Infantil del VIH.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b="1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ES" sz="1400" b="1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Tasa de casos de Sífilis congénita (SC)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&lt;1 %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por 100 000 nacidos vivos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&lt;2 % 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≤250 por 100 000 nacidos vivos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Alcanzar la certificación de la eliminación la transmisión materno-infantil del VIH.</a:t>
                      </a:r>
                      <a:endParaRPr lang="es-SV" sz="1400" kern="100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029225"/>
                  </a:ext>
                </a:extLst>
              </a:tr>
              <a:tr h="1296035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b="1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muertes relacionadas con el SIDA por cada 100 000 habitantes.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(2019)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SV" sz="1400" kern="10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12000"/>
                        </a:lnSpc>
                        <a:spcAft>
                          <a:spcPts val="210"/>
                        </a:spcAft>
                      </a:pPr>
                      <a:r>
                        <a:rPr lang="es-US" sz="1400" kern="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Disminución de la mortalidad asociada al SIDA, mejorando el acceso a tratamientos efectivos y fortaleciendo los sistemas de salud.</a:t>
                      </a:r>
                      <a:endParaRPr lang="es-SV" sz="1400" kern="100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33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9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08E41E0D-139F-F791-F1C5-2E47DDEE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7" y="6251965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E9A407-7DAB-92AF-0A9C-3E88DEEF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49748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95B387-F952-FBF2-7D8F-686D00D0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05" y="134224"/>
            <a:ext cx="1856763" cy="70481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2F3F416-22CA-33D1-EE31-61E12431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36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PRESUPUESTO PENM 2022 – 2027  </a:t>
            </a:r>
            <a:br>
              <a:rPr lang="es-ES" dirty="0"/>
            </a:br>
            <a:r>
              <a:rPr lang="es-ES" dirty="0"/>
              <a:t>ACTUALIZADO</a:t>
            </a:r>
            <a:br>
              <a:rPr lang="es-ES" dirty="0"/>
            </a:br>
            <a:endParaRPr lang="es-SV" dirty="0"/>
          </a:p>
        </p:txBody>
      </p:sp>
      <p:graphicFrame>
        <p:nvGraphicFramePr>
          <p:cNvPr id="8" name="Marcador de contenido 6">
            <a:extLst>
              <a:ext uri="{FF2B5EF4-FFF2-40B4-BE49-F238E27FC236}">
                <a16:creationId xmlns:a16="http://schemas.microsoft.com/office/drawing/2014/main" id="{54EAA98B-732E-6F6C-0A0A-557B93E128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167906"/>
          <a:ext cx="10515601" cy="1666776"/>
        </p:xfrm>
        <a:graphic>
          <a:graphicData uri="http://schemas.openxmlformats.org/drawingml/2006/table">
            <a:tbl>
              <a:tblPr/>
              <a:tblGrid>
                <a:gridCol w="4208328">
                  <a:extLst>
                    <a:ext uri="{9D8B030D-6E8A-4147-A177-3AD203B41FA5}">
                      <a16:colId xmlns:a16="http://schemas.microsoft.com/office/drawing/2014/main" val="2713158559"/>
                    </a:ext>
                  </a:extLst>
                </a:gridCol>
                <a:gridCol w="866728">
                  <a:extLst>
                    <a:ext uri="{9D8B030D-6E8A-4147-A177-3AD203B41FA5}">
                      <a16:colId xmlns:a16="http://schemas.microsoft.com/office/drawing/2014/main" val="3966349484"/>
                    </a:ext>
                  </a:extLst>
                </a:gridCol>
                <a:gridCol w="866728">
                  <a:extLst>
                    <a:ext uri="{9D8B030D-6E8A-4147-A177-3AD203B41FA5}">
                      <a16:colId xmlns:a16="http://schemas.microsoft.com/office/drawing/2014/main" val="1625312717"/>
                    </a:ext>
                  </a:extLst>
                </a:gridCol>
                <a:gridCol w="866728">
                  <a:extLst>
                    <a:ext uri="{9D8B030D-6E8A-4147-A177-3AD203B41FA5}">
                      <a16:colId xmlns:a16="http://schemas.microsoft.com/office/drawing/2014/main" val="299876154"/>
                    </a:ext>
                  </a:extLst>
                </a:gridCol>
                <a:gridCol w="866728">
                  <a:extLst>
                    <a:ext uri="{9D8B030D-6E8A-4147-A177-3AD203B41FA5}">
                      <a16:colId xmlns:a16="http://schemas.microsoft.com/office/drawing/2014/main" val="1165831714"/>
                    </a:ext>
                  </a:extLst>
                </a:gridCol>
                <a:gridCol w="866728">
                  <a:extLst>
                    <a:ext uri="{9D8B030D-6E8A-4147-A177-3AD203B41FA5}">
                      <a16:colId xmlns:a16="http://schemas.microsoft.com/office/drawing/2014/main" val="958733050"/>
                    </a:ext>
                  </a:extLst>
                </a:gridCol>
                <a:gridCol w="866728">
                  <a:extLst>
                    <a:ext uri="{9D8B030D-6E8A-4147-A177-3AD203B41FA5}">
                      <a16:colId xmlns:a16="http://schemas.microsoft.com/office/drawing/2014/main" val="246452970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val="631963476"/>
                    </a:ext>
                  </a:extLst>
                </a:gridCol>
              </a:tblGrid>
              <a:tr h="18796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OBJETIVO ESTRATÉGICO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7074"/>
                  </a:ext>
                </a:extLst>
              </a:tr>
              <a:tr h="16290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OE.1. Asegurar un financiamiento sostenible.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6300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6300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6300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18900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05529"/>
                  </a:ext>
                </a:extLst>
              </a:tr>
              <a:tr h="16290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OE.2. Reducir la vulnerabilidad y el riesgo de transmisión del VIH y las ITS.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$ 20.371.552,71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$ 20.703.791,80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$ 21.259.083,09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$ 23.123.552,93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$ 22.443.192,58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$ 22.705.149,72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$ 130.606.322,82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0383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OE.3. Garantizar el acceso universal a servicios de diagnóstico temprano del VIH y las ITS.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$ 13.677.943,45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$ 14.053.910,19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$ 14.317.213,75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$ 14.204.024,43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$ 14.385.868,61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$ 14.651.147,33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$ 85.290.107,76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948589"/>
                  </a:ext>
                </a:extLst>
              </a:tr>
              <a:tr h="16290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OE.4. Proveer atención integral y oportuna a las personas con VIH e ITS.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$ 18.009.899,93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$ 18.227.921,55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$ 18.501.468,15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$ 18.818.850,87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$ 19.064.834,99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$ 19.352.292,09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$ 111.975.267,57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20313"/>
                  </a:ext>
                </a:extLst>
              </a:tr>
              <a:tr h="16290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OE.5. Fortalecer la adherencia a los servicios de atención integral.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$ 4.579.091,09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$ 4.730.167,99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$ 4.867.972,64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$ 5.140.611,04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$ 5.284.878,73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$ 5.461.319,54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$ 30.064.041,04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78803"/>
                  </a:ext>
                </a:extLst>
              </a:tr>
              <a:tr h="16290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OE.6. Promover entornos favorables que faciliten la protección social.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$ 3.474.840,11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$ 3.549.897,79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$ 3.591.689,70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$ 3.844.564,53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$ 3.874.826,38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$ 3.855.129,39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$ 22.190.947,89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685052"/>
                  </a:ext>
                </a:extLst>
              </a:tr>
              <a:tr h="16290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OE.7. Establecer sistemas robustos de gestión, monitoreo y evaluación.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$ 6.056.638,29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$ 6.206.830,01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$ 6.537.480,75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$ 5.951.336,10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$ 5.849.300,45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$ 5.905.624,23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$ 36.507.209,82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791473"/>
                  </a:ext>
                </a:extLst>
              </a:tr>
              <a:tr h="187965"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$ 66.169.965,58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$ 67.472.519,33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$ 69.074.908,07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$ 71.089.239,90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$ 70.909.201,72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$ 71.936.962,30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C6E0B4"/>
                          </a:highlight>
                          <a:latin typeface="Calibri" panose="020F0502020204030204" pitchFamily="34" charset="0"/>
                        </a:rPr>
                        <a:t>$ 416.652.796,90</a:t>
                      </a:r>
                    </a:p>
                  </a:txBody>
                  <a:tcPr marL="6266" marR="6266" marT="62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827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9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08E41E0D-139F-F791-F1C5-2E47DDEE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7" y="6251965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E9A407-7DAB-92AF-0A9C-3E88DEEF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49748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95B387-F952-FBF2-7D8F-686D00D0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05" y="134224"/>
            <a:ext cx="1856763" cy="704812"/>
          </a:xfrm>
          <a:prstGeom prst="rect">
            <a:avLst/>
          </a:prstGeom>
        </p:spPr>
      </p:pic>
      <p:pic>
        <p:nvPicPr>
          <p:cNvPr id="1026" name="Picture 2" descr="C:\Users\DauphinBleu19\Desktop\DAUPHIN 2024\ONUSIDA\SISTEMATIZACIONES\SAN MIGUEL\FOTOS\100_01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5" y="884634"/>
            <a:ext cx="4176748" cy="31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uphinBleu19\Desktop\DAUPHIN 2024\ONUSIDA\SISTEMATIZACIONES\SAN MIGUEL\FOTOS\100_01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43" y="1435093"/>
            <a:ext cx="5826124" cy="43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56781E3-AA5B-2E66-D218-A044D73A0853}"/>
              </a:ext>
            </a:extLst>
          </p:cNvPr>
          <p:cNvSpPr txBox="1"/>
          <p:nvPr/>
        </p:nvSpPr>
        <p:spPr>
          <a:xfrm>
            <a:off x="1579425" y="4489807"/>
            <a:ext cx="3876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Consulta en el Oriente del país, Hotel Florencia, San Miguel, viernes 16 de febrero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99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08E41E0D-139F-F791-F1C5-2E47DDEE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7" y="6251965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E9A407-7DAB-92AF-0A9C-3E88DEEF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49748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95B387-F952-FBF2-7D8F-686D00D0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05" y="134224"/>
            <a:ext cx="1856763" cy="704812"/>
          </a:xfrm>
          <a:prstGeom prst="rect">
            <a:avLst/>
          </a:prstGeom>
        </p:spPr>
      </p:pic>
      <p:pic>
        <p:nvPicPr>
          <p:cNvPr id="2050" name="Picture 2" descr="C:\Users\DauphinBleu19\Desktop\DAUPHIN 2024\ONUSIDA\SISTEMATIZACIONES\SAN MIGUEL\FOTOS\100_0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47" y="486630"/>
            <a:ext cx="4393035" cy="32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uphinBleu19\Desktop\DAUPHIN 2024\ONUSIDA\SISTEMATIZACIONES\SAN MIGUEL\FOTOS\100_02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05" y="1371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BCE2DD-1B6D-99F4-D762-F8685BAC06F2}"/>
              </a:ext>
            </a:extLst>
          </p:cNvPr>
          <p:cNvSpPr txBox="1"/>
          <p:nvPr/>
        </p:nvSpPr>
        <p:spPr>
          <a:xfrm>
            <a:off x="1579425" y="4489807"/>
            <a:ext cx="3876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Consulta en el Oriente del país, Hotel Florencia, San Miguel, viernes 16 de febrero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99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38DB1ED7-4C4B-B580-F483-23425123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4" y="6266206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87392C-0213-9663-78E0-8A9D7143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76" y="127627"/>
            <a:ext cx="1856763" cy="7048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954AD55-D6FE-2B51-BE9E-B141B210F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21126" y="214108"/>
            <a:ext cx="1149748" cy="12192000"/>
          </a:xfrm>
          <a:prstGeom prst="rect">
            <a:avLst/>
          </a:prstGeom>
        </p:spPr>
      </p:pic>
      <p:pic>
        <p:nvPicPr>
          <p:cNvPr id="4098" name="Picture 2" descr="C:\Users\DauphinBleu19\Desktop\DAUPHIN 2024\ONUSIDA\SISTEMATIZACIONES\SAN SALVADOR\FOTOS\100_02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4" y="127627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uphinBleu19\Desktop\DAUPHIN 2024\ONUSIDA\SISTEMATIZACIONES\SAN SALVADOR\FOTOS\100_02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76" y="19050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F6941E-4C35-A774-74C5-5CF2ACE61AB7}"/>
              </a:ext>
            </a:extLst>
          </p:cNvPr>
          <p:cNvSpPr txBox="1"/>
          <p:nvPr/>
        </p:nvSpPr>
        <p:spPr>
          <a:xfrm>
            <a:off x="1579425" y="4489807"/>
            <a:ext cx="3876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Consulta en San Salvador, grupo 1, Hotel Barceló, San Miguel, viernes 20 de febrero,2024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007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38DB1ED7-4C4B-B580-F483-23425123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4" y="6266206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87392C-0213-9663-78E0-8A9D7143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76" y="127627"/>
            <a:ext cx="1856763" cy="7048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954AD55-D6FE-2B51-BE9E-B141B210F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21126" y="214108"/>
            <a:ext cx="1149748" cy="12192000"/>
          </a:xfrm>
          <a:prstGeom prst="rect">
            <a:avLst/>
          </a:prstGeom>
        </p:spPr>
      </p:pic>
      <p:pic>
        <p:nvPicPr>
          <p:cNvPr id="3075" name="Picture 3" descr="C:\Users\DauphinBleu19\Desktop\DAUPHIN 2024\ONUSIDA\SISTEMATIZACIONES\SAN SALVADOR\FOTOS\100_02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8" y="752388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uphinBleu19\Desktop\DAUPHIN 2024\ONUSIDA\SISTEMATIZACIONES\SAN SALVADOR\FOTOS\100_02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512743"/>
            <a:ext cx="4546299" cy="34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FF82294-F360-9B9F-2AFE-C2AFCC11759B}"/>
              </a:ext>
            </a:extLst>
          </p:cNvPr>
          <p:cNvSpPr txBox="1"/>
          <p:nvPr/>
        </p:nvSpPr>
        <p:spPr>
          <a:xfrm>
            <a:off x="1579425" y="4489807"/>
            <a:ext cx="3876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Consulta en San Salvador, grupo 1, Hotel Barceló, San Miguel, viernes 20 de febrero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708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alud.gob.sv/archivos/pdf/plantillas_institucionales/logos-minsal-062019/logos_minsal_062019-White_transparente_2536x1288.png">
            <a:extLst>
              <a:ext uri="{FF2B5EF4-FFF2-40B4-BE49-F238E27FC236}">
                <a16:creationId xmlns:a16="http://schemas.microsoft.com/office/drawing/2014/main" id="{38DB1ED7-4C4B-B580-F483-23425123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4" y="6266206"/>
            <a:ext cx="1219048" cy="5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87392C-0213-9663-78E0-8A9D7143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76" y="127627"/>
            <a:ext cx="1856763" cy="7048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954AD55-D6FE-2B51-BE9E-B141B210F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21126" y="214108"/>
            <a:ext cx="1149748" cy="12192000"/>
          </a:xfrm>
          <a:prstGeom prst="rect">
            <a:avLst/>
          </a:prstGeom>
        </p:spPr>
      </p:pic>
      <p:pic>
        <p:nvPicPr>
          <p:cNvPr id="7170" name="Picture 2" descr="C:\Users\DauphinBleu19\Desktop\DAUPHIN 2024\MCP SV2024\REDES SOCIALES\MARZO 2024\8mar24 penm\100_03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591857"/>
            <a:ext cx="5524501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auphinBleu19\Desktop\DAUPHIN 2024\MCP SV2024\REDES SOCIALES\MARZO 2024\8mar24 penm\100_03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8" y="800214"/>
            <a:ext cx="4724248" cy="354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F6D3AB4-1951-BF0D-0976-76A4F8243AE0}"/>
              </a:ext>
            </a:extLst>
          </p:cNvPr>
          <p:cNvSpPr txBox="1"/>
          <p:nvPr/>
        </p:nvSpPr>
        <p:spPr>
          <a:xfrm>
            <a:off x="1109922" y="4488126"/>
            <a:ext cx="3876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Consulta en San Salvador, grupo 2, Hotel Barceló, San Miguel, viernes 8 de marzo,2024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857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Words>854</Words>
  <Application>Microsoft Office PowerPoint</Application>
  <PresentationFormat>Panorámica</PresentationFormat>
  <Paragraphs>148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Cambria</vt:lpstr>
      <vt:lpstr>Tema de Office</vt:lpstr>
      <vt:lpstr>Presentación de PowerPoint</vt:lpstr>
      <vt:lpstr>OBJETIVO DEL PENM 2022 – 2027 ACTUALIZADO</vt:lpstr>
      <vt:lpstr>INDICADORES DE IMPACTO PENM 2022 – 2027 ACTUALIZADO</vt:lpstr>
      <vt:lpstr>PRESUPUESTO PENM 2022 – 2027   ACTUALIZADO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COFINANCIAMIENTO PARA PLAN ESTRATEGICO NACIONAL MULTISECTORIAL PARA LA PREENCIÓN Y CONTROL DE LA TUBERCULOSIS EN EL SALVADOR 2022 - 2024</dc:title>
  <dc:creator>gilayala</dc:creator>
  <cp:lastModifiedBy>SALVADOR SORTO</cp:lastModifiedBy>
  <cp:revision>133</cp:revision>
  <dcterms:created xsi:type="dcterms:W3CDTF">2020-01-08T14:02:58Z</dcterms:created>
  <dcterms:modified xsi:type="dcterms:W3CDTF">2024-04-19T16:55:29Z</dcterms:modified>
</cp:coreProperties>
</file>