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7193A1-018E-4BB0-AE62-57E10EEC1684}" v="1" dt="2024-04-04T15:07:28.3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EZ DE MIRANDA, Celina" userId="e18d36d5-5e70-4319-b515-4758470054df" providerId="ADAL" clId="{577193A1-018E-4BB0-AE62-57E10EEC1684}"/>
    <pc:docChg chg="modSld">
      <pc:chgData name="MARTINEZ DE MIRANDA, Celina" userId="e18d36d5-5e70-4319-b515-4758470054df" providerId="ADAL" clId="{577193A1-018E-4BB0-AE62-57E10EEC1684}" dt="2024-04-04T15:26:58.309" v="35" actId="20577"/>
      <pc:docMkLst>
        <pc:docMk/>
      </pc:docMkLst>
      <pc:sldChg chg="modSp mod">
        <pc:chgData name="MARTINEZ DE MIRANDA, Celina" userId="e18d36d5-5e70-4319-b515-4758470054df" providerId="ADAL" clId="{577193A1-018E-4BB0-AE62-57E10EEC1684}" dt="2024-04-04T15:26:58.309" v="35" actId="20577"/>
        <pc:sldMkLst>
          <pc:docMk/>
          <pc:sldMk cId="1095136281" sldId="257"/>
        </pc:sldMkLst>
        <pc:spChg chg="mod">
          <ac:chgData name="MARTINEZ DE MIRANDA, Celina" userId="e18d36d5-5e70-4319-b515-4758470054df" providerId="ADAL" clId="{577193A1-018E-4BB0-AE62-57E10EEC1684}" dt="2024-04-04T15:26:58.309" v="35" actId="20577"/>
          <ac:spMkLst>
            <pc:docMk/>
            <pc:sldMk cId="1095136281" sldId="257"/>
            <ac:spMk id="3" creationId="{6E6EE14F-CEB5-D9B4-74DD-C50B4080930C}"/>
          </ac:spMkLst>
        </pc:spChg>
      </pc:sldChg>
      <pc:sldChg chg="modSp mod">
        <pc:chgData name="MARTINEZ DE MIRANDA, Celina" userId="e18d36d5-5e70-4319-b515-4758470054df" providerId="ADAL" clId="{577193A1-018E-4BB0-AE62-57E10EEC1684}" dt="2024-04-04T15:08:31.780" v="2" actId="255"/>
        <pc:sldMkLst>
          <pc:docMk/>
          <pc:sldMk cId="3179036605" sldId="259"/>
        </pc:sldMkLst>
        <pc:spChg chg="mod">
          <ac:chgData name="MARTINEZ DE MIRANDA, Celina" userId="e18d36d5-5e70-4319-b515-4758470054df" providerId="ADAL" clId="{577193A1-018E-4BB0-AE62-57E10EEC1684}" dt="2024-04-04T15:08:31.780" v="2" actId="255"/>
          <ac:spMkLst>
            <pc:docMk/>
            <pc:sldMk cId="3179036605" sldId="259"/>
            <ac:spMk id="3" creationId="{6E6EE14F-CEB5-D9B4-74DD-C50B4080930C}"/>
          </ac:spMkLst>
        </pc:spChg>
        <pc:spChg chg="mod">
          <ac:chgData name="MARTINEZ DE MIRANDA, Celina" userId="e18d36d5-5e70-4319-b515-4758470054df" providerId="ADAL" clId="{577193A1-018E-4BB0-AE62-57E10EEC1684}" dt="2024-04-04T15:07:34.858" v="1" actId="255"/>
          <ac:spMkLst>
            <pc:docMk/>
            <pc:sldMk cId="3179036605" sldId="259"/>
            <ac:spMk id="7" creationId="{07D42C84-1D63-4688-E3C9-0972F464307D}"/>
          </ac:spMkLst>
        </pc:spChg>
        <pc:grpChg chg="mod">
          <ac:chgData name="MARTINEZ DE MIRANDA, Celina" userId="e18d36d5-5e70-4319-b515-4758470054df" providerId="ADAL" clId="{577193A1-018E-4BB0-AE62-57E10EEC1684}" dt="2024-04-04T15:07:28.333" v="0" actId="14100"/>
          <ac:grpSpMkLst>
            <pc:docMk/>
            <pc:sldMk cId="3179036605" sldId="259"/>
            <ac:grpSpMk id="5" creationId="{9BA81E5F-099C-D54B-18B1-8D70322763EA}"/>
          </ac:grpSpMkLst>
        </pc:grpChg>
        <pc:picChg chg="mod">
          <ac:chgData name="MARTINEZ DE MIRANDA, Celina" userId="e18d36d5-5e70-4319-b515-4758470054df" providerId="ADAL" clId="{577193A1-018E-4BB0-AE62-57E10EEC1684}" dt="2024-04-04T15:07:28.333" v="0" actId="14100"/>
          <ac:picMkLst>
            <pc:docMk/>
            <pc:sldMk cId="3179036605" sldId="259"/>
            <ac:picMk id="6" creationId="{F58391EF-F439-FE1A-F84D-9C529B2C0DF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D805C6-B183-14BE-50CA-D137C32A77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0AE985-3815-FD12-D765-5378AEEAC0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FCD79A-D6B0-2744-3328-02EA59321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A7927-C281-4090-A8A6-B2965AFEE8B8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7A014F-59CE-FD58-19C8-27D14BB86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E98EB2-BA69-5A10-B078-FB9CCE6D9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D1B46-2AD4-4E35-BEB6-B60852D91A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96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A1E638-C3DF-019D-EA94-10F90BB6D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28C8542-69F1-C467-E67B-9BAA32E62D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242A02-D278-0F2C-9657-04EC5F7FE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A7927-C281-4090-A8A6-B2965AFEE8B8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905443-CA0A-4D11-971A-A0D00FF87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A11CB9B-4F02-5123-0ECA-B7F0E3E7C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D1B46-2AD4-4E35-BEB6-B60852D91A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343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BDC033C-63A4-73F7-D790-5315EC6279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24A0B73-E547-118C-C350-D6BF8E8867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F5F3F1-2FA5-7C74-7EDE-96DCE7262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A7927-C281-4090-A8A6-B2965AFEE8B8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B05EA1-5862-0975-BE1E-F31C57277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C6C7C4-FDB9-EFDF-7B1B-5C5362D0C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D1B46-2AD4-4E35-BEB6-B60852D91A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380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808B27-215E-DB28-E0C0-EC4CAD589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8986821-CD3F-0DF1-C553-21709B2E6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01C80C-E6F2-37BC-EC09-9AF4C9DA2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A7927-C281-4090-A8A6-B2965AFEE8B8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71E026-DE0E-E9E6-E571-023F02B4F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B733A9-CF7E-88D3-DD50-8CB1B9861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D1B46-2AD4-4E35-BEB6-B60852D91A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298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63B03C-2847-E406-17F0-B43AA9524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DAA326A-A4AE-8811-CBF7-4A1DD3F500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BCF833-D9A6-107A-01C8-390B9EED4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A7927-C281-4090-A8A6-B2965AFEE8B8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B720D6-0C42-C5D7-56CA-FFBEA8BFF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A318D9-B4C6-9B83-69EA-0CB228CAA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D1B46-2AD4-4E35-BEB6-B60852D91A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821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462677-97F9-2C6B-942B-6600A467B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A201DD-49A3-94C8-5713-5213BADB36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0203A04-89F3-EEEC-D111-545B30B5FC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EAB61E1-EA31-51AA-7020-03E2A560B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A7927-C281-4090-A8A6-B2965AFEE8B8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45A43BE-D4E3-B2FB-1727-86838C14E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AAF6E8D-EE58-F1FA-1E0A-4A474E9C4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D1B46-2AD4-4E35-BEB6-B60852D91A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169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0432C8-3BC2-760B-4954-70A5B98D1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1EB88DB-FD34-35CA-F48E-E726CE823B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C44D8F0-584A-F48D-6A9A-D6D88B58CC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B512F35-2FE8-0605-662E-4E35075596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E524078-CF8B-0064-6CF8-3444A02319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E478E9A-7E0B-3374-1FD5-DAF1FA4B3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A7927-C281-4090-A8A6-B2965AFEE8B8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9898791-5292-BC49-49CD-0440AA9B7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6033364-8BF3-1FB2-D7C3-3D1CC4181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D1B46-2AD4-4E35-BEB6-B60852D91A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203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28AFD3-F8D1-3A2D-CD17-5E5DF9038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F958B07-F8A8-B750-2BFC-BF6EEDA24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A7927-C281-4090-A8A6-B2965AFEE8B8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38E240D-0D1E-73BF-9B38-5F3970921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2E5CB4E-6474-6C42-F041-2BBB01E37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D1B46-2AD4-4E35-BEB6-B60852D91A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144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6EABAD0-B528-D502-FD97-20B7C4698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A7927-C281-4090-A8A6-B2965AFEE8B8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5ACD133-1651-299C-400F-D375DB1C2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8C2DDF3-FB3B-A7E7-BFD5-EAA1CBE43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D1B46-2AD4-4E35-BEB6-B60852D91A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318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D99141-EA5D-0551-B80B-F42BFD8A3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95279B9-1CBA-FBAB-D691-B7393775E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91F6532-CBD8-BB05-1D88-BF22FB5CA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C2732DF-7BAD-5C27-0E53-4C4F1ADF9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A7927-C281-4090-A8A6-B2965AFEE8B8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55396F-8C2C-13F8-BAAD-66A36F6C5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6D9C9FC-8377-133F-4481-EF9317996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D1B46-2AD4-4E35-BEB6-B60852D91A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50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1372FC-1F79-7BDC-EE53-470D64292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BB15CA6-6D95-502F-E7BD-63B84E34B3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26EFB65-E921-DA3B-523C-0A380CB0C9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2F7D16F-4AEA-3532-2DAB-CFB3B2888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A7927-C281-4090-A8A6-B2965AFEE8B8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34B56E3-BAA1-931C-22C5-4FCFAFA2C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37898EC-1E67-D459-44CC-EC796DC37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D1B46-2AD4-4E35-BEB6-B60852D91A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868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A28CAFE-81E0-4F27-5CD0-D95273836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540B055-0416-FA22-BFC1-FD75BB0580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F00E3D-8B09-E424-A186-9D24606A60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98A7927-C281-4090-A8A6-B2965AFEE8B8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4C326A6-97AD-1C01-8678-C2F6E312BD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B7DD6A-B14F-BC92-1372-C1FA61EC47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A0D1B46-2AD4-4E35-BEB6-B60852D91A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48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F32883-4DD2-E25E-2E8A-9CC8D0DB68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6467" y="1557578"/>
            <a:ext cx="9144000" cy="2387600"/>
          </a:xfrm>
        </p:spPr>
        <p:txBody>
          <a:bodyPr>
            <a:normAutofit/>
          </a:bodyPr>
          <a:lstStyle/>
          <a:p>
            <a:r>
              <a:rPr lang="es-SV" sz="4800" dirty="0"/>
              <a:t>RUTA ELABORACIÓN SOLICITUD DE FONDOS</a:t>
            </a:r>
            <a:endParaRPr lang="en-US" sz="4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1221680-8523-D4FA-489D-65E670FA56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6467" y="4280132"/>
            <a:ext cx="9144000" cy="1655762"/>
          </a:xfrm>
        </p:spPr>
        <p:txBody>
          <a:bodyPr/>
          <a:lstStyle/>
          <a:p>
            <a:r>
              <a:rPr lang="es-SV" dirty="0"/>
              <a:t>Informe de avance</a:t>
            </a:r>
            <a:endParaRPr lang="en-US" dirty="0"/>
          </a:p>
        </p:txBody>
      </p:sp>
      <p:pic>
        <p:nvPicPr>
          <p:cNvPr id="4" name="Imagen 1">
            <a:extLst>
              <a:ext uri="{FF2B5EF4-FFF2-40B4-BE49-F238E27FC236}">
                <a16:creationId xmlns:a16="http://schemas.microsoft.com/office/drawing/2014/main" id="{87467C0C-CDC9-4EEE-4852-2046A4BA4D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084" b="58230"/>
          <a:stretch/>
        </p:blipFill>
        <p:spPr bwMode="auto">
          <a:xfrm>
            <a:off x="8980687" y="230188"/>
            <a:ext cx="2281356" cy="99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840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6EE14F-CEB5-D9B4-74DD-C50B40809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SV" dirty="0"/>
          </a:p>
          <a:p>
            <a:endParaRPr lang="es-SV" dirty="0"/>
          </a:p>
          <a:p>
            <a:endParaRPr lang="es-SV" dirty="0"/>
          </a:p>
          <a:p>
            <a:pPr marL="0" indent="0">
              <a:buNone/>
            </a:pPr>
            <a:endParaRPr lang="es-SV" dirty="0"/>
          </a:p>
          <a:p>
            <a:r>
              <a:rPr lang="es-SV" dirty="0"/>
              <a:t>Misión Fondo Global:</a:t>
            </a:r>
          </a:p>
          <a:p>
            <a:pPr lvl="4"/>
            <a:r>
              <a:rPr lang="es-SV" sz="2400" dirty="0"/>
              <a:t>TB -PEN</a:t>
            </a:r>
          </a:p>
          <a:p>
            <a:pPr lvl="4"/>
            <a:r>
              <a:rPr lang="es-SV" sz="2400" dirty="0"/>
              <a:t>VIH-PENM/por resultados</a:t>
            </a:r>
            <a:r>
              <a:rPr lang="es-SV" sz="2400"/>
              <a:t>/basado en insumos</a:t>
            </a:r>
            <a:endParaRPr lang="en-US" sz="2400" dirty="0"/>
          </a:p>
        </p:txBody>
      </p:sp>
      <p:sp>
        <p:nvSpPr>
          <p:cNvPr id="4" name="6 Rectángulo">
            <a:extLst>
              <a:ext uri="{FF2B5EF4-FFF2-40B4-BE49-F238E27FC236}">
                <a16:creationId xmlns:a16="http://schemas.microsoft.com/office/drawing/2014/main" id="{C737E714-E6E8-71CF-BBFC-2FA7594DD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Cronología </a:t>
            </a:r>
          </a:p>
        </p:txBody>
      </p:sp>
      <p:grpSp>
        <p:nvGrpSpPr>
          <p:cNvPr id="5" name="2 Grupo">
            <a:extLst>
              <a:ext uri="{FF2B5EF4-FFF2-40B4-BE49-F238E27FC236}">
                <a16:creationId xmlns:a16="http://schemas.microsoft.com/office/drawing/2014/main" id="{9BA81E5F-099C-D54B-18B1-8D70322763EA}"/>
              </a:ext>
            </a:extLst>
          </p:cNvPr>
          <p:cNvGrpSpPr/>
          <p:nvPr/>
        </p:nvGrpSpPr>
        <p:grpSpPr>
          <a:xfrm>
            <a:off x="838199" y="1825624"/>
            <a:ext cx="1576227" cy="1698411"/>
            <a:chOff x="203200" y="1270000"/>
            <a:chExt cx="1257300" cy="1257300"/>
          </a:xfrm>
        </p:grpSpPr>
        <p:pic>
          <p:nvPicPr>
            <p:cNvPr id="6" name="Picture 3">
              <a:extLst>
                <a:ext uri="{FF2B5EF4-FFF2-40B4-BE49-F238E27FC236}">
                  <a16:creationId xmlns:a16="http://schemas.microsoft.com/office/drawing/2014/main" id="{F58391EF-F439-FE1A-F84D-9C529B2C0D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200" y="1270000"/>
              <a:ext cx="1257300" cy="1257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1 CuadroTexto">
              <a:extLst>
                <a:ext uri="{FF2B5EF4-FFF2-40B4-BE49-F238E27FC236}">
                  <a16:creationId xmlns:a16="http://schemas.microsoft.com/office/drawing/2014/main" id="{07D42C84-1D63-4688-E3C9-0972F464307D}"/>
                </a:ext>
              </a:extLst>
            </p:cNvPr>
            <p:cNvSpPr txBox="1"/>
            <p:nvPr/>
          </p:nvSpPr>
          <p:spPr>
            <a:xfrm>
              <a:off x="355600" y="1741250"/>
              <a:ext cx="825500" cy="52403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419" sz="2000" b="1" dirty="0"/>
                <a:t>18-22</a:t>
              </a:r>
              <a:r>
                <a:rPr lang="es-419" sz="2000" dirty="0"/>
                <a:t> </a:t>
              </a:r>
            </a:p>
            <a:p>
              <a:pPr algn="ctr"/>
              <a:r>
                <a:rPr lang="es-419" sz="2000" dirty="0"/>
                <a:t>Marzo</a:t>
              </a:r>
              <a:endParaRPr lang="es-ES" sz="2000" dirty="0"/>
            </a:p>
          </p:txBody>
        </p:sp>
      </p:grpSp>
      <p:pic>
        <p:nvPicPr>
          <p:cNvPr id="1026" name="Imagen 1">
            <a:extLst>
              <a:ext uri="{FF2B5EF4-FFF2-40B4-BE49-F238E27FC236}">
                <a16:creationId xmlns:a16="http://schemas.microsoft.com/office/drawing/2014/main" id="{0908B4AB-C461-7683-8A0E-E928B0BA95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084" b="58230"/>
          <a:stretch/>
        </p:blipFill>
        <p:spPr bwMode="auto">
          <a:xfrm>
            <a:off x="8980687" y="230188"/>
            <a:ext cx="2281356" cy="99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5136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n 1">
            <a:extLst>
              <a:ext uri="{FF2B5EF4-FFF2-40B4-BE49-F238E27FC236}">
                <a16:creationId xmlns:a16="http://schemas.microsoft.com/office/drawing/2014/main" id="{0908B4AB-C461-7683-8A0E-E928B0BA95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084" b="58230"/>
          <a:stretch/>
        </p:blipFill>
        <p:spPr bwMode="auto">
          <a:xfrm>
            <a:off x="8980687" y="230188"/>
            <a:ext cx="2281356" cy="99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37395B96-B67D-1C19-4572-EBC6C14E1E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286513"/>
              </p:ext>
            </p:extLst>
          </p:nvPr>
        </p:nvGraphicFramePr>
        <p:xfrm>
          <a:off x="1068513" y="1222625"/>
          <a:ext cx="9596063" cy="5569067"/>
        </p:xfrm>
        <a:graphic>
          <a:graphicData uri="http://schemas.openxmlformats.org/drawingml/2006/table">
            <a:tbl>
              <a:tblPr/>
              <a:tblGrid>
                <a:gridCol w="3291923">
                  <a:extLst>
                    <a:ext uri="{9D8B030D-6E8A-4147-A177-3AD203B41FA5}">
                      <a16:colId xmlns:a16="http://schemas.microsoft.com/office/drawing/2014/main" val="1612610863"/>
                    </a:ext>
                  </a:extLst>
                </a:gridCol>
                <a:gridCol w="2108552">
                  <a:extLst>
                    <a:ext uri="{9D8B030D-6E8A-4147-A177-3AD203B41FA5}">
                      <a16:colId xmlns:a16="http://schemas.microsoft.com/office/drawing/2014/main" val="2864648680"/>
                    </a:ext>
                  </a:extLst>
                </a:gridCol>
                <a:gridCol w="1764298">
                  <a:extLst>
                    <a:ext uri="{9D8B030D-6E8A-4147-A177-3AD203B41FA5}">
                      <a16:colId xmlns:a16="http://schemas.microsoft.com/office/drawing/2014/main" val="3772447807"/>
                    </a:ext>
                  </a:extLst>
                </a:gridCol>
                <a:gridCol w="1226403">
                  <a:extLst>
                    <a:ext uri="{9D8B030D-6E8A-4147-A177-3AD203B41FA5}">
                      <a16:colId xmlns:a16="http://schemas.microsoft.com/office/drawing/2014/main" val="2588432440"/>
                    </a:ext>
                  </a:extLst>
                </a:gridCol>
                <a:gridCol w="1204887">
                  <a:extLst>
                    <a:ext uri="{9D8B030D-6E8A-4147-A177-3AD203B41FA5}">
                      <a16:colId xmlns:a16="http://schemas.microsoft.com/office/drawing/2014/main" val="3305707047"/>
                    </a:ext>
                  </a:extLst>
                </a:gridCol>
              </a:tblGrid>
              <a:tr h="1517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Primer Envio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0596433"/>
                  </a:ext>
                </a:extLst>
              </a:tr>
              <a:tr h="1775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Producto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 cargo de 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Participantes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#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Del 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269918"/>
                  </a:ext>
                </a:extLst>
              </a:tr>
              <a:tr h="1420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PENM VIH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Dr. Reyes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Petit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05-abr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7137603"/>
                  </a:ext>
                </a:extLst>
              </a:tr>
              <a:tr h="1872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Formulario de solicitud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Consultor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Dependerá de la sección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12-abr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995233"/>
                  </a:ext>
                </a:extLst>
              </a:tr>
              <a:tr h="1872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Marco de desempeño 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Dra . Flores/Dra Herrera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Técnicos de Monitoreo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08-abr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8576316"/>
                  </a:ext>
                </a:extLst>
              </a:tr>
              <a:tr h="1872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Descripcion de la estrategia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7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Dra. Nieto/Dra. Herrera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7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equipo adhoc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7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12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7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7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251093"/>
                  </a:ext>
                </a:extLst>
              </a:tr>
              <a:tr h="1872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Presupuesto detallado subvención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Lcda. Mendoza /Lcda. Pérez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Técnicos del Area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12-abr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3964412"/>
                  </a:ext>
                </a:extLst>
              </a:tr>
              <a:tr h="1872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Tabla de eficiencias programáticas 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Dra. Flores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Tecnicos de Monitoreo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08-abr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0093752"/>
                  </a:ext>
                </a:extLst>
              </a:tr>
              <a:tr h="1872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Tabla de panorama financiero 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Lcda. Mendoza /Dra. Avalos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 técnicos de Fondos Externos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12-abr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086522"/>
                  </a:ext>
                </a:extLst>
              </a:tr>
              <a:tr h="18723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Solicitud priorizada por encima del monto asignado (PAAR) 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Dra. Nieto/Lcda. Mendoza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Lcda. Fuentes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fexible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6453817"/>
                  </a:ext>
                </a:extLst>
              </a:tr>
              <a:tr h="18723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Plantilla para la gestión de productos sanitarios (HPTM)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Dra. Herrera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Tecnicos de Monitoreo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12-abr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3518227"/>
                  </a:ext>
                </a:extLst>
              </a:tr>
              <a:tr h="18723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Mapa de acuerdos de ejecución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6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Dra. Flores/Dra. Herrera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6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Tecnicos de Monitoreo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6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6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12-abr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6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9315781"/>
                  </a:ext>
                </a:extLst>
              </a:tr>
              <a:tr h="9636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Tabla de datos esenciales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petit/Consultor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Tecnicos adhoc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12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12-abr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6632460"/>
                  </a:ext>
                </a:extLst>
              </a:tr>
              <a:tr h="9636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Lista de abreviaturas y anexos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Consultor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26-abr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1145427"/>
                  </a:ext>
                </a:extLst>
              </a:tr>
              <a:tr h="280853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Anexo de prioridades de financiamiento de la sociedad civil y las comunidades 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6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PETIT Comité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6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Tecnicos adhoc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6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6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12-abr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6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04845"/>
                  </a:ext>
                </a:extLst>
              </a:tr>
              <a:tr h="280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Descripción del diálogo país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Consultor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Asistencia ONUSIDA/Equipo de propuestas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26-abr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1945941"/>
                  </a:ext>
                </a:extLst>
              </a:tr>
              <a:tr h="280853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Aprobacion de la solicitud de financiamiento por parte del MCP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Plenaria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Coordinadoras del comité de Propuestas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26-abr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730191"/>
                  </a:ext>
                </a:extLst>
              </a:tr>
              <a:tr h="18723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Declaración de conformidad del MCP 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Presidente del MCP-ES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Directora Ejecutiva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26-abr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2057604"/>
                  </a:ext>
                </a:extLst>
              </a:tr>
              <a:tr h="37447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Documentación adicional para respaldar los requisitos de confinanciamiento incluidas las cartas de compromiso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Dra. Nieto/Lcda. Mendoza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negociacion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8484550"/>
                  </a:ext>
                </a:extLst>
              </a:tr>
              <a:tr h="18723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Estudio Bio-Comportamental y de talla poblacional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Dra. Herrera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equipo adhoc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19-abr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785312"/>
                  </a:ext>
                </a:extLst>
              </a:tr>
              <a:tr h="37447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Tabla de Brechas programáticas para trabajadores comunitarios de la Salud (RP PLAN INTERNATIONAL)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Dra. Herrera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equipo adhoc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12-abr</a:t>
                      </a:r>
                    </a:p>
                  </a:txBody>
                  <a:tcPr marL="3259" marR="3259" marT="3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4419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2162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6EE14F-CEB5-D9B4-74DD-C50B40809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SV" dirty="0"/>
          </a:p>
          <a:p>
            <a:endParaRPr lang="es-SV" dirty="0"/>
          </a:p>
          <a:p>
            <a:endParaRPr lang="es-SV" dirty="0"/>
          </a:p>
          <a:p>
            <a:pPr marL="0" indent="0">
              <a:buNone/>
            </a:pPr>
            <a:endParaRPr lang="es-SV" dirty="0"/>
          </a:p>
          <a:p>
            <a:r>
              <a:rPr lang="es-SV" sz="3600" dirty="0"/>
              <a:t>Presentación de la Solicitud de fondos:</a:t>
            </a:r>
          </a:p>
          <a:p>
            <a:pPr lvl="4"/>
            <a:r>
              <a:rPr lang="es-SV" sz="3600" dirty="0"/>
              <a:t>TB </a:t>
            </a:r>
          </a:p>
          <a:p>
            <a:pPr lvl="4"/>
            <a:r>
              <a:rPr lang="es-SV" sz="3600" dirty="0"/>
              <a:t>VIH</a:t>
            </a:r>
            <a:endParaRPr lang="en-US" sz="3600" dirty="0"/>
          </a:p>
        </p:txBody>
      </p:sp>
      <p:grpSp>
        <p:nvGrpSpPr>
          <p:cNvPr id="5" name="2 Grupo">
            <a:extLst>
              <a:ext uri="{FF2B5EF4-FFF2-40B4-BE49-F238E27FC236}">
                <a16:creationId xmlns:a16="http://schemas.microsoft.com/office/drawing/2014/main" id="{9BA81E5F-099C-D54B-18B1-8D70322763EA}"/>
              </a:ext>
            </a:extLst>
          </p:cNvPr>
          <p:cNvGrpSpPr/>
          <p:nvPr/>
        </p:nvGrpSpPr>
        <p:grpSpPr>
          <a:xfrm>
            <a:off x="838199" y="1407560"/>
            <a:ext cx="1946098" cy="2116475"/>
            <a:chOff x="203200" y="1270000"/>
            <a:chExt cx="1257300" cy="1257300"/>
          </a:xfrm>
        </p:grpSpPr>
        <p:pic>
          <p:nvPicPr>
            <p:cNvPr id="6" name="Picture 3">
              <a:extLst>
                <a:ext uri="{FF2B5EF4-FFF2-40B4-BE49-F238E27FC236}">
                  <a16:creationId xmlns:a16="http://schemas.microsoft.com/office/drawing/2014/main" id="{F58391EF-F439-FE1A-F84D-9C529B2C0D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200" y="1270000"/>
              <a:ext cx="1257300" cy="1257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1 CuadroTexto">
              <a:extLst>
                <a:ext uri="{FF2B5EF4-FFF2-40B4-BE49-F238E27FC236}">
                  <a16:creationId xmlns:a16="http://schemas.microsoft.com/office/drawing/2014/main" id="{07D42C84-1D63-4688-E3C9-0972F464307D}"/>
                </a:ext>
              </a:extLst>
            </p:cNvPr>
            <p:cNvSpPr txBox="1"/>
            <p:nvPr/>
          </p:nvSpPr>
          <p:spPr>
            <a:xfrm>
              <a:off x="355600" y="1741250"/>
              <a:ext cx="825500" cy="566791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419" sz="2800" b="1" dirty="0"/>
                <a:t>26</a:t>
              </a:r>
              <a:r>
                <a:rPr lang="es-419" sz="2800" dirty="0"/>
                <a:t> </a:t>
              </a:r>
            </a:p>
            <a:p>
              <a:pPr algn="ctr"/>
              <a:r>
                <a:rPr lang="es-419" sz="2800" dirty="0"/>
                <a:t>Abril</a:t>
              </a:r>
              <a:endParaRPr lang="es-ES" sz="2800" dirty="0"/>
            </a:p>
          </p:txBody>
        </p:sp>
      </p:grpSp>
      <p:pic>
        <p:nvPicPr>
          <p:cNvPr id="1026" name="Imagen 1">
            <a:extLst>
              <a:ext uri="{FF2B5EF4-FFF2-40B4-BE49-F238E27FC236}">
                <a16:creationId xmlns:a16="http://schemas.microsoft.com/office/drawing/2014/main" id="{0908B4AB-C461-7683-8A0E-E928B0BA95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084" b="58230"/>
          <a:stretch/>
        </p:blipFill>
        <p:spPr bwMode="auto">
          <a:xfrm>
            <a:off x="8980687" y="230188"/>
            <a:ext cx="2281356" cy="99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90366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c2e1cf9b-e1b6-44eb-8021-428c292d3eb5}" enabled="0" method="" siteId="{c2e1cf9b-e1b6-44eb-8021-428c292d3eb5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338</Words>
  <Application>Microsoft Office PowerPoint</Application>
  <PresentationFormat>Panorámica</PresentationFormat>
  <Paragraphs>126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Aptos Narrow</vt:lpstr>
      <vt:lpstr>Arial</vt:lpstr>
      <vt:lpstr>Tema de Office</vt:lpstr>
      <vt:lpstr>RUTA ELABORACIÓN SOLICITUD DE FONDOS</vt:lpstr>
      <vt:lpstr>Cronología 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RUTA ELABORACIÓN SOLICITUD DE FONDOS</dc:title>
  <dc:creator>MARTINEZ DE MIRANDA, Celina</dc:creator>
  <cp:lastModifiedBy>MARTINEZ DE MIRANDA, Celina</cp:lastModifiedBy>
  <cp:revision>1</cp:revision>
  <dcterms:created xsi:type="dcterms:W3CDTF">2024-04-04T14:47:19Z</dcterms:created>
  <dcterms:modified xsi:type="dcterms:W3CDTF">2024-04-04T15:26:59Z</dcterms:modified>
</cp:coreProperties>
</file>