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9" r:id="rId3"/>
    <p:sldId id="274" r:id="rId4"/>
    <p:sldId id="257" r:id="rId5"/>
    <p:sldId id="305" r:id="rId6"/>
    <p:sldId id="258" r:id="rId7"/>
    <p:sldId id="308" r:id="rId8"/>
    <p:sldId id="307" r:id="rId9"/>
    <p:sldId id="279" r:id="rId10"/>
    <p:sldId id="315" r:id="rId11"/>
    <p:sldId id="312" r:id="rId12"/>
    <p:sldId id="313" r:id="rId13"/>
    <p:sldId id="280" r:id="rId14"/>
    <p:sldId id="314" r:id="rId15"/>
    <p:sldId id="316" r:id="rId16"/>
    <p:sldId id="260" r:id="rId17"/>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Strawford" panose="020B0604020202020204" charset="0"/>
      <p:regular r:id="rId22"/>
    </p:embeddedFont>
    <p:embeddedFont>
      <p:font typeface="Strawford Bold" pitchFamily="2" charset="0"/>
      <p:regular r:id="rId23"/>
      <p:bold r:id="rId24"/>
    </p:embeddedFont>
    <p:embeddedFont>
      <p:font typeface="Strawford Regular" pitchFamily="2"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900"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88367" y="-105957"/>
            <a:ext cx="18664734" cy="10498913"/>
          </a:xfrm>
          <a:custGeom>
            <a:avLst/>
            <a:gdLst/>
            <a:ahLst/>
            <a:cxnLst/>
            <a:rect l="l" t="t" r="r" b="b"/>
            <a:pathLst>
              <a:path w="18664734" h="10498913">
                <a:moveTo>
                  <a:pt x="0" y="0"/>
                </a:moveTo>
                <a:lnTo>
                  <a:pt x="18664734" y="0"/>
                </a:lnTo>
                <a:lnTo>
                  <a:pt x="18664734" y="10498913"/>
                </a:lnTo>
                <a:lnTo>
                  <a:pt x="0" y="10498913"/>
                </a:lnTo>
                <a:lnTo>
                  <a:pt x="0" y="0"/>
                </a:lnTo>
                <a:close/>
              </a:path>
            </a:pathLst>
          </a:custGeom>
          <a:blipFill>
            <a:blip r:embed="rId2"/>
            <a:stretch>
              <a:fillRect/>
            </a:stretch>
          </a:blipFill>
        </p:spPr>
        <p:txBody>
          <a:bodyPr/>
          <a:lstStyle/>
          <a:p>
            <a:endParaRPr lang="es-CR"/>
          </a:p>
        </p:txBody>
      </p:sp>
      <p:sp>
        <p:nvSpPr>
          <p:cNvPr id="3" name="Freeform 3"/>
          <p:cNvSpPr/>
          <p:nvPr/>
        </p:nvSpPr>
        <p:spPr>
          <a:xfrm>
            <a:off x="0" y="0"/>
            <a:ext cx="5774722" cy="2913127"/>
          </a:xfrm>
          <a:custGeom>
            <a:avLst/>
            <a:gdLst/>
            <a:ahLst/>
            <a:cxnLst/>
            <a:rect l="l" t="t" r="r" b="b"/>
            <a:pathLst>
              <a:path w="5774722" h="2913127">
                <a:moveTo>
                  <a:pt x="0" y="0"/>
                </a:moveTo>
                <a:lnTo>
                  <a:pt x="5774722" y="0"/>
                </a:lnTo>
                <a:lnTo>
                  <a:pt x="5774722" y="2913127"/>
                </a:lnTo>
                <a:lnTo>
                  <a:pt x="0" y="2913127"/>
                </a:lnTo>
                <a:lnTo>
                  <a:pt x="0" y="0"/>
                </a:lnTo>
                <a:close/>
              </a:path>
            </a:pathLst>
          </a:custGeom>
          <a:blipFill>
            <a:blip r:embed="rId3"/>
            <a:stretch>
              <a:fillRect/>
            </a:stretch>
          </a:blipFill>
        </p:spPr>
        <p:txBody>
          <a:bodyPr/>
          <a:lstStyle/>
          <a:p>
            <a:endParaRPr lang="es-CR"/>
          </a:p>
        </p:txBody>
      </p:sp>
      <p:sp>
        <p:nvSpPr>
          <p:cNvPr id="4" name="TextBox 4"/>
          <p:cNvSpPr txBox="1"/>
          <p:nvPr/>
        </p:nvSpPr>
        <p:spPr>
          <a:xfrm>
            <a:off x="653497" y="5109410"/>
            <a:ext cx="14730882" cy="2707729"/>
          </a:xfrm>
          <a:prstGeom prst="rect">
            <a:avLst/>
          </a:prstGeom>
        </p:spPr>
        <p:txBody>
          <a:bodyPr wrap="square" lIns="0" tIns="0" rIns="0" bIns="0" rtlCol="0" anchor="t">
            <a:spAutoFit/>
          </a:bodyPr>
          <a:lstStyle/>
          <a:p>
            <a:pPr>
              <a:lnSpc>
                <a:spcPts val="10299"/>
              </a:lnSpc>
            </a:pPr>
            <a:r>
              <a:rPr lang="en-US" sz="10299" dirty="0">
                <a:solidFill>
                  <a:srgbClr val="FFFFFF"/>
                </a:solidFill>
                <a:latin typeface="Strawford Bold"/>
              </a:rPr>
              <a:t>Hojas de Ruta </a:t>
            </a:r>
            <a:r>
              <a:rPr lang="en-US" sz="10299" dirty="0" err="1">
                <a:solidFill>
                  <a:srgbClr val="FFFFFF"/>
                </a:solidFill>
                <a:latin typeface="Strawford Bold"/>
              </a:rPr>
              <a:t>Movilización</a:t>
            </a:r>
            <a:r>
              <a:rPr lang="en-US" sz="10299" dirty="0">
                <a:solidFill>
                  <a:srgbClr val="FFFFFF"/>
                </a:solidFill>
                <a:latin typeface="Strawford Bold"/>
              </a:rPr>
              <a:t> de </a:t>
            </a:r>
            <a:r>
              <a:rPr lang="en-US" sz="10299" dirty="0" err="1">
                <a:solidFill>
                  <a:srgbClr val="FFFFFF"/>
                </a:solidFill>
                <a:latin typeface="Strawford Bold"/>
              </a:rPr>
              <a:t>Recursos</a:t>
            </a:r>
            <a:endParaRPr lang="en-US" sz="10299" dirty="0">
              <a:solidFill>
                <a:srgbClr val="FFFFFF"/>
              </a:solidFill>
              <a:latin typeface="Strawford Bold"/>
            </a:endParaRPr>
          </a:p>
        </p:txBody>
      </p:sp>
      <p:sp>
        <p:nvSpPr>
          <p:cNvPr id="5" name="TextBox 5"/>
          <p:cNvSpPr txBox="1"/>
          <p:nvPr/>
        </p:nvSpPr>
        <p:spPr>
          <a:xfrm>
            <a:off x="653497" y="7994982"/>
            <a:ext cx="14942399" cy="515639"/>
          </a:xfrm>
          <a:prstGeom prst="rect">
            <a:avLst/>
          </a:prstGeom>
        </p:spPr>
        <p:txBody>
          <a:bodyPr lIns="0" tIns="0" rIns="0" bIns="0" rtlCol="0" anchor="t">
            <a:spAutoFit/>
          </a:bodyPr>
          <a:lstStyle/>
          <a:p>
            <a:pPr>
              <a:lnSpc>
                <a:spcPts val="3800"/>
              </a:lnSpc>
            </a:pPr>
            <a:r>
              <a:rPr lang="en-US" sz="3800" dirty="0" err="1">
                <a:solidFill>
                  <a:srgbClr val="FFFFFF"/>
                </a:solidFill>
                <a:latin typeface="Strawford"/>
              </a:rPr>
              <a:t>Revisión</a:t>
            </a:r>
            <a:r>
              <a:rPr lang="en-US" sz="3800" dirty="0">
                <a:solidFill>
                  <a:srgbClr val="FFFFFF"/>
                </a:solidFill>
                <a:latin typeface="Strawford"/>
              </a:rPr>
              <a:t> MCP y RP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8548"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60" r="-60"/>
            </a:stretch>
          </a:blipFill>
        </p:spPr>
        <p:txBody>
          <a:bodyPr/>
          <a:lstStyle/>
          <a:p>
            <a:endParaRPr lang="es-CR" sz="4800" dirty="0"/>
          </a:p>
        </p:txBody>
      </p:sp>
      <p:sp>
        <p:nvSpPr>
          <p:cNvPr id="6" name="TextBox 6"/>
          <p:cNvSpPr txBox="1"/>
          <p:nvPr/>
        </p:nvSpPr>
        <p:spPr>
          <a:xfrm>
            <a:off x="990600" y="1104900"/>
            <a:ext cx="15705219" cy="7386638"/>
          </a:xfrm>
          <a:prstGeom prst="rect">
            <a:avLst/>
          </a:prstGeom>
        </p:spPr>
        <p:txBody>
          <a:bodyPr wrap="square" lIns="0" tIns="0" rIns="0" bIns="0" rtlCol="0" anchor="t">
            <a:spAutoFit/>
          </a:bodyPr>
          <a:lstStyle/>
          <a:p>
            <a:pPr marL="755649" lvl="1" indent="-377824" algn="just">
              <a:buFont typeface="Arial"/>
              <a:buChar char="•"/>
            </a:pPr>
            <a:r>
              <a:rPr lang="es-ES" sz="4000" dirty="0">
                <a:solidFill>
                  <a:srgbClr val="1E1C30"/>
                </a:solidFill>
                <a:latin typeface="Strawford" panose="020B0604020202020204" charset="0"/>
              </a:rPr>
              <a:t>Generación y diseño de los </a:t>
            </a:r>
            <a:r>
              <a:rPr lang="es-ES" sz="4000" u="sng" dirty="0">
                <a:solidFill>
                  <a:srgbClr val="1E1C30"/>
                </a:solidFill>
                <a:latin typeface="Strawford" panose="020B0604020202020204" charset="0"/>
              </a:rPr>
              <a:t>espacios de incidencia</a:t>
            </a:r>
            <a:r>
              <a:rPr lang="es-ES" sz="4000" dirty="0">
                <a:solidFill>
                  <a:srgbClr val="1E1C30"/>
                </a:solidFill>
                <a:latin typeface="Strawford" panose="020B0604020202020204" charset="0"/>
              </a:rPr>
              <a:t> en la movilización de recursos diferenciado por actores. </a:t>
            </a:r>
          </a:p>
          <a:p>
            <a:pPr marL="755649" lvl="1" indent="-377824" algn="just">
              <a:buFont typeface="Arial"/>
              <a:buChar char="•"/>
            </a:pPr>
            <a:endParaRPr lang="es-ES" sz="4000" dirty="0">
              <a:solidFill>
                <a:srgbClr val="1E1C30"/>
              </a:solidFill>
              <a:latin typeface="Strawford" panose="020B0604020202020204" charset="0"/>
            </a:endParaRPr>
          </a:p>
          <a:p>
            <a:pPr marL="755649" lvl="1" indent="-377824" algn="just">
              <a:buFont typeface="Arial"/>
              <a:buChar char="•"/>
            </a:pPr>
            <a:r>
              <a:rPr lang="es-ES" sz="4000" dirty="0">
                <a:solidFill>
                  <a:srgbClr val="1E1C30"/>
                </a:solidFill>
                <a:latin typeface="Strawford" panose="020B0604020202020204" charset="0"/>
              </a:rPr>
              <a:t>Elaboración de </a:t>
            </a:r>
            <a:r>
              <a:rPr lang="es-ES" sz="4000" u="sng" dirty="0">
                <a:solidFill>
                  <a:srgbClr val="1E1C30"/>
                </a:solidFill>
                <a:latin typeface="Strawford" panose="020B0604020202020204" charset="0"/>
              </a:rPr>
              <a:t>agenda política </a:t>
            </a:r>
            <a:r>
              <a:rPr lang="es-ES" sz="4000" u="sng" dirty="0" err="1">
                <a:solidFill>
                  <a:srgbClr val="1E1C30"/>
                </a:solidFill>
                <a:latin typeface="Strawford" panose="020B0604020202020204" charset="0"/>
              </a:rPr>
              <a:t>multiactor</a:t>
            </a:r>
            <a:r>
              <a:rPr lang="es-ES" sz="4000" u="sng" dirty="0">
                <a:solidFill>
                  <a:srgbClr val="1E1C30"/>
                </a:solidFill>
                <a:latin typeface="Strawford" panose="020B0604020202020204" charset="0"/>
              </a:rPr>
              <a:t> e intersectorial</a:t>
            </a:r>
            <a:r>
              <a:rPr lang="es-ES" sz="4000" dirty="0">
                <a:solidFill>
                  <a:srgbClr val="1E1C30"/>
                </a:solidFill>
                <a:latin typeface="Strawford" panose="020B0604020202020204" charset="0"/>
              </a:rPr>
              <a:t> en el tema de la </a:t>
            </a:r>
            <a:r>
              <a:rPr lang="es-ES" sz="4000" u="sng" dirty="0">
                <a:solidFill>
                  <a:srgbClr val="1E1C30"/>
                </a:solidFill>
                <a:latin typeface="Strawford" panose="020B0604020202020204" charset="0"/>
              </a:rPr>
              <a:t>movilización de recursos</a:t>
            </a:r>
            <a:r>
              <a:rPr lang="es-ES" sz="4000" dirty="0">
                <a:solidFill>
                  <a:srgbClr val="1E1C30"/>
                </a:solidFill>
                <a:latin typeface="Strawford" panose="020B0604020202020204" charset="0"/>
              </a:rPr>
              <a:t> para que las OSC/OBC accedan a recursos del gobierno como modificar legislación, reglamentos o incidir en políticas públicas. </a:t>
            </a:r>
          </a:p>
          <a:p>
            <a:pPr marL="755649" lvl="1" indent="-377824" algn="just">
              <a:buFont typeface="Arial"/>
              <a:buChar char="•"/>
            </a:pPr>
            <a:endParaRPr lang="es-ES" sz="4000" dirty="0">
              <a:solidFill>
                <a:srgbClr val="1E1C30"/>
              </a:solidFill>
              <a:latin typeface="Strawford" panose="020B0604020202020204" charset="0"/>
            </a:endParaRPr>
          </a:p>
          <a:p>
            <a:pPr marL="755649" lvl="1" indent="-377824" algn="just">
              <a:buFont typeface="Arial"/>
              <a:buChar char="•"/>
            </a:pPr>
            <a:r>
              <a:rPr lang="es-ES" sz="4000" dirty="0">
                <a:solidFill>
                  <a:srgbClr val="1E1C30"/>
                </a:solidFill>
                <a:latin typeface="Strawford" panose="020B0604020202020204" charset="0"/>
              </a:rPr>
              <a:t>Participación en la </a:t>
            </a:r>
            <a:r>
              <a:rPr lang="es-ES" sz="4000" u="sng" dirty="0">
                <a:solidFill>
                  <a:srgbClr val="1E1C30"/>
                </a:solidFill>
                <a:latin typeface="Strawford" panose="020B0604020202020204" charset="0"/>
              </a:rPr>
              <a:t>construcción de propuestas de instrumentos</a:t>
            </a:r>
            <a:r>
              <a:rPr lang="es-ES" sz="4000" dirty="0">
                <a:solidFill>
                  <a:srgbClr val="1E1C30"/>
                </a:solidFill>
                <a:latin typeface="Strawford" panose="020B0604020202020204" charset="0"/>
              </a:rPr>
              <a:t> de política pública en el tema de la movilización de recursos para las OSC/OBC. </a:t>
            </a:r>
            <a:endParaRPr lang="en-US" sz="4000" dirty="0">
              <a:solidFill>
                <a:srgbClr val="1E1C30"/>
              </a:solidFill>
              <a:latin typeface="Strawford" panose="020B0604020202020204" charset="0"/>
            </a:endParaRPr>
          </a:p>
          <a:p>
            <a:pPr marL="755649" lvl="1" indent="-377824" algn="just">
              <a:buFont typeface="Arial"/>
              <a:buChar char="•"/>
            </a:pPr>
            <a:endParaRPr lang="en-US" sz="4000" dirty="0">
              <a:solidFill>
                <a:srgbClr val="1E1C30"/>
              </a:solidFill>
              <a:latin typeface="Strawford" panose="020B0604020202020204" charset="0"/>
            </a:endParaRPr>
          </a:p>
        </p:txBody>
      </p:sp>
    </p:spTree>
    <p:extLst>
      <p:ext uri="{BB962C8B-B14F-4D97-AF65-F5344CB8AC3E}">
        <p14:creationId xmlns:p14="http://schemas.microsoft.com/office/powerpoint/2010/main" val="3218548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400" y="-1143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60" r="-60"/>
            </a:stretch>
          </a:blipFill>
        </p:spPr>
        <p:txBody>
          <a:bodyPr/>
          <a:lstStyle/>
          <a:p>
            <a:endParaRPr lang="es-CR" sz="4800" dirty="0"/>
          </a:p>
        </p:txBody>
      </p:sp>
      <p:sp>
        <p:nvSpPr>
          <p:cNvPr id="7" name="TextBox 6">
            <a:extLst>
              <a:ext uri="{FF2B5EF4-FFF2-40B4-BE49-F238E27FC236}">
                <a16:creationId xmlns:a16="http://schemas.microsoft.com/office/drawing/2014/main" id="{F18CE19D-BAEC-00D4-F28D-AC9523FF6445}"/>
              </a:ext>
            </a:extLst>
          </p:cNvPr>
          <p:cNvSpPr txBox="1"/>
          <p:nvPr/>
        </p:nvSpPr>
        <p:spPr>
          <a:xfrm>
            <a:off x="-152400" y="114300"/>
            <a:ext cx="18059400" cy="9233297"/>
          </a:xfrm>
          <a:prstGeom prst="rect">
            <a:avLst/>
          </a:prstGeom>
        </p:spPr>
        <p:txBody>
          <a:bodyPr wrap="square" lIns="0" tIns="0" rIns="0" bIns="0" rtlCol="0" anchor="t">
            <a:spAutoFit/>
          </a:bodyPr>
          <a:lstStyle/>
          <a:p>
            <a:pPr marL="377825" lvl="1" algn="just"/>
            <a:r>
              <a:rPr lang="es-ES" sz="4000" dirty="0">
                <a:solidFill>
                  <a:srgbClr val="1E1C30"/>
                </a:solidFill>
                <a:latin typeface="Strawford Bold"/>
              </a:rPr>
              <a:t>Comentarios</a:t>
            </a:r>
          </a:p>
          <a:p>
            <a:pPr marL="377825" lvl="1" algn="just"/>
            <a:r>
              <a:rPr lang="en-US" sz="4000" dirty="0">
                <a:solidFill>
                  <a:srgbClr val="1E1C30"/>
                </a:solidFill>
                <a:latin typeface="Strawford Regular" pitchFamily="2" charset="0"/>
              </a:rPr>
              <a:t>Francisco:</a:t>
            </a:r>
          </a:p>
          <a:p>
            <a:pPr marL="377825" lvl="1" algn="just"/>
            <a:r>
              <a:rPr lang="en-US" sz="4000" dirty="0" err="1">
                <a:solidFill>
                  <a:srgbClr val="1E1C30"/>
                </a:solidFill>
                <a:latin typeface="Strawford Regular" pitchFamily="2" charset="0"/>
              </a:rPr>
              <a:t>Monitoreo</a:t>
            </a:r>
            <a:r>
              <a:rPr lang="en-US" sz="4000" dirty="0">
                <a:solidFill>
                  <a:srgbClr val="1E1C30"/>
                </a:solidFill>
                <a:latin typeface="Strawford Regular" pitchFamily="2" charset="0"/>
              </a:rPr>
              <a:t>: es </a:t>
            </a:r>
            <a:r>
              <a:rPr lang="en-US" sz="4000" dirty="0" err="1">
                <a:solidFill>
                  <a:srgbClr val="1E1C30"/>
                </a:solidFill>
                <a:latin typeface="Strawford Regular" pitchFamily="2" charset="0"/>
              </a:rPr>
              <a:t>importante</a:t>
            </a:r>
            <a:r>
              <a:rPr lang="en-US" sz="4000" dirty="0">
                <a:solidFill>
                  <a:srgbClr val="1E1C30"/>
                </a:solidFill>
                <a:latin typeface="Strawford Regular" pitchFamily="2" charset="0"/>
              </a:rPr>
              <a:t> que </a:t>
            </a:r>
            <a:r>
              <a:rPr lang="en-US" sz="4000" dirty="0" err="1">
                <a:solidFill>
                  <a:srgbClr val="1E1C30"/>
                </a:solidFill>
                <a:latin typeface="Strawford Regular" pitchFamily="2" charset="0"/>
              </a:rPr>
              <a:t>existan</a:t>
            </a:r>
            <a:r>
              <a:rPr lang="en-US" sz="4000" dirty="0">
                <a:solidFill>
                  <a:srgbClr val="1E1C30"/>
                </a:solidFill>
                <a:latin typeface="Strawford Regular" pitchFamily="2" charset="0"/>
              </a:rPr>
              <a:t> las </a:t>
            </a:r>
            <a:r>
              <a:rPr lang="en-US" sz="4000" dirty="0" err="1">
                <a:solidFill>
                  <a:srgbClr val="1E1C30"/>
                </a:solidFill>
                <a:latin typeface="Strawford Regular" pitchFamily="2" charset="0"/>
              </a:rPr>
              <a:t>organizaciones</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debidamente</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inscritas</a:t>
            </a:r>
            <a:r>
              <a:rPr lang="en-US" sz="4000" dirty="0">
                <a:solidFill>
                  <a:srgbClr val="1E1C30"/>
                </a:solidFill>
                <a:latin typeface="Strawford Regular" pitchFamily="2" charset="0"/>
              </a:rPr>
              <a:t> y </a:t>
            </a:r>
            <a:r>
              <a:rPr lang="en-US" sz="4000" dirty="0" err="1">
                <a:solidFill>
                  <a:srgbClr val="1E1C30"/>
                </a:solidFill>
                <a:latin typeface="Strawford Regular" pitchFamily="2" charset="0"/>
              </a:rPr>
              <a:t>legalizadas</a:t>
            </a:r>
            <a:r>
              <a:rPr lang="en-US" sz="4000" dirty="0">
                <a:solidFill>
                  <a:srgbClr val="1E1C30"/>
                </a:solidFill>
                <a:latin typeface="Strawford Regular" pitchFamily="2" charset="0"/>
              </a:rPr>
              <a:t>, para que </a:t>
            </a:r>
            <a:r>
              <a:rPr lang="en-US" sz="4000" dirty="0" err="1">
                <a:solidFill>
                  <a:srgbClr val="1E1C30"/>
                </a:solidFill>
                <a:latin typeface="Strawford Regular" pitchFamily="2" charset="0"/>
              </a:rPr>
              <a:t>puedan</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realizar</a:t>
            </a:r>
            <a:r>
              <a:rPr lang="en-US" sz="4000" dirty="0">
                <a:solidFill>
                  <a:srgbClr val="1E1C30"/>
                </a:solidFill>
                <a:latin typeface="Strawford Regular" pitchFamily="2" charset="0"/>
              </a:rPr>
              <a:t> la </a:t>
            </a:r>
            <a:r>
              <a:rPr lang="en-US" sz="4000" dirty="0" err="1">
                <a:solidFill>
                  <a:srgbClr val="1E1C30"/>
                </a:solidFill>
                <a:latin typeface="Strawford Regular" pitchFamily="2" charset="0"/>
              </a:rPr>
              <a:t>incidencia</a:t>
            </a:r>
            <a:r>
              <a:rPr lang="en-US" sz="4000" dirty="0">
                <a:solidFill>
                  <a:srgbClr val="1E1C30"/>
                </a:solidFill>
                <a:latin typeface="Strawford Regular" pitchFamily="2" charset="0"/>
              </a:rPr>
              <a:t>. </a:t>
            </a:r>
          </a:p>
          <a:p>
            <a:pPr marL="377825" lvl="1" algn="just"/>
            <a:endParaRPr lang="en-US" sz="4000" dirty="0">
              <a:solidFill>
                <a:srgbClr val="1E1C30"/>
              </a:solidFill>
              <a:latin typeface="Strawford Regular" pitchFamily="2" charset="0"/>
            </a:endParaRPr>
          </a:p>
          <a:p>
            <a:pPr marL="377825" lvl="1" algn="just"/>
            <a:r>
              <a:rPr lang="en-US" sz="4000" dirty="0" err="1">
                <a:solidFill>
                  <a:srgbClr val="1E1C30"/>
                </a:solidFill>
                <a:latin typeface="Strawford Regular" pitchFamily="2" charset="0"/>
              </a:rPr>
              <a:t>Actualmente</a:t>
            </a:r>
            <a:r>
              <a:rPr lang="en-US" sz="4000" dirty="0">
                <a:solidFill>
                  <a:srgbClr val="1E1C30"/>
                </a:solidFill>
                <a:latin typeface="Strawford Regular" pitchFamily="2" charset="0"/>
              </a:rPr>
              <a:t> solo 4 o 5 </a:t>
            </a:r>
            <a:r>
              <a:rPr lang="en-US" sz="4000" dirty="0" err="1">
                <a:solidFill>
                  <a:srgbClr val="1E1C30"/>
                </a:solidFill>
                <a:latin typeface="Strawford Regular" pitchFamily="2" charset="0"/>
              </a:rPr>
              <a:t>organizaciones</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tienen</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acceso</a:t>
            </a:r>
            <a:r>
              <a:rPr lang="en-US" sz="4000" dirty="0">
                <a:solidFill>
                  <a:srgbClr val="1E1C30"/>
                </a:solidFill>
                <a:latin typeface="Strawford Regular" pitchFamily="2" charset="0"/>
              </a:rPr>
              <a:t> a </a:t>
            </a:r>
            <a:r>
              <a:rPr lang="en-US" sz="4000" dirty="0" err="1">
                <a:solidFill>
                  <a:srgbClr val="1E1C30"/>
                </a:solidFill>
                <a:latin typeface="Strawford Regular" pitchFamily="2" charset="0"/>
              </a:rPr>
              <a:t>recursos</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públicos</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Históricamente</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fue</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producto</a:t>
            </a:r>
            <a:r>
              <a:rPr lang="en-US" sz="4000" dirty="0">
                <a:solidFill>
                  <a:srgbClr val="1E1C30"/>
                </a:solidFill>
                <a:latin typeface="Strawford Regular" pitchFamily="2" charset="0"/>
              </a:rPr>
              <a:t> de la </a:t>
            </a:r>
            <a:r>
              <a:rPr lang="en-US" sz="4000" dirty="0" err="1">
                <a:solidFill>
                  <a:srgbClr val="1E1C30"/>
                </a:solidFill>
                <a:latin typeface="Strawford Regular" pitchFamily="2" charset="0"/>
              </a:rPr>
              <a:t>demanda</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en</a:t>
            </a:r>
            <a:r>
              <a:rPr lang="en-US" sz="4000" dirty="0">
                <a:solidFill>
                  <a:srgbClr val="1E1C30"/>
                </a:solidFill>
                <a:latin typeface="Strawford Regular" pitchFamily="2" charset="0"/>
              </a:rPr>
              <a:t> la Corte </a:t>
            </a:r>
            <a:r>
              <a:rPr lang="en-US" sz="4000" dirty="0" err="1">
                <a:solidFill>
                  <a:srgbClr val="1E1C30"/>
                </a:solidFill>
                <a:latin typeface="Strawford Regular" pitchFamily="2" charset="0"/>
              </a:rPr>
              <a:t>Interamericana</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por</a:t>
            </a:r>
            <a:r>
              <a:rPr lang="en-US" sz="4000" dirty="0">
                <a:solidFill>
                  <a:srgbClr val="1E1C30"/>
                </a:solidFill>
                <a:latin typeface="Strawford Regular" pitchFamily="2" charset="0"/>
              </a:rPr>
              <a:t> tanto </a:t>
            </a:r>
            <a:r>
              <a:rPr lang="en-US" sz="4000" dirty="0" err="1">
                <a:solidFill>
                  <a:srgbClr val="1E1C30"/>
                </a:solidFill>
                <a:latin typeface="Strawford Regular" pitchFamily="2" charset="0"/>
              </a:rPr>
              <a:t>inició</a:t>
            </a:r>
            <a:r>
              <a:rPr lang="en-US" sz="4000" dirty="0">
                <a:solidFill>
                  <a:srgbClr val="1E1C30"/>
                </a:solidFill>
                <a:latin typeface="Strawford Regular" pitchFamily="2" charset="0"/>
              </a:rPr>
              <a:t> con $100000 y </a:t>
            </a:r>
            <a:r>
              <a:rPr lang="en-US" sz="4000" dirty="0" err="1">
                <a:solidFill>
                  <a:srgbClr val="1E1C30"/>
                </a:solidFill>
                <a:latin typeface="Strawford Regular" pitchFamily="2" charset="0"/>
              </a:rPr>
              <a:t>ahora</a:t>
            </a:r>
            <a:r>
              <a:rPr lang="en-US" sz="4000" dirty="0">
                <a:solidFill>
                  <a:srgbClr val="1E1C30"/>
                </a:solidFill>
                <a:latin typeface="Strawford Regular" pitchFamily="2" charset="0"/>
              </a:rPr>
              <a:t> solo $15000. </a:t>
            </a:r>
            <a:r>
              <a:rPr lang="en-US" sz="4000" dirty="0" err="1">
                <a:solidFill>
                  <a:srgbClr val="1E1C30"/>
                </a:solidFill>
                <a:latin typeface="Strawford Regular" pitchFamily="2" charset="0"/>
              </a:rPr>
              <a:t>Sacaron</a:t>
            </a:r>
            <a:r>
              <a:rPr lang="en-US" sz="4000" dirty="0">
                <a:solidFill>
                  <a:srgbClr val="1E1C30"/>
                </a:solidFill>
                <a:latin typeface="Strawford Regular" pitchFamily="2" charset="0"/>
              </a:rPr>
              <a:t> a </a:t>
            </a:r>
            <a:r>
              <a:rPr lang="en-US" sz="4000" dirty="0" err="1">
                <a:solidFill>
                  <a:srgbClr val="1E1C30"/>
                </a:solidFill>
                <a:latin typeface="Strawford Regular" pitchFamily="2" charset="0"/>
              </a:rPr>
              <a:t>algunas</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organizaciones</a:t>
            </a:r>
            <a:r>
              <a:rPr lang="en-US" sz="4000" dirty="0">
                <a:solidFill>
                  <a:srgbClr val="1E1C30"/>
                </a:solidFill>
                <a:latin typeface="Strawford Regular" pitchFamily="2" charset="0"/>
              </a:rPr>
              <a:t>. </a:t>
            </a:r>
          </a:p>
          <a:p>
            <a:pPr marL="377825" lvl="1" algn="just"/>
            <a:endParaRPr lang="en-US" sz="4000" dirty="0">
              <a:solidFill>
                <a:srgbClr val="1E1C30"/>
              </a:solidFill>
              <a:latin typeface="Strawford Regular" pitchFamily="2" charset="0"/>
            </a:endParaRPr>
          </a:p>
          <a:p>
            <a:pPr marL="377825" lvl="1" algn="just"/>
            <a:r>
              <a:rPr lang="en-US" sz="4000" dirty="0">
                <a:solidFill>
                  <a:srgbClr val="1E1C30"/>
                </a:solidFill>
                <a:latin typeface="Strawford Regular" pitchFamily="2" charset="0"/>
              </a:rPr>
              <a:t>De </a:t>
            </a:r>
            <a:r>
              <a:rPr lang="en-US" sz="4000" dirty="0" err="1">
                <a:solidFill>
                  <a:srgbClr val="1E1C30"/>
                </a:solidFill>
                <a:latin typeface="Strawford Regular" pitchFamily="2" charset="0"/>
              </a:rPr>
              <a:t>parte</a:t>
            </a:r>
            <a:r>
              <a:rPr lang="en-US" sz="4000" dirty="0">
                <a:solidFill>
                  <a:srgbClr val="1E1C30"/>
                </a:solidFill>
                <a:latin typeface="Strawford Regular" pitchFamily="2" charset="0"/>
              </a:rPr>
              <a:t> del </a:t>
            </a:r>
            <a:r>
              <a:rPr lang="en-US" sz="4000" dirty="0" err="1">
                <a:solidFill>
                  <a:srgbClr val="1E1C30"/>
                </a:solidFill>
                <a:latin typeface="Strawford Regular" pitchFamily="2" charset="0"/>
              </a:rPr>
              <a:t>gobierno</a:t>
            </a:r>
            <a:r>
              <a:rPr lang="en-US" sz="4000" dirty="0">
                <a:solidFill>
                  <a:srgbClr val="1E1C30"/>
                </a:solidFill>
                <a:latin typeface="Strawford Regular" pitchFamily="2" charset="0"/>
              </a:rPr>
              <a:t> hay un </a:t>
            </a:r>
            <a:r>
              <a:rPr lang="en-US" sz="4000" dirty="0" err="1">
                <a:solidFill>
                  <a:srgbClr val="1E1C30"/>
                </a:solidFill>
                <a:latin typeface="Strawford Regular" pitchFamily="2" charset="0"/>
              </a:rPr>
              <a:t>discurso</a:t>
            </a:r>
            <a:r>
              <a:rPr lang="en-US" sz="4000" dirty="0">
                <a:solidFill>
                  <a:srgbClr val="1E1C30"/>
                </a:solidFill>
                <a:latin typeface="Strawford Regular" pitchFamily="2" charset="0"/>
              </a:rPr>
              <a:t> anti-</a:t>
            </a:r>
            <a:r>
              <a:rPr lang="en-US" sz="4000" dirty="0" err="1">
                <a:solidFill>
                  <a:srgbClr val="1E1C30"/>
                </a:solidFill>
                <a:latin typeface="Strawford Regular" pitchFamily="2" charset="0"/>
              </a:rPr>
              <a:t>organizaciones</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por</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eso</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creyeron</a:t>
            </a:r>
            <a:r>
              <a:rPr lang="en-US" sz="4000" dirty="0">
                <a:solidFill>
                  <a:srgbClr val="1E1C30"/>
                </a:solidFill>
                <a:latin typeface="Strawford Regular" pitchFamily="2" charset="0"/>
              </a:rPr>
              <a:t> que </a:t>
            </a:r>
            <a:r>
              <a:rPr lang="en-US" sz="4000" dirty="0" err="1">
                <a:solidFill>
                  <a:srgbClr val="1E1C30"/>
                </a:solidFill>
                <a:latin typeface="Strawford Regular" pitchFamily="2" charset="0"/>
              </a:rPr>
              <a:t>todas</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iban</a:t>
            </a:r>
            <a:r>
              <a:rPr lang="en-US" sz="4000" dirty="0">
                <a:solidFill>
                  <a:srgbClr val="1E1C30"/>
                </a:solidFill>
                <a:latin typeface="Strawford Regular" pitchFamily="2" charset="0"/>
              </a:rPr>
              <a:t> a </a:t>
            </a:r>
            <a:r>
              <a:rPr lang="en-US" sz="4000" dirty="0" err="1">
                <a:solidFill>
                  <a:srgbClr val="1E1C30"/>
                </a:solidFill>
                <a:latin typeface="Strawford Regular" pitchFamily="2" charset="0"/>
              </a:rPr>
              <a:t>perder</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el</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financiamiento</a:t>
            </a:r>
            <a:r>
              <a:rPr lang="en-US" sz="4000" dirty="0">
                <a:solidFill>
                  <a:srgbClr val="1E1C30"/>
                </a:solidFill>
                <a:latin typeface="Strawford Regular" pitchFamily="2" charset="0"/>
              </a:rPr>
              <a:t>. Se </a:t>
            </a:r>
            <a:r>
              <a:rPr lang="en-US" sz="4000" dirty="0" err="1">
                <a:solidFill>
                  <a:srgbClr val="1E1C30"/>
                </a:solidFill>
                <a:latin typeface="Strawford Regular" pitchFamily="2" charset="0"/>
              </a:rPr>
              <a:t>sigue</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aportando</a:t>
            </a:r>
            <a:r>
              <a:rPr lang="en-US" sz="4000" dirty="0">
                <a:solidFill>
                  <a:srgbClr val="1E1C30"/>
                </a:solidFill>
                <a:latin typeface="Strawford Regular" pitchFamily="2" charset="0"/>
              </a:rPr>
              <a:t> para </a:t>
            </a:r>
            <a:r>
              <a:rPr lang="en-US" sz="4000" dirty="0" err="1">
                <a:solidFill>
                  <a:srgbClr val="1E1C30"/>
                </a:solidFill>
                <a:latin typeface="Strawford Regular" pitchFamily="2" charset="0"/>
              </a:rPr>
              <a:t>el</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financiamiento</a:t>
            </a:r>
            <a:r>
              <a:rPr lang="en-US" sz="4000" dirty="0">
                <a:solidFill>
                  <a:srgbClr val="1E1C30"/>
                </a:solidFill>
                <a:latin typeface="Strawford Regular" pitchFamily="2" charset="0"/>
              </a:rPr>
              <a:t> de </a:t>
            </a:r>
            <a:r>
              <a:rPr lang="en-US" sz="4000" dirty="0" err="1">
                <a:solidFill>
                  <a:srgbClr val="1E1C30"/>
                </a:solidFill>
                <a:latin typeface="Strawford Regular" pitchFamily="2" charset="0"/>
              </a:rPr>
              <a:t>algunas</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organizaciones</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pero</a:t>
            </a:r>
            <a:r>
              <a:rPr lang="en-US" sz="4000" dirty="0">
                <a:solidFill>
                  <a:srgbClr val="1E1C30"/>
                </a:solidFill>
                <a:latin typeface="Strawford Regular" pitchFamily="2" charset="0"/>
              </a:rPr>
              <a:t> es </a:t>
            </a:r>
            <a:r>
              <a:rPr lang="en-US" sz="4000" dirty="0" err="1">
                <a:solidFill>
                  <a:srgbClr val="1E1C30"/>
                </a:solidFill>
                <a:latin typeface="Strawford Regular" pitchFamily="2" charset="0"/>
              </a:rPr>
              <a:t>importante</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crear</a:t>
            </a:r>
            <a:r>
              <a:rPr lang="en-US" sz="4000" dirty="0">
                <a:solidFill>
                  <a:srgbClr val="1E1C30"/>
                </a:solidFill>
                <a:latin typeface="Strawford Regular" pitchFamily="2" charset="0"/>
              </a:rPr>
              <a:t> las </a:t>
            </a:r>
            <a:r>
              <a:rPr lang="en-US" sz="4000" dirty="0" err="1">
                <a:solidFill>
                  <a:srgbClr val="1E1C30"/>
                </a:solidFill>
                <a:latin typeface="Strawford Regular" pitchFamily="2" charset="0"/>
              </a:rPr>
              <a:t>relaciones</a:t>
            </a:r>
            <a:r>
              <a:rPr lang="en-US" sz="4000" dirty="0">
                <a:solidFill>
                  <a:srgbClr val="1E1C30"/>
                </a:solidFill>
                <a:latin typeface="Strawford Regular" pitchFamily="2" charset="0"/>
              </a:rPr>
              <a:t> o </a:t>
            </a:r>
            <a:r>
              <a:rPr lang="en-US" sz="4000" dirty="0" err="1">
                <a:solidFill>
                  <a:srgbClr val="1E1C30"/>
                </a:solidFill>
                <a:latin typeface="Strawford Regular" pitchFamily="2" charset="0"/>
              </a:rPr>
              <a:t>asesoría</a:t>
            </a:r>
            <a:r>
              <a:rPr lang="en-US" sz="4000" dirty="0">
                <a:solidFill>
                  <a:srgbClr val="1E1C30"/>
                </a:solidFill>
                <a:latin typeface="Strawford Regular" pitchFamily="2" charset="0"/>
              </a:rPr>
              <a:t> de </a:t>
            </a:r>
            <a:r>
              <a:rPr lang="en-US" sz="4000" dirty="0" err="1">
                <a:solidFill>
                  <a:srgbClr val="1E1C30"/>
                </a:solidFill>
                <a:latin typeface="Strawford Regular" pitchFamily="2" charset="0"/>
              </a:rPr>
              <a:t>parte</a:t>
            </a:r>
            <a:r>
              <a:rPr lang="en-US" sz="4000" dirty="0">
                <a:solidFill>
                  <a:srgbClr val="1E1C30"/>
                </a:solidFill>
                <a:latin typeface="Strawford Regular" pitchFamily="2" charset="0"/>
              </a:rPr>
              <a:t> del </a:t>
            </a:r>
            <a:r>
              <a:rPr lang="en-US" sz="4000" dirty="0" err="1">
                <a:solidFill>
                  <a:srgbClr val="1E1C30"/>
                </a:solidFill>
                <a:latin typeface="Strawford Regular" pitchFamily="2" charset="0"/>
              </a:rPr>
              <a:t>Ministerio</a:t>
            </a:r>
            <a:r>
              <a:rPr lang="en-US" sz="4000" dirty="0">
                <a:solidFill>
                  <a:srgbClr val="1E1C30"/>
                </a:solidFill>
                <a:latin typeface="Strawford Regular" pitchFamily="2" charset="0"/>
              </a:rPr>
              <a:t> de Hacienda o </a:t>
            </a:r>
            <a:r>
              <a:rPr lang="en-US" sz="4000" dirty="0" err="1">
                <a:solidFill>
                  <a:srgbClr val="1E1C30"/>
                </a:solidFill>
                <a:latin typeface="Strawford Regular" pitchFamily="2" charset="0"/>
              </a:rPr>
              <a:t>entes</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técnicos</a:t>
            </a:r>
            <a:r>
              <a:rPr lang="en-US" sz="4000" dirty="0">
                <a:solidFill>
                  <a:srgbClr val="1E1C30"/>
                </a:solidFill>
                <a:latin typeface="Strawford Regular" pitchFamily="2" charset="0"/>
              </a:rPr>
              <a:t> para </a:t>
            </a:r>
            <a:r>
              <a:rPr lang="en-US" sz="4000" dirty="0" err="1">
                <a:solidFill>
                  <a:srgbClr val="1E1C30"/>
                </a:solidFill>
                <a:latin typeface="Strawford Regular" pitchFamily="2" charset="0"/>
              </a:rPr>
              <a:t>continuar</a:t>
            </a:r>
            <a:r>
              <a:rPr lang="en-US" sz="4000" dirty="0">
                <a:solidFill>
                  <a:srgbClr val="1E1C30"/>
                </a:solidFill>
                <a:latin typeface="Strawford Regular" pitchFamily="2" charset="0"/>
              </a:rPr>
              <a:t> con </a:t>
            </a:r>
            <a:r>
              <a:rPr lang="en-US" sz="4000" dirty="0" err="1">
                <a:solidFill>
                  <a:srgbClr val="1E1C30"/>
                </a:solidFill>
                <a:latin typeface="Strawford Regular" pitchFamily="2" charset="0"/>
              </a:rPr>
              <a:t>el</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acceso</a:t>
            </a:r>
            <a:r>
              <a:rPr lang="en-US" sz="4000" dirty="0">
                <a:solidFill>
                  <a:srgbClr val="1E1C30"/>
                </a:solidFill>
                <a:latin typeface="Strawford Regular" pitchFamily="2" charset="0"/>
              </a:rPr>
              <a:t> a </a:t>
            </a:r>
            <a:r>
              <a:rPr lang="en-US" sz="4000" dirty="0" err="1">
                <a:solidFill>
                  <a:srgbClr val="1E1C30"/>
                </a:solidFill>
                <a:latin typeface="Strawford Regular" pitchFamily="2" charset="0"/>
              </a:rPr>
              <a:t>financiamiento</a:t>
            </a:r>
            <a:r>
              <a:rPr lang="en-US" sz="4000" dirty="0">
                <a:solidFill>
                  <a:srgbClr val="1E1C30"/>
                </a:solidFill>
                <a:latin typeface="Strawford Regular" pitchFamily="2" charset="0"/>
              </a:rPr>
              <a:t>. </a:t>
            </a:r>
          </a:p>
        </p:txBody>
      </p:sp>
    </p:spTree>
    <p:extLst>
      <p:ext uri="{BB962C8B-B14F-4D97-AF65-F5344CB8AC3E}">
        <p14:creationId xmlns:p14="http://schemas.microsoft.com/office/powerpoint/2010/main" val="2825821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095" y="3408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60" r="-60"/>
            </a:stretch>
          </a:blipFill>
        </p:spPr>
        <p:txBody>
          <a:bodyPr/>
          <a:lstStyle/>
          <a:p>
            <a:endParaRPr lang="es-CR"/>
          </a:p>
        </p:txBody>
      </p:sp>
      <p:sp>
        <p:nvSpPr>
          <p:cNvPr id="3" name="TextBox 3"/>
          <p:cNvSpPr txBox="1"/>
          <p:nvPr/>
        </p:nvSpPr>
        <p:spPr>
          <a:xfrm>
            <a:off x="381000" y="2939195"/>
            <a:ext cx="12163676" cy="1386855"/>
          </a:xfrm>
          <a:prstGeom prst="rect">
            <a:avLst/>
          </a:prstGeom>
        </p:spPr>
        <p:txBody>
          <a:bodyPr wrap="square" lIns="0" tIns="0" rIns="0" bIns="0" rtlCol="0" anchor="t">
            <a:spAutoFit/>
          </a:bodyPr>
          <a:lstStyle/>
          <a:p>
            <a:pPr>
              <a:lnSpc>
                <a:spcPts val="10299"/>
              </a:lnSpc>
            </a:pPr>
            <a:r>
              <a:rPr lang="en-US" sz="10299" dirty="0" err="1">
                <a:solidFill>
                  <a:srgbClr val="FFFFFF"/>
                </a:solidFill>
                <a:latin typeface="Strawford Bold"/>
              </a:rPr>
              <a:t>Línea</a:t>
            </a:r>
            <a:r>
              <a:rPr lang="en-US" sz="10299" dirty="0">
                <a:solidFill>
                  <a:srgbClr val="FFFFFF"/>
                </a:solidFill>
                <a:latin typeface="Strawford Bold"/>
              </a:rPr>
              <a:t> </a:t>
            </a:r>
            <a:r>
              <a:rPr lang="en-US" sz="10299" dirty="0" err="1">
                <a:solidFill>
                  <a:srgbClr val="FFFFFF"/>
                </a:solidFill>
                <a:latin typeface="Strawford Bold"/>
              </a:rPr>
              <a:t>estratégica</a:t>
            </a:r>
            <a:r>
              <a:rPr lang="en-US" sz="10299" dirty="0">
                <a:solidFill>
                  <a:srgbClr val="FFFFFF"/>
                </a:solidFill>
                <a:latin typeface="Strawford Bold"/>
              </a:rPr>
              <a:t> 4.</a:t>
            </a:r>
          </a:p>
        </p:txBody>
      </p:sp>
      <p:sp>
        <p:nvSpPr>
          <p:cNvPr id="4" name="Freeform 4"/>
          <p:cNvSpPr/>
          <p:nvPr/>
        </p:nvSpPr>
        <p:spPr>
          <a:xfrm>
            <a:off x="0" y="0"/>
            <a:ext cx="5774722" cy="2913127"/>
          </a:xfrm>
          <a:custGeom>
            <a:avLst/>
            <a:gdLst/>
            <a:ahLst/>
            <a:cxnLst/>
            <a:rect l="l" t="t" r="r" b="b"/>
            <a:pathLst>
              <a:path w="5774722" h="2913127">
                <a:moveTo>
                  <a:pt x="0" y="0"/>
                </a:moveTo>
                <a:lnTo>
                  <a:pt x="5774722" y="0"/>
                </a:lnTo>
                <a:lnTo>
                  <a:pt x="5774722" y="2913127"/>
                </a:lnTo>
                <a:lnTo>
                  <a:pt x="0" y="2913127"/>
                </a:lnTo>
                <a:lnTo>
                  <a:pt x="0" y="0"/>
                </a:lnTo>
                <a:close/>
              </a:path>
            </a:pathLst>
          </a:custGeom>
          <a:blipFill>
            <a:blip r:embed="rId3"/>
            <a:stretch>
              <a:fillRect/>
            </a:stretch>
          </a:blipFill>
        </p:spPr>
        <p:txBody>
          <a:bodyPr/>
          <a:lstStyle/>
          <a:p>
            <a:endParaRPr lang="es-CR"/>
          </a:p>
        </p:txBody>
      </p:sp>
      <p:sp>
        <p:nvSpPr>
          <p:cNvPr id="5" name="TextBox 3">
            <a:extLst>
              <a:ext uri="{FF2B5EF4-FFF2-40B4-BE49-F238E27FC236}">
                <a16:creationId xmlns:a16="http://schemas.microsoft.com/office/drawing/2014/main" id="{7047532A-B4A2-B63C-6360-933A828FAE77}"/>
              </a:ext>
            </a:extLst>
          </p:cNvPr>
          <p:cNvSpPr txBox="1"/>
          <p:nvPr/>
        </p:nvSpPr>
        <p:spPr>
          <a:xfrm>
            <a:off x="1123950" y="5676733"/>
            <a:ext cx="16040100" cy="923330"/>
          </a:xfrm>
          <a:prstGeom prst="rect">
            <a:avLst/>
          </a:prstGeom>
        </p:spPr>
        <p:txBody>
          <a:bodyPr wrap="square" lIns="0" tIns="0" rIns="0" bIns="0" rtlCol="0" anchor="t">
            <a:spAutoFit/>
          </a:bodyPr>
          <a:lstStyle/>
          <a:p>
            <a:pPr algn="ctr"/>
            <a:r>
              <a:rPr lang="es-ES" sz="6000" dirty="0">
                <a:solidFill>
                  <a:schemeClr val="bg1"/>
                </a:solidFill>
                <a:latin typeface="Strawford Bold"/>
              </a:rPr>
              <a:t>Movilización de recursos</a:t>
            </a:r>
            <a:endParaRPr lang="en-US" sz="6000" dirty="0">
              <a:solidFill>
                <a:schemeClr val="bg1"/>
              </a:solidFill>
              <a:latin typeface="Strawford Bold"/>
            </a:endParaRPr>
          </a:p>
        </p:txBody>
      </p:sp>
    </p:spTree>
    <p:extLst>
      <p:ext uri="{BB962C8B-B14F-4D97-AF65-F5344CB8AC3E}">
        <p14:creationId xmlns:p14="http://schemas.microsoft.com/office/powerpoint/2010/main" val="178022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60" r="-60"/>
            </a:stretch>
          </a:blipFill>
        </p:spPr>
        <p:txBody>
          <a:bodyPr/>
          <a:lstStyle/>
          <a:p>
            <a:endParaRPr lang="es-CR" sz="4800" dirty="0"/>
          </a:p>
        </p:txBody>
      </p:sp>
      <p:sp>
        <p:nvSpPr>
          <p:cNvPr id="6" name="TextBox 6"/>
          <p:cNvSpPr txBox="1"/>
          <p:nvPr/>
        </p:nvSpPr>
        <p:spPr>
          <a:xfrm>
            <a:off x="304800" y="647700"/>
            <a:ext cx="17046740" cy="8617744"/>
          </a:xfrm>
          <a:prstGeom prst="rect">
            <a:avLst/>
          </a:prstGeom>
        </p:spPr>
        <p:txBody>
          <a:bodyPr wrap="square" lIns="0" tIns="0" rIns="0" bIns="0" rtlCol="0" anchor="t">
            <a:spAutoFit/>
          </a:bodyPr>
          <a:lstStyle/>
          <a:p>
            <a:pPr marL="755649" lvl="1" indent="-377824" algn="just">
              <a:buFont typeface="Arial"/>
              <a:buChar char="•"/>
            </a:pPr>
            <a:r>
              <a:rPr lang="es-ES" sz="4000" dirty="0">
                <a:solidFill>
                  <a:srgbClr val="1E1C30"/>
                </a:solidFill>
                <a:latin typeface="Strawford" panose="020B0604020202020204" charset="0"/>
              </a:rPr>
              <a:t>Mapeo de entes donantes públicos, privados, e internacionales que sea completo, con datos como los sectores que financian, montos aproximados de financiamiento, requisitos para aplicar, entre otros.  </a:t>
            </a:r>
          </a:p>
          <a:p>
            <a:pPr marL="755649" lvl="1" indent="-377824" algn="just">
              <a:buFont typeface="Arial"/>
              <a:buChar char="•"/>
            </a:pPr>
            <a:r>
              <a:rPr lang="es-ES" sz="4000" dirty="0">
                <a:solidFill>
                  <a:srgbClr val="1E1C30"/>
                </a:solidFill>
                <a:latin typeface="Strawford" panose="020B0604020202020204" charset="0"/>
              </a:rPr>
              <a:t>Establecimiento de alianzas estratégicas entre las organizaciones que tengan más conocimiento en el tema de movilización de recursos. </a:t>
            </a:r>
            <a:endParaRPr lang="en-US" sz="4000" dirty="0">
              <a:solidFill>
                <a:srgbClr val="1E1C30"/>
              </a:solidFill>
              <a:latin typeface="Strawford" panose="020B0604020202020204" charset="0"/>
            </a:endParaRPr>
          </a:p>
          <a:p>
            <a:pPr marL="755649" lvl="1" indent="-377824" algn="just">
              <a:buFont typeface="Arial"/>
              <a:buChar char="•"/>
            </a:pPr>
            <a:r>
              <a:rPr lang="es-ES" sz="4000" dirty="0">
                <a:solidFill>
                  <a:srgbClr val="1E1C30"/>
                </a:solidFill>
                <a:latin typeface="Strawford" panose="020B0604020202020204" charset="0"/>
              </a:rPr>
              <a:t>Establecer un espacio de presentación de proyectos de las organizaciones de sociedad civil para los organismos donantes . </a:t>
            </a:r>
            <a:endParaRPr lang="en-US" sz="4000" dirty="0">
              <a:solidFill>
                <a:srgbClr val="1E1C30"/>
              </a:solidFill>
              <a:latin typeface="Strawford" panose="020B0604020202020204" charset="0"/>
            </a:endParaRPr>
          </a:p>
          <a:p>
            <a:pPr marL="755649" lvl="1" indent="-377824" algn="just">
              <a:buFont typeface="Arial"/>
              <a:buChar char="•"/>
            </a:pPr>
            <a:r>
              <a:rPr lang="es-ES" sz="4000" dirty="0">
                <a:solidFill>
                  <a:srgbClr val="1E1C30"/>
                </a:solidFill>
                <a:latin typeface="Strawford" panose="020B0604020202020204" charset="0"/>
              </a:rPr>
              <a:t>Creación de portafolio de proyectos por organización para que puedan presentar su banco de proyectos y visibilizan su trabajo hacia los entes público - privados e internacionales. </a:t>
            </a:r>
            <a:endParaRPr lang="en-US" sz="4000" dirty="0">
              <a:solidFill>
                <a:srgbClr val="1E1C30"/>
              </a:solidFill>
              <a:latin typeface="Strawford" panose="020B0604020202020204" charset="0"/>
            </a:endParaRPr>
          </a:p>
          <a:p>
            <a:pPr marL="755649" lvl="1" indent="-377824" algn="just">
              <a:buFont typeface="Arial"/>
              <a:buChar char="•"/>
            </a:pPr>
            <a:r>
              <a:rPr lang="es-ES" sz="4000" dirty="0">
                <a:solidFill>
                  <a:srgbClr val="1E1C30"/>
                </a:solidFill>
                <a:latin typeface="Strawford" panose="020B0604020202020204" charset="0"/>
              </a:rPr>
              <a:t>Documentar y sistematizar buenas prácticas y lecciones aprendidas sobre la movilización de recursos en videos cortos, documentos, etc. que se puedan subir a la red.  </a:t>
            </a:r>
            <a:endParaRPr lang="en-US" sz="4000" dirty="0">
              <a:solidFill>
                <a:srgbClr val="1E1C30"/>
              </a:solidFill>
              <a:latin typeface="Strawford" panose="020B0604020202020204" charset="0"/>
            </a:endParaRPr>
          </a:p>
          <a:p>
            <a:pPr marL="377825" lvl="1" algn="just"/>
            <a:r>
              <a:rPr lang="es-ES" sz="4000" dirty="0">
                <a:solidFill>
                  <a:srgbClr val="1E1C30"/>
                </a:solidFill>
                <a:latin typeface="Strawford" panose="020B0604020202020204" charset="0"/>
              </a:rPr>
              <a:t> </a:t>
            </a:r>
            <a:endParaRPr lang="en-US" sz="4000" dirty="0">
              <a:solidFill>
                <a:srgbClr val="1E1C30"/>
              </a:solidFill>
              <a:latin typeface="Strawford" panose="020B0604020202020204" charset="0"/>
            </a:endParaRPr>
          </a:p>
        </p:txBody>
      </p:sp>
    </p:spTree>
    <p:extLst>
      <p:ext uri="{BB962C8B-B14F-4D97-AF65-F5344CB8AC3E}">
        <p14:creationId xmlns:p14="http://schemas.microsoft.com/office/powerpoint/2010/main" val="2007939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60" r="-60"/>
            </a:stretch>
          </a:blipFill>
        </p:spPr>
        <p:txBody>
          <a:bodyPr/>
          <a:lstStyle/>
          <a:p>
            <a:endParaRPr lang="es-CR" sz="4800" dirty="0"/>
          </a:p>
        </p:txBody>
      </p:sp>
      <p:sp>
        <p:nvSpPr>
          <p:cNvPr id="7" name="TextBox 6">
            <a:extLst>
              <a:ext uri="{FF2B5EF4-FFF2-40B4-BE49-F238E27FC236}">
                <a16:creationId xmlns:a16="http://schemas.microsoft.com/office/drawing/2014/main" id="{F18CE19D-BAEC-00D4-F28D-AC9523FF6445}"/>
              </a:ext>
            </a:extLst>
          </p:cNvPr>
          <p:cNvSpPr txBox="1"/>
          <p:nvPr/>
        </p:nvSpPr>
        <p:spPr>
          <a:xfrm>
            <a:off x="304800" y="723900"/>
            <a:ext cx="16534617" cy="5539978"/>
          </a:xfrm>
          <a:prstGeom prst="rect">
            <a:avLst/>
          </a:prstGeom>
        </p:spPr>
        <p:txBody>
          <a:bodyPr wrap="square" lIns="0" tIns="0" rIns="0" bIns="0" rtlCol="0" anchor="t">
            <a:spAutoFit/>
          </a:bodyPr>
          <a:lstStyle/>
          <a:p>
            <a:pPr marL="377825" lvl="1" algn="just"/>
            <a:r>
              <a:rPr lang="es-ES" sz="4000" dirty="0">
                <a:solidFill>
                  <a:srgbClr val="1E1C30"/>
                </a:solidFill>
                <a:latin typeface="Strawford Bold"/>
              </a:rPr>
              <a:t>Comentarios</a:t>
            </a:r>
          </a:p>
          <a:p>
            <a:pPr marL="377825" lvl="1" algn="just"/>
            <a:r>
              <a:rPr lang="en-US" sz="4000" dirty="0">
                <a:solidFill>
                  <a:srgbClr val="1E1C30"/>
                </a:solidFill>
                <a:latin typeface="Strawford Regular" pitchFamily="2" charset="0"/>
              </a:rPr>
              <a:t>Francisco: </a:t>
            </a:r>
            <a:r>
              <a:rPr lang="en-US" sz="4000" dirty="0" err="1">
                <a:solidFill>
                  <a:srgbClr val="1E1C30"/>
                </a:solidFill>
                <a:latin typeface="Strawford Regular" pitchFamily="2" charset="0"/>
              </a:rPr>
              <a:t>en</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tema</a:t>
            </a:r>
            <a:r>
              <a:rPr lang="en-US" sz="4000" dirty="0">
                <a:solidFill>
                  <a:srgbClr val="1E1C30"/>
                </a:solidFill>
                <a:latin typeface="Strawford Regular" pitchFamily="2" charset="0"/>
              </a:rPr>
              <a:t> de </a:t>
            </a:r>
            <a:r>
              <a:rPr lang="en-US" sz="4000" dirty="0" err="1">
                <a:solidFill>
                  <a:srgbClr val="1E1C30"/>
                </a:solidFill>
                <a:latin typeface="Strawford Regular" pitchFamily="2" charset="0"/>
              </a:rPr>
              <a:t>arte</a:t>
            </a:r>
            <a:r>
              <a:rPr lang="en-US" sz="4000" dirty="0">
                <a:solidFill>
                  <a:srgbClr val="1E1C30"/>
                </a:solidFill>
                <a:latin typeface="Strawford Regular" pitchFamily="2" charset="0"/>
              </a:rPr>
              <a:t> y </a:t>
            </a:r>
            <a:r>
              <a:rPr lang="en-US" sz="4000" dirty="0" err="1">
                <a:solidFill>
                  <a:srgbClr val="1E1C30"/>
                </a:solidFill>
                <a:latin typeface="Strawford Regular" pitchFamily="2" charset="0"/>
              </a:rPr>
              <a:t>cultura</a:t>
            </a:r>
            <a:r>
              <a:rPr lang="en-US" sz="4000" dirty="0">
                <a:solidFill>
                  <a:srgbClr val="1E1C30"/>
                </a:solidFill>
                <a:latin typeface="Strawford Regular" pitchFamily="2" charset="0"/>
              </a:rPr>
              <a:t>, ha </a:t>
            </a:r>
            <a:r>
              <a:rPr lang="en-US" sz="4000" dirty="0" err="1">
                <a:solidFill>
                  <a:srgbClr val="1E1C30"/>
                </a:solidFill>
                <a:latin typeface="Strawford Regular" pitchFamily="2" charset="0"/>
              </a:rPr>
              <a:t>habido</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iniciativas</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Considera</a:t>
            </a:r>
            <a:r>
              <a:rPr lang="en-US" sz="4000" dirty="0">
                <a:solidFill>
                  <a:srgbClr val="1E1C30"/>
                </a:solidFill>
                <a:latin typeface="Strawford Regular" pitchFamily="2" charset="0"/>
              </a:rPr>
              <a:t> que </a:t>
            </a:r>
            <a:r>
              <a:rPr lang="en-US" sz="4000" dirty="0" err="1">
                <a:solidFill>
                  <a:srgbClr val="1E1C30"/>
                </a:solidFill>
                <a:latin typeface="Strawford Regular" pitchFamily="2" charset="0"/>
              </a:rPr>
              <a:t>si</a:t>
            </a:r>
            <a:r>
              <a:rPr lang="en-US" sz="4000" dirty="0">
                <a:solidFill>
                  <a:srgbClr val="1E1C30"/>
                </a:solidFill>
                <a:latin typeface="Strawford Regular" pitchFamily="2" charset="0"/>
              </a:rPr>
              <a:t> no </a:t>
            </a:r>
            <a:r>
              <a:rPr lang="en-US" sz="4000" dirty="0" err="1">
                <a:solidFill>
                  <a:srgbClr val="1E1C30"/>
                </a:solidFill>
                <a:latin typeface="Strawford Regular" pitchFamily="2" charset="0"/>
              </a:rPr>
              <a:t>existe</a:t>
            </a:r>
            <a:r>
              <a:rPr lang="en-US" sz="4000" dirty="0">
                <a:solidFill>
                  <a:srgbClr val="1E1C30"/>
                </a:solidFill>
                <a:latin typeface="Strawford Regular" pitchFamily="2" charset="0"/>
              </a:rPr>
              <a:t>, se </a:t>
            </a:r>
            <a:r>
              <a:rPr lang="en-US" sz="4000" dirty="0" err="1">
                <a:solidFill>
                  <a:srgbClr val="1E1C30"/>
                </a:solidFill>
                <a:latin typeface="Strawford Regular" pitchFamily="2" charset="0"/>
              </a:rPr>
              <a:t>pueden</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buscar</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alianzas</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Nunca</a:t>
            </a:r>
            <a:r>
              <a:rPr lang="en-US" sz="4000" dirty="0">
                <a:solidFill>
                  <a:srgbClr val="1E1C30"/>
                </a:solidFill>
                <a:latin typeface="Strawford Regular" pitchFamily="2" charset="0"/>
              </a:rPr>
              <a:t> se ha </a:t>
            </a:r>
            <a:r>
              <a:rPr lang="en-US" sz="4000" dirty="0" err="1">
                <a:solidFill>
                  <a:srgbClr val="1E1C30"/>
                </a:solidFill>
                <a:latin typeface="Strawford Regular" pitchFamily="2" charset="0"/>
              </a:rPr>
              <a:t>buscado</a:t>
            </a:r>
            <a:r>
              <a:rPr lang="en-US" sz="4000" dirty="0">
                <a:solidFill>
                  <a:srgbClr val="1E1C30"/>
                </a:solidFill>
                <a:latin typeface="Strawford Regular" pitchFamily="2" charset="0"/>
              </a:rPr>
              <a:t> al </a:t>
            </a:r>
            <a:r>
              <a:rPr lang="en-US" sz="4000" dirty="0" err="1">
                <a:solidFill>
                  <a:srgbClr val="1E1C30"/>
                </a:solidFill>
                <a:latin typeface="Strawford Regular" pitchFamily="2" charset="0"/>
              </a:rPr>
              <a:t>Ministerio</a:t>
            </a:r>
            <a:r>
              <a:rPr lang="en-US" sz="4000" dirty="0">
                <a:solidFill>
                  <a:srgbClr val="1E1C30"/>
                </a:solidFill>
                <a:latin typeface="Strawford Regular" pitchFamily="2" charset="0"/>
              </a:rPr>
              <a:t> de Cultura, </a:t>
            </a:r>
            <a:r>
              <a:rPr lang="en-US" sz="4000" dirty="0" err="1">
                <a:solidFill>
                  <a:srgbClr val="1E1C30"/>
                </a:solidFill>
                <a:latin typeface="Strawford Regular" pitchFamily="2" charset="0"/>
              </a:rPr>
              <a:t>pero</a:t>
            </a:r>
            <a:r>
              <a:rPr lang="en-US" sz="4000" dirty="0">
                <a:solidFill>
                  <a:srgbClr val="1E1C30"/>
                </a:solidFill>
                <a:latin typeface="Strawford Regular" pitchFamily="2" charset="0"/>
              </a:rPr>
              <a:t> se </a:t>
            </a:r>
            <a:r>
              <a:rPr lang="en-US" sz="4000" dirty="0" err="1">
                <a:solidFill>
                  <a:srgbClr val="1E1C30"/>
                </a:solidFill>
                <a:latin typeface="Strawford Regular" pitchFamily="2" charset="0"/>
              </a:rPr>
              <a:t>puede</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buscar</a:t>
            </a:r>
            <a:r>
              <a:rPr lang="en-US" sz="4000" dirty="0">
                <a:solidFill>
                  <a:srgbClr val="1E1C30"/>
                </a:solidFill>
                <a:latin typeface="Strawford Regular" pitchFamily="2" charset="0"/>
              </a:rPr>
              <a:t>. </a:t>
            </a:r>
          </a:p>
          <a:p>
            <a:pPr marL="377825" lvl="1" algn="just"/>
            <a:r>
              <a:rPr lang="en-US" sz="4000" dirty="0">
                <a:solidFill>
                  <a:srgbClr val="1E1C30"/>
                </a:solidFill>
                <a:latin typeface="Strawford Regular" pitchFamily="2" charset="0"/>
              </a:rPr>
              <a:t>Teniente: Con PEPFAR se </a:t>
            </a:r>
            <a:r>
              <a:rPr lang="en-US" sz="4000" dirty="0" err="1">
                <a:solidFill>
                  <a:srgbClr val="1E1C30"/>
                </a:solidFill>
                <a:latin typeface="Strawford Regular" pitchFamily="2" charset="0"/>
              </a:rPr>
              <a:t>están</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realizando</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trabajos</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en</a:t>
            </a:r>
            <a:r>
              <a:rPr lang="en-US" sz="4000" dirty="0">
                <a:solidFill>
                  <a:srgbClr val="1E1C30"/>
                </a:solidFill>
                <a:latin typeface="Strawford Regular" pitchFamily="2" charset="0"/>
              </a:rPr>
              <a:t> la </a:t>
            </a:r>
            <a:r>
              <a:rPr lang="en-US" sz="4000" dirty="0" err="1">
                <a:solidFill>
                  <a:srgbClr val="1E1C30"/>
                </a:solidFill>
                <a:latin typeface="Strawford Regular" pitchFamily="2" charset="0"/>
              </a:rPr>
              <a:t>Fuerza</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Militar</a:t>
            </a:r>
            <a:r>
              <a:rPr lang="en-US" sz="4000" dirty="0">
                <a:solidFill>
                  <a:srgbClr val="1E1C30"/>
                </a:solidFill>
                <a:latin typeface="Strawford Regular" pitchFamily="2" charset="0"/>
              </a:rPr>
              <a:t> de El Salvador, </a:t>
            </a:r>
            <a:r>
              <a:rPr lang="en-US" sz="4000" dirty="0" err="1">
                <a:solidFill>
                  <a:srgbClr val="1E1C30"/>
                </a:solidFill>
                <a:latin typeface="Strawford Regular" pitchFamily="2" charset="0"/>
              </a:rPr>
              <a:t>sensibilizar</a:t>
            </a:r>
            <a:r>
              <a:rPr lang="en-US" sz="4000" dirty="0">
                <a:solidFill>
                  <a:srgbClr val="1E1C30"/>
                </a:solidFill>
                <a:latin typeface="Strawford Regular" pitchFamily="2" charset="0"/>
              </a:rPr>
              <a:t> las </a:t>
            </a:r>
            <a:r>
              <a:rPr lang="en-US" sz="4000" dirty="0" err="1">
                <a:solidFill>
                  <a:srgbClr val="1E1C30"/>
                </a:solidFill>
                <a:latin typeface="Strawford Regular" pitchFamily="2" charset="0"/>
              </a:rPr>
              <a:t>clínicas</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médicas</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militares</a:t>
            </a:r>
            <a:r>
              <a:rPr lang="en-US" sz="4000" dirty="0">
                <a:solidFill>
                  <a:srgbClr val="1E1C30"/>
                </a:solidFill>
                <a:latin typeface="Strawford Regular" pitchFamily="2" charset="0"/>
              </a:rPr>
              <a:t>. </a:t>
            </a:r>
          </a:p>
          <a:p>
            <a:pPr marL="377825" lvl="1" algn="just"/>
            <a:r>
              <a:rPr lang="en-US" sz="4000" dirty="0">
                <a:solidFill>
                  <a:srgbClr val="1E1C30"/>
                </a:solidFill>
                <a:latin typeface="Strawford Regular" pitchFamily="2" charset="0"/>
              </a:rPr>
              <a:t>Para </a:t>
            </a:r>
            <a:r>
              <a:rPr lang="en-US" sz="4000" dirty="0" err="1">
                <a:solidFill>
                  <a:srgbClr val="1E1C30"/>
                </a:solidFill>
                <a:latin typeface="Strawford Regular" pitchFamily="2" charset="0"/>
              </a:rPr>
              <a:t>contar</a:t>
            </a:r>
            <a:r>
              <a:rPr lang="en-US" sz="4000" dirty="0">
                <a:solidFill>
                  <a:srgbClr val="1E1C30"/>
                </a:solidFill>
                <a:latin typeface="Strawford Regular" pitchFamily="2" charset="0"/>
              </a:rPr>
              <a:t> con </a:t>
            </a:r>
            <a:r>
              <a:rPr lang="en-US" sz="4000" dirty="0" err="1">
                <a:solidFill>
                  <a:srgbClr val="1E1C30"/>
                </a:solidFill>
                <a:latin typeface="Strawford Regular" pitchFamily="2" charset="0"/>
              </a:rPr>
              <a:t>otro</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tipo</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apoyo</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por</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parte</a:t>
            </a:r>
            <a:r>
              <a:rPr lang="en-US" sz="4000" dirty="0">
                <a:solidFill>
                  <a:srgbClr val="1E1C30"/>
                </a:solidFill>
                <a:latin typeface="Strawford Regular" pitchFamily="2" charset="0"/>
              </a:rPr>
              <a:t> de las </a:t>
            </a:r>
            <a:r>
              <a:rPr lang="en-US" sz="4000" dirty="0" err="1">
                <a:solidFill>
                  <a:srgbClr val="1E1C30"/>
                </a:solidFill>
                <a:latin typeface="Strawford Regular" pitchFamily="2" charset="0"/>
              </a:rPr>
              <a:t>organizaciones</a:t>
            </a:r>
            <a:r>
              <a:rPr lang="en-US" sz="4000" dirty="0">
                <a:solidFill>
                  <a:srgbClr val="1E1C30"/>
                </a:solidFill>
                <a:latin typeface="Strawford Regular" pitchFamily="2" charset="0"/>
              </a:rPr>
              <a:t>, hay que </a:t>
            </a:r>
            <a:r>
              <a:rPr lang="en-US" sz="4000" dirty="0" err="1">
                <a:solidFill>
                  <a:srgbClr val="1E1C30"/>
                </a:solidFill>
                <a:latin typeface="Strawford Regular" pitchFamily="2" charset="0"/>
              </a:rPr>
              <a:t>trabajar</a:t>
            </a:r>
            <a:r>
              <a:rPr lang="en-US" sz="4000" dirty="0">
                <a:solidFill>
                  <a:srgbClr val="1E1C30"/>
                </a:solidFill>
                <a:latin typeface="Strawford Regular" pitchFamily="2" charset="0"/>
              </a:rPr>
              <a:t> con </a:t>
            </a:r>
            <a:r>
              <a:rPr lang="en-US" sz="4000" dirty="0" err="1">
                <a:solidFill>
                  <a:srgbClr val="1E1C30"/>
                </a:solidFill>
                <a:latin typeface="Strawford Regular" pitchFamily="2" charset="0"/>
              </a:rPr>
              <a:t>el</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Ministerio</a:t>
            </a:r>
            <a:r>
              <a:rPr lang="en-US" sz="4000" dirty="0">
                <a:solidFill>
                  <a:srgbClr val="1E1C30"/>
                </a:solidFill>
                <a:latin typeface="Strawford Regular" pitchFamily="2" charset="0"/>
              </a:rPr>
              <a:t> de la </a:t>
            </a:r>
            <a:r>
              <a:rPr lang="en-US" sz="4000" dirty="0" err="1">
                <a:solidFill>
                  <a:srgbClr val="1E1C30"/>
                </a:solidFill>
                <a:latin typeface="Strawford Regular" pitchFamily="2" charset="0"/>
              </a:rPr>
              <a:t>Defensa</a:t>
            </a:r>
            <a:r>
              <a:rPr lang="en-US" sz="4000" dirty="0">
                <a:solidFill>
                  <a:srgbClr val="1E1C30"/>
                </a:solidFill>
                <a:latin typeface="Strawford Regular" pitchFamily="2" charset="0"/>
              </a:rPr>
              <a:t>. </a:t>
            </a:r>
          </a:p>
          <a:p>
            <a:pPr marL="377825" lvl="1" algn="just"/>
            <a:r>
              <a:rPr lang="en-US" sz="4000" dirty="0">
                <a:solidFill>
                  <a:srgbClr val="1E1C30"/>
                </a:solidFill>
                <a:latin typeface="Strawford Regular" pitchFamily="2" charset="0"/>
              </a:rPr>
              <a:t> </a:t>
            </a:r>
          </a:p>
        </p:txBody>
      </p:sp>
    </p:spTree>
    <p:extLst>
      <p:ext uri="{BB962C8B-B14F-4D97-AF65-F5344CB8AC3E}">
        <p14:creationId xmlns:p14="http://schemas.microsoft.com/office/powerpoint/2010/main" val="674039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60" r="-60"/>
            </a:stretch>
          </a:blipFill>
        </p:spPr>
        <p:txBody>
          <a:bodyPr/>
          <a:lstStyle/>
          <a:p>
            <a:endParaRPr lang="es-CR" sz="4800" dirty="0"/>
          </a:p>
        </p:txBody>
      </p:sp>
      <p:sp>
        <p:nvSpPr>
          <p:cNvPr id="7" name="TextBox 6">
            <a:extLst>
              <a:ext uri="{FF2B5EF4-FFF2-40B4-BE49-F238E27FC236}">
                <a16:creationId xmlns:a16="http://schemas.microsoft.com/office/drawing/2014/main" id="{F18CE19D-BAEC-00D4-F28D-AC9523FF6445}"/>
              </a:ext>
            </a:extLst>
          </p:cNvPr>
          <p:cNvSpPr txBox="1"/>
          <p:nvPr/>
        </p:nvSpPr>
        <p:spPr>
          <a:xfrm>
            <a:off x="304801" y="723900"/>
            <a:ext cx="5562600" cy="1231106"/>
          </a:xfrm>
          <a:prstGeom prst="rect">
            <a:avLst/>
          </a:prstGeom>
        </p:spPr>
        <p:txBody>
          <a:bodyPr wrap="square" lIns="0" tIns="0" rIns="0" bIns="0" rtlCol="0" anchor="t">
            <a:spAutoFit/>
          </a:bodyPr>
          <a:lstStyle/>
          <a:p>
            <a:pPr marL="377825" lvl="1" algn="just"/>
            <a:r>
              <a:rPr lang="es-ES" sz="4000" dirty="0">
                <a:solidFill>
                  <a:srgbClr val="1E1C30"/>
                </a:solidFill>
                <a:latin typeface="Strawford Bold"/>
              </a:rPr>
              <a:t>Participantes</a:t>
            </a:r>
          </a:p>
          <a:p>
            <a:pPr marL="377825" lvl="1" algn="just"/>
            <a:endParaRPr lang="en-US" sz="4000" dirty="0">
              <a:solidFill>
                <a:srgbClr val="1E1C30"/>
              </a:solidFill>
              <a:latin typeface="Strawford Regular" pitchFamily="2" charset="0"/>
            </a:endParaRPr>
          </a:p>
        </p:txBody>
      </p:sp>
      <p:pic>
        <p:nvPicPr>
          <p:cNvPr id="3" name="Marcador de posición de imagen 5" descr="Zoom Reunión">
            <a:extLst>
              <a:ext uri="{FF2B5EF4-FFF2-40B4-BE49-F238E27FC236}">
                <a16:creationId xmlns:a16="http://schemas.microsoft.com/office/drawing/2014/main" id="{BE5DE765-9DF3-3025-EB30-B4C55CAD92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858000" y="278113"/>
            <a:ext cx="4672399" cy="9246946"/>
          </a:xfrm>
          <a:prstGeom prst="rect">
            <a:avLst/>
          </a:prstGeom>
        </p:spPr>
      </p:pic>
    </p:spTree>
    <p:extLst>
      <p:ext uri="{BB962C8B-B14F-4D97-AF65-F5344CB8AC3E}">
        <p14:creationId xmlns:p14="http://schemas.microsoft.com/office/powerpoint/2010/main" val="1186151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6927" y="-71397"/>
            <a:ext cx="18579942" cy="10451217"/>
          </a:xfrm>
          <a:custGeom>
            <a:avLst/>
            <a:gdLst/>
            <a:ahLst/>
            <a:cxnLst/>
            <a:rect l="l" t="t" r="r" b="b"/>
            <a:pathLst>
              <a:path w="18579942" h="10451217">
                <a:moveTo>
                  <a:pt x="0" y="0"/>
                </a:moveTo>
                <a:lnTo>
                  <a:pt x="18579941" y="0"/>
                </a:lnTo>
                <a:lnTo>
                  <a:pt x="18579941" y="10451218"/>
                </a:lnTo>
                <a:lnTo>
                  <a:pt x="0" y="10451218"/>
                </a:lnTo>
                <a:lnTo>
                  <a:pt x="0" y="0"/>
                </a:lnTo>
                <a:close/>
              </a:path>
            </a:pathLst>
          </a:custGeom>
          <a:blipFill>
            <a:blip r:embed="rId2"/>
            <a:stretch>
              <a:fillRect/>
            </a:stretch>
          </a:blipFill>
        </p:spPr>
        <p:txBody>
          <a:bodyPr/>
          <a:lstStyle/>
          <a:p>
            <a:endParaRPr lang="es-CR"/>
          </a:p>
        </p:txBody>
      </p:sp>
      <p:sp>
        <p:nvSpPr>
          <p:cNvPr id="3" name="Freeform 3"/>
          <p:cNvSpPr/>
          <p:nvPr/>
        </p:nvSpPr>
        <p:spPr>
          <a:xfrm>
            <a:off x="2931584" y="5930327"/>
            <a:ext cx="8681938" cy="4449493"/>
          </a:xfrm>
          <a:custGeom>
            <a:avLst/>
            <a:gdLst/>
            <a:ahLst/>
            <a:cxnLst/>
            <a:rect l="l" t="t" r="r" b="b"/>
            <a:pathLst>
              <a:path w="8681938" h="4449493">
                <a:moveTo>
                  <a:pt x="0" y="0"/>
                </a:moveTo>
                <a:lnTo>
                  <a:pt x="8681938" y="0"/>
                </a:lnTo>
                <a:lnTo>
                  <a:pt x="8681938" y="4449494"/>
                </a:lnTo>
                <a:lnTo>
                  <a:pt x="0" y="4449494"/>
                </a:lnTo>
                <a:lnTo>
                  <a:pt x="0" y="0"/>
                </a:lnTo>
                <a:close/>
              </a:path>
            </a:pathLst>
          </a:custGeom>
          <a:blipFill>
            <a:blip r:embed="rId3"/>
            <a:stretch>
              <a:fillRect/>
            </a:stretch>
          </a:blipFill>
        </p:spPr>
        <p:txBody>
          <a:bodyPr/>
          <a:lstStyle/>
          <a:p>
            <a:endParaRPr lang="es-CR"/>
          </a:p>
        </p:txBody>
      </p:sp>
      <p:sp>
        <p:nvSpPr>
          <p:cNvPr id="4" name="Freeform 4"/>
          <p:cNvSpPr/>
          <p:nvPr/>
        </p:nvSpPr>
        <p:spPr>
          <a:xfrm>
            <a:off x="3442124" y="-71397"/>
            <a:ext cx="7030577" cy="3546658"/>
          </a:xfrm>
          <a:custGeom>
            <a:avLst/>
            <a:gdLst/>
            <a:ahLst/>
            <a:cxnLst/>
            <a:rect l="l" t="t" r="r" b="b"/>
            <a:pathLst>
              <a:path w="7030577" h="3546658">
                <a:moveTo>
                  <a:pt x="0" y="0"/>
                </a:moveTo>
                <a:lnTo>
                  <a:pt x="7030578" y="0"/>
                </a:lnTo>
                <a:lnTo>
                  <a:pt x="7030578" y="3546658"/>
                </a:lnTo>
                <a:lnTo>
                  <a:pt x="0" y="3546658"/>
                </a:lnTo>
                <a:lnTo>
                  <a:pt x="0" y="0"/>
                </a:lnTo>
                <a:close/>
              </a:path>
            </a:pathLst>
          </a:custGeom>
          <a:blipFill>
            <a:blip r:embed="rId4"/>
            <a:stretch>
              <a:fillRect/>
            </a:stretch>
          </a:blipFill>
        </p:spPr>
        <p:txBody>
          <a:bodyPr/>
          <a:lstStyle/>
          <a:p>
            <a:endParaRPr lang="es-CR"/>
          </a:p>
        </p:txBody>
      </p:sp>
      <p:sp>
        <p:nvSpPr>
          <p:cNvPr id="5" name="TextBox 5"/>
          <p:cNvSpPr txBox="1"/>
          <p:nvPr/>
        </p:nvSpPr>
        <p:spPr>
          <a:xfrm>
            <a:off x="2006398" y="4001448"/>
            <a:ext cx="10532311" cy="927108"/>
          </a:xfrm>
          <a:prstGeom prst="rect">
            <a:avLst/>
          </a:prstGeom>
        </p:spPr>
        <p:txBody>
          <a:bodyPr lIns="0" tIns="0" rIns="0" bIns="0" rtlCol="0" anchor="t">
            <a:spAutoFit/>
          </a:bodyPr>
          <a:lstStyle/>
          <a:p>
            <a:pPr algn="ctr">
              <a:lnSpc>
                <a:spcPts val="6875"/>
              </a:lnSpc>
            </a:pPr>
            <a:r>
              <a:rPr lang="en-US" sz="6875" dirty="0">
                <a:solidFill>
                  <a:srgbClr val="F3503D"/>
                </a:solidFill>
                <a:latin typeface="Strawford Bold"/>
              </a:rPr>
              <a:t>GRACIAS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6927" y="-71397"/>
            <a:ext cx="18579942" cy="10451217"/>
          </a:xfrm>
          <a:custGeom>
            <a:avLst/>
            <a:gdLst/>
            <a:ahLst/>
            <a:cxnLst/>
            <a:rect l="l" t="t" r="r" b="b"/>
            <a:pathLst>
              <a:path w="18579942" h="10451217">
                <a:moveTo>
                  <a:pt x="0" y="0"/>
                </a:moveTo>
                <a:lnTo>
                  <a:pt x="18579941" y="0"/>
                </a:lnTo>
                <a:lnTo>
                  <a:pt x="18579941" y="10451218"/>
                </a:lnTo>
                <a:lnTo>
                  <a:pt x="0" y="10451218"/>
                </a:lnTo>
                <a:lnTo>
                  <a:pt x="0" y="0"/>
                </a:lnTo>
                <a:close/>
              </a:path>
            </a:pathLst>
          </a:custGeom>
          <a:blipFill>
            <a:blip r:embed="rId2"/>
            <a:stretch>
              <a:fillRect/>
            </a:stretch>
          </a:blipFill>
        </p:spPr>
        <p:txBody>
          <a:bodyPr/>
          <a:lstStyle/>
          <a:p>
            <a:endParaRPr lang="es-CR" dirty="0"/>
          </a:p>
        </p:txBody>
      </p:sp>
      <p:sp>
        <p:nvSpPr>
          <p:cNvPr id="3" name="Freeform 3"/>
          <p:cNvSpPr/>
          <p:nvPr/>
        </p:nvSpPr>
        <p:spPr>
          <a:xfrm>
            <a:off x="2895600" y="6028007"/>
            <a:ext cx="8681938" cy="4449493"/>
          </a:xfrm>
          <a:custGeom>
            <a:avLst/>
            <a:gdLst/>
            <a:ahLst/>
            <a:cxnLst/>
            <a:rect l="l" t="t" r="r" b="b"/>
            <a:pathLst>
              <a:path w="8681938" h="4449493">
                <a:moveTo>
                  <a:pt x="0" y="0"/>
                </a:moveTo>
                <a:lnTo>
                  <a:pt x="8681938" y="0"/>
                </a:lnTo>
                <a:lnTo>
                  <a:pt x="8681938" y="4449494"/>
                </a:lnTo>
                <a:lnTo>
                  <a:pt x="0" y="4449494"/>
                </a:lnTo>
                <a:lnTo>
                  <a:pt x="0" y="0"/>
                </a:lnTo>
                <a:close/>
              </a:path>
            </a:pathLst>
          </a:custGeom>
          <a:blipFill>
            <a:blip r:embed="rId3"/>
            <a:stretch>
              <a:fillRect/>
            </a:stretch>
          </a:blipFill>
        </p:spPr>
        <p:txBody>
          <a:bodyPr/>
          <a:lstStyle/>
          <a:p>
            <a:endParaRPr lang="es-CR"/>
          </a:p>
        </p:txBody>
      </p:sp>
      <p:sp>
        <p:nvSpPr>
          <p:cNvPr id="4" name="Freeform 4"/>
          <p:cNvSpPr/>
          <p:nvPr/>
        </p:nvSpPr>
        <p:spPr>
          <a:xfrm>
            <a:off x="3442124" y="-342900"/>
            <a:ext cx="7030577" cy="3546658"/>
          </a:xfrm>
          <a:custGeom>
            <a:avLst/>
            <a:gdLst/>
            <a:ahLst/>
            <a:cxnLst/>
            <a:rect l="l" t="t" r="r" b="b"/>
            <a:pathLst>
              <a:path w="7030577" h="3546658">
                <a:moveTo>
                  <a:pt x="0" y="0"/>
                </a:moveTo>
                <a:lnTo>
                  <a:pt x="7030578" y="0"/>
                </a:lnTo>
                <a:lnTo>
                  <a:pt x="7030578" y="3546658"/>
                </a:lnTo>
                <a:lnTo>
                  <a:pt x="0" y="3546658"/>
                </a:lnTo>
                <a:lnTo>
                  <a:pt x="0" y="0"/>
                </a:lnTo>
                <a:close/>
              </a:path>
            </a:pathLst>
          </a:custGeom>
          <a:blipFill>
            <a:blip r:embed="rId4"/>
            <a:stretch>
              <a:fillRect/>
            </a:stretch>
          </a:blipFill>
        </p:spPr>
        <p:txBody>
          <a:bodyPr/>
          <a:lstStyle/>
          <a:p>
            <a:endParaRPr lang="es-CR"/>
          </a:p>
        </p:txBody>
      </p:sp>
      <p:sp>
        <p:nvSpPr>
          <p:cNvPr id="5" name="TextBox 5"/>
          <p:cNvSpPr txBox="1"/>
          <p:nvPr/>
        </p:nvSpPr>
        <p:spPr>
          <a:xfrm>
            <a:off x="1832399" y="4168773"/>
            <a:ext cx="11582400" cy="1661993"/>
          </a:xfrm>
          <a:prstGeom prst="rect">
            <a:avLst/>
          </a:prstGeom>
        </p:spPr>
        <p:txBody>
          <a:bodyPr wrap="square" lIns="0" tIns="0" rIns="0" bIns="0" rtlCol="0" anchor="t">
            <a:spAutoFit/>
          </a:bodyPr>
          <a:lstStyle/>
          <a:p>
            <a:pPr algn="ctr"/>
            <a:r>
              <a:rPr lang="es-ES" sz="3600" dirty="0">
                <a:solidFill>
                  <a:srgbClr val="F3503D"/>
                </a:solidFill>
                <a:latin typeface="Strawford Bold"/>
              </a:rPr>
              <a:t>Fortalecer la estructura de las OSC/OBC de PVIH y PC a fin de contribuir a la movilización de recursos de forma efectiva y oportuna</a:t>
            </a:r>
            <a:endParaRPr lang="en-US" sz="3600" dirty="0">
              <a:solidFill>
                <a:srgbClr val="F3503D"/>
              </a:solidFill>
              <a:latin typeface="Strawford Bold"/>
            </a:endParaRPr>
          </a:p>
        </p:txBody>
      </p:sp>
      <p:sp>
        <p:nvSpPr>
          <p:cNvPr id="6" name="TextBox 6"/>
          <p:cNvSpPr txBox="1"/>
          <p:nvPr/>
        </p:nvSpPr>
        <p:spPr>
          <a:xfrm>
            <a:off x="152399" y="3096311"/>
            <a:ext cx="14942399" cy="757900"/>
          </a:xfrm>
          <a:prstGeom prst="rect">
            <a:avLst/>
          </a:prstGeom>
        </p:spPr>
        <p:txBody>
          <a:bodyPr lIns="0" tIns="0" rIns="0" bIns="0" rtlCol="0" anchor="t">
            <a:spAutoFit/>
          </a:bodyPr>
          <a:lstStyle/>
          <a:p>
            <a:pPr algn="ctr">
              <a:lnSpc>
                <a:spcPts val="5000"/>
              </a:lnSpc>
            </a:pPr>
            <a:r>
              <a:rPr lang="en-US" sz="7200" dirty="0">
                <a:solidFill>
                  <a:srgbClr val="BF392E"/>
                </a:solidFill>
                <a:latin typeface="Strawford Bold"/>
              </a:rPr>
              <a:t>El Salvador</a:t>
            </a:r>
          </a:p>
        </p:txBody>
      </p:sp>
    </p:spTree>
    <p:extLst>
      <p:ext uri="{BB962C8B-B14F-4D97-AF65-F5344CB8AC3E}">
        <p14:creationId xmlns:p14="http://schemas.microsoft.com/office/powerpoint/2010/main" val="4193785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60" r="-60"/>
            </a:stretch>
          </a:blipFill>
        </p:spPr>
        <p:txBody>
          <a:bodyPr/>
          <a:lstStyle/>
          <a:p>
            <a:endParaRPr lang="es-CR"/>
          </a:p>
        </p:txBody>
      </p:sp>
      <p:sp>
        <p:nvSpPr>
          <p:cNvPr id="3" name="TextBox 3"/>
          <p:cNvSpPr txBox="1"/>
          <p:nvPr/>
        </p:nvSpPr>
        <p:spPr>
          <a:xfrm>
            <a:off x="609600" y="3009900"/>
            <a:ext cx="11554076" cy="1386855"/>
          </a:xfrm>
          <a:prstGeom prst="rect">
            <a:avLst/>
          </a:prstGeom>
        </p:spPr>
        <p:txBody>
          <a:bodyPr wrap="square" lIns="0" tIns="0" rIns="0" bIns="0" rtlCol="0" anchor="t">
            <a:spAutoFit/>
          </a:bodyPr>
          <a:lstStyle/>
          <a:p>
            <a:pPr>
              <a:lnSpc>
                <a:spcPts val="10299"/>
              </a:lnSpc>
            </a:pPr>
            <a:r>
              <a:rPr lang="en-US" sz="10299" dirty="0" err="1">
                <a:solidFill>
                  <a:srgbClr val="FFFFFF"/>
                </a:solidFill>
                <a:latin typeface="Strawford Bold"/>
              </a:rPr>
              <a:t>Línea</a:t>
            </a:r>
            <a:r>
              <a:rPr lang="en-US" sz="10299" dirty="0">
                <a:solidFill>
                  <a:srgbClr val="FFFFFF"/>
                </a:solidFill>
                <a:latin typeface="Strawford Bold"/>
              </a:rPr>
              <a:t> </a:t>
            </a:r>
            <a:r>
              <a:rPr lang="en-US" sz="10299" dirty="0" err="1">
                <a:solidFill>
                  <a:srgbClr val="FFFFFF"/>
                </a:solidFill>
                <a:latin typeface="Strawford Bold"/>
              </a:rPr>
              <a:t>estratégica</a:t>
            </a:r>
            <a:r>
              <a:rPr lang="en-US" sz="10299" dirty="0">
                <a:solidFill>
                  <a:srgbClr val="FFFFFF"/>
                </a:solidFill>
                <a:latin typeface="Strawford Bold"/>
              </a:rPr>
              <a:t> 1. </a:t>
            </a:r>
          </a:p>
        </p:txBody>
      </p:sp>
      <p:sp>
        <p:nvSpPr>
          <p:cNvPr id="4" name="Freeform 4"/>
          <p:cNvSpPr/>
          <p:nvPr/>
        </p:nvSpPr>
        <p:spPr>
          <a:xfrm>
            <a:off x="0" y="0"/>
            <a:ext cx="5774722" cy="2913127"/>
          </a:xfrm>
          <a:custGeom>
            <a:avLst/>
            <a:gdLst/>
            <a:ahLst/>
            <a:cxnLst/>
            <a:rect l="l" t="t" r="r" b="b"/>
            <a:pathLst>
              <a:path w="5774722" h="2913127">
                <a:moveTo>
                  <a:pt x="0" y="0"/>
                </a:moveTo>
                <a:lnTo>
                  <a:pt x="5774722" y="0"/>
                </a:lnTo>
                <a:lnTo>
                  <a:pt x="5774722" y="2913127"/>
                </a:lnTo>
                <a:lnTo>
                  <a:pt x="0" y="2913127"/>
                </a:lnTo>
                <a:lnTo>
                  <a:pt x="0" y="0"/>
                </a:lnTo>
                <a:close/>
              </a:path>
            </a:pathLst>
          </a:custGeom>
          <a:blipFill>
            <a:blip r:embed="rId3"/>
            <a:stretch>
              <a:fillRect/>
            </a:stretch>
          </a:blipFill>
        </p:spPr>
        <p:txBody>
          <a:bodyPr/>
          <a:lstStyle/>
          <a:p>
            <a:endParaRPr lang="es-CR"/>
          </a:p>
        </p:txBody>
      </p:sp>
      <p:sp>
        <p:nvSpPr>
          <p:cNvPr id="5" name="TextBox 5">
            <a:extLst>
              <a:ext uri="{FF2B5EF4-FFF2-40B4-BE49-F238E27FC236}">
                <a16:creationId xmlns:a16="http://schemas.microsoft.com/office/drawing/2014/main" id="{F989A74B-4064-7196-0A6C-F8846259EA39}"/>
              </a:ext>
            </a:extLst>
          </p:cNvPr>
          <p:cNvSpPr txBox="1"/>
          <p:nvPr/>
        </p:nvSpPr>
        <p:spPr>
          <a:xfrm>
            <a:off x="2285999" y="5151582"/>
            <a:ext cx="13716001" cy="1477328"/>
          </a:xfrm>
          <a:prstGeom prst="rect">
            <a:avLst/>
          </a:prstGeom>
        </p:spPr>
        <p:txBody>
          <a:bodyPr wrap="square" lIns="0" tIns="0" rIns="0" bIns="0" rtlCol="0" anchor="t">
            <a:spAutoFit/>
          </a:bodyPr>
          <a:lstStyle/>
          <a:p>
            <a:pPr algn="r"/>
            <a:r>
              <a:rPr lang="es-ES" sz="4800" dirty="0">
                <a:solidFill>
                  <a:schemeClr val="bg1"/>
                </a:solidFill>
                <a:latin typeface="Strawford Bold"/>
              </a:rPr>
              <a:t>Fortalecimiento de las OSC/OBC para la captación de recursos</a:t>
            </a:r>
            <a:endParaRPr lang="en-US" sz="4800" dirty="0">
              <a:solidFill>
                <a:schemeClr val="bg1"/>
              </a:solidFill>
              <a:latin typeface="Strawford Bold"/>
            </a:endParaRPr>
          </a:p>
        </p:txBody>
      </p:sp>
    </p:spTree>
    <p:extLst>
      <p:ext uri="{BB962C8B-B14F-4D97-AF65-F5344CB8AC3E}">
        <p14:creationId xmlns:p14="http://schemas.microsoft.com/office/powerpoint/2010/main" val="2158840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60" r="-60"/>
            </a:stretch>
          </a:blipFill>
        </p:spPr>
        <p:txBody>
          <a:bodyPr/>
          <a:lstStyle/>
          <a:p>
            <a:endParaRPr lang="es-CR" sz="4800" dirty="0"/>
          </a:p>
        </p:txBody>
      </p:sp>
      <p:sp>
        <p:nvSpPr>
          <p:cNvPr id="6" name="TextBox 6"/>
          <p:cNvSpPr txBox="1"/>
          <p:nvPr/>
        </p:nvSpPr>
        <p:spPr>
          <a:xfrm>
            <a:off x="272717" y="984150"/>
            <a:ext cx="17373598" cy="8617744"/>
          </a:xfrm>
          <a:prstGeom prst="rect">
            <a:avLst/>
          </a:prstGeom>
        </p:spPr>
        <p:txBody>
          <a:bodyPr wrap="square" lIns="0" tIns="0" rIns="0" bIns="0" rtlCol="0" anchor="t">
            <a:spAutoFit/>
          </a:bodyPr>
          <a:lstStyle/>
          <a:p>
            <a:pPr marL="755649" lvl="1" indent="-377824" algn="just">
              <a:buFont typeface="Arial"/>
              <a:buChar char="•"/>
            </a:pPr>
            <a:r>
              <a:rPr lang="es-ES" sz="4000" dirty="0">
                <a:solidFill>
                  <a:srgbClr val="1E1C30"/>
                </a:solidFill>
                <a:latin typeface="Strawford" panose="020B0604020202020204" charset="0"/>
              </a:rPr>
              <a:t>Brindar capacitación y acompañamiento para la </a:t>
            </a:r>
            <a:r>
              <a:rPr lang="es-ES" sz="4000" u="sng" dirty="0">
                <a:solidFill>
                  <a:srgbClr val="1E1C30"/>
                </a:solidFill>
                <a:latin typeface="Strawford" panose="020B0604020202020204" charset="0"/>
              </a:rPr>
              <a:t>legalización de las OSC </a:t>
            </a:r>
            <a:r>
              <a:rPr lang="es-ES" sz="4000" dirty="0">
                <a:solidFill>
                  <a:srgbClr val="1E1C30"/>
                </a:solidFill>
                <a:latin typeface="Strawford" panose="020B0604020202020204" charset="0"/>
              </a:rPr>
              <a:t>desde los pasos básicos hasta que ya estén consolidadas, brindar el apoyo económico para realizar los trámites de proceso, además de una guía de cómo realizar el proceso con tipos de cómo hacerlo de una forma más efectiva. </a:t>
            </a:r>
          </a:p>
          <a:p>
            <a:pPr marL="755649" lvl="1" indent="-377824" algn="just">
              <a:buFont typeface="Arial"/>
              <a:buChar char="•"/>
            </a:pPr>
            <a:r>
              <a:rPr lang="es-ES" sz="4000" dirty="0">
                <a:solidFill>
                  <a:srgbClr val="1E1C30"/>
                </a:solidFill>
                <a:latin typeface="Strawford" panose="020B0604020202020204" charset="0"/>
              </a:rPr>
              <a:t>Elaboración de un </a:t>
            </a:r>
            <a:r>
              <a:rPr lang="es-ES" sz="4000" u="sng" dirty="0">
                <a:solidFill>
                  <a:srgbClr val="1E1C30"/>
                </a:solidFill>
                <a:latin typeface="Strawford" panose="020B0604020202020204" charset="0"/>
              </a:rPr>
              <a:t>diagnóstico para el fortalecimiento de las organizaciones</a:t>
            </a:r>
            <a:r>
              <a:rPr lang="es-ES" sz="4000" dirty="0">
                <a:solidFill>
                  <a:srgbClr val="1E1C30"/>
                </a:solidFill>
                <a:latin typeface="Strawford" panose="020B0604020202020204" charset="0"/>
              </a:rPr>
              <a:t> a partir de las debilidades de las organizaciones para la captación de recursos. </a:t>
            </a:r>
          </a:p>
          <a:p>
            <a:pPr marL="755649" lvl="1" indent="-377824" algn="just">
              <a:buFont typeface="Arial"/>
              <a:buChar char="•"/>
            </a:pPr>
            <a:r>
              <a:rPr lang="es-ES" sz="4000" dirty="0">
                <a:solidFill>
                  <a:srgbClr val="1E1C30"/>
                </a:solidFill>
                <a:latin typeface="Strawford" panose="020B0604020202020204" charset="0"/>
              </a:rPr>
              <a:t>Brindar un proceso de </a:t>
            </a:r>
            <a:r>
              <a:rPr lang="es-ES" sz="4000" u="sng" dirty="0">
                <a:solidFill>
                  <a:srgbClr val="1E1C30"/>
                </a:solidFill>
                <a:latin typeface="Strawford" panose="020B0604020202020204" charset="0"/>
              </a:rPr>
              <a:t>capacitación multi nivel</a:t>
            </a:r>
            <a:r>
              <a:rPr lang="es-ES" sz="4000" dirty="0">
                <a:solidFill>
                  <a:srgbClr val="1E1C30"/>
                </a:solidFill>
                <a:latin typeface="Strawford" panose="020B0604020202020204" charset="0"/>
              </a:rPr>
              <a:t> de acuerdo a la estrategia de fortalecimiento establecida, en temas como presentación de proyectos para el financiamiento, establecimiento de oferta de servicios de las organizaciones.  </a:t>
            </a:r>
            <a:endParaRPr lang="en-US" sz="4000" dirty="0">
              <a:solidFill>
                <a:srgbClr val="1E1C30"/>
              </a:solidFill>
              <a:latin typeface="Strawford" panose="020B0604020202020204" charset="0"/>
            </a:endParaRPr>
          </a:p>
          <a:p>
            <a:pPr marL="755649" lvl="1" indent="-377824" algn="just">
              <a:buFont typeface="Arial"/>
              <a:buChar char="•"/>
            </a:pPr>
            <a:endParaRPr lang="en-US" sz="4000" dirty="0">
              <a:solidFill>
                <a:srgbClr val="1E1C30"/>
              </a:solidFill>
              <a:latin typeface="Strawford" panose="020B0604020202020204" charset="0"/>
            </a:endParaRPr>
          </a:p>
          <a:p>
            <a:pPr marL="755649" lvl="1" indent="-377824" algn="just">
              <a:buFont typeface="Arial"/>
              <a:buChar char="•"/>
            </a:pPr>
            <a:endParaRPr lang="en-US" sz="4000" dirty="0">
              <a:solidFill>
                <a:srgbClr val="1E1C30"/>
              </a:solidFill>
              <a:latin typeface="Strawford" panose="020B06040202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60" r="-60"/>
            </a:stretch>
          </a:blipFill>
        </p:spPr>
        <p:txBody>
          <a:bodyPr/>
          <a:lstStyle/>
          <a:p>
            <a:endParaRPr lang="es-CR" sz="4800" dirty="0"/>
          </a:p>
        </p:txBody>
      </p:sp>
      <p:sp>
        <p:nvSpPr>
          <p:cNvPr id="3" name="TextBox 6">
            <a:extLst>
              <a:ext uri="{FF2B5EF4-FFF2-40B4-BE49-F238E27FC236}">
                <a16:creationId xmlns:a16="http://schemas.microsoft.com/office/drawing/2014/main" id="{96E1D283-CC34-FFDA-B6DD-BDA18A193B9A}"/>
              </a:ext>
            </a:extLst>
          </p:cNvPr>
          <p:cNvSpPr txBox="1"/>
          <p:nvPr/>
        </p:nvSpPr>
        <p:spPr>
          <a:xfrm>
            <a:off x="228600" y="571500"/>
            <a:ext cx="16534617" cy="3693319"/>
          </a:xfrm>
          <a:prstGeom prst="rect">
            <a:avLst/>
          </a:prstGeom>
        </p:spPr>
        <p:txBody>
          <a:bodyPr wrap="square" lIns="0" tIns="0" rIns="0" bIns="0" rtlCol="0" anchor="t">
            <a:spAutoFit/>
          </a:bodyPr>
          <a:lstStyle/>
          <a:p>
            <a:pPr marL="377825" lvl="1" algn="just"/>
            <a:r>
              <a:rPr lang="es-ES" sz="4000" dirty="0">
                <a:solidFill>
                  <a:srgbClr val="1E1C30"/>
                </a:solidFill>
                <a:latin typeface="Strawford Bold"/>
              </a:rPr>
              <a:t>Comentarios </a:t>
            </a:r>
          </a:p>
          <a:p>
            <a:pPr marL="377825" lvl="1" algn="just"/>
            <a:r>
              <a:rPr lang="en-US" sz="4000" dirty="0">
                <a:solidFill>
                  <a:srgbClr val="1E1C30"/>
                </a:solidFill>
                <a:latin typeface="Strawford Regular" pitchFamily="2" charset="0"/>
              </a:rPr>
              <a:t>Francisco: le </a:t>
            </a:r>
            <a:r>
              <a:rPr lang="en-US" sz="4000" dirty="0" err="1">
                <a:solidFill>
                  <a:srgbClr val="1E1C30"/>
                </a:solidFill>
                <a:latin typeface="Strawford Regular" pitchFamily="2" charset="0"/>
              </a:rPr>
              <a:t>parecen</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pertinentes</a:t>
            </a:r>
            <a:r>
              <a:rPr lang="en-US" sz="4000" dirty="0">
                <a:solidFill>
                  <a:srgbClr val="1E1C30"/>
                </a:solidFill>
                <a:latin typeface="Strawford Regular" pitchFamily="2" charset="0"/>
              </a:rPr>
              <a:t> las 3 </a:t>
            </a:r>
            <a:r>
              <a:rPr lang="en-US" sz="4000" dirty="0" err="1">
                <a:solidFill>
                  <a:srgbClr val="1E1C30"/>
                </a:solidFill>
                <a:latin typeface="Strawford Regular" pitchFamily="2" charset="0"/>
              </a:rPr>
              <a:t>actividades</a:t>
            </a:r>
            <a:r>
              <a:rPr lang="en-US" sz="4000" dirty="0">
                <a:solidFill>
                  <a:srgbClr val="1E1C30"/>
                </a:solidFill>
                <a:latin typeface="Strawford Regular" pitchFamily="2" charset="0"/>
              </a:rPr>
              <a:t>. </a:t>
            </a:r>
          </a:p>
          <a:p>
            <a:pPr marL="377825" lvl="1" algn="just"/>
            <a:r>
              <a:rPr lang="en-US" sz="4000" dirty="0" err="1">
                <a:solidFill>
                  <a:srgbClr val="1E1C30"/>
                </a:solidFill>
                <a:latin typeface="Strawford Regular" pitchFamily="2" charset="0"/>
              </a:rPr>
              <a:t>Considera</a:t>
            </a:r>
            <a:r>
              <a:rPr lang="en-US" sz="4000" dirty="0">
                <a:solidFill>
                  <a:srgbClr val="1E1C30"/>
                </a:solidFill>
                <a:latin typeface="Strawford Regular" pitchFamily="2" charset="0"/>
              </a:rPr>
              <a:t> que son </a:t>
            </a:r>
            <a:r>
              <a:rPr lang="en-US" sz="4000" dirty="0" err="1">
                <a:solidFill>
                  <a:srgbClr val="1E1C30"/>
                </a:solidFill>
                <a:latin typeface="Strawford Regular" pitchFamily="2" charset="0"/>
              </a:rPr>
              <a:t>pocas</a:t>
            </a:r>
            <a:r>
              <a:rPr lang="en-US" sz="4000" dirty="0">
                <a:solidFill>
                  <a:srgbClr val="1E1C30"/>
                </a:solidFill>
                <a:latin typeface="Strawford Regular" pitchFamily="2" charset="0"/>
              </a:rPr>
              <a:t> las que </a:t>
            </a:r>
            <a:r>
              <a:rPr lang="en-US" sz="4000" dirty="0" err="1">
                <a:solidFill>
                  <a:srgbClr val="1E1C30"/>
                </a:solidFill>
                <a:latin typeface="Strawford Regular" pitchFamily="2" charset="0"/>
              </a:rPr>
              <a:t>están</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en</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proceso</a:t>
            </a:r>
            <a:r>
              <a:rPr lang="en-US" sz="4000" dirty="0">
                <a:solidFill>
                  <a:srgbClr val="1E1C30"/>
                </a:solidFill>
                <a:latin typeface="Strawford Regular" pitchFamily="2" charset="0"/>
              </a:rPr>
              <a:t> de </a:t>
            </a:r>
            <a:r>
              <a:rPr lang="en-US" sz="4000" dirty="0" err="1">
                <a:solidFill>
                  <a:srgbClr val="1E1C30"/>
                </a:solidFill>
                <a:latin typeface="Strawford Regular" pitchFamily="2" charset="0"/>
              </a:rPr>
              <a:t>tener</a:t>
            </a:r>
            <a:r>
              <a:rPr lang="en-US" sz="4000" dirty="0">
                <a:solidFill>
                  <a:srgbClr val="1E1C30"/>
                </a:solidFill>
                <a:latin typeface="Strawford Regular" pitchFamily="2" charset="0"/>
              </a:rPr>
              <a:t> la </a:t>
            </a:r>
            <a:r>
              <a:rPr lang="en-US" sz="4000" dirty="0" err="1">
                <a:solidFill>
                  <a:srgbClr val="1E1C30"/>
                </a:solidFill>
                <a:latin typeface="Strawford Regular" pitchFamily="2" charset="0"/>
              </a:rPr>
              <a:t>personería</a:t>
            </a:r>
            <a:r>
              <a:rPr lang="en-US" sz="4000" dirty="0">
                <a:solidFill>
                  <a:srgbClr val="1E1C30"/>
                </a:solidFill>
                <a:latin typeface="Strawford Regular" pitchFamily="2" charset="0"/>
              </a:rPr>
              <a:t>. </a:t>
            </a:r>
          </a:p>
          <a:p>
            <a:pPr marL="377825" lvl="1" algn="just"/>
            <a:r>
              <a:rPr lang="en-US" sz="4000" dirty="0" err="1">
                <a:solidFill>
                  <a:srgbClr val="1E1C30"/>
                </a:solidFill>
                <a:latin typeface="Strawford Regular" pitchFamily="2" charset="0"/>
              </a:rPr>
              <a:t>Presentación</a:t>
            </a:r>
            <a:r>
              <a:rPr lang="en-US" sz="4000" dirty="0">
                <a:solidFill>
                  <a:srgbClr val="1E1C30"/>
                </a:solidFill>
                <a:latin typeface="Strawford Regular" pitchFamily="2" charset="0"/>
              </a:rPr>
              <a:t> de </a:t>
            </a:r>
            <a:r>
              <a:rPr lang="en-US" sz="4000" dirty="0" err="1">
                <a:solidFill>
                  <a:srgbClr val="1E1C30"/>
                </a:solidFill>
                <a:latin typeface="Strawford Regular" pitchFamily="2" charset="0"/>
              </a:rPr>
              <a:t>proyectos</a:t>
            </a:r>
            <a:r>
              <a:rPr lang="en-US" sz="4000" dirty="0">
                <a:solidFill>
                  <a:srgbClr val="1E1C30"/>
                </a:solidFill>
                <a:latin typeface="Strawford Regular" pitchFamily="2" charset="0"/>
              </a:rPr>
              <a:t>: no solo se </a:t>
            </a:r>
            <a:r>
              <a:rPr lang="en-US" sz="4000" dirty="0" err="1">
                <a:solidFill>
                  <a:srgbClr val="1E1C30"/>
                </a:solidFill>
                <a:latin typeface="Strawford Regular" pitchFamily="2" charset="0"/>
              </a:rPr>
              <a:t>debe</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contar</a:t>
            </a:r>
            <a:r>
              <a:rPr lang="en-US" sz="4000" dirty="0">
                <a:solidFill>
                  <a:srgbClr val="1E1C30"/>
                </a:solidFill>
                <a:latin typeface="Strawford Regular" pitchFamily="2" charset="0"/>
              </a:rPr>
              <a:t> con </a:t>
            </a:r>
            <a:r>
              <a:rPr lang="en-US" sz="4000" dirty="0" err="1">
                <a:solidFill>
                  <a:srgbClr val="1E1C30"/>
                </a:solidFill>
                <a:latin typeface="Strawford Regular" pitchFamily="2" charset="0"/>
              </a:rPr>
              <a:t>el</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diagnóstico</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sino</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hacer</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mapeo</a:t>
            </a:r>
            <a:r>
              <a:rPr lang="en-US" sz="4000" dirty="0">
                <a:solidFill>
                  <a:srgbClr val="1E1C30"/>
                </a:solidFill>
                <a:latin typeface="Strawford Regular" pitchFamily="2" charset="0"/>
              </a:rPr>
              <a:t> de </a:t>
            </a:r>
            <a:r>
              <a:rPr lang="en-US" sz="4000" dirty="0" err="1">
                <a:solidFill>
                  <a:srgbClr val="1E1C30"/>
                </a:solidFill>
                <a:latin typeface="Strawford Regular" pitchFamily="2" charset="0"/>
              </a:rPr>
              <a:t>donantes</a:t>
            </a:r>
            <a:r>
              <a:rPr lang="en-US" sz="4000" dirty="0">
                <a:solidFill>
                  <a:srgbClr val="1E1C30"/>
                </a:solidFill>
                <a:latin typeface="Strawford Regular" pitchFamily="2" charset="0"/>
              </a:rPr>
              <a:t>. </a:t>
            </a:r>
          </a:p>
        </p:txBody>
      </p:sp>
    </p:spTree>
    <p:extLst>
      <p:ext uri="{BB962C8B-B14F-4D97-AF65-F5344CB8AC3E}">
        <p14:creationId xmlns:p14="http://schemas.microsoft.com/office/powerpoint/2010/main" val="1029966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60" r="-60"/>
            </a:stretch>
          </a:blipFill>
        </p:spPr>
        <p:txBody>
          <a:bodyPr/>
          <a:lstStyle/>
          <a:p>
            <a:endParaRPr lang="es-CR"/>
          </a:p>
        </p:txBody>
      </p:sp>
      <p:sp>
        <p:nvSpPr>
          <p:cNvPr id="3" name="TextBox 3"/>
          <p:cNvSpPr txBox="1"/>
          <p:nvPr/>
        </p:nvSpPr>
        <p:spPr>
          <a:xfrm>
            <a:off x="533400" y="3238500"/>
            <a:ext cx="12163676" cy="1386855"/>
          </a:xfrm>
          <a:prstGeom prst="rect">
            <a:avLst/>
          </a:prstGeom>
        </p:spPr>
        <p:txBody>
          <a:bodyPr wrap="square" lIns="0" tIns="0" rIns="0" bIns="0" rtlCol="0" anchor="t">
            <a:spAutoFit/>
          </a:bodyPr>
          <a:lstStyle/>
          <a:p>
            <a:pPr>
              <a:lnSpc>
                <a:spcPts val="10299"/>
              </a:lnSpc>
            </a:pPr>
            <a:r>
              <a:rPr lang="en-US" sz="10299" dirty="0" err="1">
                <a:solidFill>
                  <a:srgbClr val="FFFFFF"/>
                </a:solidFill>
                <a:latin typeface="Strawford Bold"/>
              </a:rPr>
              <a:t>Línea</a:t>
            </a:r>
            <a:r>
              <a:rPr lang="en-US" sz="10299" dirty="0">
                <a:solidFill>
                  <a:srgbClr val="FFFFFF"/>
                </a:solidFill>
                <a:latin typeface="Strawford Bold"/>
              </a:rPr>
              <a:t> </a:t>
            </a:r>
            <a:r>
              <a:rPr lang="en-US" sz="10299" dirty="0" err="1">
                <a:solidFill>
                  <a:srgbClr val="FFFFFF"/>
                </a:solidFill>
                <a:latin typeface="Strawford Bold"/>
              </a:rPr>
              <a:t>estratégica</a:t>
            </a:r>
            <a:r>
              <a:rPr lang="en-US" sz="10299" dirty="0">
                <a:solidFill>
                  <a:srgbClr val="FFFFFF"/>
                </a:solidFill>
                <a:latin typeface="Strawford Bold"/>
              </a:rPr>
              <a:t> 2.</a:t>
            </a:r>
          </a:p>
        </p:txBody>
      </p:sp>
      <p:sp>
        <p:nvSpPr>
          <p:cNvPr id="4" name="Freeform 4"/>
          <p:cNvSpPr/>
          <p:nvPr/>
        </p:nvSpPr>
        <p:spPr>
          <a:xfrm>
            <a:off x="0" y="0"/>
            <a:ext cx="5774722" cy="2913127"/>
          </a:xfrm>
          <a:custGeom>
            <a:avLst/>
            <a:gdLst/>
            <a:ahLst/>
            <a:cxnLst/>
            <a:rect l="l" t="t" r="r" b="b"/>
            <a:pathLst>
              <a:path w="5774722" h="2913127">
                <a:moveTo>
                  <a:pt x="0" y="0"/>
                </a:moveTo>
                <a:lnTo>
                  <a:pt x="5774722" y="0"/>
                </a:lnTo>
                <a:lnTo>
                  <a:pt x="5774722" y="2913127"/>
                </a:lnTo>
                <a:lnTo>
                  <a:pt x="0" y="2913127"/>
                </a:lnTo>
                <a:lnTo>
                  <a:pt x="0" y="0"/>
                </a:lnTo>
                <a:close/>
              </a:path>
            </a:pathLst>
          </a:custGeom>
          <a:blipFill>
            <a:blip r:embed="rId3"/>
            <a:stretch>
              <a:fillRect/>
            </a:stretch>
          </a:blipFill>
        </p:spPr>
        <p:txBody>
          <a:bodyPr/>
          <a:lstStyle/>
          <a:p>
            <a:endParaRPr lang="es-CR"/>
          </a:p>
        </p:txBody>
      </p:sp>
      <p:sp>
        <p:nvSpPr>
          <p:cNvPr id="5" name="TextBox 3">
            <a:extLst>
              <a:ext uri="{FF2B5EF4-FFF2-40B4-BE49-F238E27FC236}">
                <a16:creationId xmlns:a16="http://schemas.microsoft.com/office/drawing/2014/main" id="{4E4125B1-3C77-012D-093E-2351DD8A9802}"/>
              </a:ext>
            </a:extLst>
          </p:cNvPr>
          <p:cNvSpPr txBox="1"/>
          <p:nvPr/>
        </p:nvSpPr>
        <p:spPr>
          <a:xfrm>
            <a:off x="1524000" y="6157643"/>
            <a:ext cx="16040100" cy="1477328"/>
          </a:xfrm>
          <a:prstGeom prst="rect">
            <a:avLst/>
          </a:prstGeom>
        </p:spPr>
        <p:txBody>
          <a:bodyPr wrap="square" lIns="0" tIns="0" rIns="0" bIns="0" rtlCol="0" anchor="t">
            <a:spAutoFit/>
          </a:bodyPr>
          <a:lstStyle/>
          <a:p>
            <a:pPr algn="ctr"/>
            <a:r>
              <a:rPr lang="es-ES" sz="4800" dirty="0">
                <a:solidFill>
                  <a:schemeClr val="bg1"/>
                </a:solidFill>
                <a:latin typeface="Strawford Bold"/>
              </a:rPr>
              <a:t>Establecimiento de una estrategia de comunicación para las OSC/OBC para la movilización de recursos</a:t>
            </a:r>
            <a:endParaRPr lang="en-US" sz="4800" dirty="0">
              <a:solidFill>
                <a:schemeClr val="bg1"/>
              </a:solidFill>
              <a:latin typeface="Strawford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8548"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60" r="-60"/>
            </a:stretch>
          </a:blipFill>
        </p:spPr>
        <p:txBody>
          <a:bodyPr/>
          <a:lstStyle/>
          <a:p>
            <a:endParaRPr lang="es-CR" sz="4800" dirty="0"/>
          </a:p>
        </p:txBody>
      </p:sp>
      <p:sp>
        <p:nvSpPr>
          <p:cNvPr id="6" name="TextBox 6"/>
          <p:cNvSpPr txBox="1"/>
          <p:nvPr/>
        </p:nvSpPr>
        <p:spPr>
          <a:xfrm>
            <a:off x="830181" y="2095500"/>
            <a:ext cx="15705219" cy="4308872"/>
          </a:xfrm>
          <a:prstGeom prst="rect">
            <a:avLst/>
          </a:prstGeom>
        </p:spPr>
        <p:txBody>
          <a:bodyPr wrap="square" lIns="0" tIns="0" rIns="0" bIns="0" rtlCol="0" anchor="t">
            <a:spAutoFit/>
          </a:bodyPr>
          <a:lstStyle/>
          <a:p>
            <a:pPr marL="755649" lvl="1" indent="-377824" algn="just">
              <a:buFont typeface="Arial"/>
              <a:buChar char="•"/>
            </a:pPr>
            <a:r>
              <a:rPr lang="es-ES" sz="4000" dirty="0">
                <a:solidFill>
                  <a:srgbClr val="1E1C30"/>
                </a:solidFill>
                <a:latin typeface="Strawford" panose="020B0604020202020204" charset="0"/>
              </a:rPr>
              <a:t>Diseño de una </a:t>
            </a:r>
            <a:r>
              <a:rPr lang="es-ES" sz="4000" u="sng" dirty="0">
                <a:solidFill>
                  <a:srgbClr val="1E1C30"/>
                </a:solidFill>
                <a:latin typeface="Strawford" panose="020B0604020202020204" charset="0"/>
              </a:rPr>
              <a:t>línea gráfica</a:t>
            </a:r>
            <a:r>
              <a:rPr lang="es-ES" sz="4000" dirty="0">
                <a:solidFill>
                  <a:srgbClr val="1E1C30"/>
                </a:solidFill>
                <a:latin typeface="Strawford" panose="020B0604020202020204" charset="0"/>
              </a:rPr>
              <a:t> para las organizaciones OSC/OBC. </a:t>
            </a:r>
          </a:p>
          <a:p>
            <a:pPr marL="755649" lvl="1" indent="-377824" algn="just">
              <a:buFont typeface="Arial"/>
              <a:buChar char="•"/>
            </a:pPr>
            <a:endParaRPr lang="es-ES" sz="4000" dirty="0">
              <a:solidFill>
                <a:srgbClr val="1E1C30"/>
              </a:solidFill>
              <a:latin typeface="Strawford" panose="020B0604020202020204" charset="0"/>
            </a:endParaRPr>
          </a:p>
          <a:p>
            <a:pPr marL="755649" lvl="1" indent="-377824" algn="just">
              <a:buFont typeface="Arial"/>
              <a:buChar char="•"/>
            </a:pPr>
            <a:r>
              <a:rPr lang="es-ES" sz="4000" dirty="0">
                <a:solidFill>
                  <a:srgbClr val="1E1C30"/>
                </a:solidFill>
                <a:latin typeface="Strawford" panose="020B0604020202020204" charset="0"/>
              </a:rPr>
              <a:t>Elaboración de </a:t>
            </a:r>
            <a:r>
              <a:rPr lang="es-ES" sz="4000" u="sng" dirty="0">
                <a:solidFill>
                  <a:srgbClr val="1E1C30"/>
                </a:solidFill>
                <a:latin typeface="Strawford" panose="020B0604020202020204" charset="0"/>
              </a:rPr>
              <a:t>manual de marca</a:t>
            </a:r>
            <a:r>
              <a:rPr lang="es-ES" sz="4000" dirty="0">
                <a:solidFill>
                  <a:srgbClr val="1E1C30"/>
                </a:solidFill>
                <a:latin typeface="Strawford" panose="020B0604020202020204" charset="0"/>
              </a:rPr>
              <a:t> para las OSC/OBC. </a:t>
            </a:r>
          </a:p>
          <a:p>
            <a:pPr marL="755649" lvl="1" indent="-377824" algn="just">
              <a:buFont typeface="Arial"/>
              <a:buChar char="•"/>
            </a:pPr>
            <a:endParaRPr lang="es-ES" sz="4000" dirty="0">
              <a:solidFill>
                <a:srgbClr val="1E1C30"/>
              </a:solidFill>
              <a:latin typeface="Strawford" panose="020B0604020202020204" charset="0"/>
            </a:endParaRPr>
          </a:p>
          <a:p>
            <a:pPr marL="755649" lvl="1" indent="-377824" algn="just">
              <a:buFont typeface="Arial"/>
              <a:buChar char="•"/>
            </a:pPr>
            <a:r>
              <a:rPr lang="es-ES" sz="4000" dirty="0">
                <a:solidFill>
                  <a:srgbClr val="1E1C30"/>
                </a:solidFill>
                <a:latin typeface="Strawford" panose="020B0604020202020204" charset="0"/>
              </a:rPr>
              <a:t>Diseño de </a:t>
            </a:r>
            <a:r>
              <a:rPr lang="es-ES" sz="4000" u="sng" dirty="0">
                <a:solidFill>
                  <a:srgbClr val="1E1C30"/>
                </a:solidFill>
                <a:latin typeface="Strawford" panose="020B0604020202020204" charset="0"/>
              </a:rPr>
              <a:t>campañas informativas</a:t>
            </a:r>
            <a:r>
              <a:rPr lang="es-ES" sz="4000" dirty="0">
                <a:solidFill>
                  <a:srgbClr val="1E1C30"/>
                </a:solidFill>
                <a:latin typeface="Strawford" panose="020B0604020202020204" charset="0"/>
              </a:rPr>
              <a:t> y de incidencia </a:t>
            </a:r>
            <a:r>
              <a:rPr lang="es-ES" sz="4000" dirty="0" err="1">
                <a:solidFill>
                  <a:srgbClr val="1E1C30"/>
                </a:solidFill>
                <a:latin typeface="Strawford" panose="020B0604020202020204" charset="0"/>
              </a:rPr>
              <a:t>multiactor</a:t>
            </a:r>
            <a:r>
              <a:rPr lang="es-ES" sz="4000" dirty="0">
                <a:solidFill>
                  <a:srgbClr val="1E1C30"/>
                </a:solidFill>
                <a:latin typeface="Strawford" panose="020B0604020202020204" charset="0"/>
              </a:rPr>
              <a:t> dirigidas a la captación de recursos. </a:t>
            </a:r>
            <a:endParaRPr lang="en-US" sz="4000" dirty="0">
              <a:solidFill>
                <a:srgbClr val="1E1C30"/>
              </a:solidFill>
              <a:latin typeface="Strawford" panose="020B0604020202020204" charset="0"/>
            </a:endParaRPr>
          </a:p>
          <a:p>
            <a:pPr marL="755649" lvl="1" indent="-377824" algn="just">
              <a:buFont typeface="Arial"/>
              <a:buChar char="•"/>
            </a:pPr>
            <a:endParaRPr lang="en-US" sz="4000" dirty="0">
              <a:solidFill>
                <a:srgbClr val="1E1C30"/>
              </a:solidFill>
              <a:latin typeface="Strawford" panose="020B0604020202020204" charset="0"/>
            </a:endParaRPr>
          </a:p>
        </p:txBody>
      </p:sp>
    </p:spTree>
    <p:extLst>
      <p:ext uri="{BB962C8B-B14F-4D97-AF65-F5344CB8AC3E}">
        <p14:creationId xmlns:p14="http://schemas.microsoft.com/office/powerpoint/2010/main" val="1808941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8548"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60" r="-60"/>
            </a:stretch>
          </a:blipFill>
        </p:spPr>
        <p:txBody>
          <a:bodyPr/>
          <a:lstStyle/>
          <a:p>
            <a:endParaRPr lang="es-CR" sz="4800" dirty="0"/>
          </a:p>
        </p:txBody>
      </p:sp>
      <p:sp>
        <p:nvSpPr>
          <p:cNvPr id="7" name="TextBox 6">
            <a:extLst>
              <a:ext uri="{FF2B5EF4-FFF2-40B4-BE49-F238E27FC236}">
                <a16:creationId xmlns:a16="http://schemas.microsoft.com/office/drawing/2014/main" id="{F18CE19D-BAEC-00D4-F28D-AC9523FF6445}"/>
              </a:ext>
            </a:extLst>
          </p:cNvPr>
          <p:cNvSpPr txBox="1"/>
          <p:nvPr/>
        </p:nvSpPr>
        <p:spPr>
          <a:xfrm>
            <a:off x="381000" y="1028700"/>
            <a:ext cx="17373600" cy="8617744"/>
          </a:xfrm>
          <a:prstGeom prst="rect">
            <a:avLst/>
          </a:prstGeom>
        </p:spPr>
        <p:txBody>
          <a:bodyPr wrap="square" lIns="0" tIns="0" rIns="0" bIns="0" rtlCol="0" anchor="t">
            <a:spAutoFit/>
          </a:bodyPr>
          <a:lstStyle/>
          <a:p>
            <a:pPr marL="377825" lvl="1" algn="just"/>
            <a:r>
              <a:rPr lang="es-ES" sz="4000" dirty="0">
                <a:solidFill>
                  <a:srgbClr val="1E1C30"/>
                </a:solidFill>
                <a:latin typeface="Strawford Bold"/>
              </a:rPr>
              <a:t>Comentarios </a:t>
            </a:r>
          </a:p>
          <a:p>
            <a:pPr marL="377825" lvl="1" algn="just"/>
            <a:r>
              <a:rPr lang="en-US" sz="4000" dirty="0">
                <a:solidFill>
                  <a:srgbClr val="1E1C30"/>
                </a:solidFill>
                <a:latin typeface="Strawford Regular" pitchFamily="2" charset="0"/>
              </a:rPr>
              <a:t>Francisco: </a:t>
            </a:r>
          </a:p>
          <a:p>
            <a:pPr marL="377825" lvl="1" algn="just"/>
            <a:r>
              <a:rPr lang="en-US" sz="4000" dirty="0" err="1">
                <a:solidFill>
                  <a:srgbClr val="1E1C30"/>
                </a:solidFill>
                <a:latin typeface="Strawford Regular" pitchFamily="2" charset="0"/>
              </a:rPr>
              <a:t>Sensibilizar</a:t>
            </a:r>
            <a:r>
              <a:rPr lang="en-US" sz="4000" dirty="0">
                <a:solidFill>
                  <a:srgbClr val="1E1C30"/>
                </a:solidFill>
                <a:latin typeface="Strawford Regular" pitchFamily="2" charset="0"/>
              </a:rPr>
              <a:t> a la población (</a:t>
            </a:r>
            <a:r>
              <a:rPr lang="en-US" sz="4000" dirty="0" err="1">
                <a:solidFill>
                  <a:srgbClr val="1E1C30"/>
                </a:solidFill>
                <a:latin typeface="Strawford Regular" pitchFamily="2" charset="0"/>
              </a:rPr>
              <a:t>gobierno</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posibles</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donantes</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acerca</a:t>
            </a:r>
            <a:r>
              <a:rPr lang="en-US" sz="4000" dirty="0">
                <a:solidFill>
                  <a:srgbClr val="1E1C30"/>
                </a:solidFill>
                <a:latin typeface="Strawford Regular" pitchFamily="2" charset="0"/>
              </a:rPr>
              <a:t> de </a:t>
            </a:r>
            <a:r>
              <a:rPr lang="en-US" sz="4000" dirty="0" err="1">
                <a:solidFill>
                  <a:srgbClr val="1E1C30"/>
                </a:solidFill>
                <a:latin typeface="Strawford Regular" pitchFamily="2" charset="0"/>
              </a:rPr>
              <a:t>hacer</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inversión</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en</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reducir</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estigma</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discriminación</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etc</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ya</a:t>
            </a:r>
            <a:r>
              <a:rPr lang="en-US" sz="4000" dirty="0">
                <a:solidFill>
                  <a:srgbClr val="1E1C30"/>
                </a:solidFill>
                <a:latin typeface="Strawford Regular" pitchFamily="2" charset="0"/>
              </a:rPr>
              <a:t> que, </a:t>
            </a:r>
            <a:r>
              <a:rPr lang="en-US" sz="4000" dirty="0" err="1">
                <a:solidFill>
                  <a:srgbClr val="1E1C30"/>
                </a:solidFill>
                <a:latin typeface="Strawford Regular" pitchFamily="2" charset="0"/>
              </a:rPr>
              <a:t>actualmente</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están</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cerradas</a:t>
            </a:r>
            <a:r>
              <a:rPr lang="en-US" sz="4000" dirty="0">
                <a:solidFill>
                  <a:srgbClr val="1E1C30"/>
                </a:solidFill>
                <a:latin typeface="Strawford Regular" pitchFamily="2" charset="0"/>
              </a:rPr>
              <a:t> las </a:t>
            </a:r>
            <a:r>
              <a:rPr lang="en-US" sz="4000" dirty="0" err="1">
                <a:solidFill>
                  <a:srgbClr val="1E1C30"/>
                </a:solidFill>
                <a:latin typeface="Strawford Regular" pitchFamily="2" charset="0"/>
              </a:rPr>
              <a:t>puertas</a:t>
            </a:r>
            <a:r>
              <a:rPr lang="en-US" sz="4000" dirty="0">
                <a:solidFill>
                  <a:srgbClr val="1E1C30"/>
                </a:solidFill>
                <a:latin typeface="Strawford Regular" pitchFamily="2" charset="0"/>
              </a:rPr>
              <a:t> para </a:t>
            </a:r>
            <a:r>
              <a:rPr lang="en-US" sz="4000" dirty="0" err="1">
                <a:solidFill>
                  <a:srgbClr val="1E1C30"/>
                </a:solidFill>
                <a:latin typeface="Strawford Regular" pitchFamily="2" charset="0"/>
              </a:rPr>
              <a:t>hacer</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charlas</a:t>
            </a:r>
            <a:r>
              <a:rPr lang="en-US" sz="4000" dirty="0">
                <a:solidFill>
                  <a:srgbClr val="1E1C30"/>
                </a:solidFill>
                <a:latin typeface="Strawford Regular" pitchFamily="2" charset="0"/>
              </a:rPr>
              <a:t> y </a:t>
            </a:r>
            <a:r>
              <a:rPr lang="en-US" sz="4000" dirty="0" err="1">
                <a:solidFill>
                  <a:srgbClr val="1E1C30"/>
                </a:solidFill>
                <a:latin typeface="Strawford Regular" pitchFamily="2" charset="0"/>
              </a:rPr>
              <a:t>similares</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en</a:t>
            </a:r>
            <a:r>
              <a:rPr lang="en-US" sz="4000" dirty="0">
                <a:solidFill>
                  <a:srgbClr val="1E1C30"/>
                </a:solidFill>
                <a:latin typeface="Strawford Regular" pitchFamily="2" charset="0"/>
              </a:rPr>
              <a:t> las </a:t>
            </a:r>
            <a:r>
              <a:rPr lang="en-US" sz="4000" dirty="0" err="1">
                <a:solidFill>
                  <a:srgbClr val="1E1C30"/>
                </a:solidFill>
                <a:latin typeface="Strawford Regular" pitchFamily="2" charset="0"/>
              </a:rPr>
              <a:t>instituciones</a:t>
            </a:r>
            <a:r>
              <a:rPr lang="en-US" sz="4000" dirty="0">
                <a:solidFill>
                  <a:srgbClr val="1E1C30"/>
                </a:solidFill>
                <a:latin typeface="Strawford Regular" pitchFamily="2" charset="0"/>
              </a:rPr>
              <a:t>. </a:t>
            </a:r>
          </a:p>
          <a:p>
            <a:pPr marL="377825" lvl="1" algn="just"/>
            <a:endParaRPr lang="en-US" sz="4000" dirty="0">
              <a:solidFill>
                <a:srgbClr val="1E1C30"/>
              </a:solidFill>
              <a:latin typeface="Strawford Regular" pitchFamily="2" charset="0"/>
            </a:endParaRPr>
          </a:p>
          <a:p>
            <a:pPr marL="377825" lvl="1" algn="just"/>
            <a:r>
              <a:rPr lang="en-US" sz="4000" dirty="0" err="1">
                <a:solidFill>
                  <a:srgbClr val="1E1C30"/>
                </a:solidFill>
                <a:latin typeface="Strawford Regular" pitchFamily="2" charset="0"/>
              </a:rPr>
              <a:t>Visibilizar</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el</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trabajo</a:t>
            </a:r>
            <a:r>
              <a:rPr lang="en-US" sz="4000" dirty="0">
                <a:solidFill>
                  <a:srgbClr val="1E1C30"/>
                </a:solidFill>
                <a:latin typeface="Strawford Regular" pitchFamily="2" charset="0"/>
              </a:rPr>
              <a:t> de las </a:t>
            </a:r>
            <a:r>
              <a:rPr lang="en-US" sz="4000" dirty="0" err="1">
                <a:solidFill>
                  <a:srgbClr val="1E1C30"/>
                </a:solidFill>
                <a:latin typeface="Strawford Regular" pitchFamily="2" charset="0"/>
              </a:rPr>
              <a:t>organizaciones</a:t>
            </a:r>
            <a:r>
              <a:rPr lang="en-US" sz="4000" dirty="0">
                <a:solidFill>
                  <a:srgbClr val="1E1C30"/>
                </a:solidFill>
                <a:latin typeface="Strawford Regular" pitchFamily="2" charset="0"/>
              </a:rPr>
              <a:t>: se </a:t>
            </a:r>
            <a:r>
              <a:rPr lang="en-US" sz="4000" dirty="0" err="1">
                <a:solidFill>
                  <a:srgbClr val="1E1C30"/>
                </a:solidFill>
                <a:latin typeface="Strawford Regular" pitchFamily="2" charset="0"/>
              </a:rPr>
              <a:t>debe</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posicionar</a:t>
            </a:r>
            <a:r>
              <a:rPr lang="en-US" sz="4000" dirty="0">
                <a:solidFill>
                  <a:srgbClr val="1E1C30"/>
                </a:solidFill>
                <a:latin typeface="Strawford Regular" pitchFamily="2" charset="0"/>
              </a:rPr>
              <a:t> a las </a:t>
            </a:r>
            <a:r>
              <a:rPr lang="en-US" sz="4000" dirty="0" err="1">
                <a:solidFill>
                  <a:srgbClr val="1E1C30"/>
                </a:solidFill>
                <a:latin typeface="Strawford Regular" pitchFamily="2" charset="0"/>
              </a:rPr>
              <a:t>organizaciones</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como</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entes</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constructivos</a:t>
            </a:r>
            <a:r>
              <a:rPr lang="en-US" sz="4000" dirty="0">
                <a:solidFill>
                  <a:srgbClr val="1E1C30"/>
                </a:solidFill>
                <a:latin typeface="Strawford Regular" pitchFamily="2" charset="0"/>
              </a:rPr>
              <a:t> y que </a:t>
            </a:r>
            <a:r>
              <a:rPr lang="en-US" sz="4000" dirty="0" err="1">
                <a:solidFill>
                  <a:srgbClr val="1E1C30"/>
                </a:solidFill>
                <a:latin typeface="Strawford Regular" pitchFamily="2" charset="0"/>
              </a:rPr>
              <a:t>aportan</a:t>
            </a:r>
            <a:r>
              <a:rPr lang="en-US" sz="4000" dirty="0">
                <a:solidFill>
                  <a:srgbClr val="1E1C30"/>
                </a:solidFill>
                <a:latin typeface="Strawford Regular" pitchFamily="2" charset="0"/>
              </a:rPr>
              <a:t>. Las </a:t>
            </a:r>
            <a:r>
              <a:rPr lang="en-US" sz="4000" dirty="0" err="1">
                <a:solidFill>
                  <a:srgbClr val="1E1C30"/>
                </a:solidFill>
                <a:latin typeface="Strawford Regular" pitchFamily="2" charset="0"/>
              </a:rPr>
              <a:t>organizaciones</a:t>
            </a:r>
            <a:r>
              <a:rPr lang="en-US" sz="4000" dirty="0">
                <a:solidFill>
                  <a:srgbClr val="1E1C30"/>
                </a:solidFill>
                <a:latin typeface="Strawford Regular" pitchFamily="2" charset="0"/>
              </a:rPr>
              <a:t> no solo </a:t>
            </a:r>
            <a:r>
              <a:rPr lang="en-US" sz="4000" dirty="0" err="1">
                <a:solidFill>
                  <a:srgbClr val="1E1C30"/>
                </a:solidFill>
                <a:latin typeface="Strawford Regular" pitchFamily="2" charset="0"/>
              </a:rPr>
              <a:t>protestan</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sino</a:t>
            </a:r>
            <a:r>
              <a:rPr lang="en-US" sz="4000" dirty="0">
                <a:solidFill>
                  <a:srgbClr val="1E1C30"/>
                </a:solidFill>
                <a:latin typeface="Strawford Regular" pitchFamily="2" charset="0"/>
              </a:rPr>
              <a:t> que </a:t>
            </a:r>
            <a:r>
              <a:rPr lang="en-US" sz="4000" dirty="0" err="1">
                <a:solidFill>
                  <a:srgbClr val="1E1C30"/>
                </a:solidFill>
                <a:latin typeface="Strawford Regular" pitchFamily="2" charset="0"/>
              </a:rPr>
              <a:t>proponen</a:t>
            </a:r>
            <a:r>
              <a:rPr lang="en-US" sz="4000" dirty="0">
                <a:solidFill>
                  <a:srgbClr val="1E1C30"/>
                </a:solidFill>
                <a:latin typeface="Strawford Regular" pitchFamily="2" charset="0"/>
              </a:rPr>
              <a:t> y </a:t>
            </a:r>
            <a:r>
              <a:rPr lang="en-US" sz="4000" dirty="0" err="1">
                <a:solidFill>
                  <a:srgbClr val="1E1C30"/>
                </a:solidFill>
                <a:latin typeface="Strawford Regular" pitchFamily="2" charset="0"/>
              </a:rPr>
              <a:t>realizan</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actividades</a:t>
            </a:r>
            <a:r>
              <a:rPr lang="en-US" sz="4000" dirty="0">
                <a:solidFill>
                  <a:srgbClr val="1E1C30"/>
                </a:solidFill>
                <a:latin typeface="Strawford Regular" pitchFamily="2" charset="0"/>
              </a:rPr>
              <a:t> que </a:t>
            </a:r>
            <a:r>
              <a:rPr lang="en-US" sz="4000" dirty="0" err="1">
                <a:solidFill>
                  <a:srgbClr val="1E1C30"/>
                </a:solidFill>
                <a:latin typeface="Strawford Regular" pitchFamily="2" charset="0"/>
              </a:rPr>
              <a:t>aportan</a:t>
            </a:r>
            <a:r>
              <a:rPr lang="en-US" sz="4000" dirty="0">
                <a:solidFill>
                  <a:srgbClr val="1E1C30"/>
                </a:solidFill>
                <a:latin typeface="Strawford Regular" pitchFamily="2" charset="0"/>
              </a:rPr>
              <a:t> para </a:t>
            </a:r>
            <a:r>
              <a:rPr lang="en-US" sz="4000" dirty="0" err="1">
                <a:solidFill>
                  <a:srgbClr val="1E1C30"/>
                </a:solidFill>
                <a:latin typeface="Strawford Regular" pitchFamily="2" charset="0"/>
              </a:rPr>
              <a:t>mejorar</a:t>
            </a:r>
            <a:r>
              <a:rPr lang="en-US" sz="4000" dirty="0">
                <a:solidFill>
                  <a:srgbClr val="1E1C30"/>
                </a:solidFill>
                <a:latin typeface="Strawford Regular" pitchFamily="2" charset="0"/>
              </a:rPr>
              <a:t> la </a:t>
            </a:r>
            <a:r>
              <a:rPr lang="en-US" sz="4000" dirty="0" err="1">
                <a:solidFill>
                  <a:srgbClr val="1E1C30"/>
                </a:solidFill>
                <a:latin typeface="Strawford Regular" pitchFamily="2" charset="0"/>
              </a:rPr>
              <a:t>calidad</a:t>
            </a:r>
            <a:r>
              <a:rPr lang="en-US" sz="4000" dirty="0">
                <a:solidFill>
                  <a:srgbClr val="1E1C30"/>
                </a:solidFill>
                <a:latin typeface="Strawford Regular" pitchFamily="2" charset="0"/>
              </a:rPr>
              <a:t> de </a:t>
            </a:r>
            <a:r>
              <a:rPr lang="en-US" sz="4000" dirty="0" err="1">
                <a:solidFill>
                  <a:srgbClr val="1E1C30"/>
                </a:solidFill>
                <a:latin typeface="Strawford Regular" pitchFamily="2" charset="0"/>
              </a:rPr>
              <a:t>vida</a:t>
            </a:r>
            <a:r>
              <a:rPr lang="en-US" sz="4000" dirty="0">
                <a:solidFill>
                  <a:srgbClr val="1E1C30"/>
                </a:solidFill>
                <a:latin typeface="Strawford Regular" pitchFamily="2" charset="0"/>
              </a:rPr>
              <a:t>, es </a:t>
            </a:r>
            <a:r>
              <a:rPr lang="en-US" sz="4000" dirty="0" err="1">
                <a:solidFill>
                  <a:srgbClr val="1E1C30"/>
                </a:solidFill>
                <a:latin typeface="Strawford Regular" pitchFamily="2" charset="0"/>
              </a:rPr>
              <a:t>importante</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rescatar</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este</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aporte</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positivo</a:t>
            </a:r>
            <a:r>
              <a:rPr lang="en-US" sz="4000" dirty="0">
                <a:solidFill>
                  <a:srgbClr val="1E1C30"/>
                </a:solidFill>
                <a:latin typeface="Strawford Regular" pitchFamily="2" charset="0"/>
              </a:rPr>
              <a:t>. </a:t>
            </a:r>
          </a:p>
          <a:p>
            <a:pPr marL="377825" lvl="1" algn="just"/>
            <a:endParaRPr lang="en-US" sz="4000" dirty="0">
              <a:solidFill>
                <a:srgbClr val="1E1C30"/>
              </a:solidFill>
              <a:latin typeface="Strawford Regular" pitchFamily="2" charset="0"/>
            </a:endParaRPr>
          </a:p>
          <a:p>
            <a:pPr marL="377825" lvl="1" algn="just"/>
            <a:r>
              <a:rPr lang="en-US" sz="4000" dirty="0" err="1">
                <a:solidFill>
                  <a:srgbClr val="1E1C30"/>
                </a:solidFill>
                <a:latin typeface="Strawford Regular" pitchFamily="2" charset="0"/>
              </a:rPr>
              <a:t>Potenciar</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trabajo</a:t>
            </a:r>
            <a:r>
              <a:rPr lang="en-US" sz="4000" dirty="0">
                <a:solidFill>
                  <a:srgbClr val="1E1C30"/>
                </a:solidFill>
                <a:latin typeface="Strawford Regular" pitchFamily="2" charset="0"/>
              </a:rPr>
              <a:t> </a:t>
            </a:r>
            <a:r>
              <a:rPr lang="en-US" sz="4000" dirty="0" err="1">
                <a:solidFill>
                  <a:srgbClr val="1E1C30"/>
                </a:solidFill>
                <a:latin typeface="Strawford Regular" pitchFamily="2" charset="0"/>
              </a:rPr>
              <a:t>en</a:t>
            </a:r>
            <a:r>
              <a:rPr lang="en-US" sz="4000" dirty="0">
                <a:solidFill>
                  <a:srgbClr val="1E1C30"/>
                </a:solidFill>
                <a:latin typeface="Strawford Regular" pitchFamily="2" charset="0"/>
              </a:rPr>
              <a:t> redes. </a:t>
            </a:r>
          </a:p>
        </p:txBody>
      </p:sp>
    </p:spTree>
    <p:extLst>
      <p:ext uri="{BB962C8B-B14F-4D97-AF65-F5344CB8AC3E}">
        <p14:creationId xmlns:p14="http://schemas.microsoft.com/office/powerpoint/2010/main" val="2724223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60" r="-60"/>
            </a:stretch>
          </a:blipFill>
        </p:spPr>
        <p:txBody>
          <a:bodyPr/>
          <a:lstStyle/>
          <a:p>
            <a:endParaRPr lang="es-CR"/>
          </a:p>
        </p:txBody>
      </p:sp>
      <p:sp>
        <p:nvSpPr>
          <p:cNvPr id="3" name="TextBox 3"/>
          <p:cNvSpPr txBox="1"/>
          <p:nvPr/>
        </p:nvSpPr>
        <p:spPr>
          <a:xfrm>
            <a:off x="1123950" y="3265002"/>
            <a:ext cx="12163676" cy="1386855"/>
          </a:xfrm>
          <a:prstGeom prst="rect">
            <a:avLst/>
          </a:prstGeom>
        </p:spPr>
        <p:txBody>
          <a:bodyPr wrap="square" lIns="0" tIns="0" rIns="0" bIns="0" rtlCol="0" anchor="t">
            <a:spAutoFit/>
          </a:bodyPr>
          <a:lstStyle/>
          <a:p>
            <a:pPr>
              <a:lnSpc>
                <a:spcPts val="10299"/>
              </a:lnSpc>
            </a:pPr>
            <a:r>
              <a:rPr lang="en-US" sz="10299" dirty="0" err="1">
                <a:solidFill>
                  <a:srgbClr val="FFFFFF"/>
                </a:solidFill>
                <a:latin typeface="Strawford Bold"/>
              </a:rPr>
              <a:t>Línea</a:t>
            </a:r>
            <a:r>
              <a:rPr lang="en-US" sz="10299" dirty="0">
                <a:solidFill>
                  <a:srgbClr val="FFFFFF"/>
                </a:solidFill>
                <a:latin typeface="Strawford Bold"/>
              </a:rPr>
              <a:t> </a:t>
            </a:r>
            <a:r>
              <a:rPr lang="en-US" sz="10299" dirty="0" err="1">
                <a:solidFill>
                  <a:srgbClr val="FFFFFF"/>
                </a:solidFill>
                <a:latin typeface="Strawford Bold"/>
              </a:rPr>
              <a:t>estratégica</a:t>
            </a:r>
            <a:r>
              <a:rPr lang="en-US" sz="10299" dirty="0">
                <a:solidFill>
                  <a:srgbClr val="FFFFFF"/>
                </a:solidFill>
                <a:latin typeface="Strawford Bold"/>
              </a:rPr>
              <a:t> 3.</a:t>
            </a:r>
          </a:p>
        </p:txBody>
      </p:sp>
      <p:sp>
        <p:nvSpPr>
          <p:cNvPr id="4" name="Freeform 4"/>
          <p:cNvSpPr/>
          <p:nvPr/>
        </p:nvSpPr>
        <p:spPr>
          <a:xfrm>
            <a:off x="0" y="0"/>
            <a:ext cx="5774722" cy="2913127"/>
          </a:xfrm>
          <a:custGeom>
            <a:avLst/>
            <a:gdLst/>
            <a:ahLst/>
            <a:cxnLst/>
            <a:rect l="l" t="t" r="r" b="b"/>
            <a:pathLst>
              <a:path w="5774722" h="2913127">
                <a:moveTo>
                  <a:pt x="0" y="0"/>
                </a:moveTo>
                <a:lnTo>
                  <a:pt x="5774722" y="0"/>
                </a:lnTo>
                <a:lnTo>
                  <a:pt x="5774722" y="2913127"/>
                </a:lnTo>
                <a:lnTo>
                  <a:pt x="0" y="2913127"/>
                </a:lnTo>
                <a:lnTo>
                  <a:pt x="0" y="0"/>
                </a:lnTo>
                <a:close/>
              </a:path>
            </a:pathLst>
          </a:custGeom>
          <a:blipFill>
            <a:blip r:embed="rId3"/>
            <a:stretch>
              <a:fillRect/>
            </a:stretch>
          </a:blipFill>
        </p:spPr>
        <p:txBody>
          <a:bodyPr/>
          <a:lstStyle/>
          <a:p>
            <a:endParaRPr lang="es-CR"/>
          </a:p>
        </p:txBody>
      </p:sp>
      <p:sp>
        <p:nvSpPr>
          <p:cNvPr id="5" name="TextBox 3">
            <a:extLst>
              <a:ext uri="{FF2B5EF4-FFF2-40B4-BE49-F238E27FC236}">
                <a16:creationId xmlns:a16="http://schemas.microsoft.com/office/drawing/2014/main" id="{EBFB4004-D679-66C5-BA19-F9563FA31082}"/>
              </a:ext>
            </a:extLst>
          </p:cNvPr>
          <p:cNvSpPr txBox="1"/>
          <p:nvPr/>
        </p:nvSpPr>
        <p:spPr>
          <a:xfrm>
            <a:off x="1123950" y="5676733"/>
            <a:ext cx="16040100" cy="923330"/>
          </a:xfrm>
          <a:prstGeom prst="rect">
            <a:avLst/>
          </a:prstGeom>
        </p:spPr>
        <p:txBody>
          <a:bodyPr wrap="square" lIns="0" tIns="0" rIns="0" bIns="0" rtlCol="0" anchor="t">
            <a:spAutoFit/>
          </a:bodyPr>
          <a:lstStyle/>
          <a:p>
            <a:pPr algn="ctr"/>
            <a:r>
              <a:rPr lang="es-ES" sz="6000" dirty="0">
                <a:solidFill>
                  <a:schemeClr val="bg1"/>
                </a:solidFill>
                <a:latin typeface="Strawford Bold"/>
              </a:rPr>
              <a:t>Incidencia política</a:t>
            </a:r>
            <a:endParaRPr lang="en-US" sz="6000" dirty="0">
              <a:solidFill>
                <a:schemeClr val="bg1"/>
              </a:solidFill>
              <a:latin typeface="Strawford Bold"/>
            </a:endParaRPr>
          </a:p>
        </p:txBody>
      </p:sp>
    </p:spTree>
    <p:extLst>
      <p:ext uri="{BB962C8B-B14F-4D97-AF65-F5344CB8AC3E}">
        <p14:creationId xmlns:p14="http://schemas.microsoft.com/office/powerpoint/2010/main" val="11168045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TotalTime>
  <Words>786</Words>
  <Application>Microsoft Office PowerPoint</Application>
  <PresentationFormat>Personalizado</PresentationFormat>
  <Paragraphs>56</Paragraphs>
  <Slides>16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Calibri</vt:lpstr>
      <vt:lpstr>Arial</vt:lpstr>
      <vt:lpstr>Strawford</vt:lpstr>
      <vt:lpstr>Strawford Bold</vt:lpstr>
      <vt:lpstr>Strawford Regular</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Monitoreo financiero 2023</dc:title>
  <dc:creator>Maria Longhi</dc:creator>
  <cp:lastModifiedBy>Maria Longhi</cp:lastModifiedBy>
  <cp:revision>17</cp:revision>
  <dcterms:created xsi:type="dcterms:W3CDTF">2006-08-16T00:00:00Z</dcterms:created>
  <dcterms:modified xsi:type="dcterms:W3CDTF">2023-10-11T22:26:07Z</dcterms:modified>
  <dc:identifier>DAFtrm0QOoc</dc:identifier>
</cp:coreProperties>
</file>