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15" r:id="rId3"/>
    <p:sldId id="350" r:id="rId4"/>
    <p:sldId id="352" r:id="rId5"/>
    <p:sldId id="313" r:id="rId6"/>
    <p:sldId id="351" r:id="rId7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GUADALUPE FLORES FLORES" initials="AGFF" lastIdx="1" clrIdx="0">
    <p:extLst>
      <p:ext uri="{19B8F6BF-5375-455C-9EA6-DF929625EA0E}">
        <p15:presenceInfo xmlns:p15="http://schemas.microsoft.com/office/powerpoint/2012/main" userId="S::ana.fflores@salud.gob.sv::d033ff97-8db6-4721-b8b1-70559c01c4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0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3764A-DBAA-4465-B182-419468396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A648CD-9404-444B-9962-FA6849D4B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0AB785-40EA-4355-B2B0-0EF0DE6DC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23/5/2024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A51AFE-BEB7-438A-80B2-95F185D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4039B-927D-4C6A-98D6-867D7CB1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8719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FE1F0-9D05-4E63-91BE-F6E518A11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4C4B22-BC1B-4BFD-9CF2-FB1CABBC8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302277-4754-4412-AE4D-857DF5253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23/5/2024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396AD9-D6F6-4E17-A719-F9B428A83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90D23D-E311-4E60-B256-E2C8E3ACD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5700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457B98-04BC-4738-B88D-CE29759D30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FEB3BC-BE57-4DE0-9E57-2195D0C50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FCA856-89D9-4F2B-AFEA-43B76690C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23/5/2024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0E07F3-873D-4F13-AE65-DE34E05F0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A2ED4E-0BFC-442E-A4AF-26F2C3B8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676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E515B-2E83-4681-807C-70DC2119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644925-C456-486B-A10C-80E565CB6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BF1FF1-6992-4259-9676-F1A04E954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23/5/2024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7E345D-30A3-419F-9B1C-C9FD13005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5C2997-4CC0-4E81-B37E-CDE643091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5175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1BFB7-AB53-40C2-987A-25CEAA34C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B2A0AC-0A51-44B6-9A5C-325F16F8F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6392AC-CF66-4970-8CCA-E34259420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23/5/2024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DA88BF-DBC6-4303-8F6E-9E910ADA0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2125C7-27D2-4DCC-9B9D-6F3DA272C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4792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E4C2B0-7399-4EDD-B34B-8EA813B6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D8D4C1-97A1-4133-B9C6-731331CE1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AC143E-CC31-44FD-BD7C-9BE7D6F5E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275ECB-7854-4179-ACBB-C64BE4042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23/5/2024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70C9FE-5B03-45E0-A562-35ADF84D9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42FDD8-6B82-4E9B-BA8F-6D73D0301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1214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15993-6BFB-4D89-A8F6-24A66434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B7D5E0-4FFC-498E-9B2E-D84CA2CFF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7EBC50-C434-4660-ADAE-850D5F2C9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056E7AE-30CC-47CF-BCCB-86A8BDCF9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4387DE-FE64-4D0D-AB7C-221BCBDE23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2FB4C9-CC11-406B-91D1-F16AD90C4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23/5/2024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FBAAEFB-649B-4514-963E-3CB119FDC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16F59C5-90F5-4D65-A706-6E0B1D619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104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10508-3F4D-4D9D-B6FB-1D35EB41C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319F57-D0D9-4472-A86B-5F240B11B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23/5/2024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49F0817-D93B-4330-A501-B27CED161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CCFC9C-36C7-4F69-8E3F-CBC0C545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290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7EA1A4E-0C29-468B-B3D7-7719940C1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23/5/2024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ED9C55-6177-42EB-AFB7-C137351F4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56E970F-837B-49B9-9663-ACA4EF27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8983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D33B06-F88B-4813-AAAC-565F4FA62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6D69BE-4DB8-4E2C-BDA4-C919AC50C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79AD5F-98E3-4498-B54A-A7BC1600B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7F5C93-0D1A-4F70-B182-024E8B6BA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23/5/2024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EACC16-0E8D-47F3-9FC4-388CD7E6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AFCBE2-E5FE-4509-8D76-65F262B3C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4813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A1ADE3-9881-465C-8CA4-AF07257E5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5858D9-0B0B-45C5-9CCD-C375254C9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A9C10D-F67D-498A-AF1A-95E3CC5BF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E3B552-DB83-4669-A2EA-67B6A7573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23/5/2024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019C24-E564-463C-B91A-5EF91343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8AB6F1-F6A5-41B6-914C-BCE233A17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7732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BA9A92-4A47-4FE4-A56D-6F32ABECB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5C4C17-884A-4D25-A0EC-E297E774B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5FE0BF-7DAD-4BBB-8628-7A882D7DA4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78FD-E1E5-411B-8C3F-F723A7DFAEB3}" type="datetimeFigureOut">
              <a:rPr lang="es-SV" smtClean="0"/>
              <a:t>23/5/2024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84BC57-59A4-49C3-89A0-20C207DE0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737615-C8D9-4107-9820-B993BAD8F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4990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268" y="1839989"/>
            <a:ext cx="9895951" cy="429377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b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</a:br>
            <a: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  <a:t>Proyecto SLV-C-MOH 2022-2024 </a:t>
            </a:r>
            <a:b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</a:br>
            <a:r>
              <a:rPr lang="es-MX" sz="2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  <a:t>Título</a:t>
            </a:r>
            <a:br>
              <a:rPr lang="es-MX" sz="2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</a:br>
            <a:r>
              <a:rPr lang="es-SV" sz="2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  <a:t>Fortalecimiento de las respuestas nacionales de la TB y el VIH, con especial atención a las poblaciones clave y alineación con los objetivos internacionales para ambas enfermedades</a:t>
            </a:r>
            <a:br>
              <a:rPr lang="es-SV" sz="2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</a:br>
            <a:b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</a:br>
            <a: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  <a:t>REPROGRAMACIONES Y RECALENDARIZACIONES </a:t>
            </a:r>
            <a:b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</a:br>
            <a: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  <a:t>AÑO 2023 AL 2024</a:t>
            </a:r>
            <a:b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  <a:cs typeface="Arial" panose="020B0604020202020204" pitchFamily="34" charset="0"/>
              </a:rPr>
            </a:br>
            <a:endParaRPr lang="en-US" sz="4800" b="1" kern="1200" dirty="0">
              <a:solidFill>
                <a:schemeClr val="accent1">
                  <a:lumMod val="50000"/>
                </a:schemeClr>
              </a:solidFill>
              <a:latin typeface="Bembo Std" panose="02020605060306020A03" pitchFamily="18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E3BE72A-5235-4681-884B-DBFDAE136FC9}"/>
              </a:ext>
            </a:extLst>
          </p:cNvPr>
          <p:cNvSpPr txBox="1"/>
          <p:nvPr/>
        </p:nvSpPr>
        <p:spPr>
          <a:xfrm>
            <a:off x="2677679" y="5524661"/>
            <a:ext cx="7295987" cy="540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Bembo Std" panose="02020605060306020A03" pitchFamily="18" charset="0"/>
                <a:cs typeface="Arial" panose="020B0604020202020204" pitchFamily="34" charset="0"/>
              </a:rPr>
              <a:t>RP Ministerio de Salud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93781FB-0BDD-410C-BE48-AB3468B1B96E}"/>
              </a:ext>
            </a:extLst>
          </p:cNvPr>
          <p:cNvSpPr txBox="1"/>
          <p:nvPr/>
        </p:nvSpPr>
        <p:spPr>
          <a:xfrm>
            <a:off x="8883941" y="472204"/>
            <a:ext cx="306198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Bembo Std" panose="02020605060306020A03" pitchFamily="18" charset="0"/>
                <a:cs typeface="Arial" panose="020B0604020202020204" pitchFamily="34" charset="0"/>
              </a:rPr>
              <a:t>23 de mayo  2024</a:t>
            </a:r>
            <a:r>
              <a:rPr lang="en-US" sz="1800" b="1" dirty="0">
                <a:solidFill>
                  <a:schemeClr val="bg1"/>
                </a:solidFill>
                <a:latin typeface="Bembo Std" panose="02020605060306020A03" pitchFamily="18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C5D0CC1-96FF-4A52-8AC1-9A180A11C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1" y="1594050"/>
            <a:ext cx="2438611" cy="1237595"/>
          </a:xfrm>
          <a:prstGeom prst="rect">
            <a:avLst/>
          </a:prstGeom>
        </p:spPr>
      </p:pic>
      <p:pic>
        <p:nvPicPr>
          <p:cNvPr id="14" name="Imagen 13" descr="Logotipo&#10;&#10;Descripción generada automáticamente">
            <a:extLst>
              <a:ext uri="{FF2B5EF4-FFF2-40B4-BE49-F238E27FC236}">
                <a16:creationId xmlns:a16="http://schemas.microsoft.com/office/drawing/2014/main" id="{0E654214-4615-4653-ACF0-6094D2ABF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483" y="1597914"/>
            <a:ext cx="2255606" cy="77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88598145-FFB2-460A-B0B9-2D8FB89D960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 descr="&quot;&quot;">
            <a:extLst>
              <a:ext uri="{FF2B5EF4-FFF2-40B4-BE49-F238E27FC236}">
                <a16:creationId xmlns:a16="http://schemas.microsoft.com/office/drawing/2014/main" id="{61F73F7C-38DF-42E8-BE6F-454BC7FDAB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2074863"/>
            <a:ext cx="12192000" cy="4783137"/>
          </a:xfrm>
          <a:custGeom>
            <a:avLst/>
            <a:gdLst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884769 w 12192000"/>
              <a:gd name="connsiteY20" fmla="*/ 115817 h 4783510"/>
              <a:gd name="connsiteX21" fmla="*/ 11269135 w 12192000"/>
              <a:gd name="connsiteY21" fmla="*/ 11581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32439 w 12192000"/>
              <a:gd name="connsiteY32" fmla="*/ 984350 h 4783510"/>
              <a:gd name="connsiteX33" fmla="*/ 11766504 w 12192000"/>
              <a:gd name="connsiteY33" fmla="*/ 976255 h 4783510"/>
              <a:gd name="connsiteX34" fmla="*/ 11805989 w 12192000"/>
              <a:gd name="connsiteY34" fmla="*/ 1009267 h 4783510"/>
              <a:gd name="connsiteX35" fmla="*/ 11862559 w 12192000"/>
              <a:gd name="connsiteY35" fmla="*/ 990346 h 4783510"/>
              <a:gd name="connsiteX36" fmla="*/ 11895040 w 12192000"/>
              <a:gd name="connsiteY36" fmla="*/ 1014200 h 4783510"/>
              <a:gd name="connsiteX37" fmla="*/ 11959068 w 12192000"/>
              <a:gd name="connsiteY37" fmla="*/ 979087 h 4783510"/>
              <a:gd name="connsiteX38" fmla="*/ 11974871 w 12192000"/>
              <a:gd name="connsiteY38" fmla="*/ 981280 h 4783510"/>
              <a:gd name="connsiteX39" fmla="*/ 11996673 w 12192000"/>
              <a:gd name="connsiteY39" fmla="*/ 989271 h 4783510"/>
              <a:gd name="connsiteX40" fmla="*/ 12064304 w 12192000"/>
              <a:gd name="connsiteY40" fmla="*/ 976743 h 4783510"/>
              <a:gd name="connsiteX41" fmla="*/ 12108011 w 12192000"/>
              <a:gd name="connsiteY41" fmla="*/ 949852 h 4783510"/>
              <a:gd name="connsiteX42" fmla="*/ 12137961 w 12192000"/>
              <a:gd name="connsiteY42" fmla="*/ 928659 h 4783510"/>
              <a:gd name="connsiteX43" fmla="*/ 12152392 w 12192000"/>
              <a:gd name="connsiteY43" fmla="*/ 940852 h 4783510"/>
              <a:gd name="connsiteX44" fmla="*/ 12187275 w 12192000"/>
              <a:gd name="connsiteY44" fmla="*/ 939175 h 4783510"/>
              <a:gd name="connsiteX45" fmla="*/ 12192000 w 12192000"/>
              <a:gd name="connsiteY45" fmla="*/ 932202 h 4783510"/>
              <a:gd name="connsiteX46" fmla="*/ 12192000 w 12192000"/>
              <a:gd name="connsiteY46" fmla="*/ 1423622 h 4783510"/>
              <a:gd name="connsiteX47" fmla="*/ 12192000 w 12192000"/>
              <a:gd name="connsiteY47" fmla="*/ 2783600 h 4783510"/>
              <a:gd name="connsiteX48" fmla="*/ 12192000 w 12192000"/>
              <a:gd name="connsiteY48" fmla="*/ 4783510 h 4783510"/>
              <a:gd name="connsiteX49" fmla="*/ 2 w 12192000"/>
              <a:gd name="connsiteY49" fmla="*/ 4783510 h 4783510"/>
              <a:gd name="connsiteX50" fmla="*/ 2 w 12192000"/>
              <a:gd name="connsiteY50" fmla="*/ 1855074 h 4783510"/>
              <a:gd name="connsiteX51" fmla="*/ 0 w 12192000"/>
              <a:gd name="connsiteY51" fmla="*/ 1855074 h 4783510"/>
              <a:gd name="connsiteX52" fmla="*/ 0 w 12192000"/>
              <a:gd name="connsiteY52" fmla="*/ 3676 h 4783510"/>
              <a:gd name="connsiteX53" fmla="*/ 4725 w 12192000"/>
              <a:gd name="connsiteY53" fmla="*/ 10649 h 4783510"/>
              <a:gd name="connsiteX54" fmla="*/ 39608 w 12192000"/>
              <a:gd name="connsiteY54" fmla="*/ 12325 h 4783510"/>
              <a:gd name="connsiteX55" fmla="*/ 54039 w 12192000"/>
              <a:gd name="connsiteY55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884769 w 12192000"/>
              <a:gd name="connsiteY20" fmla="*/ 115817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32439 w 12192000"/>
              <a:gd name="connsiteY32" fmla="*/ 984350 h 4783510"/>
              <a:gd name="connsiteX33" fmla="*/ 11766504 w 12192000"/>
              <a:gd name="connsiteY33" fmla="*/ 976255 h 4783510"/>
              <a:gd name="connsiteX34" fmla="*/ 11805989 w 12192000"/>
              <a:gd name="connsiteY34" fmla="*/ 1009267 h 4783510"/>
              <a:gd name="connsiteX35" fmla="*/ 11862559 w 12192000"/>
              <a:gd name="connsiteY35" fmla="*/ 990346 h 4783510"/>
              <a:gd name="connsiteX36" fmla="*/ 11895040 w 12192000"/>
              <a:gd name="connsiteY36" fmla="*/ 1014200 h 4783510"/>
              <a:gd name="connsiteX37" fmla="*/ 11959068 w 12192000"/>
              <a:gd name="connsiteY37" fmla="*/ 979087 h 4783510"/>
              <a:gd name="connsiteX38" fmla="*/ 11974871 w 12192000"/>
              <a:gd name="connsiteY38" fmla="*/ 981280 h 4783510"/>
              <a:gd name="connsiteX39" fmla="*/ 11996673 w 12192000"/>
              <a:gd name="connsiteY39" fmla="*/ 989271 h 4783510"/>
              <a:gd name="connsiteX40" fmla="*/ 12064304 w 12192000"/>
              <a:gd name="connsiteY40" fmla="*/ 976743 h 4783510"/>
              <a:gd name="connsiteX41" fmla="*/ 12108011 w 12192000"/>
              <a:gd name="connsiteY41" fmla="*/ 949852 h 4783510"/>
              <a:gd name="connsiteX42" fmla="*/ 12137961 w 12192000"/>
              <a:gd name="connsiteY42" fmla="*/ 928659 h 4783510"/>
              <a:gd name="connsiteX43" fmla="*/ 12152392 w 12192000"/>
              <a:gd name="connsiteY43" fmla="*/ 940852 h 4783510"/>
              <a:gd name="connsiteX44" fmla="*/ 12187275 w 12192000"/>
              <a:gd name="connsiteY44" fmla="*/ 939175 h 4783510"/>
              <a:gd name="connsiteX45" fmla="*/ 12192000 w 12192000"/>
              <a:gd name="connsiteY45" fmla="*/ 932202 h 4783510"/>
              <a:gd name="connsiteX46" fmla="*/ 12192000 w 12192000"/>
              <a:gd name="connsiteY46" fmla="*/ 1423622 h 4783510"/>
              <a:gd name="connsiteX47" fmla="*/ 12192000 w 12192000"/>
              <a:gd name="connsiteY47" fmla="*/ 2783600 h 4783510"/>
              <a:gd name="connsiteX48" fmla="*/ 12192000 w 12192000"/>
              <a:gd name="connsiteY48" fmla="*/ 4783510 h 4783510"/>
              <a:gd name="connsiteX49" fmla="*/ 2 w 12192000"/>
              <a:gd name="connsiteY49" fmla="*/ 4783510 h 4783510"/>
              <a:gd name="connsiteX50" fmla="*/ 2 w 12192000"/>
              <a:gd name="connsiteY50" fmla="*/ 1855074 h 4783510"/>
              <a:gd name="connsiteX51" fmla="*/ 0 w 12192000"/>
              <a:gd name="connsiteY51" fmla="*/ 1855074 h 4783510"/>
              <a:gd name="connsiteX52" fmla="*/ 0 w 12192000"/>
              <a:gd name="connsiteY52" fmla="*/ 3676 h 4783510"/>
              <a:gd name="connsiteX53" fmla="*/ 4725 w 12192000"/>
              <a:gd name="connsiteY53" fmla="*/ 10649 h 4783510"/>
              <a:gd name="connsiteX54" fmla="*/ 39608 w 12192000"/>
              <a:gd name="connsiteY54" fmla="*/ 12325 h 4783510"/>
              <a:gd name="connsiteX55" fmla="*/ 54039 w 12192000"/>
              <a:gd name="connsiteY55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32439 w 12192000"/>
              <a:gd name="connsiteY32" fmla="*/ 984350 h 4783510"/>
              <a:gd name="connsiteX33" fmla="*/ 11766504 w 12192000"/>
              <a:gd name="connsiteY33" fmla="*/ 976255 h 4783510"/>
              <a:gd name="connsiteX34" fmla="*/ 11805989 w 12192000"/>
              <a:gd name="connsiteY34" fmla="*/ 1009267 h 4783510"/>
              <a:gd name="connsiteX35" fmla="*/ 11862559 w 12192000"/>
              <a:gd name="connsiteY35" fmla="*/ 990346 h 4783510"/>
              <a:gd name="connsiteX36" fmla="*/ 11895040 w 12192000"/>
              <a:gd name="connsiteY36" fmla="*/ 1014200 h 4783510"/>
              <a:gd name="connsiteX37" fmla="*/ 11959068 w 12192000"/>
              <a:gd name="connsiteY37" fmla="*/ 979087 h 4783510"/>
              <a:gd name="connsiteX38" fmla="*/ 11974871 w 12192000"/>
              <a:gd name="connsiteY38" fmla="*/ 981280 h 4783510"/>
              <a:gd name="connsiteX39" fmla="*/ 11996673 w 12192000"/>
              <a:gd name="connsiteY39" fmla="*/ 989271 h 4783510"/>
              <a:gd name="connsiteX40" fmla="*/ 12064304 w 12192000"/>
              <a:gd name="connsiteY40" fmla="*/ 976743 h 4783510"/>
              <a:gd name="connsiteX41" fmla="*/ 12108011 w 12192000"/>
              <a:gd name="connsiteY41" fmla="*/ 949852 h 4783510"/>
              <a:gd name="connsiteX42" fmla="*/ 12137961 w 12192000"/>
              <a:gd name="connsiteY42" fmla="*/ 928659 h 4783510"/>
              <a:gd name="connsiteX43" fmla="*/ 12152392 w 12192000"/>
              <a:gd name="connsiteY43" fmla="*/ 940852 h 4783510"/>
              <a:gd name="connsiteX44" fmla="*/ 12187275 w 12192000"/>
              <a:gd name="connsiteY44" fmla="*/ 939175 h 4783510"/>
              <a:gd name="connsiteX45" fmla="*/ 12192000 w 12192000"/>
              <a:gd name="connsiteY45" fmla="*/ 932202 h 4783510"/>
              <a:gd name="connsiteX46" fmla="*/ 12192000 w 12192000"/>
              <a:gd name="connsiteY46" fmla="*/ 1423622 h 4783510"/>
              <a:gd name="connsiteX47" fmla="*/ 12192000 w 12192000"/>
              <a:gd name="connsiteY47" fmla="*/ 2783600 h 4783510"/>
              <a:gd name="connsiteX48" fmla="*/ 12192000 w 12192000"/>
              <a:gd name="connsiteY48" fmla="*/ 4783510 h 4783510"/>
              <a:gd name="connsiteX49" fmla="*/ 2 w 12192000"/>
              <a:gd name="connsiteY49" fmla="*/ 4783510 h 4783510"/>
              <a:gd name="connsiteX50" fmla="*/ 2 w 12192000"/>
              <a:gd name="connsiteY50" fmla="*/ 1855074 h 4783510"/>
              <a:gd name="connsiteX51" fmla="*/ 0 w 12192000"/>
              <a:gd name="connsiteY51" fmla="*/ 1855074 h 4783510"/>
              <a:gd name="connsiteX52" fmla="*/ 0 w 12192000"/>
              <a:gd name="connsiteY52" fmla="*/ 3676 h 4783510"/>
              <a:gd name="connsiteX53" fmla="*/ 4725 w 12192000"/>
              <a:gd name="connsiteY53" fmla="*/ 10649 h 4783510"/>
              <a:gd name="connsiteX54" fmla="*/ 39608 w 12192000"/>
              <a:gd name="connsiteY54" fmla="*/ 12325 h 4783510"/>
              <a:gd name="connsiteX55" fmla="*/ 54039 w 12192000"/>
              <a:gd name="connsiteY55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32439 w 12192000"/>
              <a:gd name="connsiteY32" fmla="*/ 984350 h 4783510"/>
              <a:gd name="connsiteX33" fmla="*/ 11766504 w 12192000"/>
              <a:gd name="connsiteY33" fmla="*/ 976255 h 4783510"/>
              <a:gd name="connsiteX34" fmla="*/ 11805989 w 12192000"/>
              <a:gd name="connsiteY34" fmla="*/ 1009267 h 4783510"/>
              <a:gd name="connsiteX35" fmla="*/ 11895040 w 12192000"/>
              <a:gd name="connsiteY35" fmla="*/ 1014200 h 4783510"/>
              <a:gd name="connsiteX36" fmla="*/ 11959068 w 12192000"/>
              <a:gd name="connsiteY36" fmla="*/ 979087 h 4783510"/>
              <a:gd name="connsiteX37" fmla="*/ 11974871 w 12192000"/>
              <a:gd name="connsiteY37" fmla="*/ 981280 h 4783510"/>
              <a:gd name="connsiteX38" fmla="*/ 11996673 w 12192000"/>
              <a:gd name="connsiteY38" fmla="*/ 989271 h 4783510"/>
              <a:gd name="connsiteX39" fmla="*/ 12064304 w 12192000"/>
              <a:gd name="connsiteY39" fmla="*/ 976743 h 4783510"/>
              <a:gd name="connsiteX40" fmla="*/ 12108011 w 12192000"/>
              <a:gd name="connsiteY40" fmla="*/ 949852 h 4783510"/>
              <a:gd name="connsiteX41" fmla="*/ 12137961 w 12192000"/>
              <a:gd name="connsiteY41" fmla="*/ 928659 h 4783510"/>
              <a:gd name="connsiteX42" fmla="*/ 12152392 w 12192000"/>
              <a:gd name="connsiteY42" fmla="*/ 940852 h 4783510"/>
              <a:gd name="connsiteX43" fmla="*/ 12187275 w 12192000"/>
              <a:gd name="connsiteY43" fmla="*/ 939175 h 4783510"/>
              <a:gd name="connsiteX44" fmla="*/ 12192000 w 12192000"/>
              <a:gd name="connsiteY44" fmla="*/ 932202 h 4783510"/>
              <a:gd name="connsiteX45" fmla="*/ 12192000 w 12192000"/>
              <a:gd name="connsiteY45" fmla="*/ 1423622 h 4783510"/>
              <a:gd name="connsiteX46" fmla="*/ 12192000 w 12192000"/>
              <a:gd name="connsiteY46" fmla="*/ 2783600 h 4783510"/>
              <a:gd name="connsiteX47" fmla="*/ 12192000 w 12192000"/>
              <a:gd name="connsiteY47" fmla="*/ 4783510 h 4783510"/>
              <a:gd name="connsiteX48" fmla="*/ 2 w 12192000"/>
              <a:gd name="connsiteY48" fmla="*/ 4783510 h 4783510"/>
              <a:gd name="connsiteX49" fmla="*/ 2 w 12192000"/>
              <a:gd name="connsiteY49" fmla="*/ 1855074 h 4783510"/>
              <a:gd name="connsiteX50" fmla="*/ 0 w 12192000"/>
              <a:gd name="connsiteY50" fmla="*/ 1855074 h 4783510"/>
              <a:gd name="connsiteX51" fmla="*/ 0 w 12192000"/>
              <a:gd name="connsiteY51" fmla="*/ 3676 h 4783510"/>
              <a:gd name="connsiteX52" fmla="*/ 4725 w 12192000"/>
              <a:gd name="connsiteY52" fmla="*/ 10649 h 4783510"/>
              <a:gd name="connsiteX53" fmla="*/ 39608 w 12192000"/>
              <a:gd name="connsiteY53" fmla="*/ 12325 h 4783510"/>
              <a:gd name="connsiteX54" fmla="*/ 54039 w 12192000"/>
              <a:gd name="connsiteY54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32439 w 12192000"/>
              <a:gd name="connsiteY32" fmla="*/ 984350 h 4783510"/>
              <a:gd name="connsiteX33" fmla="*/ 11766504 w 12192000"/>
              <a:gd name="connsiteY33" fmla="*/ 976255 h 4783510"/>
              <a:gd name="connsiteX34" fmla="*/ 11805989 w 12192000"/>
              <a:gd name="connsiteY34" fmla="*/ 1009267 h 4783510"/>
              <a:gd name="connsiteX35" fmla="*/ 11891635 w 12192000"/>
              <a:gd name="connsiteY35" fmla="*/ 997172 h 4783510"/>
              <a:gd name="connsiteX36" fmla="*/ 11959068 w 12192000"/>
              <a:gd name="connsiteY36" fmla="*/ 979087 h 4783510"/>
              <a:gd name="connsiteX37" fmla="*/ 11974871 w 12192000"/>
              <a:gd name="connsiteY37" fmla="*/ 981280 h 4783510"/>
              <a:gd name="connsiteX38" fmla="*/ 11996673 w 12192000"/>
              <a:gd name="connsiteY38" fmla="*/ 989271 h 4783510"/>
              <a:gd name="connsiteX39" fmla="*/ 12064304 w 12192000"/>
              <a:gd name="connsiteY39" fmla="*/ 976743 h 4783510"/>
              <a:gd name="connsiteX40" fmla="*/ 12108011 w 12192000"/>
              <a:gd name="connsiteY40" fmla="*/ 949852 h 4783510"/>
              <a:gd name="connsiteX41" fmla="*/ 12137961 w 12192000"/>
              <a:gd name="connsiteY41" fmla="*/ 928659 h 4783510"/>
              <a:gd name="connsiteX42" fmla="*/ 12152392 w 12192000"/>
              <a:gd name="connsiteY42" fmla="*/ 940852 h 4783510"/>
              <a:gd name="connsiteX43" fmla="*/ 12187275 w 12192000"/>
              <a:gd name="connsiteY43" fmla="*/ 939175 h 4783510"/>
              <a:gd name="connsiteX44" fmla="*/ 12192000 w 12192000"/>
              <a:gd name="connsiteY44" fmla="*/ 932202 h 4783510"/>
              <a:gd name="connsiteX45" fmla="*/ 12192000 w 12192000"/>
              <a:gd name="connsiteY45" fmla="*/ 1423622 h 4783510"/>
              <a:gd name="connsiteX46" fmla="*/ 12192000 w 12192000"/>
              <a:gd name="connsiteY46" fmla="*/ 2783600 h 4783510"/>
              <a:gd name="connsiteX47" fmla="*/ 12192000 w 12192000"/>
              <a:gd name="connsiteY47" fmla="*/ 4783510 h 4783510"/>
              <a:gd name="connsiteX48" fmla="*/ 2 w 12192000"/>
              <a:gd name="connsiteY48" fmla="*/ 4783510 h 4783510"/>
              <a:gd name="connsiteX49" fmla="*/ 2 w 12192000"/>
              <a:gd name="connsiteY49" fmla="*/ 1855074 h 4783510"/>
              <a:gd name="connsiteX50" fmla="*/ 0 w 12192000"/>
              <a:gd name="connsiteY50" fmla="*/ 1855074 h 4783510"/>
              <a:gd name="connsiteX51" fmla="*/ 0 w 12192000"/>
              <a:gd name="connsiteY51" fmla="*/ 3676 h 4783510"/>
              <a:gd name="connsiteX52" fmla="*/ 4725 w 12192000"/>
              <a:gd name="connsiteY52" fmla="*/ 10649 h 4783510"/>
              <a:gd name="connsiteX53" fmla="*/ 39608 w 12192000"/>
              <a:gd name="connsiteY53" fmla="*/ 12325 h 4783510"/>
              <a:gd name="connsiteX54" fmla="*/ 54039 w 12192000"/>
              <a:gd name="connsiteY54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32439 w 12192000"/>
              <a:gd name="connsiteY32" fmla="*/ 984350 h 4783510"/>
              <a:gd name="connsiteX33" fmla="*/ 11766504 w 12192000"/>
              <a:gd name="connsiteY33" fmla="*/ 976255 h 4783510"/>
              <a:gd name="connsiteX34" fmla="*/ 11826422 w 12192000"/>
              <a:gd name="connsiteY34" fmla="*/ 995644 h 4783510"/>
              <a:gd name="connsiteX35" fmla="*/ 11891635 w 12192000"/>
              <a:gd name="connsiteY35" fmla="*/ 997172 h 4783510"/>
              <a:gd name="connsiteX36" fmla="*/ 11959068 w 12192000"/>
              <a:gd name="connsiteY36" fmla="*/ 979087 h 4783510"/>
              <a:gd name="connsiteX37" fmla="*/ 11974871 w 12192000"/>
              <a:gd name="connsiteY37" fmla="*/ 981280 h 4783510"/>
              <a:gd name="connsiteX38" fmla="*/ 11996673 w 12192000"/>
              <a:gd name="connsiteY38" fmla="*/ 989271 h 4783510"/>
              <a:gd name="connsiteX39" fmla="*/ 12064304 w 12192000"/>
              <a:gd name="connsiteY39" fmla="*/ 976743 h 4783510"/>
              <a:gd name="connsiteX40" fmla="*/ 12108011 w 12192000"/>
              <a:gd name="connsiteY40" fmla="*/ 949852 h 4783510"/>
              <a:gd name="connsiteX41" fmla="*/ 12137961 w 12192000"/>
              <a:gd name="connsiteY41" fmla="*/ 928659 h 4783510"/>
              <a:gd name="connsiteX42" fmla="*/ 12152392 w 12192000"/>
              <a:gd name="connsiteY42" fmla="*/ 940852 h 4783510"/>
              <a:gd name="connsiteX43" fmla="*/ 12187275 w 12192000"/>
              <a:gd name="connsiteY43" fmla="*/ 939175 h 4783510"/>
              <a:gd name="connsiteX44" fmla="*/ 12192000 w 12192000"/>
              <a:gd name="connsiteY44" fmla="*/ 932202 h 4783510"/>
              <a:gd name="connsiteX45" fmla="*/ 12192000 w 12192000"/>
              <a:gd name="connsiteY45" fmla="*/ 1423622 h 4783510"/>
              <a:gd name="connsiteX46" fmla="*/ 12192000 w 12192000"/>
              <a:gd name="connsiteY46" fmla="*/ 2783600 h 4783510"/>
              <a:gd name="connsiteX47" fmla="*/ 12192000 w 12192000"/>
              <a:gd name="connsiteY47" fmla="*/ 4783510 h 4783510"/>
              <a:gd name="connsiteX48" fmla="*/ 2 w 12192000"/>
              <a:gd name="connsiteY48" fmla="*/ 4783510 h 4783510"/>
              <a:gd name="connsiteX49" fmla="*/ 2 w 12192000"/>
              <a:gd name="connsiteY49" fmla="*/ 1855074 h 4783510"/>
              <a:gd name="connsiteX50" fmla="*/ 0 w 12192000"/>
              <a:gd name="connsiteY50" fmla="*/ 1855074 h 4783510"/>
              <a:gd name="connsiteX51" fmla="*/ 0 w 12192000"/>
              <a:gd name="connsiteY51" fmla="*/ 3676 h 4783510"/>
              <a:gd name="connsiteX52" fmla="*/ 4725 w 12192000"/>
              <a:gd name="connsiteY52" fmla="*/ 10649 h 4783510"/>
              <a:gd name="connsiteX53" fmla="*/ 39608 w 12192000"/>
              <a:gd name="connsiteY53" fmla="*/ 12325 h 4783510"/>
              <a:gd name="connsiteX54" fmla="*/ 54039 w 12192000"/>
              <a:gd name="connsiteY54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32439 w 12192000"/>
              <a:gd name="connsiteY32" fmla="*/ 984350 h 4783510"/>
              <a:gd name="connsiteX33" fmla="*/ 11766504 w 12192000"/>
              <a:gd name="connsiteY33" fmla="*/ 976255 h 4783510"/>
              <a:gd name="connsiteX34" fmla="*/ 11788440 w 12192000"/>
              <a:gd name="connsiteY34" fmla="*/ 995646 h 4783510"/>
              <a:gd name="connsiteX35" fmla="*/ 11826422 w 12192000"/>
              <a:gd name="connsiteY35" fmla="*/ 995644 h 4783510"/>
              <a:gd name="connsiteX36" fmla="*/ 11891635 w 12192000"/>
              <a:gd name="connsiteY36" fmla="*/ 997172 h 4783510"/>
              <a:gd name="connsiteX37" fmla="*/ 11959068 w 12192000"/>
              <a:gd name="connsiteY37" fmla="*/ 979087 h 4783510"/>
              <a:gd name="connsiteX38" fmla="*/ 11974871 w 12192000"/>
              <a:gd name="connsiteY38" fmla="*/ 981280 h 4783510"/>
              <a:gd name="connsiteX39" fmla="*/ 11996673 w 12192000"/>
              <a:gd name="connsiteY39" fmla="*/ 989271 h 4783510"/>
              <a:gd name="connsiteX40" fmla="*/ 12064304 w 12192000"/>
              <a:gd name="connsiteY40" fmla="*/ 976743 h 4783510"/>
              <a:gd name="connsiteX41" fmla="*/ 12108011 w 12192000"/>
              <a:gd name="connsiteY41" fmla="*/ 949852 h 4783510"/>
              <a:gd name="connsiteX42" fmla="*/ 12137961 w 12192000"/>
              <a:gd name="connsiteY42" fmla="*/ 928659 h 4783510"/>
              <a:gd name="connsiteX43" fmla="*/ 12152392 w 12192000"/>
              <a:gd name="connsiteY43" fmla="*/ 940852 h 4783510"/>
              <a:gd name="connsiteX44" fmla="*/ 12187275 w 12192000"/>
              <a:gd name="connsiteY44" fmla="*/ 939175 h 4783510"/>
              <a:gd name="connsiteX45" fmla="*/ 12192000 w 12192000"/>
              <a:gd name="connsiteY45" fmla="*/ 932202 h 4783510"/>
              <a:gd name="connsiteX46" fmla="*/ 12192000 w 12192000"/>
              <a:gd name="connsiteY46" fmla="*/ 1423622 h 4783510"/>
              <a:gd name="connsiteX47" fmla="*/ 12192000 w 12192000"/>
              <a:gd name="connsiteY47" fmla="*/ 2783600 h 4783510"/>
              <a:gd name="connsiteX48" fmla="*/ 12192000 w 12192000"/>
              <a:gd name="connsiteY48" fmla="*/ 4783510 h 4783510"/>
              <a:gd name="connsiteX49" fmla="*/ 2 w 12192000"/>
              <a:gd name="connsiteY49" fmla="*/ 4783510 h 4783510"/>
              <a:gd name="connsiteX50" fmla="*/ 2 w 12192000"/>
              <a:gd name="connsiteY50" fmla="*/ 1855074 h 4783510"/>
              <a:gd name="connsiteX51" fmla="*/ 0 w 12192000"/>
              <a:gd name="connsiteY51" fmla="*/ 1855074 h 4783510"/>
              <a:gd name="connsiteX52" fmla="*/ 0 w 12192000"/>
              <a:gd name="connsiteY52" fmla="*/ 3676 h 4783510"/>
              <a:gd name="connsiteX53" fmla="*/ 4725 w 12192000"/>
              <a:gd name="connsiteY53" fmla="*/ 10649 h 4783510"/>
              <a:gd name="connsiteX54" fmla="*/ 39608 w 12192000"/>
              <a:gd name="connsiteY54" fmla="*/ 12325 h 4783510"/>
              <a:gd name="connsiteX55" fmla="*/ 54039 w 12192000"/>
              <a:gd name="connsiteY55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35844 w 12192000"/>
              <a:gd name="connsiteY32" fmla="*/ 1008189 h 4783510"/>
              <a:gd name="connsiteX33" fmla="*/ 11766504 w 12192000"/>
              <a:gd name="connsiteY33" fmla="*/ 976255 h 4783510"/>
              <a:gd name="connsiteX34" fmla="*/ 11788440 w 12192000"/>
              <a:gd name="connsiteY34" fmla="*/ 995646 h 4783510"/>
              <a:gd name="connsiteX35" fmla="*/ 11826422 w 12192000"/>
              <a:gd name="connsiteY35" fmla="*/ 995644 h 4783510"/>
              <a:gd name="connsiteX36" fmla="*/ 11891635 w 12192000"/>
              <a:gd name="connsiteY36" fmla="*/ 997172 h 4783510"/>
              <a:gd name="connsiteX37" fmla="*/ 11959068 w 12192000"/>
              <a:gd name="connsiteY37" fmla="*/ 979087 h 4783510"/>
              <a:gd name="connsiteX38" fmla="*/ 11974871 w 12192000"/>
              <a:gd name="connsiteY38" fmla="*/ 981280 h 4783510"/>
              <a:gd name="connsiteX39" fmla="*/ 11996673 w 12192000"/>
              <a:gd name="connsiteY39" fmla="*/ 989271 h 4783510"/>
              <a:gd name="connsiteX40" fmla="*/ 12064304 w 12192000"/>
              <a:gd name="connsiteY40" fmla="*/ 976743 h 4783510"/>
              <a:gd name="connsiteX41" fmla="*/ 12108011 w 12192000"/>
              <a:gd name="connsiteY41" fmla="*/ 949852 h 4783510"/>
              <a:gd name="connsiteX42" fmla="*/ 12137961 w 12192000"/>
              <a:gd name="connsiteY42" fmla="*/ 928659 h 4783510"/>
              <a:gd name="connsiteX43" fmla="*/ 12152392 w 12192000"/>
              <a:gd name="connsiteY43" fmla="*/ 940852 h 4783510"/>
              <a:gd name="connsiteX44" fmla="*/ 12187275 w 12192000"/>
              <a:gd name="connsiteY44" fmla="*/ 939175 h 4783510"/>
              <a:gd name="connsiteX45" fmla="*/ 12192000 w 12192000"/>
              <a:gd name="connsiteY45" fmla="*/ 932202 h 4783510"/>
              <a:gd name="connsiteX46" fmla="*/ 12192000 w 12192000"/>
              <a:gd name="connsiteY46" fmla="*/ 1423622 h 4783510"/>
              <a:gd name="connsiteX47" fmla="*/ 12192000 w 12192000"/>
              <a:gd name="connsiteY47" fmla="*/ 2783600 h 4783510"/>
              <a:gd name="connsiteX48" fmla="*/ 12192000 w 12192000"/>
              <a:gd name="connsiteY48" fmla="*/ 4783510 h 4783510"/>
              <a:gd name="connsiteX49" fmla="*/ 2 w 12192000"/>
              <a:gd name="connsiteY49" fmla="*/ 4783510 h 4783510"/>
              <a:gd name="connsiteX50" fmla="*/ 2 w 12192000"/>
              <a:gd name="connsiteY50" fmla="*/ 1855074 h 4783510"/>
              <a:gd name="connsiteX51" fmla="*/ 0 w 12192000"/>
              <a:gd name="connsiteY51" fmla="*/ 1855074 h 4783510"/>
              <a:gd name="connsiteX52" fmla="*/ 0 w 12192000"/>
              <a:gd name="connsiteY52" fmla="*/ 3676 h 4783510"/>
              <a:gd name="connsiteX53" fmla="*/ 4725 w 12192000"/>
              <a:gd name="connsiteY53" fmla="*/ 10649 h 4783510"/>
              <a:gd name="connsiteX54" fmla="*/ 39608 w 12192000"/>
              <a:gd name="connsiteY54" fmla="*/ 12325 h 4783510"/>
              <a:gd name="connsiteX55" fmla="*/ 54039 w 12192000"/>
              <a:gd name="connsiteY55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35844 w 12192000"/>
              <a:gd name="connsiteY32" fmla="*/ 1008189 h 4783510"/>
              <a:gd name="connsiteX33" fmla="*/ 11766504 w 12192000"/>
              <a:gd name="connsiteY33" fmla="*/ 976255 h 4783510"/>
              <a:gd name="connsiteX34" fmla="*/ 11788440 w 12192000"/>
              <a:gd name="connsiteY34" fmla="*/ 995646 h 4783510"/>
              <a:gd name="connsiteX35" fmla="*/ 11826422 w 12192000"/>
              <a:gd name="connsiteY35" fmla="*/ 995644 h 4783510"/>
              <a:gd name="connsiteX36" fmla="*/ 11891635 w 12192000"/>
              <a:gd name="connsiteY36" fmla="*/ 997172 h 4783510"/>
              <a:gd name="connsiteX37" fmla="*/ 11959068 w 12192000"/>
              <a:gd name="connsiteY37" fmla="*/ 979087 h 4783510"/>
              <a:gd name="connsiteX38" fmla="*/ 11974871 w 12192000"/>
              <a:gd name="connsiteY38" fmla="*/ 981280 h 4783510"/>
              <a:gd name="connsiteX39" fmla="*/ 11996673 w 12192000"/>
              <a:gd name="connsiteY39" fmla="*/ 989271 h 4783510"/>
              <a:gd name="connsiteX40" fmla="*/ 12064304 w 12192000"/>
              <a:gd name="connsiteY40" fmla="*/ 976743 h 4783510"/>
              <a:gd name="connsiteX41" fmla="*/ 12108011 w 12192000"/>
              <a:gd name="connsiteY41" fmla="*/ 949852 h 4783510"/>
              <a:gd name="connsiteX42" fmla="*/ 12137961 w 12192000"/>
              <a:gd name="connsiteY42" fmla="*/ 928659 h 4783510"/>
              <a:gd name="connsiteX43" fmla="*/ 12152392 w 12192000"/>
              <a:gd name="connsiteY43" fmla="*/ 940852 h 4783510"/>
              <a:gd name="connsiteX44" fmla="*/ 12187275 w 12192000"/>
              <a:gd name="connsiteY44" fmla="*/ 939175 h 4783510"/>
              <a:gd name="connsiteX45" fmla="*/ 12192000 w 12192000"/>
              <a:gd name="connsiteY45" fmla="*/ 932202 h 4783510"/>
              <a:gd name="connsiteX46" fmla="*/ 12192000 w 12192000"/>
              <a:gd name="connsiteY46" fmla="*/ 1423622 h 4783510"/>
              <a:gd name="connsiteX47" fmla="*/ 12192000 w 12192000"/>
              <a:gd name="connsiteY47" fmla="*/ 2783600 h 4783510"/>
              <a:gd name="connsiteX48" fmla="*/ 12192000 w 12192000"/>
              <a:gd name="connsiteY48" fmla="*/ 4783510 h 4783510"/>
              <a:gd name="connsiteX49" fmla="*/ 2 w 12192000"/>
              <a:gd name="connsiteY49" fmla="*/ 4783510 h 4783510"/>
              <a:gd name="connsiteX50" fmla="*/ 2 w 12192000"/>
              <a:gd name="connsiteY50" fmla="*/ 1855074 h 4783510"/>
              <a:gd name="connsiteX51" fmla="*/ 0 w 12192000"/>
              <a:gd name="connsiteY51" fmla="*/ 1855074 h 4783510"/>
              <a:gd name="connsiteX52" fmla="*/ 0 w 12192000"/>
              <a:gd name="connsiteY52" fmla="*/ 3676 h 4783510"/>
              <a:gd name="connsiteX53" fmla="*/ 4725 w 12192000"/>
              <a:gd name="connsiteY53" fmla="*/ 10649 h 4783510"/>
              <a:gd name="connsiteX54" fmla="*/ 39608 w 12192000"/>
              <a:gd name="connsiteY54" fmla="*/ 12325 h 4783510"/>
              <a:gd name="connsiteX55" fmla="*/ 54039 w 12192000"/>
              <a:gd name="connsiteY55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08599 w 12192000"/>
              <a:gd name="connsiteY32" fmla="*/ 997972 h 4783510"/>
              <a:gd name="connsiteX33" fmla="*/ 11766504 w 12192000"/>
              <a:gd name="connsiteY33" fmla="*/ 976255 h 4783510"/>
              <a:gd name="connsiteX34" fmla="*/ 11788440 w 12192000"/>
              <a:gd name="connsiteY34" fmla="*/ 995646 h 4783510"/>
              <a:gd name="connsiteX35" fmla="*/ 11826422 w 12192000"/>
              <a:gd name="connsiteY35" fmla="*/ 995644 h 4783510"/>
              <a:gd name="connsiteX36" fmla="*/ 11891635 w 12192000"/>
              <a:gd name="connsiteY36" fmla="*/ 997172 h 4783510"/>
              <a:gd name="connsiteX37" fmla="*/ 11959068 w 12192000"/>
              <a:gd name="connsiteY37" fmla="*/ 979087 h 4783510"/>
              <a:gd name="connsiteX38" fmla="*/ 11974871 w 12192000"/>
              <a:gd name="connsiteY38" fmla="*/ 981280 h 4783510"/>
              <a:gd name="connsiteX39" fmla="*/ 11996673 w 12192000"/>
              <a:gd name="connsiteY39" fmla="*/ 989271 h 4783510"/>
              <a:gd name="connsiteX40" fmla="*/ 12064304 w 12192000"/>
              <a:gd name="connsiteY40" fmla="*/ 976743 h 4783510"/>
              <a:gd name="connsiteX41" fmla="*/ 12108011 w 12192000"/>
              <a:gd name="connsiteY41" fmla="*/ 949852 h 4783510"/>
              <a:gd name="connsiteX42" fmla="*/ 12137961 w 12192000"/>
              <a:gd name="connsiteY42" fmla="*/ 928659 h 4783510"/>
              <a:gd name="connsiteX43" fmla="*/ 12152392 w 12192000"/>
              <a:gd name="connsiteY43" fmla="*/ 940852 h 4783510"/>
              <a:gd name="connsiteX44" fmla="*/ 12187275 w 12192000"/>
              <a:gd name="connsiteY44" fmla="*/ 939175 h 4783510"/>
              <a:gd name="connsiteX45" fmla="*/ 12192000 w 12192000"/>
              <a:gd name="connsiteY45" fmla="*/ 932202 h 4783510"/>
              <a:gd name="connsiteX46" fmla="*/ 12192000 w 12192000"/>
              <a:gd name="connsiteY46" fmla="*/ 1423622 h 4783510"/>
              <a:gd name="connsiteX47" fmla="*/ 12192000 w 12192000"/>
              <a:gd name="connsiteY47" fmla="*/ 2783600 h 4783510"/>
              <a:gd name="connsiteX48" fmla="*/ 12192000 w 12192000"/>
              <a:gd name="connsiteY48" fmla="*/ 4783510 h 4783510"/>
              <a:gd name="connsiteX49" fmla="*/ 2 w 12192000"/>
              <a:gd name="connsiteY49" fmla="*/ 4783510 h 4783510"/>
              <a:gd name="connsiteX50" fmla="*/ 2 w 12192000"/>
              <a:gd name="connsiteY50" fmla="*/ 1855074 h 4783510"/>
              <a:gd name="connsiteX51" fmla="*/ 0 w 12192000"/>
              <a:gd name="connsiteY51" fmla="*/ 1855074 h 4783510"/>
              <a:gd name="connsiteX52" fmla="*/ 0 w 12192000"/>
              <a:gd name="connsiteY52" fmla="*/ 3676 h 4783510"/>
              <a:gd name="connsiteX53" fmla="*/ 4725 w 12192000"/>
              <a:gd name="connsiteY53" fmla="*/ 10649 h 4783510"/>
              <a:gd name="connsiteX54" fmla="*/ 39608 w 12192000"/>
              <a:gd name="connsiteY54" fmla="*/ 12325 h 4783510"/>
              <a:gd name="connsiteX55" fmla="*/ 54039 w 12192000"/>
              <a:gd name="connsiteY55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08599 w 12192000"/>
              <a:gd name="connsiteY32" fmla="*/ 997972 h 4783510"/>
              <a:gd name="connsiteX33" fmla="*/ 11766504 w 12192000"/>
              <a:gd name="connsiteY33" fmla="*/ 976255 h 4783510"/>
              <a:gd name="connsiteX34" fmla="*/ 11774818 w 12192000"/>
              <a:gd name="connsiteY34" fmla="*/ 1009269 h 4783510"/>
              <a:gd name="connsiteX35" fmla="*/ 11826422 w 12192000"/>
              <a:gd name="connsiteY35" fmla="*/ 995644 h 4783510"/>
              <a:gd name="connsiteX36" fmla="*/ 11891635 w 12192000"/>
              <a:gd name="connsiteY36" fmla="*/ 997172 h 4783510"/>
              <a:gd name="connsiteX37" fmla="*/ 11959068 w 12192000"/>
              <a:gd name="connsiteY37" fmla="*/ 979087 h 4783510"/>
              <a:gd name="connsiteX38" fmla="*/ 11974871 w 12192000"/>
              <a:gd name="connsiteY38" fmla="*/ 981280 h 4783510"/>
              <a:gd name="connsiteX39" fmla="*/ 11996673 w 12192000"/>
              <a:gd name="connsiteY39" fmla="*/ 989271 h 4783510"/>
              <a:gd name="connsiteX40" fmla="*/ 12064304 w 12192000"/>
              <a:gd name="connsiteY40" fmla="*/ 976743 h 4783510"/>
              <a:gd name="connsiteX41" fmla="*/ 12108011 w 12192000"/>
              <a:gd name="connsiteY41" fmla="*/ 949852 h 4783510"/>
              <a:gd name="connsiteX42" fmla="*/ 12137961 w 12192000"/>
              <a:gd name="connsiteY42" fmla="*/ 928659 h 4783510"/>
              <a:gd name="connsiteX43" fmla="*/ 12152392 w 12192000"/>
              <a:gd name="connsiteY43" fmla="*/ 940852 h 4783510"/>
              <a:gd name="connsiteX44" fmla="*/ 12187275 w 12192000"/>
              <a:gd name="connsiteY44" fmla="*/ 939175 h 4783510"/>
              <a:gd name="connsiteX45" fmla="*/ 12192000 w 12192000"/>
              <a:gd name="connsiteY45" fmla="*/ 932202 h 4783510"/>
              <a:gd name="connsiteX46" fmla="*/ 12192000 w 12192000"/>
              <a:gd name="connsiteY46" fmla="*/ 1423622 h 4783510"/>
              <a:gd name="connsiteX47" fmla="*/ 12192000 w 12192000"/>
              <a:gd name="connsiteY47" fmla="*/ 2783600 h 4783510"/>
              <a:gd name="connsiteX48" fmla="*/ 12192000 w 12192000"/>
              <a:gd name="connsiteY48" fmla="*/ 4783510 h 4783510"/>
              <a:gd name="connsiteX49" fmla="*/ 2 w 12192000"/>
              <a:gd name="connsiteY49" fmla="*/ 4783510 h 4783510"/>
              <a:gd name="connsiteX50" fmla="*/ 2 w 12192000"/>
              <a:gd name="connsiteY50" fmla="*/ 1855074 h 4783510"/>
              <a:gd name="connsiteX51" fmla="*/ 0 w 12192000"/>
              <a:gd name="connsiteY51" fmla="*/ 1855074 h 4783510"/>
              <a:gd name="connsiteX52" fmla="*/ 0 w 12192000"/>
              <a:gd name="connsiteY52" fmla="*/ 3676 h 4783510"/>
              <a:gd name="connsiteX53" fmla="*/ 4725 w 12192000"/>
              <a:gd name="connsiteY53" fmla="*/ 10649 h 4783510"/>
              <a:gd name="connsiteX54" fmla="*/ 39608 w 12192000"/>
              <a:gd name="connsiteY54" fmla="*/ 12325 h 4783510"/>
              <a:gd name="connsiteX55" fmla="*/ 54039 w 12192000"/>
              <a:gd name="connsiteY55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08599 w 12192000"/>
              <a:gd name="connsiteY32" fmla="*/ 997972 h 4783510"/>
              <a:gd name="connsiteX33" fmla="*/ 11766504 w 12192000"/>
              <a:gd name="connsiteY33" fmla="*/ 976255 h 4783510"/>
              <a:gd name="connsiteX34" fmla="*/ 11781629 w 12192000"/>
              <a:gd name="connsiteY34" fmla="*/ 985430 h 4783510"/>
              <a:gd name="connsiteX35" fmla="*/ 11826422 w 12192000"/>
              <a:gd name="connsiteY35" fmla="*/ 995644 h 4783510"/>
              <a:gd name="connsiteX36" fmla="*/ 11891635 w 12192000"/>
              <a:gd name="connsiteY36" fmla="*/ 997172 h 4783510"/>
              <a:gd name="connsiteX37" fmla="*/ 11959068 w 12192000"/>
              <a:gd name="connsiteY37" fmla="*/ 979087 h 4783510"/>
              <a:gd name="connsiteX38" fmla="*/ 11974871 w 12192000"/>
              <a:gd name="connsiteY38" fmla="*/ 981280 h 4783510"/>
              <a:gd name="connsiteX39" fmla="*/ 11996673 w 12192000"/>
              <a:gd name="connsiteY39" fmla="*/ 989271 h 4783510"/>
              <a:gd name="connsiteX40" fmla="*/ 12064304 w 12192000"/>
              <a:gd name="connsiteY40" fmla="*/ 976743 h 4783510"/>
              <a:gd name="connsiteX41" fmla="*/ 12108011 w 12192000"/>
              <a:gd name="connsiteY41" fmla="*/ 949852 h 4783510"/>
              <a:gd name="connsiteX42" fmla="*/ 12137961 w 12192000"/>
              <a:gd name="connsiteY42" fmla="*/ 928659 h 4783510"/>
              <a:gd name="connsiteX43" fmla="*/ 12152392 w 12192000"/>
              <a:gd name="connsiteY43" fmla="*/ 940852 h 4783510"/>
              <a:gd name="connsiteX44" fmla="*/ 12187275 w 12192000"/>
              <a:gd name="connsiteY44" fmla="*/ 939175 h 4783510"/>
              <a:gd name="connsiteX45" fmla="*/ 12192000 w 12192000"/>
              <a:gd name="connsiteY45" fmla="*/ 932202 h 4783510"/>
              <a:gd name="connsiteX46" fmla="*/ 12192000 w 12192000"/>
              <a:gd name="connsiteY46" fmla="*/ 1423622 h 4783510"/>
              <a:gd name="connsiteX47" fmla="*/ 12192000 w 12192000"/>
              <a:gd name="connsiteY47" fmla="*/ 2783600 h 4783510"/>
              <a:gd name="connsiteX48" fmla="*/ 12192000 w 12192000"/>
              <a:gd name="connsiteY48" fmla="*/ 4783510 h 4783510"/>
              <a:gd name="connsiteX49" fmla="*/ 2 w 12192000"/>
              <a:gd name="connsiteY49" fmla="*/ 4783510 h 4783510"/>
              <a:gd name="connsiteX50" fmla="*/ 2 w 12192000"/>
              <a:gd name="connsiteY50" fmla="*/ 1855074 h 4783510"/>
              <a:gd name="connsiteX51" fmla="*/ 0 w 12192000"/>
              <a:gd name="connsiteY51" fmla="*/ 1855074 h 4783510"/>
              <a:gd name="connsiteX52" fmla="*/ 0 w 12192000"/>
              <a:gd name="connsiteY52" fmla="*/ 3676 h 4783510"/>
              <a:gd name="connsiteX53" fmla="*/ 4725 w 12192000"/>
              <a:gd name="connsiteY53" fmla="*/ 10649 h 4783510"/>
              <a:gd name="connsiteX54" fmla="*/ 39608 w 12192000"/>
              <a:gd name="connsiteY54" fmla="*/ 12325 h 4783510"/>
              <a:gd name="connsiteX55" fmla="*/ 54039 w 12192000"/>
              <a:gd name="connsiteY55" fmla="*/ 133 h 478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000" h="4783510">
                <a:moveTo>
                  <a:pt x="54039" y="133"/>
                </a:moveTo>
                <a:cubicBezTo>
                  <a:pt x="63704" y="2639"/>
                  <a:pt x="62723" y="39358"/>
                  <a:pt x="83989" y="21326"/>
                </a:cubicBezTo>
                <a:cubicBezTo>
                  <a:pt x="105981" y="-11024"/>
                  <a:pt x="111081" y="45279"/>
                  <a:pt x="127696" y="48217"/>
                </a:cubicBezTo>
                <a:cubicBezTo>
                  <a:pt x="144311" y="51155"/>
                  <a:pt x="175067" y="46490"/>
                  <a:pt x="195328" y="60745"/>
                </a:cubicBezTo>
                <a:cubicBezTo>
                  <a:pt x="202114" y="49815"/>
                  <a:pt x="211298" y="72404"/>
                  <a:pt x="217130" y="52754"/>
                </a:cubicBezTo>
                <a:cubicBezTo>
                  <a:pt x="224172" y="55476"/>
                  <a:pt x="227826" y="61398"/>
                  <a:pt x="232932" y="50560"/>
                </a:cubicBezTo>
                <a:cubicBezTo>
                  <a:pt x="248268" y="92855"/>
                  <a:pt x="280981" y="52963"/>
                  <a:pt x="296960" y="85674"/>
                </a:cubicBezTo>
                <a:cubicBezTo>
                  <a:pt x="299830" y="67582"/>
                  <a:pt x="319291" y="68613"/>
                  <a:pt x="329442" y="61820"/>
                </a:cubicBezTo>
                <a:cubicBezTo>
                  <a:pt x="298380" y="131083"/>
                  <a:pt x="368905" y="57302"/>
                  <a:pt x="386012" y="80741"/>
                </a:cubicBezTo>
                <a:cubicBezTo>
                  <a:pt x="377510" y="29578"/>
                  <a:pt x="414386" y="72354"/>
                  <a:pt x="425496" y="47729"/>
                </a:cubicBezTo>
                <a:cubicBezTo>
                  <a:pt x="437040" y="71659"/>
                  <a:pt x="445854" y="45812"/>
                  <a:pt x="459561" y="55824"/>
                </a:cubicBezTo>
                <a:cubicBezTo>
                  <a:pt x="489863" y="61969"/>
                  <a:pt x="520202" y="89712"/>
                  <a:pt x="559233" y="72799"/>
                </a:cubicBezTo>
                <a:cubicBezTo>
                  <a:pt x="577813" y="147164"/>
                  <a:pt x="623281" y="104139"/>
                  <a:pt x="661345" y="147481"/>
                </a:cubicBezTo>
                <a:cubicBezTo>
                  <a:pt x="683250" y="156781"/>
                  <a:pt x="717059" y="121215"/>
                  <a:pt x="725095" y="161274"/>
                </a:cubicBezTo>
                <a:cubicBezTo>
                  <a:pt x="734778" y="137222"/>
                  <a:pt x="744590" y="176885"/>
                  <a:pt x="755536" y="180724"/>
                </a:cubicBezTo>
                <a:cubicBezTo>
                  <a:pt x="764056" y="165505"/>
                  <a:pt x="768536" y="179043"/>
                  <a:pt x="776480" y="182273"/>
                </a:cubicBezTo>
                <a:cubicBezTo>
                  <a:pt x="779946" y="172829"/>
                  <a:pt x="786646" y="173541"/>
                  <a:pt x="789058" y="184824"/>
                </a:cubicBezTo>
                <a:cubicBezTo>
                  <a:pt x="786138" y="210571"/>
                  <a:pt x="809228" y="198414"/>
                  <a:pt x="811171" y="216295"/>
                </a:cubicBezTo>
                <a:cubicBezTo>
                  <a:pt x="821323" y="219407"/>
                  <a:pt x="856662" y="208499"/>
                  <a:pt x="878029" y="215023"/>
                </a:cubicBezTo>
                <a:lnTo>
                  <a:pt x="884769" y="220986"/>
                </a:lnTo>
                <a:lnTo>
                  <a:pt x="1600387" y="354356"/>
                </a:lnTo>
                <a:lnTo>
                  <a:pt x="9012952" y="1139547"/>
                </a:lnTo>
                <a:lnTo>
                  <a:pt x="11269135" y="1154978"/>
                </a:lnTo>
                <a:lnTo>
                  <a:pt x="11276593" y="1158504"/>
                </a:lnTo>
                <a:cubicBezTo>
                  <a:pt x="11284278" y="1160597"/>
                  <a:pt x="11291853" y="1160653"/>
                  <a:pt x="11298713" y="1157049"/>
                </a:cubicBezTo>
                <a:cubicBezTo>
                  <a:pt x="11308980" y="1128196"/>
                  <a:pt x="11367293" y="1148970"/>
                  <a:pt x="11380829" y="1144822"/>
                </a:cubicBezTo>
                <a:cubicBezTo>
                  <a:pt x="11382772" y="1126940"/>
                  <a:pt x="11405862" y="1139097"/>
                  <a:pt x="11402942" y="1113350"/>
                </a:cubicBezTo>
                <a:cubicBezTo>
                  <a:pt x="11405355" y="1102067"/>
                  <a:pt x="11412054" y="1101355"/>
                  <a:pt x="11415520" y="1110800"/>
                </a:cubicBezTo>
                <a:cubicBezTo>
                  <a:pt x="11423464" y="1107569"/>
                  <a:pt x="11427945" y="1094031"/>
                  <a:pt x="11436464" y="1109251"/>
                </a:cubicBezTo>
                <a:cubicBezTo>
                  <a:pt x="11447410" y="1105411"/>
                  <a:pt x="11457222" y="1065748"/>
                  <a:pt x="11466905" y="1089800"/>
                </a:cubicBezTo>
                <a:cubicBezTo>
                  <a:pt x="11474941" y="1049741"/>
                  <a:pt x="11508751" y="1085307"/>
                  <a:pt x="11530655" y="1076007"/>
                </a:cubicBezTo>
                <a:cubicBezTo>
                  <a:pt x="11568719" y="1032666"/>
                  <a:pt x="11614187" y="1075691"/>
                  <a:pt x="11632767" y="1001326"/>
                </a:cubicBezTo>
                <a:cubicBezTo>
                  <a:pt x="11671799" y="1018238"/>
                  <a:pt x="11678297" y="1004118"/>
                  <a:pt x="11708599" y="997972"/>
                </a:cubicBezTo>
                <a:cubicBezTo>
                  <a:pt x="11722307" y="987960"/>
                  <a:pt x="11754960" y="1000186"/>
                  <a:pt x="11766504" y="976255"/>
                </a:cubicBezTo>
                <a:cubicBezTo>
                  <a:pt x="11775270" y="975867"/>
                  <a:pt x="11771643" y="982199"/>
                  <a:pt x="11781629" y="985430"/>
                </a:cubicBezTo>
                <a:cubicBezTo>
                  <a:pt x="11791615" y="988661"/>
                  <a:pt x="11808655" y="993119"/>
                  <a:pt x="11826422" y="995644"/>
                </a:cubicBezTo>
                <a:cubicBezTo>
                  <a:pt x="11847845" y="1001968"/>
                  <a:pt x="11866122" y="1002202"/>
                  <a:pt x="11891635" y="997172"/>
                </a:cubicBezTo>
                <a:cubicBezTo>
                  <a:pt x="11907614" y="964462"/>
                  <a:pt x="11943732" y="1021381"/>
                  <a:pt x="11959068" y="979087"/>
                </a:cubicBezTo>
                <a:cubicBezTo>
                  <a:pt x="11964175" y="989925"/>
                  <a:pt x="11967829" y="984002"/>
                  <a:pt x="11974871" y="981280"/>
                </a:cubicBezTo>
                <a:cubicBezTo>
                  <a:pt x="11980703" y="1000930"/>
                  <a:pt x="11989887" y="978341"/>
                  <a:pt x="11996673" y="989271"/>
                </a:cubicBezTo>
                <a:cubicBezTo>
                  <a:pt x="12016933" y="975016"/>
                  <a:pt x="12047689" y="979681"/>
                  <a:pt x="12064304" y="976743"/>
                </a:cubicBezTo>
                <a:cubicBezTo>
                  <a:pt x="12080919" y="973805"/>
                  <a:pt x="12075802" y="961775"/>
                  <a:pt x="12108011" y="949852"/>
                </a:cubicBezTo>
                <a:cubicBezTo>
                  <a:pt x="12129277" y="967884"/>
                  <a:pt x="12128297" y="931165"/>
                  <a:pt x="12137961" y="928659"/>
                </a:cubicBezTo>
                <a:cubicBezTo>
                  <a:pt x="12141183" y="927823"/>
                  <a:pt x="12145587" y="930789"/>
                  <a:pt x="12152392" y="940852"/>
                </a:cubicBezTo>
                <a:cubicBezTo>
                  <a:pt x="12158285" y="946241"/>
                  <a:pt x="12172554" y="936871"/>
                  <a:pt x="12187275" y="939175"/>
                </a:cubicBezTo>
                <a:lnTo>
                  <a:pt x="12192000" y="932202"/>
                </a:lnTo>
                <a:lnTo>
                  <a:pt x="12192000" y="1423622"/>
                </a:lnTo>
                <a:lnTo>
                  <a:pt x="12192000" y="2783600"/>
                </a:lnTo>
                <a:lnTo>
                  <a:pt x="12192000" y="4783510"/>
                </a:lnTo>
                <a:lnTo>
                  <a:pt x="2" y="4783510"/>
                </a:lnTo>
                <a:lnTo>
                  <a:pt x="2" y="1855074"/>
                </a:lnTo>
                <a:lnTo>
                  <a:pt x="0" y="1855074"/>
                </a:lnTo>
                <a:lnTo>
                  <a:pt x="0" y="3676"/>
                </a:lnTo>
                <a:lnTo>
                  <a:pt x="4725" y="10649"/>
                </a:lnTo>
                <a:cubicBezTo>
                  <a:pt x="19446" y="8345"/>
                  <a:pt x="33716" y="17715"/>
                  <a:pt x="39608" y="12325"/>
                </a:cubicBezTo>
                <a:cubicBezTo>
                  <a:pt x="46413" y="2263"/>
                  <a:pt x="50817" y="-703"/>
                  <a:pt x="54039" y="13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DABF1DC4-CA04-40EE-AA58-09EFE91D83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064799" y="393769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809A5D0-52D0-45B3-8EF3-28421DA2602F}"/>
              </a:ext>
            </a:extLst>
          </p:cNvPr>
          <p:cNvSpPr txBox="1"/>
          <p:nvPr/>
        </p:nvSpPr>
        <p:spPr>
          <a:xfrm>
            <a:off x="2227034" y="28993"/>
            <a:ext cx="7518777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200" b="1" i="0" u="none" strike="noStrike" dirty="0">
                <a:effectLst/>
                <a:latin typeface="Calibri" panose="020F0502020204030204" pitchFamily="34" charset="0"/>
              </a:rPr>
              <a:t> </a:t>
            </a:r>
          </a:p>
          <a:p>
            <a:pPr algn="ctr">
              <a:defRPr/>
            </a:pPr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Subvención SLV-C-MOH</a:t>
            </a:r>
          </a:p>
          <a:p>
            <a:pPr algn="ctr">
              <a:defRPr/>
            </a:pPr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RECALENDARIZACIONES  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 </a:t>
            </a:r>
          </a:p>
        </p:txBody>
      </p:sp>
      <p:pic>
        <p:nvPicPr>
          <p:cNvPr id="10" name="Imagen 1" descr="image001">
            <a:extLst>
              <a:ext uri="{FF2B5EF4-FFF2-40B4-BE49-F238E27FC236}">
                <a16:creationId xmlns:a16="http://schemas.microsoft.com/office/drawing/2014/main" id="{0DF13CE7-0278-4059-BE6A-377BADF19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2" y="234892"/>
            <a:ext cx="2371288" cy="93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D148DBC7-985E-4AFE-A0D8-9DEF2EDA23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394" y="0"/>
            <a:ext cx="2255606" cy="772285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B5EBB0-4DAB-3746-AB80-92B4D2334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000" b="1" u="sng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Recalendarizaciones</a:t>
            </a:r>
            <a:r>
              <a:rPr lang="es-ES" sz="2000" b="1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: 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Para trasladar fondos en ejecución del año 2023 al año 2024 y concluir procesos de compra, recepción y pago; así como trasladar fondos del 2024 al 2023 que se utilizaron para la adquisición de medicamentos ILTB.</a:t>
            </a:r>
          </a:p>
          <a:p>
            <a:pPr marL="0" indent="0" algn="just">
              <a:buNone/>
            </a:pPr>
            <a:endParaRPr lang="es-MX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0" algn="just">
              <a:buNone/>
            </a:pPr>
            <a:r>
              <a:rPr lang="es-ES" sz="1800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 </a:t>
            </a:r>
            <a:endParaRPr lang="es-MX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endParaRPr lang="es-MX" dirty="0"/>
          </a:p>
        </p:txBody>
      </p:sp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2DF98AE8-1D7B-90A0-368A-374F0C1E4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962681"/>
              </p:ext>
            </p:extLst>
          </p:nvPr>
        </p:nvGraphicFramePr>
        <p:xfrm>
          <a:off x="1332689" y="3428999"/>
          <a:ext cx="9591473" cy="2104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32087">
                  <a:extLst>
                    <a:ext uri="{9D8B030D-6E8A-4147-A177-3AD203B41FA5}">
                      <a16:colId xmlns:a16="http://schemas.microsoft.com/office/drawing/2014/main" val="2259494888"/>
                    </a:ext>
                  </a:extLst>
                </a:gridCol>
                <a:gridCol w="3659386">
                  <a:extLst>
                    <a:ext uri="{9D8B030D-6E8A-4147-A177-3AD203B41FA5}">
                      <a16:colId xmlns:a16="http://schemas.microsoft.com/office/drawing/2014/main" val="1815983758"/>
                    </a:ext>
                  </a:extLst>
                </a:gridCol>
              </a:tblGrid>
              <a:tr h="687791">
                <a:tc>
                  <a:txBody>
                    <a:bodyPr/>
                    <a:lstStyle/>
                    <a:p>
                      <a:pPr algn="just"/>
                      <a:r>
                        <a:rPr lang="es-MX" sz="2400" dirty="0">
                          <a:effectLst/>
                        </a:rPr>
                        <a:t>Fuente de Financiamiento</a:t>
                      </a:r>
                      <a:endParaRPr lang="es-MX" sz="2800" dirty="0">
                        <a:effectLst/>
                      </a:endParaRPr>
                    </a:p>
                    <a:p>
                      <a:pPr algn="just"/>
                      <a:r>
                        <a:rPr lang="es-MX" sz="24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dirty="0">
                          <a:effectLst/>
                        </a:rPr>
                        <a:t> Año 2023        al        2024</a:t>
                      </a:r>
                      <a:endParaRPr lang="es-MX" sz="28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9525" marB="9525" anchor="ctr"/>
                </a:tc>
                <a:extLst>
                  <a:ext uri="{0D108BD9-81ED-4DB2-BD59-A6C34878D82A}">
                    <a16:rowId xmlns:a16="http://schemas.microsoft.com/office/drawing/2014/main" val="936350205"/>
                  </a:ext>
                </a:extLst>
              </a:tr>
              <a:tr h="384765">
                <a:tc rowSpan="2">
                  <a:txBody>
                    <a:bodyPr/>
                    <a:lstStyle/>
                    <a:p>
                      <a:pPr algn="just"/>
                      <a:r>
                        <a:rPr lang="es-MX" sz="2400" dirty="0">
                          <a:effectLst/>
                        </a:rPr>
                        <a:t>SLV-C-MOH (FM)</a:t>
                      </a:r>
                      <a:endParaRPr lang="es-MX" sz="28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000" dirty="0">
                          <a:effectLst/>
                        </a:rPr>
                        <a:t>$ 1,152.207.93</a:t>
                      </a:r>
                      <a:endParaRPr lang="es-MX" sz="32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9525" marB="9525" anchor="b"/>
                </a:tc>
                <a:extLst>
                  <a:ext uri="{0D108BD9-81ED-4DB2-BD59-A6C34878D82A}">
                    <a16:rowId xmlns:a16="http://schemas.microsoft.com/office/drawing/2014/main" val="534124179"/>
                  </a:ext>
                </a:extLst>
              </a:tr>
              <a:tr h="38476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000" dirty="0">
                          <a:effectLst/>
                        </a:rPr>
                        <a:t>$ 5,534,632.00</a:t>
                      </a:r>
                      <a:endParaRPr lang="es-MX" sz="32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9525" marB="9525" anchor="b"/>
                </a:tc>
                <a:extLst>
                  <a:ext uri="{0D108BD9-81ED-4DB2-BD59-A6C34878D82A}">
                    <a16:rowId xmlns:a16="http://schemas.microsoft.com/office/drawing/2014/main" val="3152744273"/>
                  </a:ext>
                </a:extLst>
              </a:tr>
              <a:tr h="584501">
                <a:tc>
                  <a:txBody>
                    <a:bodyPr/>
                    <a:lstStyle/>
                    <a:p>
                      <a:pPr algn="just"/>
                      <a:r>
                        <a:rPr lang="es-MX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s-MX" sz="28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 </a:t>
                      </a: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$6,686,839.93</a:t>
                      </a:r>
                    </a:p>
                  </a:txBody>
                  <a:tcPr marL="44450" marR="44450" marT="9525" marB="9525" anchor="b"/>
                </a:tc>
                <a:extLst>
                  <a:ext uri="{0D108BD9-81ED-4DB2-BD59-A6C34878D82A}">
                    <a16:rowId xmlns:a16="http://schemas.microsoft.com/office/drawing/2014/main" val="969232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382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88598145-FFB2-460A-B0B9-2D8FB89D960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s-ES" sz="1800" b="1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Procesos en ejecución</a:t>
            </a:r>
            <a:r>
              <a:rPr lang="es-ES" sz="1800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: </a:t>
            </a:r>
            <a:endParaRPr lang="es-MX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1800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Insumos informáticos relacionados con Transformación digital, contratos firmados en enero 2024 en MINSAL </a:t>
            </a:r>
            <a:endParaRPr lang="es-MX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1800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Servicio de impresión de formularios para registro de datos de tuberculosis (TB 7C 2023) se encuentra en procesos de evaluación de ofertas en PNUD</a:t>
            </a:r>
            <a:endParaRPr lang="es-MX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1800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Insumos para protección personal para el recurso de laboratorio en PNUD</a:t>
            </a:r>
            <a:endParaRPr lang="es-MX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1800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Equipo informático (TB 11C 2023) se encuentra en proceso de evaluación de ofertas en PNUD</a:t>
            </a:r>
            <a:endParaRPr lang="es-MX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1800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Papelería e insumos informáticos en PNUD</a:t>
            </a:r>
            <a:endParaRPr lang="es-MX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1800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Pruebas de Hepatitis B en PNUD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1800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Pruebas PCR por $499,166.00 en PNUD </a:t>
            </a:r>
            <a:endParaRPr lang="es-MX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1800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Pruebas de Toxoplasma adjudicadas el 22 de febrero de 2024 en PNUD</a:t>
            </a:r>
            <a:endParaRPr lang="es-MX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1800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Pruebas CD4/CD8 en PNUD</a:t>
            </a:r>
            <a:endParaRPr lang="es-MX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1800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Adquisición de autoclaves que se encuentra en proceso de cotización por parte de la OPS</a:t>
            </a:r>
            <a:endParaRPr lang="es-MX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1800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Tratamiento para la ILTB por $1,348,773.00, como medida epidemiológica en población privada de libertad a través de OPS</a:t>
            </a:r>
            <a:endParaRPr lang="es-MX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" sz="1800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Reubicación, adecuación y traslado del Laboratorio Nacional de Salud Pública de El Salvador (Contrato de CAABSA en ejecución) por $3, 972,955.00</a:t>
            </a:r>
            <a:endParaRPr lang="es-MX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DABF1DC4-CA04-40EE-AA58-09EFE91D83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064799" y="393769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809A5D0-52D0-45B3-8EF3-28421DA2602F}"/>
              </a:ext>
            </a:extLst>
          </p:cNvPr>
          <p:cNvSpPr txBox="1"/>
          <p:nvPr/>
        </p:nvSpPr>
        <p:spPr>
          <a:xfrm>
            <a:off x="2227034" y="28993"/>
            <a:ext cx="75187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b="1" i="0" u="none" strike="noStrike" dirty="0">
                <a:effectLst/>
                <a:latin typeface="Calibri" panose="020F0502020204030204" pitchFamily="34" charset="0"/>
              </a:rPr>
              <a:t> </a:t>
            </a:r>
          </a:p>
          <a:p>
            <a:pPr algn="ctr">
              <a:defRPr/>
            </a:pPr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Subvención SLV-C-MOH 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 </a:t>
            </a:r>
          </a:p>
        </p:txBody>
      </p:sp>
      <p:pic>
        <p:nvPicPr>
          <p:cNvPr id="10" name="Imagen 1" descr="image001">
            <a:extLst>
              <a:ext uri="{FF2B5EF4-FFF2-40B4-BE49-F238E27FC236}">
                <a16:creationId xmlns:a16="http://schemas.microsoft.com/office/drawing/2014/main" id="{0DF13CE7-0278-4059-BE6A-377BADF19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2" y="234892"/>
            <a:ext cx="2371288" cy="93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D148DBC7-985E-4AFE-A0D8-9DEF2EDA23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394" y="0"/>
            <a:ext cx="2255606" cy="77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28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88598145-FFB2-460A-B0B9-2D8FB89D960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 descr="&quot;&quot;">
            <a:extLst>
              <a:ext uri="{FF2B5EF4-FFF2-40B4-BE49-F238E27FC236}">
                <a16:creationId xmlns:a16="http://schemas.microsoft.com/office/drawing/2014/main" id="{61F73F7C-38DF-42E8-BE6F-454BC7FDAB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2074863"/>
            <a:ext cx="12192000" cy="4783137"/>
          </a:xfrm>
          <a:custGeom>
            <a:avLst/>
            <a:gdLst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884769 w 12192000"/>
              <a:gd name="connsiteY20" fmla="*/ 115817 h 4783510"/>
              <a:gd name="connsiteX21" fmla="*/ 11269135 w 12192000"/>
              <a:gd name="connsiteY21" fmla="*/ 11581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32439 w 12192000"/>
              <a:gd name="connsiteY32" fmla="*/ 984350 h 4783510"/>
              <a:gd name="connsiteX33" fmla="*/ 11766504 w 12192000"/>
              <a:gd name="connsiteY33" fmla="*/ 976255 h 4783510"/>
              <a:gd name="connsiteX34" fmla="*/ 11805989 w 12192000"/>
              <a:gd name="connsiteY34" fmla="*/ 1009267 h 4783510"/>
              <a:gd name="connsiteX35" fmla="*/ 11862559 w 12192000"/>
              <a:gd name="connsiteY35" fmla="*/ 990346 h 4783510"/>
              <a:gd name="connsiteX36" fmla="*/ 11895040 w 12192000"/>
              <a:gd name="connsiteY36" fmla="*/ 1014200 h 4783510"/>
              <a:gd name="connsiteX37" fmla="*/ 11959068 w 12192000"/>
              <a:gd name="connsiteY37" fmla="*/ 979087 h 4783510"/>
              <a:gd name="connsiteX38" fmla="*/ 11974871 w 12192000"/>
              <a:gd name="connsiteY38" fmla="*/ 981280 h 4783510"/>
              <a:gd name="connsiteX39" fmla="*/ 11996673 w 12192000"/>
              <a:gd name="connsiteY39" fmla="*/ 989271 h 4783510"/>
              <a:gd name="connsiteX40" fmla="*/ 12064304 w 12192000"/>
              <a:gd name="connsiteY40" fmla="*/ 976743 h 4783510"/>
              <a:gd name="connsiteX41" fmla="*/ 12108011 w 12192000"/>
              <a:gd name="connsiteY41" fmla="*/ 949852 h 4783510"/>
              <a:gd name="connsiteX42" fmla="*/ 12137961 w 12192000"/>
              <a:gd name="connsiteY42" fmla="*/ 928659 h 4783510"/>
              <a:gd name="connsiteX43" fmla="*/ 12152392 w 12192000"/>
              <a:gd name="connsiteY43" fmla="*/ 940852 h 4783510"/>
              <a:gd name="connsiteX44" fmla="*/ 12187275 w 12192000"/>
              <a:gd name="connsiteY44" fmla="*/ 939175 h 4783510"/>
              <a:gd name="connsiteX45" fmla="*/ 12192000 w 12192000"/>
              <a:gd name="connsiteY45" fmla="*/ 932202 h 4783510"/>
              <a:gd name="connsiteX46" fmla="*/ 12192000 w 12192000"/>
              <a:gd name="connsiteY46" fmla="*/ 1423622 h 4783510"/>
              <a:gd name="connsiteX47" fmla="*/ 12192000 w 12192000"/>
              <a:gd name="connsiteY47" fmla="*/ 2783600 h 4783510"/>
              <a:gd name="connsiteX48" fmla="*/ 12192000 w 12192000"/>
              <a:gd name="connsiteY48" fmla="*/ 4783510 h 4783510"/>
              <a:gd name="connsiteX49" fmla="*/ 2 w 12192000"/>
              <a:gd name="connsiteY49" fmla="*/ 4783510 h 4783510"/>
              <a:gd name="connsiteX50" fmla="*/ 2 w 12192000"/>
              <a:gd name="connsiteY50" fmla="*/ 1855074 h 4783510"/>
              <a:gd name="connsiteX51" fmla="*/ 0 w 12192000"/>
              <a:gd name="connsiteY51" fmla="*/ 1855074 h 4783510"/>
              <a:gd name="connsiteX52" fmla="*/ 0 w 12192000"/>
              <a:gd name="connsiteY52" fmla="*/ 3676 h 4783510"/>
              <a:gd name="connsiteX53" fmla="*/ 4725 w 12192000"/>
              <a:gd name="connsiteY53" fmla="*/ 10649 h 4783510"/>
              <a:gd name="connsiteX54" fmla="*/ 39608 w 12192000"/>
              <a:gd name="connsiteY54" fmla="*/ 12325 h 4783510"/>
              <a:gd name="connsiteX55" fmla="*/ 54039 w 12192000"/>
              <a:gd name="connsiteY55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884769 w 12192000"/>
              <a:gd name="connsiteY20" fmla="*/ 115817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32439 w 12192000"/>
              <a:gd name="connsiteY32" fmla="*/ 984350 h 4783510"/>
              <a:gd name="connsiteX33" fmla="*/ 11766504 w 12192000"/>
              <a:gd name="connsiteY33" fmla="*/ 976255 h 4783510"/>
              <a:gd name="connsiteX34" fmla="*/ 11805989 w 12192000"/>
              <a:gd name="connsiteY34" fmla="*/ 1009267 h 4783510"/>
              <a:gd name="connsiteX35" fmla="*/ 11862559 w 12192000"/>
              <a:gd name="connsiteY35" fmla="*/ 990346 h 4783510"/>
              <a:gd name="connsiteX36" fmla="*/ 11895040 w 12192000"/>
              <a:gd name="connsiteY36" fmla="*/ 1014200 h 4783510"/>
              <a:gd name="connsiteX37" fmla="*/ 11959068 w 12192000"/>
              <a:gd name="connsiteY37" fmla="*/ 979087 h 4783510"/>
              <a:gd name="connsiteX38" fmla="*/ 11974871 w 12192000"/>
              <a:gd name="connsiteY38" fmla="*/ 981280 h 4783510"/>
              <a:gd name="connsiteX39" fmla="*/ 11996673 w 12192000"/>
              <a:gd name="connsiteY39" fmla="*/ 989271 h 4783510"/>
              <a:gd name="connsiteX40" fmla="*/ 12064304 w 12192000"/>
              <a:gd name="connsiteY40" fmla="*/ 976743 h 4783510"/>
              <a:gd name="connsiteX41" fmla="*/ 12108011 w 12192000"/>
              <a:gd name="connsiteY41" fmla="*/ 949852 h 4783510"/>
              <a:gd name="connsiteX42" fmla="*/ 12137961 w 12192000"/>
              <a:gd name="connsiteY42" fmla="*/ 928659 h 4783510"/>
              <a:gd name="connsiteX43" fmla="*/ 12152392 w 12192000"/>
              <a:gd name="connsiteY43" fmla="*/ 940852 h 4783510"/>
              <a:gd name="connsiteX44" fmla="*/ 12187275 w 12192000"/>
              <a:gd name="connsiteY44" fmla="*/ 939175 h 4783510"/>
              <a:gd name="connsiteX45" fmla="*/ 12192000 w 12192000"/>
              <a:gd name="connsiteY45" fmla="*/ 932202 h 4783510"/>
              <a:gd name="connsiteX46" fmla="*/ 12192000 w 12192000"/>
              <a:gd name="connsiteY46" fmla="*/ 1423622 h 4783510"/>
              <a:gd name="connsiteX47" fmla="*/ 12192000 w 12192000"/>
              <a:gd name="connsiteY47" fmla="*/ 2783600 h 4783510"/>
              <a:gd name="connsiteX48" fmla="*/ 12192000 w 12192000"/>
              <a:gd name="connsiteY48" fmla="*/ 4783510 h 4783510"/>
              <a:gd name="connsiteX49" fmla="*/ 2 w 12192000"/>
              <a:gd name="connsiteY49" fmla="*/ 4783510 h 4783510"/>
              <a:gd name="connsiteX50" fmla="*/ 2 w 12192000"/>
              <a:gd name="connsiteY50" fmla="*/ 1855074 h 4783510"/>
              <a:gd name="connsiteX51" fmla="*/ 0 w 12192000"/>
              <a:gd name="connsiteY51" fmla="*/ 1855074 h 4783510"/>
              <a:gd name="connsiteX52" fmla="*/ 0 w 12192000"/>
              <a:gd name="connsiteY52" fmla="*/ 3676 h 4783510"/>
              <a:gd name="connsiteX53" fmla="*/ 4725 w 12192000"/>
              <a:gd name="connsiteY53" fmla="*/ 10649 h 4783510"/>
              <a:gd name="connsiteX54" fmla="*/ 39608 w 12192000"/>
              <a:gd name="connsiteY54" fmla="*/ 12325 h 4783510"/>
              <a:gd name="connsiteX55" fmla="*/ 54039 w 12192000"/>
              <a:gd name="connsiteY55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32439 w 12192000"/>
              <a:gd name="connsiteY32" fmla="*/ 984350 h 4783510"/>
              <a:gd name="connsiteX33" fmla="*/ 11766504 w 12192000"/>
              <a:gd name="connsiteY33" fmla="*/ 976255 h 4783510"/>
              <a:gd name="connsiteX34" fmla="*/ 11805989 w 12192000"/>
              <a:gd name="connsiteY34" fmla="*/ 1009267 h 4783510"/>
              <a:gd name="connsiteX35" fmla="*/ 11862559 w 12192000"/>
              <a:gd name="connsiteY35" fmla="*/ 990346 h 4783510"/>
              <a:gd name="connsiteX36" fmla="*/ 11895040 w 12192000"/>
              <a:gd name="connsiteY36" fmla="*/ 1014200 h 4783510"/>
              <a:gd name="connsiteX37" fmla="*/ 11959068 w 12192000"/>
              <a:gd name="connsiteY37" fmla="*/ 979087 h 4783510"/>
              <a:gd name="connsiteX38" fmla="*/ 11974871 w 12192000"/>
              <a:gd name="connsiteY38" fmla="*/ 981280 h 4783510"/>
              <a:gd name="connsiteX39" fmla="*/ 11996673 w 12192000"/>
              <a:gd name="connsiteY39" fmla="*/ 989271 h 4783510"/>
              <a:gd name="connsiteX40" fmla="*/ 12064304 w 12192000"/>
              <a:gd name="connsiteY40" fmla="*/ 976743 h 4783510"/>
              <a:gd name="connsiteX41" fmla="*/ 12108011 w 12192000"/>
              <a:gd name="connsiteY41" fmla="*/ 949852 h 4783510"/>
              <a:gd name="connsiteX42" fmla="*/ 12137961 w 12192000"/>
              <a:gd name="connsiteY42" fmla="*/ 928659 h 4783510"/>
              <a:gd name="connsiteX43" fmla="*/ 12152392 w 12192000"/>
              <a:gd name="connsiteY43" fmla="*/ 940852 h 4783510"/>
              <a:gd name="connsiteX44" fmla="*/ 12187275 w 12192000"/>
              <a:gd name="connsiteY44" fmla="*/ 939175 h 4783510"/>
              <a:gd name="connsiteX45" fmla="*/ 12192000 w 12192000"/>
              <a:gd name="connsiteY45" fmla="*/ 932202 h 4783510"/>
              <a:gd name="connsiteX46" fmla="*/ 12192000 w 12192000"/>
              <a:gd name="connsiteY46" fmla="*/ 1423622 h 4783510"/>
              <a:gd name="connsiteX47" fmla="*/ 12192000 w 12192000"/>
              <a:gd name="connsiteY47" fmla="*/ 2783600 h 4783510"/>
              <a:gd name="connsiteX48" fmla="*/ 12192000 w 12192000"/>
              <a:gd name="connsiteY48" fmla="*/ 4783510 h 4783510"/>
              <a:gd name="connsiteX49" fmla="*/ 2 w 12192000"/>
              <a:gd name="connsiteY49" fmla="*/ 4783510 h 4783510"/>
              <a:gd name="connsiteX50" fmla="*/ 2 w 12192000"/>
              <a:gd name="connsiteY50" fmla="*/ 1855074 h 4783510"/>
              <a:gd name="connsiteX51" fmla="*/ 0 w 12192000"/>
              <a:gd name="connsiteY51" fmla="*/ 1855074 h 4783510"/>
              <a:gd name="connsiteX52" fmla="*/ 0 w 12192000"/>
              <a:gd name="connsiteY52" fmla="*/ 3676 h 4783510"/>
              <a:gd name="connsiteX53" fmla="*/ 4725 w 12192000"/>
              <a:gd name="connsiteY53" fmla="*/ 10649 h 4783510"/>
              <a:gd name="connsiteX54" fmla="*/ 39608 w 12192000"/>
              <a:gd name="connsiteY54" fmla="*/ 12325 h 4783510"/>
              <a:gd name="connsiteX55" fmla="*/ 54039 w 12192000"/>
              <a:gd name="connsiteY55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32439 w 12192000"/>
              <a:gd name="connsiteY32" fmla="*/ 984350 h 4783510"/>
              <a:gd name="connsiteX33" fmla="*/ 11766504 w 12192000"/>
              <a:gd name="connsiteY33" fmla="*/ 976255 h 4783510"/>
              <a:gd name="connsiteX34" fmla="*/ 11805989 w 12192000"/>
              <a:gd name="connsiteY34" fmla="*/ 1009267 h 4783510"/>
              <a:gd name="connsiteX35" fmla="*/ 11895040 w 12192000"/>
              <a:gd name="connsiteY35" fmla="*/ 1014200 h 4783510"/>
              <a:gd name="connsiteX36" fmla="*/ 11959068 w 12192000"/>
              <a:gd name="connsiteY36" fmla="*/ 979087 h 4783510"/>
              <a:gd name="connsiteX37" fmla="*/ 11974871 w 12192000"/>
              <a:gd name="connsiteY37" fmla="*/ 981280 h 4783510"/>
              <a:gd name="connsiteX38" fmla="*/ 11996673 w 12192000"/>
              <a:gd name="connsiteY38" fmla="*/ 989271 h 4783510"/>
              <a:gd name="connsiteX39" fmla="*/ 12064304 w 12192000"/>
              <a:gd name="connsiteY39" fmla="*/ 976743 h 4783510"/>
              <a:gd name="connsiteX40" fmla="*/ 12108011 w 12192000"/>
              <a:gd name="connsiteY40" fmla="*/ 949852 h 4783510"/>
              <a:gd name="connsiteX41" fmla="*/ 12137961 w 12192000"/>
              <a:gd name="connsiteY41" fmla="*/ 928659 h 4783510"/>
              <a:gd name="connsiteX42" fmla="*/ 12152392 w 12192000"/>
              <a:gd name="connsiteY42" fmla="*/ 940852 h 4783510"/>
              <a:gd name="connsiteX43" fmla="*/ 12187275 w 12192000"/>
              <a:gd name="connsiteY43" fmla="*/ 939175 h 4783510"/>
              <a:gd name="connsiteX44" fmla="*/ 12192000 w 12192000"/>
              <a:gd name="connsiteY44" fmla="*/ 932202 h 4783510"/>
              <a:gd name="connsiteX45" fmla="*/ 12192000 w 12192000"/>
              <a:gd name="connsiteY45" fmla="*/ 1423622 h 4783510"/>
              <a:gd name="connsiteX46" fmla="*/ 12192000 w 12192000"/>
              <a:gd name="connsiteY46" fmla="*/ 2783600 h 4783510"/>
              <a:gd name="connsiteX47" fmla="*/ 12192000 w 12192000"/>
              <a:gd name="connsiteY47" fmla="*/ 4783510 h 4783510"/>
              <a:gd name="connsiteX48" fmla="*/ 2 w 12192000"/>
              <a:gd name="connsiteY48" fmla="*/ 4783510 h 4783510"/>
              <a:gd name="connsiteX49" fmla="*/ 2 w 12192000"/>
              <a:gd name="connsiteY49" fmla="*/ 1855074 h 4783510"/>
              <a:gd name="connsiteX50" fmla="*/ 0 w 12192000"/>
              <a:gd name="connsiteY50" fmla="*/ 1855074 h 4783510"/>
              <a:gd name="connsiteX51" fmla="*/ 0 w 12192000"/>
              <a:gd name="connsiteY51" fmla="*/ 3676 h 4783510"/>
              <a:gd name="connsiteX52" fmla="*/ 4725 w 12192000"/>
              <a:gd name="connsiteY52" fmla="*/ 10649 h 4783510"/>
              <a:gd name="connsiteX53" fmla="*/ 39608 w 12192000"/>
              <a:gd name="connsiteY53" fmla="*/ 12325 h 4783510"/>
              <a:gd name="connsiteX54" fmla="*/ 54039 w 12192000"/>
              <a:gd name="connsiteY54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32439 w 12192000"/>
              <a:gd name="connsiteY32" fmla="*/ 984350 h 4783510"/>
              <a:gd name="connsiteX33" fmla="*/ 11766504 w 12192000"/>
              <a:gd name="connsiteY33" fmla="*/ 976255 h 4783510"/>
              <a:gd name="connsiteX34" fmla="*/ 11805989 w 12192000"/>
              <a:gd name="connsiteY34" fmla="*/ 1009267 h 4783510"/>
              <a:gd name="connsiteX35" fmla="*/ 11891635 w 12192000"/>
              <a:gd name="connsiteY35" fmla="*/ 997172 h 4783510"/>
              <a:gd name="connsiteX36" fmla="*/ 11959068 w 12192000"/>
              <a:gd name="connsiteY36" fmla="*/ 979087 h 4783510"/>
              <a:gd name="connsiteX37" fmla="*/ 11974871 w 12192000"/>
              <a:gd name="connsiteY37" fmla="*/ 981280 h 4783510"/>
              <a:gd name="connsiteX38" fmla="*/ 11996673 w 12192000"/>
              <a:gd name="connsiteY38" fmla="*/ 989271 h 4783510"/>
              <a:gd name="connsiteX39" fmla="*/ 12064304 w 12192000"/>
              <a:gd name="connsiteY39" fmla="*/ 976743 h 4783510"/>
              <a:gd name="connsiteX40" fmla="*/ 12108011 w 12192000"/>
              <a:gd name="connsiteY40" fmla="*/ 949852 h 4783510"/>
              <a:gd name="connsiteX41" fmla="*/ 12137961 w 12192000"/>
              <a:gd name="connsiteY41" fmla="*/ 928659 h 4783510"/>
              <a:gd name="connsiteX42" fmla="*/ 12152392 w 12192000"/>
              <a:gd name="connsiteY42" fmla="*/ 940852 h 4783510"/>
              <a:gd name="connsiteX43" fmla="*/ 12187275 w 12192000"/>
              <a:gd name="connsiteY43" fmla="*/ 939175 h 4783510"/>
              <a:gd name="connsiteX44" fmla="*/ 12192000 w 12192000"/>
              <a:gd name="connsiteY44" fmla="*/ 932202 h 4783510"/>
              <a:gd name="connsiteX45" fmla="*/ 12192000 w 12192000"/>
              <a:gd name="connsiteY45" fmla="*/ 1423622 h 4783510"/>
              <a:gd name="connsiteX46" fmla="*/ 12192000 w 12192000"/>
              <a:gd name="connsiteY46" fmla="*/ 2783600 h 4783510"/>
              <a:gd name="connsiteX47" fmla="*/ 12192000 w 12192000"/>
              <a:gd name="connsiteY47" fmla="*/ 4783510 h 4783510"/>
              <a:gd name="connsiteX48" fmla="*/ 2 w 12192000"/>
              <a:gd name="connsiteY48" fmla="*/ 4783510 h 4783510"/>
              <a:gd name="connsiteX49" fmla="*/ 2 w 12192000"/>
              <a:gd name="connsiteY49" fmla="*/ 1855074 h 4783510"/>
              <a:gd name="connsiteX50" fmla="*/ 0 w 12192000"/>
              <a:gd name="connsiteY50" fmla="*/ 1855074 h 4783510"/>
              <a:gd name="connsiteX51" fmla="*/ 0 w 12192000"/>
              <a:gd name="connsiteY51" fmla="*/ 3676 h 4783510"/>
              <a:gd name="connsiteX52" fmla="*/ 4725 w 12192000"/>
              <a:gd name="connsiteY52" fmla="*/ 10649 h 4783510"/>
              <a:gd name="connsiteX53" fmla="*/ 39608 w 12192000"/>
              <a:gd name="connsiteY53" fmla="*/ 12325 h 4783510"/>
              <a:gd name="connsiteX54" fmla="*/ 54039 w 12192000"/>
              <a:gd name="connsiteY54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32439 w 12192000"/>
              <a:gd name="connsiteY32" fmla="*/ 984350 h 4783510"/>
              <a:gd name="connsiteX33" fmla="*/ 11766504 w 12192000"/>
              <a:gd name="connsiteY33" fmla="*/ 976255 h 4783510"/>
              <a:gd name="connsiteX34" fmla="*/ 11826422 w 12192000"/>
              <a:gd name="connsiteY34" fmla="*/ 995644 h 4783510"/>
              <a:gd name="connsiteX35" fmla="*/ 11891635 w 12192000"/>
              <a:gd name="connsiteY35" fmla="*/ 997172 h 4783510"/>
              <a:gd name="connsiteX36" fmla="*/ 11959068 w 12192000"/>
              <a:gd name="connsiteY36" fmla="*/ 979087 h 4783510"/>
              <a:gd name="connsiteX37" fmla="*/ 11974871 w 12192000"/>
              <a:gd name="connsiteY37" fmla="*/ 981280 h 4783510"/>
              <a:gd name="connsiteX38" fmla="*/ 11996673 w 12192000"/>
              <a:gd name="connsiteY38" fmla="*/ 989271 h 4783510"/>
              <a:gd name="connsiteX39" fmla="*/ 12064304 w 12192000"/>
              <a:gd name="connsiteY39" fmla="*/ 976743 h 4783510"/>
              <a:gd name="connsiteX40" fmla="*/ 12108011 w 12192000"/>
              <a:gd name="connsiteY40" fmla="*/ 949852 h 4783510"/>
              <a:gd name="connsiteX41" fmla="*/ 12137961 w 12192000"/>
              <a:gd name="connsiteY41" fmla="*/ 928659 h 4783510"/>
              <a:gd name="connsiteX42" fmla="*/ 12152392 w 12192000"/>
              <a:gd name="connsiteY42" fmla="*/ 940852 h 4783510"/>
              <a:gd name="connsiteX43" fmla="*/ 12187275 w 12192000"/>
              <a:gd name="connsiteY43" fmla="*/ 939175 h 4783510"/>
              <a:gd name="connsiteX44" fmla="*/ 12192000 w 12192000"/>
              <a:gd name="connsiteY44" fmla="*/ 932202 h 4783510"/>
              <a:gd name="connsiteX45" fmla="*/ 12192000 w 12192000"/>
              <a:gd name="connsiteY45" fmla="*/ 1423622 h 4783510"/>
              <a:gd name="connsiteX46" fmla="*/ 12192000 w 12192000"/>
              <a:gd name="connsiteY46" fmla="*/ 2783600 h 4783510"/>
              <a:gd name="connsiteX47" fmla="*/ 12192000 w 12192000"/>
              <a:gd name="connsiteY47" fmla="*/ 4783510 h 4783510"/>
              <a:gd name="connsiteX48" fmla="*/ 2 w 12192000"/>
              <a:gd name="connsiteY48" fmla="*/ 4783510 h 4783510"/>
              <a:gd name="connsiteX49" fmla="*/ 2 w 12192000"/>
              <a:gd name="connsiteY49" fmla="*/ 1855074 h 4783510"/>
              <a:gd name="connsiteX50" fmla="*/ 0 w 12192000"/>
              <a:gd name="connsiteY50" fmla="*/ 1855074 h 4783510"/>
              <a:gd name="connsiteX51" fmla="*/ 0 w 12192000"/>
              <a:gd name="connsiteY51" fmla="*/ 3676 h 4783510"/>
              <a:gd name="connsiteX52" fmla="*/ 4725 w 12192000"/>
              <a:gd name="connsiteY52" fmla="*/ 10649 h 4783510"/>
              <a:gd name="connsiteX53" fmla="*/ 39608 w 12192000"/>
              <a:gd name="connsiteY53" fmla="*/ 12325 h 4783510"/>
              <a:gd name="connsiteX54" fmla="*/ 54039 w 12192000"/>
              <a:gd name="connsiteY54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32439 w 12192000"/>
              <a:gd name="connsiteY32" fmla="*/ 984350 h 4783510"/>
              <a:gd name="connsiteX33" fmla="*/ 11766504 w 12192000"/>
              <a:gd name="connsiteY33" fmla="*/ 976255 h 4783510"/>
              <a:gd name="connsiteX34" fmla="*/ 11788440 w 12192000"/>
              <a:gd name="connsiteY34" fmla="*/ 995646 h 4783510"/>
              <a:gd name="connsiteX35" fmla="*/ 11826422 w 12192000"/>
              <a:gd name="connsiteY35" fmla="*/ 995644 h 4783510"/>
              <a:gd name="connsiteX36" fmla="*/ 11891635 w 12192000"/>
              <a:gd name="connsiteY36" fmla="*/ 997172 h 4783510"/>
              <a:gd name="connsiteX37" fmla="*/ 11959068 w 12192000"/>
              <a:gd name="connsiteY37" fmla="*/ 979087 h 4783510"/>
              <a:gd name="connsiteX38" fmla="*/ 11974871 w 12192000"/>
              <a:gd name="connsiteY38" fmla="*/ 981280 h 4783510"/>
              <a:gd name="connsiteX39" fmla="*/ 11996673 w 12192000"/>
              <a:gd name="connsiteY39" fmla="*/ 989271 h 4783510"/>
              <a:gd name="connsiteX40" fmla="*/ 12064304 w 12192000"/>
              <a:gd name="connsiteY40" fmla="*/ 976743 h 4783510"/>
              <a:gd name="connsiteX41" fmla="*/ 12108011 w 12192000"/>
              <a:gd name="connsiteY41" fmla="*/ 949852 h 4783510"/>
              <a:gd name="connsiteX42" fmla="*/ 12137961 w 12192000"/>
              <a:gd name="connsiteY42" fmla="*/ 928659 h 4783510"/>
              <a:gd name="connsiteX43" fmla="*/ 12152392 w 12192000"/>
              <a:gd name="connsiteY43" fmla="*/ 940852 h 4783510"/>
              <a:gd name="connsiteX44" fmla="*/ 12187275 w 12192000"/>
              <a:gd name="connsiteY44" fmla="*/ 939175 h 4783510"/>
              <a:gd name="connsiteX45" fmla="*/ 12192000 w 12192000"/>
              <a:gd name="connsiteY45" fmla="*/ 932202 h 4783510"/>
              <a:gd name="connsiteX46" fmla="*/ 12192000 w 12192000"/>
              <a:gd name="connsiteY46" fmla="*/ 1423622 h 4783510"/>
              <a:gd name="connsiteX47" fmla="*/ 12192000 w 12192000"/>
              <a:gd name="connsiteY47" fmla="*/ 2783600 h 4783510"/>
              <a:gd name="connsiteX48" fmla="*/ 12192000 w 12192000"/>
              <a:gd name="connsiteY48" fmla="*/ 4783510 h 4783510"/>
              <a:gd name="connsiteX49" fmla="*/ 2 w 12192000"/>
              <a:gd name="connsiteY49" fmla="*/ 4783510 h 4783510"/>
              <a:gd name="connsiteX50" fmla="*/ 2 w 12192000"/>
              <a:gd name="connsiteY50" fmla="*/ 1855074 h 4783510"/>
              <a:gd name="connsiteX51" fmla="*/ 0 w 12192000"/>
              <a:gd name="connsiteY51" fmla="*/ 1855074 h 4783510"/>
              <a:gd name="connsiteX52" fmla="*/ 0 w 12192000"/>
              <a:gd name="connsiteY52" fmla="*/ 3676 h 4783510"/>
              <a:gd name="connsiteX53" fmla="*/ 4725 w 12192000"/>
              <a:gd name="connsiteY53" fmla="*/ 10649 h 4783510"/>
              <a:gd name="connsiteX54" fmla="*/ 39608 w 12192000"/>
              <a:gd name="connsiteY54" fmla="*/ 12325 h 4783510"/>
              <a:gd name="connsiteX55" fmla="*/ 54039 w 12192000"/>
              <a:gd name="connsiteY55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35844 w 12192000"/>
              <a:gd name="connsiteY32" fmla="*/ 1008189 h 4783510"/>
              <a:gd name="connsiteX33" fmla="*/ 11766504 w 12192000"/>
              <a:gd name="connsiteY33" fmla="*/ 976255 h 4783510"/>
              <a:gd name="connsiteX34" fmla="*/ 11788440 w 12192000"/>
              <a:gd name="connsiteY34" fmla="*/ 995646 h 4783510"/>
              <a:gd name="connsiteX35" fmla="*/ 11826422 w 12192000"/>
              <a:gd name="connsiteY35" fmla="*/ 995644 h 4783510"/>
              <a:gd name="connsiteX36" fmla="*/ 11891635 w 12192000"/>
              <a:gd name="connsiteY36" fmla="*/ 997172 h 4783510"/>
              <a:gd name="connsiteX37" fmla="*/ 11959068 w 12192000"/>
              <a:gd name="connsiteY37" fmla="*/ 979087 h 4783510"/>
              <a:gd name="connsiteX38" fmla="*/ 11974871 w 12192000"/>
              <a:gd name="connsiteY38" fmla="*/ 981280 h 4783510"/>
              <a:gd name="connsiteX39" fmla="*/ 11996673 w 12192000"/>
              <a:gd name="connsiteY39" fmla="*/ 989271 h 4783510"/>
              <a:gd name="connsiteX40" fmla="*/ 12064304 w 12192000"/>
              <a:gd name="connsiteY40" fmla="*/ 976743 h 4783510"/>
              <a:gd name="connsiteX41" fmla="*/ 12108011 w 12192000"/>
              <a:gd name="connsiteY41" fmla="*/ 949852 h 4783510"/>
              <a:gd name="connsiteX42" fmla="*/ 12137961 w 12192000"/>
              <a:gd name="connsiteY42" fmla="*/ 928659 h 4783510"/>
              <a:gd name="connsiteX43" fmla="*/ 12152392 w 12192000"/>
              <a:gd name="connsiteY43" fmla="*/ 940852 h 4783510"/>
              <a:gd name="connsiteX44" fmla="*/ 12187275 w 12192000"/>
              <a:gd name="connsiteY44" fmla="*/ 939175 h 4783510"/>
              <a:gd name="connsiteX45" fmla="*/ 12192000 w 12192000"/>
              <a:gd name="connsiteY45" fmla="*/ 932202 h 4783510"/>
              <a:gd name="connsiteX46" fmla="*/ 12192000 w 12192000"/>
              <a:gd name="connsiteY46" fmla="*/ 1423622 h 4783510"/>
              <a:gd name="connsiteX47" fmla="*/ 12192000 w 12192000"/>
              <a:gd name="connsiteY47" fmla="*/ 2783600 h 4783510"/>
              <a:gd name="connsiteX48" fmla="*/ 12192000 w 12192000"/>
              <a:gd name="connsiteY48" fmla="*/ 4783510 h 4783510"/>
              <a:gd name="connsiteX49" fmla="*/ 2 w 12192000"/>
              <a:gd name="connsiteY49" fmla="*/ 4783510 h 4783510"/>
              <a:gd name="connsiteX50" fmla="*/ 2 w 12192000"/>
              <a:gd name="connsiteY50" fmla="*/ 1855074 h 4783510"/>
              <a:gd name="connsiteX51" fmla="*/ 0 w 12192000"/>
              <a:gd name="connsiteY51" fmla="*/ 1855074 h 4783510"/>
              <a:gd name="connsiteX52" fmla="*/ 0 w 12192000"/>
              <a:gd name="connsiteY52" fmla="*/ 3676 h 4783510"/>
              <a:gd name="connsiteX53" fmla="*/ 4725 w 12192000"/>
              <a:gd name="connsiteY53" fmla="*/ 10649 h 4783510"/>
              <a:gd name="connsiteX54" fmla="*/ 39608 w 12192000"/>
              <a:gd name="connsiteY54" fmla="*/ 12325 h 4783510"/>
              <a:gd name="connsiteX55" fmla="*/ 54039 w 12192000"/>
              <a:gd name="connsiteY55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35844 w 12192000"/>
              <a:gd name="connsiteY32" fmla="*/ 1008189 h 4783510"/>
              <a:gd name="connsiteX33" fmla="*/ 11766504 w 12192000"/>
              <a:gd name="connsiteY33" fmla="*/ 976255 h 4783510"/>
              <a:gd name="connsiteX34" fmla="*/ 11788440 w 12192000"/>
              <a:gd name="connsiteY34" fmla="*/ 995646 h 4783510"/>
              <a:gd name="connsiteX35" fmla="*/ 11826422 w 12192000"/>
              <a:gd name="connsiteY35" fmla="*/ 995644 h 4783510"/>
              <a:gd name="connsiteX36" fmla="*/ 11891635 w 12192000"/>
              <a:gd name="connsiteY36" fmla="*/ 997172 h 4783510"/>
              <a:gd name="connsiteX37" fmla="*/ 11959068 w 12192000"/>
              <a:gd name="connsiteY37" fmla="*/ 979087 h 4783510"/>
              <a:gd name="connsiteX38" fmla="*/ 11974871 w 12192000"/>
              <a:gd name="connsiteY38" fmla="*/ 981280 h 4783510"/>
              <a:gd name="connsiteX39" fmla="*/ 11996673 w 12192000"/>
              <a:gd name="connsiteY39" fmla="*/ 989271 h 4783510"/>
              <a:gd name="connsiteX40" fmla="*/ 12064304 w 12192000"/>
              <a:gd name="connsiteY40" fmla="*/ 976743 h 4783510"/>
              <a:gd name="connsiteX41" fmla="*/ 12108011 w 12192000"/>
              <a:gd name="connsiteY41" fmla="*/ 949852 h 4783510"/>
              <a:gd name="connsiteX42" fmla="*/ 12137961 w 12192000"/>
              <a:gd name="connsiteY42" fmla="*/ 928659 h 4783510"/>
              <a:gd name="connsiteX43" fmla="*/ 12152392 w 12192000"/>
              <a:gd name="connsiteY43" fmla="*/ 940852 h 4783510"/>
              <a:gd name="connsiteX44" fmla="*/ 12187275 w 12192000"/>
              <a:gd name="connsiteY44" fmla="*/ 939175 h 4783510"/>
              <a:gd name="connsiteX45" fmla="*/ 12192000 w 12192000"/>
              <a:gd name="connsiteY45" fmla="*/ 932202 h 4783510"/>
              <a:gd name="connsiteX46" fmla="*/ 12192000 w 12192000"/>
              <a:gd name="connsiteY46" fmla="*/ 1423622 h 4783510"/>
              <a:gd name="connsiteX47" fmla="*/ 12192000 w 12192000"/>
              <a:gd name="connsiteY47" fmla="*/ 2783600 h 4783510"/>
              <a:gd name="connsiteX48" fmla="*/ 12192000 w 12192000"/>
              <a:gd name="connsiteY48" fmla="*/ 4783510 h 4783510"/>
              <a:gd name="connsiteX49" fmla="*/ 2 w 12192000"/>
              <a:gd name="connsiteY49" fmla="*/ 4783510 h 4783510"/>
              <a:gd name="connsiteX50" fmla="*/ 2 w 12192000"/>
              <a:gd name="connsiteY50" fmla="*/ 1855074 h 4783510"/>
              <a:gd name="connsiteX51" fmla="*/ 0 w 12192000"/>
              <a:gd name="connsiteY51" fmla="*/ 1855074 h 4783510"/>
              <a:gd name="connsiteX52" fmla="*/ 0 w 12192000"/>
              <a:gd name="connsiteY52" fmla="*/ 3676 h 4783510"/>
              <a:gd name="connsiteX53" fmla="*/ 4725 w 12192000"/>
              <a:gd name="connsiteY53" fmla="*/ 10649 h 4783510"/>
              <a:gd name="connsiteX54" fmla="*/ 39608 w 12192000"/>
              <a:gd name="connsiteY54" fmla="*/ 12325 h 4783510"/>
              <a:gd name="connsiteX55" fmla="*/ 54039 w 12192000"/>
              <a:gd name="connsiteY55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08599 w 12192000"/>
              <a:gd name="connsiteY32" fmla="*/ 997972 h 4783510"/>
              <a:gd name="connsiteX33" fmla="*/ 11766504 w 12192000"/>
              <a:gd name="connsiteY33" fmla="*/ 976255 h 4783510"/>
              <a:gd name="connsiteX34" fmla="*/ 11788440 w 12192000"/>
              <a:gd name="connsiteY34" fmla="*/ 995646 h 4783510"/>
              <a:gd name="connsiteX35" fmla="*/ 11826422 w 12192000"/>
              <a:gd name="connsiteY35" fmla="*/ 995644 h 4783510"/>
              <a:gd name="connsiteX36" fmla="*/ 11891635 w 12192000"/>
              <a:gd name="connsiteY36" fmla="*/ 997172 h 4783510"/>
              <a:gd name="connsiteX37" fmla="*/ 11959068 w 12192000"/>
              <a:gd name="connsiteY37" fmla="*/ 979087 h 4783510"/>
              <a:gd name="connsiteX38" fmla="*/ 11974871 w 12192000"/>
              <a:gd name="connsiteY38" fmla="*/ 981280 h 4783510"/>
              <a:gd name="connsiteX39" fmla="*/ 11996673 w 12192000"/>
              <a:gd name="connsiteY39" fmla="*/ 989271 h 4783510"/>
              <a:gd name="connsiteX40" fmla="*/ 12064304 w 12192000"/>
              <a:gd name="connsiteY40" fmla="*/ 976743 h 4783510"/>
              <a:gd name="connsiteX41" fmla="*/ 12108011 w 12192000"/>
              <a:gd name="connsiteY41" fmla="*/ 949852 h 4783510"/>
              <a:gd name="connsiteX42" fmla="*/ 12137961 w 12192000"/>
              <a:gd name="connsiteY42" fmla="*/ 928659 h 4783510"/>
              <a:gd name="connsiteX43" fmla="*/ 12152392 w 12192000"/>
              <a:gd name="connsiteY43" fmla="*/ 940852 h 4783510"/>
              <a:gd name="connsiteX44" fmla="*/ 12187275 w 12192000"/>
              <a:gd name="connsiteY44" fmla="*/ 939175 h 4783510"/>
              <a:gd name="connsiteX45" fmla="*/ 12192000 w 12192000"/>
              <a:gd name="connsiteY45" fmla="*/ 932202 h 4783510"/>
              <a:gd name="connsiteX46" fmla="*/ 12192000 w 12192000"/>
              <a:gd name="connsiteY46" fmla="*/ 1423622 h 4783510"/>
              <a:gd name="connsiteX47" fmla="*/ 12192000 w 12192000"/>
              <a:gd name="connsiteY47" fmla="*/ 2783600 h 4783510"/>
              <a:gd name="connsiteX48" fmla="*/ 12192000 w 12192000"/>
              <a:gd name="connsiteY48" fmla="*/ 4783510 h 4783510"/>
              <a:gd name="connsiteX49" fmla="*/ 2 w 12192000"/>
              <a:gd name="connsiteY49" fmla="*/ 4783510 h 4783510"/>
              <a:gd name="connsiteX50" fmla="*/ 2 w 12192000"/>
              <a:gd name="connsiteY50" fmla="*/ 1855074 h 4783510"/>
              <a:gd name="connsiteX51" fmla="*/ 0 w 12192000"/>
              <a:gd name="connsiteY51" fmla="*/ 1855074 h 4783510"/>
              <a:gd name="connsiteX52" fmla="*/ 0 w 12192000"/>
              <a:gd name="connsiteY52" fmla="*/ 3676 h 4783510"/>
              <a:gd name="connsiteX53" fmla="*/ 4725 w 12192000"/>
              <a:gd name="connsiteY53" fmla="*/ 10649 h 4783510"/>
              <a:gd name="connsiteX54" fmla="*/ 39608 w 12192000"/>
              <a:gd name="connsiteY54" fmla="*/ 12325 h 4783510"/>
              <a:gd name="connsiteX55" fmla="*/ 54039 w 12192000"/>
              <a:gd name="connsiteY55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08599 w 12192000"/>
              <a:gd name="connsiteY32" fmla="*/ 997972 h 4783510"/>
              <a:gd name="connsiteX33" fmla="*/ 11766504 w 12192000"/>
              <a:gd name="connsiteY33" fmla="*/ 976255 h 4783510"/>
              <a:gd name="connsiteX34" fmla="*/ 11774818 w 12192000"/>
              <a:gd name="connsiteY34" fmla="*/ 1009269 h 4783510"/>
              <a:gd name="connsiteX35" fmla="*/ 11826422 w 12192000"/>
              <a:gd name="connsiteY35" fmla="*/ 995644 h 4783510"/>
              <a:gd name="connsiteX36" fmla="*/ 11891635 w 12192000"/>
              <a:gd name="connsiteY36" fmla="*/ 997172 h 4783510"/>
              <a:gd name="connsiteX37" fmla="*/ 11959068 w 12192000"/>
              <a:gd name="connsiteY37" fmla="*/ 979087 h 4783510"/>
              <a:gd name="connsiteX38" fmla="*/ 11974871 w 12192000"/>
              <a:gd name="connsiteY38" fmla="*/ 981280 h 4783510"/>
              <a:gd name="connsiteX39" fmla="*/ 11996673 w 12192000"/>
              <a:gd name="connsiteY39" fmla="*/ 989271 h 4783510"/>
              <a:gd name="connsiteX40" fmla="*/ 12064304 w 12192000"/>
              <a:gd name="connsiteY40" fmla="*/ 976743 h 4783510"/>
              <a:gd name="connsiteX41" fmla="*/ 12108011 w 12192000"/>
              <a:gd name="connsiteY41" fmla="*/ 949852 h 4783510"/>
              <a:gd name="connsiteX42" fmla="*/ 12137961 w 12192000"/>
              <a:gd name="connsiteY42" fmla="*/ 928659 h 4783510"/>
              <a:gd name="connsiteX43" fmla="*/ 12152392 w 12192000"/>
              <a:gd name="connsiteY43" fmla="*/ 940852 h 4783510"/>
              <a:gd name="connsiteX44" fmla="*/ 12187275 w 12192000"/>
              <a:gd name="connsiteY44" fmla="*/ 939175 h 4783510"/>
              <a:gd name="connsiteX45" fmla="*/ 12192000 w 12192000"/>
              <a:gd name="connsiteY45" fmla="*/ 932202 h 4783510"/>
              <a:gd name="connsiteX46" fmla="*/ 12192000 w 12192000"/>
              <a:gd name="connsiteY46" fmla="*/ 1423622 h 4783510"/>
              <a:gd name="connsiteX47" fmla="*/ 12192000 w 12192000"/>
              <a:gd name="connsiteY47" fmla="*/ 2783600 h 4783510"/>
              <a:gd name="connsiteX48" fmla="*/ 12192000 w 12192000"/>
              <a:gd name="connsiteY48" fmla="*/ 4783510 h 4783510"/>
              <a:gd name="connsiteX49" fmla="*/ 2 w 12192000"/>
              <a:gd name="connsiteY49" fmla="*/ 4783510 h 4783510"/>
              <a:gd name="connsiteX50" fmla="*/ 2 w 12192000"/>
              <a:gd name="connsiteY50" fmla="*/ 1855074 h 4783510"/>
              <a:gd name="connsiteX51" fmla="*/ 0 w 12192000"/>
              <a:gd name="connsiteY51" fmla="*/ 1855074 h 4783510"/>
              <a:gd name="connsiteX52" fmla="*/ 0 w 12192000"/>
              <a:gd name="connsiteY52" fmla="*/ 3676 h 4783510"/>
              <a:gd name="connsiteX53" fmla="*/ 4725 w 12192000"/>
              <a:gd name="connsiteY53" fmla="*/ 10649 h 4783510"/>
              <a:gd name="connsiteX54" fmla="*/ 39608 w 12192000"/>
              <a:gd name="connsiteY54" fmla="*/ 12325 h 4783510"/>
              <a:gd name="connsiteX55" fmla="*/ 54039 w 12192000"/>
              <a:gd name="connsiteY55" fmla="*/ 133 h 4783510"/>
              <a:gd name="connsiteX0" fmla="*/ 54039 w 12192000"/>
              <a:gd name="connsiteY0" fmla="*/ 133 h 4783510"/>
              <a:gd name="connsiteX1" fmla="*/ 83989 w 12192000"/>
              <a:gd name="connsiteY1" fmla="*/ 21326 h 4783510"/>
              <a:gd name="connsiteX2" fmla="*/ 127696 w 12192000"/>
              <a:gd name="connsiteY2" fmla="*/ 48217 h 4783510"/>
              <a:gd name="connsiteX3" fmla="*/ 195328 w 12192000"/>
              <a:gd name="connsiteY3" fmla="*/ 60745 h 4783510"/>
              <a:gd name="connsiteX4" fmla="*/ 217130 w 12192000"/>
              <a:gd name="connsiteY4" fmla="*/ 52754 h 4783510"/>
              <a:gd name="connsiteX5" fmla="*/ 232932 w 12192000"/>
              <a:gd name="connsiteY5" fmla="*/ 50560 h 4783510"/>
              <a:gd name="connsiteX6" fmla="*/ 296960 w 12192000"/>
              <a:gd name="connsiteY6" fmla="*/ 85674 h 4783510"/>
              <a:gd name="connsiteX7" fmla="*/ 329442 w 12192000"/>
              <a:gd name="connsiteY7" fmla="*/ 61820 h 4783510"/>
              <a:gd name="connsiteX8" fmla="*/ 386012 w 12192000"/>
              <a:gd name="connsiteY8" fmla="*/ 80741 h 4783510"/>
              <a:gd name="connsiteX9" fmla="*/ 425496 w 12192000"/>
              <a:gd name="connsiteY9" fmla="*/ 47729 h 4783510"/>
              <a:gd name="connsiteX10" fmla="*/ 459561 w 12192000"/>
              <a:gd name="connsiteY10" fmla="*/ 55824 h 4783510"/>
              <a:gd name="connsiteX11" fmla="*/ 559233 w 12192000"/>
              <a:gd name="connsiteY11" fmla="*/ 72799 h 4783510"/>
              <a:gd name="connsiteX12" fmla="*/ 661345 w 12192000"/>
              <a:gd name="connsiteY12" fmla="*/ 147481 h 4783510"/>
              <a:gd name="connsiteX13" fmla="*/ 725095 w 12192000"/>
              <a:gd name="connsiteY13" fmla="*/ 161274 h 4783510"/>
              <a:gd name="connsiteX14" fmla="*/ 755536 w 12192000"/>
              <a:gd name="connsiteY14" fmla="*/ 180724 h 4783510"/>
              <a:gd name="connsiteX15" fmla="*/ 776480 w 12192000"/>
              <a:gd name="connsiteY15" fmla="*/ 182273 h 4783510"/>
              <a:gd name="connsiteX16" fmla="*/ 789058 w 12192000"/>
              <a:gd name="connsiteY16" fmla="*/ 184824 h 4783510"/>
              <a:gd name="connsiteX17" fmla="*/ 811171 w 12192000"/>
              <a:gd name="connsiteY17" fmla="*/ 216295 h 4783510"/>
              <a:gd name="connsiteX18" fmla="*/ 878029 w 12192000"/>
              <a:gd name="connsiteY18" fmla="*/ 215023 h 4783510"/>
              <a:gd name="connsiteX19" fmla="*/ 884769 w 12192000"/>
              <a:gd name="connsiteY19" fmla="*/ 220986 h 4783510"/>
              <a:gd name="connsiteX20" fmla="*/ 1600387 w 12192000"/>
              <a:gd name="connsiteY20" fmla="*/ 354356 h 4783510"/>
              <a:gd name="connsiteX21" fmla="*/ 9012952 w 12192000"/>
              <a:gd name="connsiteY21" fmla="*/ 1139547 h 4783510"/>
              <a:gd name="connsiteX22" fmla="*/ 11269135 w 12192000"/>
              <a:gd name="connsiteY22" fmla="*/ 1154978 h 4783510"/>
              <a:gd name="connsiteX23" fmla="*/ 11276593 w 12192000"/>
              <a:gd name="connsiteY23" fmla="*/ 1158504 h 4783510"/>
              <a:gd name="connsiteX24" fmla="*/ 11298713 w 12192000"/>
              <a:gd name="connsiteY24" fmla="*/ 1157049 h 4783510"/>
              <a:gd name="connsiteX25" fmla="*/ 11380829 w 12192000"/>
              <a:gd name="connsiteY25" fmla="*/ 1144822 h 4783510"/>
              <a:gd name="connsiteX26" fmla="*/ 11402942 w 12192000"/>
              <a:gd name="connsiteY26" fmla="*/ 1113350 h 4783510"/>
              <a:gd name="connsiteX27" fmla="*/ 11415520 w 12192000"/>
              <a:gd name="connsiteY27" fmla="*/ 1110800 h 4783510"/>
              <a:gd name="connsiteX28" fmla="*/ 11436464 w 12192000"/>
              <a:gd name="connsiteY28" fmla="*/ 1109251 h 4783510"/>
              <a:gd name="connsiteX29" fmla="*/ 11466905 w 12192000"/>
              <a:gd name="connsiteY29" fmla="*/ 1089800 h 4783510"/>
              <a:gd name="connsiteX30" fmla="*/ 11530655 w 12192000"/>
              <a:gd name="connsiteY30" fmla="*/ 1076007 h 4783510"/>
              <a:gd name="connsiteX31" fmla="*/ 11632767 w 12192000"/>
              <a:gd name="connsiteY31" fmla="*/ 1001326 h 4783510"/>
              <a:gd name="connsiteX32" fmla="*/ 11708599 w 12192000"/>
              <a:gd name="connsiteY32" fmla="*/ 997972 h 4783510"/>
              <a:gd name="connsiteX33" fmla="*/ 11766504 w 12192000"/>
              <a:gd name="connsiteY33" fmla="*/ 976255 h 4783510"/>
              <a:gd name="connsiteX34" fmla="*/ 11781629 w 12192000"/>
              <a:gd name="connsiteY34" fmla="*/ 985430 h 4783510"/>
              <a:gd name="connsiteX35" fmla="*/ 11826422 w 12192000"/>
              <a:gd name="connsiteY35" fmla="*/ 995644 h 4783510"/>
              <a:gd name="connsiteX36" fmla="*/ 11891635 w 12192000"/>
              <a:gd name="connsiteY36" fmla="*/ 997172 h 4783510"/>
              <a:gd name="connsiteX37" fmla="*/ 11959068 w 12192000"/>
              <a:gd name="connsiteY37" fmla="*/ 979087 h 4783510"/>
              <a:gd name="connsiteX38" fmla="*/ 11974871 w 12192000"/>
              <a:gd name="connsiteY38" fmla="*/ 981280 h 4783510"/>
              <a:gd name="connsiteX39" fmla="*/ 11996673 w 12192000"/>
              <a:gd name="connsiteY39" fmla="*/ 989271 h 4783510"/>
              <a:gd name="connsiteX40" fmla="*/ 12064304 w 12192000"/>
              <a:gd name="connsiteY40" fmla="*/ 976743 h 4783510"/>
              <a:gd name="connsiteX41" fmla="*/ 12108011 w 12192000"/>
              <a:gd name="connsiteY41" fmla="*/ 949852 h 4783510"/>
              <a:gd name="connsiteX42" fmla="*/ 12137961 w 12192000"/>
              <a:gd name="connsiteY42" fmla="*/ 928659 h 4783510"/>
              <a:gd name="connsiteX43" fmla="*/ 12152392 w 12192000"/>
              <a:gd name="connsiteY43" fmla="*/ 940852 h 4783510"/>
              <a:gd name="connsiteX44" fmla="*/ 12187275 w 12192000"/>
              <a:gd name="connsiteY44" fmla="*/ 939175 h 4783510"/>
              <a:gd name="connsiteX45" fmla="*/ 12192000 w 12192000"/>
              <a:gd name="connsiteY45" fmla="*/ 932202 h 4783510"/>
              <a:gd name="connsiteX46" fmla="*/ 12192000 w 12192000"/>
              <a:gd name="connsiteY46" fmla="*/ 1423622 h 4783510"/>
              <a:gd name="connsiteX47" fmla="*/ 12192000 w 12192000"/>
              <a:gd name="connsiteY47" fmla="*/ 2783600 h 4783510"/>
              <a:gd name="connsiteX48" fmla="*/ 12192000 w 12192000"/>
              <a:gd name="connsiteY48" fmla="*/ 4783510 h 4783510"/>
              <a:gd name="connsiteX49" fmla="*/ 2 w 12192000"/>
              <a:gd name="connsiteY49" fmla="*/ 4783510 h 4783510"/>
              <a:gd name="connsiteX50" fmla="*/ 2 w 12192000"/>
              <a:gd name="connsiteY50" fmla="*/ 1855074 h 4783510"/>
              <a:gd name="connsiteX51" fmla="*/ 0 w 12192000"/>
              <a:gd name="connsiteY51" fmla="*/ 1855074 h 4783510"/>
              <a:gd name="connsiteX52" fmla="*/ 0 w 12192000"/>
              <a:gd name="connsiteY52" fmla="*/ 3676 h 4783510"/>
              <a:gd name="connsiteX53" fmla="*/ 4725 w 12192000"/>
              <a:gd name="connsiteY53" fmla="*/ 10649 h 4783510"/>
              <a:gd name="connsiteX54" fmla="*/ 39608 w 12192000"/>
              <a:gd name="connsiteY54" fmla="*/ 12325 h 4783510"/>
              <a:gd name="connsiteX55" fmla="*/ 54039 w 12192000"/>
              <a:gd name="connsiteY55" fmla="*/ 133 h 478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000" h="4783510">
                <a:moveTo>
                  <a:pt x="54039" y="133"/>
                </a:moveTo>
                <a:cubicBezTo>
                  <a:pt x="63704" y="2639"/>
                  <a:pt x="62723" y="39358"/>
                  <a:pt x="83989" y="21326"/>
                </a:cubicBezTo>
                <a:cubicBezTo>
                  <a:pt x="105981" y="-11024"/>
                  <a:pt x="111081" y="45279"/>
                  <a:pt x="127696" y="48217"/>
                </a:cubicBezTo>
                <a:cubicBezTo>
                  <a:pt x="144311" y="51155"/>
                  <a:pt x="175067" y="46490"/>
                  <a:pt x="195328" y="60745"/>
                </a:cubicBezTo>
                <a:cubicBezTo>
                  <a:pt x="202114" y="49815"/>
                  <a:pt x="211298" y="72404"/>
                  <a:pt x="217130" y="52754"/>
                </a:cubicBezTo>
                <a:cubicBezTo>
                  <a:pt x="224172" y="55476"/>
                  <a:pt x="227826" y="61398"/>
                  <a:pt x="232932" y="50560"/>
                </a:cubicBezTo>
                <a:cubicBezTo>
                  <a:pt x="248268" y="92855"/>
                  <a:pt x="280981" y="52963"/>
                  <a:pt x="296960" y="85674"/>
                </a:cubicBezTo>
                <a:cubicBezTo>
                  <a:pt x="299830" y="67582"/>
                  <a:pt x="319291" y="68613"/>
                  <a:pt x="329442" y="61820"/>
                </a:cubicBezTo>
                <a:cubicBezTo>
                  <a:pt x="298380" y="131083"/>
                  <a:pt x="368905" y="57302"/>
                  <a:pt x="386012" y="80741"/>
                </a:cubicBezTo>
                <a:cubicBezTo>
                  <a:pt x="377510" y="29578"/>
                  <a:pt x="414386" y="72354"/>
                  <a:pt x="425496" y="47729"/>
                </a:cubicBezTo>
                <a:cubicBezTo>
                  <a:pt x="437040" y="71659"/>
                  <a:pt x="445854" y="45812"/>
                  <a:pt x="459561" y="55824"/>
                </a:cubicBezTo>
                <a:cubicBezTo>
                  <a:pt x="489863" y="61969"/>
                  <a:pt x="520202" y="89712"/>
                  <a:pt x="559233" y="72799"/>
                </a:cubicBezTo>
                <a:cubicBezTo>
                  <a:pt x="577813" y="147164"/>
                  <a:pt x="623281" y="104139"/>
                  <a:pt x="661345" y="147481"/>
                </a:cubicBezTo>
                <a:cubicBezTo>
                  <a:pt x="683250" y="156781"/>
                  <a:pt x="717059" y="121215"/>
                  <a:pt x="725095" y="161274"/>
                </a:cubicBezTo>
                <a:cubicBezTo>
                  <a:pt x="734778" y="137222"/>
                  <a:pt x="744590" y="176885"/>
                  <a:pt x="755536" y="180724"/>
                </a:cubicBezTo>
                <a:cubicBezTo>
                  <a:pt x="764056" y="165505"/>
                  <a:pt x="768536" y="179043"/>
                  <a:pt x="776480" y="182273"/>
                </a:cubicBezTo>
                <a:cubicBezTo>
                  <a:pt x="779946" y="172829"/>
                  <a:pt x="786646" y="173541"/>
                  <a:pt x="789058" y="184824"/>
                </a:cubicBezTo>
                <a:cubicBezTo>
                  <a:pt x="786138" y="210571"/>
                  <a:pt x="809228" y="198414"/>
                  <a:pt x="811171" y="216295"/>
                </a:cubicBezTo>
                <a:cubicBezTo>
                  <a:pt x="821323" y="219407"/>
                  <a:pt x="856662" y="208499"/>
                  <a:pt x="878029" y="215023"/>
                </a:cubicBezTo>
                <a:lnTo>
                  <a:pt x="884769" y="220986"/>
                </a:lnTo>
                <a:lnTo>
                  <a:pt x="1600387" y="354356"/>
                </a:lnTo>
                <a:lnTo>
                  <a:pt x="9012952" y="1139547"/>
                </a:lnTo>
                <a:lnTo>
                  <a:pt x="11269135" y="1154978"/>
                </a:lnTo>
                <a:lnTo>
                  <a:pt x="11276593" y="1158504"/>
                </a:lnTo>
                <a:cubicBezTo>
                  <a:pt x="11284278" y="1160597"/>
                  <a:pt x="11291853" y="1160653"/>
                  <a:pt x="11298713" y="1157049"/>
                </a:cubicBezTo>
                <a:cubicBezTo>
                  <a:pt x="11308980" y="1128196"/>
                  <a:pt x="11367293" y="1148970"/>
                  <a:pt x="11380829" y="1144822"/>
                </a:cubicBezTo>
                <a:cubicBezTo>
                  <a:pt x="11382772" y="1126940"/>
                  <a:pt x="11405862" y="1139097"/>
                  <a:pt x="11402942" y="1113350"/>
                </a:cubicBezTo>
                <a:cubicBezTo>
                  <a:pt x="11405355" y="1102067"/>
                  <a:pt x="11412054" y="1101355"/>
                  <a:pt x="11415520" y="1110800"/>
                </a:cubicBezTo>
                <a:cubicBezTo>
                  <a:pt x="11423464" y="1107569"/>
                  <a:pt x="11427945" y="1094031"/>
                  <a:pt x="11436464" y="1109251"/>
                </a:cubicBezTo>
                <a:cubicBezTo>
                  <a:pt x="11447410" y="1105411"/>
                  <a:pt x="11457222" y="1065748"/>
                  <a:pt x="11466905" y="1089800"/>
                </a:cubicBezTo>
                <a:cubicBezTo>
                  <a:pt x="11474941" y="1049741"/>
                  <a:pt x="11508751" y="1085307"/>
                  <a:pt x="11530655" y="1076007"/>
                </a:cubicBezTo>
                <a:cubicBezTo>
                  <a:pt x="11568719" y="1032666"/>
                  <a:pt x="11614187" y="1075691"/>
                  <a:pt x="11632767" y="1001326"/>
                </a:cubicBezTo>
                <a:cubicBezTo>
                  <a:pt x="11671799" y="1018238"/>
                  <a:pt x="11678297" y="1004118"/>
                  <a:pt x="11708599" y="997972"/>
                </a:cubicBezTo>
                <a:cubicBezTo>
                  <a:pt x="11722307" y="987960"/>
                  <a:pt x="11754960" y="1000186"/>
                  <a:pt x="11766504" y="976255"/>
                </a:cubicBezTo>
                <a:cubicBezTo>
                  <a:pt x="11775270" y="975867"/>
                  <a:pt x="11771643" y="982199"/>
                  <a:pt x="11781629" y="985430"/>
                </a:cubicBezTo>
                <a:cubicBezTo>
                  <a:pt x="11791615" y="988661"/>
                  <a:pt x="11808655" y="993119"/>
                  <a:pt x="11826422" y="995644"/>
                </a:cubicBezTo>
                <a:cubicBezTo>
                  <a:pt x="11847845" y="1001968"/>
                  <a:pt x="11866122" y="1002202"/>
                  <a:pt x="11891635" y="997172"/>
                </a:cubicBezTo>
                <a:cubicBezTo>
                  <a:pt x="11907614" y="964462"/>
                  <a:pt x="11943732" y="1021381"/>
                  <a:pt x="11959068" y="979087"/>
                </a:cubicBezTo>
                <a:cubicBezTo>
                  <a:pt x="11964175" y="989925"/>
                  <a:pt x="11967829" y="984002"/>
                  <a:pt x="11974871" y="981280"/>
                </a:cubicBezTo>
                <a:cubicBezTo>
                  <a:pt x="11980703" y="1000930"/>
                  <a:pt x="11989887" y="978341"/>
                  <a:pt x="11996673" y="989271"/>
                </a:cubicBezTo>
                <a:cubicBezTo>
                  <a:pt x="12016933" y="975016"/>
                  <a:pt x="12047689" y="979681"/>
                  <a:pt x="12064304" y="976743"/>
                </a:cubicBezTo>
                <a:cubicBezTo>
                  <a:pt x="12080919" y="973805"/>
                  <a:pt x="12075802" y="961775"/>
                  <a:pt x="12108011" y="949852"/>
                </a:cubicBezTo>
                <a:cubicBezTo>
                  <a:pt x="12129277" y="967884"/>
                  <a:pt x="12128297" y="931165"/>
                  <a:pt x="12137961" y="928659"/>
                </a:cubicBezTo>
                <a:cubicBezTo>
                  <a:pt x="12141183" y="927823"/>
                  <a:pt x="12145587" y="930789"/>
                  <a:pt x="12152392" y="940852"/>
                </a:cubicBezTo>
                <a:cubicBezTo>
                  <a:pt x="12158285" y="946241"/>
                  <a:pt x="12172554" y="936871"/>
                  <a:pt x="12187275" y="939175"/>
                </a:cubicBezTo>
                <a:lnTo>
                  <a:pt x="12192000" y="932202"/>
                </a:lnTo>
                <a:lnTo>
                  <a:pt x="12192000" y="1423622"/>
                </a:lnTo>
                <a:lnTo>
                  <a:pt x="12192000" y="2783600"/>
                </a:lnTo>
                <a:lnTo>
                  <a:pt x="12192000" y="4783510"/>
                </a:lnTo>
                <a:lnTo>
                  <a:pt x="2" y="4783510"/>
                </a:lnTo>
                <a:lnTo>
                  <a:pt x="2" y="1855074"/>
                </a:lnTo>
                <a:lnTo>
                  <a:pt x="0" y="1855074"/>
                </a:lnTo>
                <a:lnTo>
                  <a:pt x="0" y="3676"/>
                </a:lnTo>
                <a:lnTo>
                  <a:pt x="4725" y="10649"/>
                </a:lnTo>
                <a:cubicBezTo>
                  <a:pt x="19446" y="8345"/>
                  <a:pt x="33716" y="17715"/>
                  <a:pt x="39608" y="12325"/>
                </a:cubicBezTo>
                <a:cubicBezTo>
                  <a:pt x="46413" y="2263"/>
                  <a:pt x="50817" y="-703"/>
                  <a:pt x="54039" y="13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DABF1DC4-CA04-40EE-AA58-09EFE91D83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064799" y="393769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809A5D0-52D0-45B3-8EF3-28421DA2602F}"/>
              </a:ext>
            </a:extLst>
          </p:cNvPr>
          <p:cNvSpPr txBox="1"/>
          <p:nvPr/>
        </p:nvSpPr>
        <p:spPr>
          <a:xfrm>
            <a:off x="2227034" y="28993"/>
            <a:ext cx="7518777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200" b="1" i="0" u="none" strike="noStrike" dirty="0">
                <a:effectLst/>
                <a:latin typeface="Calibri" panose="020F0502020204030204" pitchFamily="34" charset="0"/>
              </a:rPr>
              <a:t> </a:t>
            </a:r>
          </a:p>
          <a:p>
            <a:pPr algn="ctr">
              <a:defRPr/>
            </a:pPr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SUBVENCIÓN  SLV-C-MOH</a:t>
            </a:r>
          </a:p>
          <a:p>
            <a:pPr algn="ctr">
              <a:defRPr/>
            </a:pPr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REPROGRAMACIONES  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 </a:t>
            </a:r>
          </a:p>
        </p:txBody>
      </p:sp>
      <p:pic>
        <p:nvPicPr>
          <p:cNvPr id="10" name="Imagen 1" descr="image001">
            <a:extLst>
              <a:ext uri="{FF2B5EF4-FFF2-40B4-BE49-F238E27FC236}">
                <a16:creationId xmlns:a16="http://schemas.microsoft.com/office/drawing/2014/main" id="{0DF13CE7-0278-4059-BE6A-377BADF19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2" y="234892"/>
            <a:ext cx="2371288" cy="93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D148DBC7-985E-4AFE-A0D8-9DEF2EDA23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394" y="0"/>
            <a:ext cx="2255606" cy="772285"/>
          </a:xfrm>
          <a:prstGeom prst="rect">
            <a:avLst/>
          </a:prstGeom>
        </p:spPr>
      </p:pic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3A6EAA1D-8C38-31DC-6840-85ADE8F663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83145"/>
              </p:ext>
            </p:extLst>
          </p:nvPr>
        </p:nvGraphicFramePr>
        <p:xfrm>
          <a:off x="1232452" y="2721780"/>
          <a:ext cx="9840165" cy="3021992"/>
        </p:xfrm>
        <a:graphic>
          <a:graphicData uri="http://schemas.openxmlformats.org/drawingml/2006/table">
            <a:tbl>
              <a:tblPr firstRow="1" firstCol="1" bandRow="1"/>
              <a:tblGrid>
                <a:gridCol w="6093642">
                  <a:extLst>
                    <a:ext uri="{9D8B030D-6E8A-4147-A177-3AD203B41FA5}">
                      <a16:colId xmlns:a16="http://schemas.microsoft.com/office/drawing/2014/main" val="1809867707"/>
                    </a:ext>
                  </a:extLst>
                </a:gridCol>
                <a:gridCol w="3746523">
                  <a:extLst>
                    <a:ext uri="{9D8B030D-6E8A-4147-A177-3AD203B41FA5}">
                      <a16:colId xmlns:a16="http://schemas.microsoft.com/office/drawing/2014/main" val="2145595141"/>
                    </a:ext>
                  </a:extLst>
                </a:gridCol>
              </a:tblGrid>
              <a:tr h="720842">
                <a:tc>
                  <a:txBody>
                    <a:bodyPr/>
                    <a:lstStyle/>
                    <a:p>
                      <a:pPr algn="just"/>
                      <a:r>
                        <a:rPr lang="es-MX" sz="2800" b="1" dirty="0">
                          <a:solidFill>
                            <a:srgbClr val="00000A"/>
                          </a:solidFill>
                          <a:effectLst/>
                          <a:latin typeface="Bembo" panose="02020502050201020203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a:t>Fuente de Financiamiento</a:t>
                      </a:r>
                      <a:endParaRPr lang="es-MX" sz="32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000" b="1" dirty="0">
                          <a:solidFill>
                            <a:srgbClr val="00000A"/>
                          </a:solidFill>
                          <a:effectLst/>
                          <a:latin typeface="Bembo" panose="02020502050201020203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a:t>Año 2023/2024</a:t>
                      </a:r>
                      <a:endParaRPr lang="es-MX" sz="32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752955"/>
                  </a:ext>
                </a:extLst>
              </a:tr>
              <a:tr h="450263">
                <a:tc rowSpan="2">
                  <a:txBody>
                    <a:bodyPr/>
                    <a:lstStyle/>
                    <a:p>
                      <a:pPr algn="just"/>
                      <a:r>
                        <a:rPr lang="es-MX" sz="2800" b="1" dirty="0">
                          <a:solidFill>
                            <a:srgbClr val="00000A"/>
                          </a:solidFill>
                          <a:effectLst/>
                          <a:latin typeface="Bembo" panose="02020502050201020203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a:t>SLV-C-MOH (FM)</a:t>
                      </a:r>
                      <a:endParaRPr lang="es-MX" sz="32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000" dirty="0">
                          <a:solidFill>
                            <a:srgbClr val="00000A"/>
                          </a:solidFill>
                          <a:effectLst/>
                          <a:latin typeface="Bembo" panose="02020502050201020203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a:t>$    716,883.19</a:t>
                      </a:r>
                      <a:endParaRPr lang="es-MX" sz="32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579259"/>
                  </a:ext>
                </a:extLst>
              </a:tr>
              <a:tr h="40920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000" dirty="0">
                          <a:solidFill>
                            <a:srgbClr val="00000A"/>
                          </a:solidFill>
                          <a:effectLst/>
                          <a:latin typeface="Bembo" panose="02020502050201020203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a:t>$      55,545.00</a:t>
                      </a:r>
                      <a:endParaRPr lang="es-MX" sz="32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241332"/>
                  </a:ext>
                </a:extLst>
              </a:tr>
              <a:tr h="720842">
                <a:tc>
                  <a:txBody>
                    <a:bodyPr/>
                    <a:lstStyle/>
                    <a:p>
                      <a:pPr algn="just"/>
                      <a:r>
                        <a:rPr lang="es-MX" sz="2800" b="1" dirty="0">
                          <a:solidFill>
                            <a:srgbClr val="00000A"/>
                          </a:solidFill>
                          <a:effectLst/>
                          <a:latin typeface="Bembo" panose="02020502050201020203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a:t>C19RM</a:t>
                      </a:r>
                      <a:endParaRPr lang="es-MX" sz="32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000" dirty="0">
                          <a:solidFill>
                            <a:srgbClr val="00000A"/>
                          </a:solidFill>
                          <a:effectLst/>
                          <a:latin typeface="Bembo" panose="02020502050201020203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a:t>$ 2, 092,693.00</a:t>
                      </a:r>
                      <a:endParaRPr lang="es-MX" sz="32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8730405"/>
                  </a:ext>
                </a:extLst>
              </a:tr>
              <a:tr h="720842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2800" b="1" kern="1200" dirty="0">
                          <a:solidFill>
                            <a:srgbClr val="00000A"/>
                          </a:solidFill>
                          <a:effectLst/>
                          <a:latin typeface="Bembo" panose="02020502050201020203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a:t>TOTAL </a:t>
                      </a: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2800" b="1" kern="1200" dirty="0">
                          <a:solidFill>
                            <a:srgbClr val="00000A"/>
                          </a:solidFill>
                          <a:effectLst/>
                          <a:latin typeface="Bembo" panose="02020502050201020203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a:t>$2,865,121.19</a:t>
                      </a: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68039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EE4600E0-43AF-7B5D-EE5C-69F5027EB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155" y="1799762"/>
            <a:ext cx="11277574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zh-CN" sz="2000" b="1" i="0" u="sng" strike="noStrike" cap="none" normalizeH="0" baseline="0" dirty="0">
                <a:ln>
                  <a:noFill/>
                </a:ln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Reprogramación</a:t>
            </a:r>
            <a:r>
              <a:rPr kumimoji="0" lang="es-ES" altLang="zh-CN" sz="2000" b="1" i="0" u="none" strike="noStrike" cap="none" normalizeH="0" baseline="0" dirty="0">
                <a:ln>
                  <a:noFill/>
                </a:ln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: (Uso de Economías para las </a:t>
            </a:r>
            <a:r>
              <a:rPr kumimoji="0" lang="es-ES" altLang="zh-CN" sz="2400" b="1" i="0" u="none" strike="noStrike" cap="none" normalizeH="0" baseline="0" dirty="0">
                <a:ln>
                  <a:noFill/>
                </a:ln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adquisiciones</a:t>
            </a:r>
            <a:r>
              <a:rPr kumimoji="0" lang="es-ES" altLang="zh-CN" sz="2000" b="1" i="0" u="none" strike="noStrike" cap="none" normalizeH="0" baseline="0" dirty="0">
                <a:ln>
                  <a:noFill/>
                </a:ln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 de Bienes, Servicios y adecuación de área LNSP) </a:t>
            </a:r>
            <a:endParaRPr kumimoji="0" lang="es-MX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36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>
            <a:extLst>
              <a:ext uri="{FF2B5EF4-FFF2-40B4-BE49-F238E27FC236}">
                <a16:creationId xmlns:a16="http://schemas.microsoft.com/office/drawing/2014/main" id="{781CE7F8-E577-4677-86E9-3117412FEE00}"/>
              </a:ext>
            </a:extLst>
          </p:cNvPr>
          <p:cNvSpPr txBox="1"/>
          <p:nvPr/>
        </p:nvSpPr>
        <p:spPr>
          <a:xfrm>
            <a:off x="1012055" y="265591"/>
            <a:ext cx="8954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2400" b="1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SUBVENCIÓN  SLV-C-MOH</a:t>
            </a:r>
          </a:p>
          <a:p>
            <a:pPr algn="ctr">
              <a:defRPr/>
            </a:pPr>
            <a:r>
              <a:rPr lang="es-SV" sz="2400" b="1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REPROGRAMACIONES  </a:t>
            </a:r>
            <a:endParaRPr lang="es-SV" sz="2400" b="1" dirty="0">
              <a:solidFill>
                <a:schemeClr val="accent1">
                  <a:lumMod val="50000"/>
                </a:schemeClr>
              </a:solidFill>
              <a:latin typeface="Bembo Std" panose="02020605060306020A03" pitchFamily="18" charset="0"/>
            </a:endParaRPr>
          </a:p>
        </p:txBody>
      </p:sp>
      <p:pic>
        <p:nvPicPr>
          <p:cNvPr id="9" name="Imagen 1" descr="image001">
            <a:extLst>
              <a:ext uri="{FF2B5EF4-FFF2-40B4-BE49-F238E27FC236}">
                <a16:creationId xmlns:a16="http://schemas.microsoft.com/office/drawing/2014/main" id="{04C34BB5-0127-485F-9F76-32ADC38D8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9" y="31534"/>
            <a:ext cx="2148840" cy="109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3167BE7B-7377-2605-FCEC-133E31CE74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483" y="12298"/>
            <a:ext cx="2255606" cy="77228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73908EE3-CF5C-D8CC-DE18-B7C5D8AEA0E1}"/>
              </a:ext>
            </a:extLst>
          </p:cNvPr>
          <p:cNvSpPr txBox="1"/>
          <p:nvPr/>
        </p:nvSpPr>
        <p:spPr>
          <a:xfrm>
            <a:off x="622570" y="1536970"/>
            <a:ext cx="11225719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Para la adquisición de:</a:t>
            </a:r>
            <a:endParaRPr lang="es-MX" sz="20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Costos para Misión Oficial a Ginebra para concluir propuesta de la Subvención 2025 al 2027 con el Equipo de Fondo Mundial incluye boletos de avión, visado, alojamiento, alimentación y otros gastos diversos </a:t>
            </a:r>
            <a:endParaRPr lang="es-MX" sz="20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dirty="0">
                <a:solidFill>
                  <a:srgbClr val="00000A"/>
                </a:solidFill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Fortalecimiento para monitoreo con la adquisición de p</a:t>
            </a:r>
            <a:r>
              <a:rPr lang="es-ES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antallas interactivas para facilitar la revisión del SUMEVE</a:t>
            </a:r>
            <a:endParaRPr lang="es-MX" sz="20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Adquisición de vinil y aire acondicionado para la Unidad Móvil de rayos x</a:t>
            </a:r>
            <a:endParaRPr lang="es-MX" sz="20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Adquisición de Pruebas de Toxoplasma </a:t>
            </a:r>
            <a:endParaRPr lang="es-MX" sz="20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Carga Viral por Plataforma Automatizada (VIH) </a:t>
            </a:r>
            <a:endParaRPr lang="es-MX" sz="20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Servicio de mantenimiento preventivo y correctivo de vehículo</a:t>
            </a:r>
            <a:endParaRPr lang="es-MX" sz="20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Pruebas de Hepatitis B</a:t>
            </a:r>
            <a:endParaRPr lang="es-MX" sz="20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Termos Promocionales para el personal de salud</a:t>
            </a:r>
            <a:endParaRPr lang="es-MX" sz="20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Equipo de video broncoscopio para adulto, que se asignará al Hospital Rosales </a:t>
            </a:r>
            <a:endParaRPr lang="es-MX" sz="20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Equipo de rayos x con inteligencia artificial a través de OPS y cubrir costos en concepto de fletes, seguro y servicios.</a:t>
            </a:r>
            <a:endParaRPr lang="es-MX" sz="20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Equipo médico a instalar en las clínicas penitenciarias.</a:t>
            </a:r>
            <a:endParaRPr lang="es-MX" sz="20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Unidad Móvil de toma de radiografía que incluye: Camión Plomado, Equipo de Rayos X, impresor, UPS, aire acondicionado, computadora, acondicionamiento interno para la toma de radiografía</a:t>
            </a:r>
            <a:endParaRPr lang="es-MX" sz="20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Reforzar el presupuesto de la Reubicación, adecuación y traslado del Laboratorio Nacional de Salud Pública de El Salvador por $1,801.662.00 </a:t>
            </a:r>
            <a:endParaRPr lang="es-MX" sz="20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dirty="0"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Complementar el Pago de Servicios de Auditoría Externa para la Subvención.</a:t>
            </a:r>
            <a:endParaRPr lang="es-MX" sz="20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520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88598145-FFB2-460A-B0B9-2D8FB89D960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DABF1DC4-CA04-40EE-AA58-09EFE91D83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064799" y="393769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809A5D0-52D0-45B3-8EF3-28421DA2602F}"/>
              </a:ext>
            </a:extLst>
          </p:cNvPr>
          <p:cNvSpPr txBox="1"/>
          <p:nvPr/>
        </p:nvSpPr>
        <p:spPr>
          <a:xfrm>
            <a:off x="2227034" y="28993"/>
            <a:ext cx="75187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b="1" i="0" u="none" strike="noStrike" dirty="0">
                <a:effectLst/>
                <a:latin typeface="Calibri" panose="020F0502020204030204" pitchFamily="34" charset="0"/>
              </a:rPr>
              <a:t> </a:t>
            </a:r>
          </a:p>
          <a:p>
            <a:pPr algn="ctr">
              <a:defRPr/>
            </a:pPr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Subvención SLV-C-MOH 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  </a:t>
            </a:r>
          </a:p>
        </p:txBody>
      </p:sp>
      <p:pic>
        <p:nvPicPr>
          <p:cNvPr id="10" name="Imagen 1" descr="image001">
            <a:extLst>
              <a:ext uri="{FF2B5EF4-FFF2-40B4-BE49-F238E27FC236}">
                <a16:creationId xmlns:a16="http://schemas.microsoft.com/office/drawing/2014/main" id="{0DF13CE7-0278-4059-BE6A-377BADF19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2" y="234892"/>
            <a:ext cx="2371288" cy="93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D148DBC7-985E-4AFE-A0D8-9DEF2EDA23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394" y="0"/>
            <a:ext cx="2255606" cy="772285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A8B7A37-449F-FF7F-91ED-349D8A01FDF7}"/>
              </a:ext>
            </a:extLst>
          </p:cNvPr>
          <p:cNvSpPr txBox="1"/>
          <p:nvPr/>
        </p:nvSpPr>
        <p:spPr>
          <a:xfrm>
            <a:off x="2379434" y="2768957"/>
            <a:ext cx="75187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b="1" i="0" u="none" strike="noStrike" dirty="0">
                <a:effectLst/>
                <a:latin typeface="Calibri" panose="020F0502020204030204" pitchFamily="34" charset="0"/>
              </a:rPr>
              <a:t> </a:t>
            </a:r>
          </a:p>
          <a:p>
            <a:pPr algn="ctr">
              <a:defRPr/>
            </a:pPr>
            <a:endParaRPr lang="es-SV" sz="2400" b="1" dirty="0">
              <a:solidFill>
                <a:schemeClr val="accent1">
                  <a:lumMod val="50000"/>
                </a:schemeClr>
              </a:solidFill>
              <a:latin typeface="Bembo Std" panose="02020605060306020A03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  </a:t>
            </a:r>
          </a:p>
        </p:txBody>
      </p:sp>
      <p:graphicFrame>
        <p:nvGraphicFramePr>
          <p:cNvPr id="4" name="Marcador de contenido 1">
            <a:extLst>
              <a:ext uri="{FF2B5EF4-FFF2-40B4-BE49-F238E27FC236}">
                <a16:creationId xmlns:a16="http://schemas.microsoft.com/office/drawing/2014/main" id="{8C8888BC-F842-68DF-D6DC-936D008EA4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170600"/>
              </p:ext>
            </p:extLst>
          </p:nvPr>
        </p:nvGraphicFramePr>
        <p:xfrm>
          <a:off x="1264596" y="2721780"/>
          <a:ext cx="9808021" cy="2455144"/>
        </p:xfrm>
        <a:graphic>
          <a:graphicData uri="http://schemas.openxmlformats.org/drawingml/2006/table">
            <a:tbl>
              <a:tblPr firstRow="1" firstCol="1" bandRow="1"/>
              <a:tblGrid>
                <a:gridCol w="6061498">
                  <a:extLst>
                    <a:ext uri="{9D8B030D-6E8A-4147-A177-3AD203B41FA5}">
                      <a16:colId xmlns:a16="http://schemas.microsoft.com/office/drawing/2014/main" val="1809867707"/>
                    </a:ext>
                  </a:extLst>
                </a:gridCol>
                <a:gridCol w="3746523">
                  <a:extLst>
                    <a:ext uri="{9D8B030D-6E8A-4147-A177-3AD203B41FA5}">
                      <a16:colId xmlns:a16="http://schemas.microsoft.com/office/drawing/2014/main" val="2145595141"/>
                    </a:ext>
                  </a:extLst>
                </a:gridCol>
              </a:tblGrid>
              <a:tr h="720842">
                <a:tc>
                  <a:txBody>
                    <a:bodyPr/>
                    <a:lstStyle/>
                    <a:p>
                      <a:pPr algn="just"/>
                      <a:r>
                        <a:rPr lang="es-MX" sz="2800" b="1" dirty="0">
                          <a:solidFill>
                            <a:srgbClr val="00000A"/>
                          </a:solidFill>
                          <a:effectLst/>
                          <a:latin typeface="Bembo" panose="02020502050201020203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a:t>Fuente de Financiamiento: SLV C MOH</a:t>
                      </a:r>
                      <a:endParaRPr lang="es-MX" sz="32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000" b="1" dirty="0">
                          <a:solidFill>
                            <a:srgbClr val="00000A"/>
                          </a:solidFill>
                          <a:effectLst/>
                          <a:latin typeface="Bembo" panose="02020502050201020203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a:t>Año 2023/2024</a:t>
                      </a:r>
                      <a:endParaRPr lang="es-MX" sz="32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752955"/>
                  </a:ext>
                </a:extLst>
              </a:tr>
              <a:tr h="478868">
                <a:tc>
                  <a:txBody>
                    <a:bodyPr/>
                    <a:lstStyle/>
                    <a:p>
                      <a:pPr algn="just"/>
                      <a:r>
                        <a:rPr lang="es-MX" sz="2800" b="1" kern="1200" dirty="0">
                          <a:solidFill>
                            <a:srgbClr val="00000A"/>
                          </a:solidFill>
                          <a:effectLst/>
                          <a:latin typeface="Bembo" panose="02020502050201020203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a:t>REPROGRAMACIONES</a:t>
                      </a:r>
                      <a:r>
                        <a:rPr lang="es-MX" sz="32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 </a:t>
                      </a: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b="1" kern="1200" dirty="0">
                          <a:solidFill>
                            <a:srgbClr val="00000A"/>
                          </a:solidFill>
                          <a:effectLst/>
                          <a:latin typeface="Bembo" panose="02020502050201020203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a:t>$2,865,121.19</a:t>
                      </a: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579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s-MX" sz="2800" b="1" kern="1200" dirty="0">
                          <a:solidFill>
                            <a:srgbClr val="00000A"/>
                          </a:solidFill>
                          <a:effectLst/>
                          <a:latin typeface="Bembo" panose="02020502050201020203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a:t>RECALENDARIZACIONES </a:t>
                      </a: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b="1" kern="1200" dirty="0">
                          <a:solidFill>
                            <a:srgbClr val="00000A"/>
                          </a:solidFill>
                          <a:effectLst/>
                          <a:latin typeface="Bembo" panose="02020502050201020203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a:t>$6,686,839.93</a:t>
                      </a: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8730405"/>
                  </a:ext>
                </a:extLst>
              </a:tr>
              <a:tr h="720842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2800" b="1" kern="1200" dirty="0">
                          <a:solidFill>
                            <a:srgbClr val="00000A"/>
                          </a:solidFill>
                          <a:effectLst/>
                          <a:latin typeface="Bembo" panose="02020502050201020203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a:t>TOTAL </a:t>
                      </a: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b="1" kern="1200" dirty="0">
                          <a:solidFill>
                            <a:srgbClr val="00000A"/>
                          </a:solidFill>
                          <a:effectLst/>
                          <a:latin typeface="Bembo" panose="02020502050201020203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a:t>$9,551,961.12</a:t>
                      </a: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68039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C742FB-687D-536C-7041-12D686247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155" y="1584319"/>
            <a:ext cx="1081187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zh-CN" sz="2400" b="1" u="none" dirty="0">
                <a:solidFill>
                  <a:srgbClr val="00000A"/>
                </a:solidFill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En este contexto el RP </a:t>
            </a:r>
            <a:r>
              <a:rPr lang="es-ES" altLang="zh-CN" sz="2400" b="1" dirty="0">
                <a:solidFill>
                  <a:srgbClr val="00000A"/>
                </a:solidFill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MINSAL solicita al pleno la  aprobación de las reprogramaciones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zh-CN" sz="2400" b="1" dirty="0">
                <a:solidFill>
                  <a:srgbClr val="00000A"/>
                </a:solidFill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 y recalendarizaciones, según cuadro detalle: </a:t>
            </a:r>
            <a:r>
              <a:rPr kumimoji="0" lang="es-ES" altLang="zh-CN" sz="2400" b="1" i="0" u="none" strike="noStrike" cap="none" normalizeH="0" baseline="0" dirty="0">
                <a:ln>
                  <a:noFill/>
                </a:ln>
                <a:solidFill>
                  <a:srgbClr val="00000A"/>
                </a:solidFill>
                <a:effectLst/>
                <a:latin typeface="Bembo" panose="02020502050201020203" pitchFamily="18" charset="0"/>
                <a:ea typeface="SimSun" panose="02010600030101010101" pitchFamily="2" charset="-122"/>
                <a:cs typeface="Calibri Light" panose="020F0302020204030204" pitchFamily="34" charset="0"/>
              </a:rPr>
              <a:t> </a:t>
            </a:r>
            <a:endParaRPr kumimoji="0" lang="es-MX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zh-CN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397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2261</TotalTime>
  <Words>601</Words>
  <Application>Microsoft Office PowerPoint</Application>
  <PresentationFormat>Panorámica</PresentationFormat>
  <Paragraphs>82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Bembo</vt:lpstr>
      <vt:lpstr>Bembo Std</vt:lpstr>
      <vt:lpstr>Calibri</vt:lpstr>
      <vt:lpstr>Calibri Light</vt:lpstr>
      <vt:lpstr>Symbol</vt:lpstr>
      <vt:lpstr>Times New Roman</vt:lpstr>
      <vt:lpstr>Tema de Office</vt:lpstr>
      <vt:lpstr> Proyecto SLV-C-MOH 2022-2024  Título Fortalecimiento de las respuestas nacionales de la TB y el VIH, con especial atención a las poblaciones clave y alineación con los objetivos internacionales para ambas enfermedades  REPROGRAMACIONES Y RECALENDARIZACIONES  AÑO 2023 AL 2024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AVANCES  COMITÉ DE PROPUESTAS  VIH</dc:title>
  <dc:creator>MARTINEZ DE MIRANDA, Celina</dc:creator>
  <cp:lastModifiedBy>Oficina Apoyo a Fondo Mundial</cp:lastModifiedBy>
  <cp:revision>73</cp:revision>
  <cp:lastPrinted>2021-11-16T23:45:44Z</cp:lastPrinted>
  <dcterms:created xsi:type="dcterms:W3CDTF">2021-01-14T02:26:27Z</dcterms:created>
  <dcterms:modified xsi:type="dcterms:W3CDTF">2024-05-23T15:24:47Z</dcterms:modified>
</cp:coreProperties>
</file>