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8288000" cy="10287000"/>
  <p:notesSz cx="6858000" cy="9144000"/>
  <p:embeddedFontLst>
    <p:embeddedFont>
      <p:font typeface="Open Sans Bold" panose="020B0604020202020204" charset="0"/>
      <p:regular r:id="rId9"/>
    </p:embeddedFont>
    <p:embeddedFont>
      <p:font typeface="TAN Pearl" panose="020B0604020202020204" charset="0"/>
      <p:regular r:id="rId10"/>
    </p:embeddedFont>
    <p:embeddedFont>
      <p:font typeface="TT Interphases" panose="020B0604020202020204" charset="0"/>
      <p:regular r:id="rId11"/>
    </p:embeddedFont>
    <p:embeddedFont>
      <p:font typeface="TT Interphases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4" y="4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1571703"/>
            <a:ext cx="17956625" cy="17956625"/>
          </a:xfrm>
          <a:custGeom>
            <a:avLst/>
            <a:gdLst/>
            <a:ahLst/>
            <a:cxnLst/>
            <a:rect l="l" t="t" r="r" b="b"/>
            <a:pathLst>
              <a:path w="17956625" h="17956625">
                <a:moveTo>
                  <a:pt x="17956625" y="0"/>
                </a:moveTo>
                <a:lnTo>
                  <a:pt x="0" y="0"/>
                </a:lnTo>
                <a:lnTo>
                  <a:pt x="0" y="17956626"/>
                </a:lnTo>
                <a:lnTo>
                  <a:pt x="17956625" y="17956626"/>
                </a:lnTo>
                <a:lnTo>
                  <a:pt x="179566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 rot="2022929">
            <a:off x="13012674" y="-69458"/>
            <a:ext cx="16649842" cy="19939930"/>
          </a:xfrm>
          <a:custGeom>
            <a:avLst/>
            <a:gdLst/>
            <a:ahLst/>
            <a:cxnLst/>
            <a:rect l="l" t="t" r="r" b="b"/>
            <a:pathLst>
              <a:path w="16649842" h="19939930">
                <a:moveTo>
                  <a:pt x="0" y="0"/>
                </a:moveTo>
                <a:lnTo>
                  <a:pt x="16649842" y="0"/>
                </a:lnTo>
                <a:lnTo>
                  <a:pt x="16649842" y="19939930"/>
                </a:lnTo>
                <a:lnTo>
                  <a:pt x="0" y="19939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90" t="-2948" b="-5541"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4" name="Freeform 4"/>
          <p:cNvSpPr/>
          <p:nvPr/>
        </p:nvSpPr>
        <p:spPr>
          <a:xfrm>
            <a:off x="13173327" y="369033"/>
            <a:ext cx="3515722" cy="1202670"/>
          </a:xfrm>
          <a:custGeom>
            <a:avLst/>
            <a:gdLst/>
            <a:ahLst/>
            <a:cxnLst/>
            <a:rect l="l" t="t" r="r" b="b"/>
            <a:pathLst>
              <a:path w="3515722" h="1202670">
                <a:moveTo>
                  <a:pt x="0" y="0"/>
                </a:moveTo>
                <a:lnTo>
                  <a:pt x="3515722" y="0"/>
                </a:lnTo>
                <a:lnTo>
                  <a:pt x="3515722" y="1202670"/>
                </a:lnTo>
                <a:lnTo>
                  <a:pt x="0" y="120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5" name="Group 5"/>
          <p:cNvGrpSpPr/>
          <p:nvPr/>
        </p:nvGrpSpPr>
        <p:grpSpPr>
          <a:xfrm>
            <a:off x="2882787" y="3511514"/>
            <a:ext cx="12522427" cy="6607698"/>
            <a:chOff x="0" y="0"/>
            <a:chExt cx="16696569" cy="8810265"/>
          </a:xfrm>
        </p:grpSpPr>
        <p:sp>
          <p:nvSpPr>
            <p:cNvPr id="6" name="TextBox 6"/>
            <p:cNvSpPr txBox="1"/>
            <p:nvPr/>
          </p:nvSpPr>
          <p:spPr>
            <a:xfrm>
              <a:off x="0" y="-90353"/>
              <a:ext cx="16696569" cy="5296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10"/>
                </a:lnSpc>
              </a:pPr>
              <a:r>
                <a:rPr lang="en-US" sz="6199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Descripción del proceso de revisión y actualización del Estatuto del MCP-ES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608662"/>
              <a:ext cx="16696569" cy="3201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8"/>
                </a:lnSpc>
              </a:pPr>
              <a:r>
                <a:rPr lang="en-US" sz="2777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Presenta</a:t>
              </a:r>
            </a:p>
            <a:p>
              <a:pPr algn="ctr">
                <a:lnSpc>
                  <a:spcPts val="3888"/>
                </a:lnSpc>
              </a:pPr>
              <a:r>
                <a:rPr lang="en-US" sz="2777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Lcda. Alexia Alvarado</a:t>
              </a:r>
            </a:p>
            <a:p>
              <a:pPr algn="ctr">
                <a:lnSpc>
                  <a:spcPts val="3888"/>
                </a:lnSpc>
              </a:pPr>
              <a:r>
                <a:rPr lang="en-US" sz="2777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Asesora de País USAID Proyecto Respuesta Sostenible a la Salud, VIH y Nutrición en Centroamérica- FANCAP. </a:t>
              </a:r>
            </a:p>
            <a:p>
              <a:pPr algn="ctr">
                <a:lnSpc>
                  <a:spcPts val="3888"/>
                </a:lnSpc>
                <a:spcBef>
                  <a:spcPct val="0"/>
                </a:spcBef>
              </a:pPr>
              <a:r>
                <a:rPr lang="en-US" sz="2777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 Comité Adhoc de Gobernanza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9078" y="220053"/>
            <a:ext cx="7365130" cy="1281734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9" name="TextBox 9"/>
          <p:cNvSpPr txBox="1"/>
          <p:nvPr/>
        </p:nvSpPr>
        <p:spPr>
          <a:xfrm>
            <a:off x="6652401" y="1735470"/>
            <a:ext cx="4452938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Plenaria 04-2024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16098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 rot="-1113046">
            <a:off x="-4052259" y="1717242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4" name="TextBox 4"/>
          <p:cNvSpPr txBox="1"/>
          <p:nvPr/>
        </p:nvSpPr>
        <p:spPr>
          <a:xfrm>
            <a:off x="1651408" y="-6491"/>
            <a:ext cx="16230600" cy="1454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Antecedentes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316199" y="-81081"/>
            <a:ext cx="2707587" cy="804981"/>
          </a:xfrm>
          <a:custGeom>
            <a:avLst/>
            <a:gdLst/>
            <a:ahLst/>
            <a:cxnLst/>
            <a:rect l="l" t="t" r="r" b="b"/>
            <a:pathLst>
              <a:path w="3347082" h="1144981">
                <a:moveTo>
                  <a:pt x="0" y="0"/>
                </a:moveTo>
                <a:lnTo>
                  <a:pt x="3347081" y="0"/>
                </a:lnTo>
                <a:lnTo>
                  <a:pt x="3347081" y="1144980"/>
                </a:lnTo>
                <a:lnTo>
                  <a:pt x="0" y="1144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6" name="Group 6"/>
          <p:cNvGrpSpPr/>
          <p:nvPr/>
        </p:nvGrpSpPr>
        <p:grpSpPr>
          <a:xfrm>
            <a:off x="3626631" y="2679358"/>
            <a:ext cx="11510058" cy="7914648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6"/>
              <a:stretch>
                <a:fillRect l="-13884" r="-13884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5320" y="1522248"/>
            <a:ext cx="17812680" cy="280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Se nombró al Comité Adhoc en Plenaria ME07-2023, el 28 de septiembre del 2023.  </a:t>
            </a: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l">
              <a:lnSpc>
                <a:spcPts val="4899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E9F1444-DAFF-9B25-1E41-449C6264F1CE}"/>
              </a:ext>
            </a:extLst>
          </p:cNvPr>
          <p:cNvSpPr/>
          <p:nvPr/>
        </p:nvSpPr>
        <p:spPr>
          <a:xfrm>
            <a:off x="0" y="-204751"/>
            <a:ext cx="5029200" cy="928651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47" y="-1181100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 rot="-1113046">
            <a:off x="-3946207" y="2194476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Freeform 5"/>
          <p:cNvSpPr/>
          <p:nvPr/>
        </p:nvSpPr>
        <p:spPr>
          <a:xfrm>
            <a:off x="14935199" y="26619"/>
            <a:ext cx="3139525" cy="925882"/>
          </a:xfrm>
          <a:custGeom>
            <a:avLst/>
            <a:gdLst/>
            <a:ahLst/>
            <a:cxnLst/>
            <a:rect l="l" t="t" r="r" b="b"/>
            <a:pathLst>
              <a:path w="3347082" h="1144981">
                <a:moveTo>
                  <a:pt x="0" y="0"/>
                </a:moveTo>
                <a:lnTo>
                  <a:pt x="3347081" y="0"/>
                </a:lnTo>
                <a:lnTo>
                  <a:pt x="3347081" y="1144980"/>
                </a:lnTo>
                <a:lnTo>
                  <a:pt x="0" y="1144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Freeform 6"/>
          <p:cNvSpPr/>
          <p:nvPr/>
        </p:nvSpPr>
        <p:spPr>
          <a:xfrm>
            <a:off x="3553567" y="4167648"/>
            <a:ext cx="10307534" cy="5891514"/>
          </a:xfrm>
          <a:custGeom>
            <a:avLst/>
            <a:gdLst/>
            <a:ahLst/>
            <a:cxnLst/>
            <a:rect l="l" t="t" r="r" b="b"/>
            <a:pathLst>
              <a:path w="10307534" h="5891514">
                <a:moveTo>
                  <a:pt x="0" y="0"/>
                </a:moveTo>
                <a:lnTo>
                  <a:pt x="10307534" y="0"/>
                </a:lnTo>
                <a:lnTo>
                  <a:pt x="10307534" y="5891515"/>
                </a:lnTo>
                <a:lnTo>
                  <a:pt x="0" y="589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7" name="TextBox 7"/>
          <p:cNvSpPr txBox="1"/>
          <p:nvPr/>
        </p:nvSpPr>
        <p:spPr>
          <a:xfrm>
            <a:off x="366400" y="1633046"/>
            <a:ext cx="17555200" cy="497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endParaRPr/>
          </a:p>
          <a:p>
            <a:pPr algn="just">
              <a:lnSpc>
                <a:spcPts val="4340"/>
              </a:lnSpc>
            </a:pPr>
            <a:endParaRPr/>
          </a:p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El Comité estuvo Conformado por 8 representantes, uno de cada sector , una asesora Técnica y la Directora Ejecutiva.</a:t>
            </a: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just">
              <a:lnSpc>
                <a:spcPts val="4340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l">
              <a:lnSpc>
                <a:spcPts val="4899"/>
              </a:lnSpc>
            </a:pPr>
            <a:endParaRPr lang="en-US" sz="31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49B2F2F-7D46-B618-918E-E91FF18E10CD}"/>
              </a:ext>
            </a:extLst>
          </p:cNvPr>
          <p:cNvSpPr/>
          <p:nvPr/>
        </p:nvSpPr>
        <p:spPr>
          <a:xfrm>
            <a:off x="0" y="-236488"/>
            <a:ext cx="5638800" cy="960388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6093">
            <a:off x="-7066224" y="-2638144"/>
            <a:ext cx="21708960" cy="20949147"/>
          </a:xfrm>
          <a:custGeom>
            <a:avLst/>
            <a:gdLst/>
            <a:ahLst/>
            <a:cxnLst/>
            <a:rect l="l" t="t" r="r" b="b"/>
            <a:pathLst>
              <a:path w="21708960" h="20949147">
                <a:moveTo>
                  <a:pt x="0" y="0"/>
                </a:moveTo>
                <a:lnTo>
                  <a:pt x="21708960" y="0"/>
                </a:lnTo>
                <a:lnTo>
                  <a:pt x="21708960" y="20949146"/>
                </a:lnTo>
                <a:lnTo>
                  <a:pt x="0" y="2094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AutoShape 3"/>
          <p:cNvSpPr/>
          <p:nvPr/>
        </p:nvSpPr>
        <p:spPr>
          <a:xfrm>
            <a:off x="201723" y="3010631"/>
            <a:ext cx="0" cy="9170194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SV"/>
          </a:p>
        </p:txBody>
      </p:sp>
      <p:grpSp>
        <p:nvGrpSpPr>
          <p:cNvPr id="4" name="Group 4"/>
          <p:cNvGrpSpPr/>
          <p:nvPr/>
        </p:nvGrpSpPr>
        <p:grpSpPr>
          <a:xfrm>
            <a:off x="118379" y="3816524"/>
            <a:ext cx="176212" cy="17621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617" y="5119688"/>
            <a:ext cx="176212" cy="1762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379" y="7178322"/>
            <a:ext cx="176212" cy="17621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379" y="9082088"/>
            <a:ext cx="176212" cy="1762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3651556"/>
            <a:ext cx="5988895" cy="937589"/>
            <a:chOff x="0" y="0"/>
            <a:chExt cx="7985193" cy="125011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6582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Colectivo Alejandría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985193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Karla Guevara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4886325"/>
            <a:ext cx="5988895" cy="1756739"/>
            <a:chOff x="0" y="0"/>
            <a:chExt cx="7985193" cy="23423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7504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COSAM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7985193" cy="1643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Douglas Araniva</a:t>
              </a:r>
            </a:p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Federico Gómez</a:t>
              </a:r>
            </a:p>
            <a:p>
              <a:pPr algn="l">
                <a:lnSpc>
                  <a:spcPts val="3249"/>
                </a:lnSpc>
              </a:pPr>
              <a:endParaRPr lang="en-US" sz="2499" spc="37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6940244"/>
            <a:ext cx="5988895" cy="1347164"/>
            <a:chOff x="0" y="0"/>
            <a:chExt cx="7985193" cy="17962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2043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REDSAL+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7985193" cy="109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Sra. Doris Acosta de Alvarado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8807603"/>
            <a:ext cx="5988895" cy="937589"/>
            <a:chOff x="0" y="0"/>
            <a:chExt cx="7985193" cy="12501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6582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UES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7985193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Lic. Willian Merino              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-160988" y="1423367"/>
            <a:ext cx="17953824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60"/>
              </a:lnSpc>
            </a:pPr>
            <a:r>
              <a:rPr lang="en-US" sz="480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Miembros del Comité adhoc de Gobernanza</a:t>
            </a:r>
          </a:p>
          <a:p>
            <a:pPr algn="l">
              <a:lnSpc>
                <a:spcPts val="6599"/>
              </a:lnSpc>
            </a:pPr>
            <a:endParaRPr lang="en-US" sz="480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6788520" y="3572498"/>
            <a:ext cx="5988895" cy="1347164"/>
            <a:chOff x="0" y="0"/>
            <a:chExt cx="7985193" cy="179621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12043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El Renuevo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7985193" cy="109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Rvdo. Sail Mauricio Quintanilla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286197" y="3651556"/>
            <a:ext cx="176212" cy="17621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4731068" y="43602"/>
            <a:ext cx="3347082" cy="1144981"/>
          </a:xfrm>
          <a:custGeom>
            <a:avLst/>
            <a:gdLst/>
            <a:ahLst/>
            <a:cxnLst/>
            <a:rect l="l" t="t" r="r" b="b"/>
            <a:pathLst>
              <a:path w="3347082" h="1144981">
                <a:moveTo>
                  <a:pt x="0" y="0"/>
                </a:moveTo>
                <a:lnTo>
                  <a:pt x="3347081" y="0"/>
                </a:lnTo>
                <a:lnTo>
                  <a:pt x="3347081" y="1144980"/>
                </a:lnTo>
                <a:lnTo>
                  <a:pt x="0" y="1144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31" name="Group 31"/>
          <p:cNvGrpSpPr/>
          <p:nvPr/>
        </p:nvGrpSpPr>
        <p:grpSpPr>
          <a:xfrm>
            <a:off x="6788520" y="5119688"/>
            <a:ext cx="5988895" cy="937589"/>
            <a:chOff x="0" y="0"/>
            <a:chExt cx="7985193" cy="1250119"/>
          </a:xfrm>
        </p:grpSpPr>
        <p:sp>
          <p:nvSpPr>
            <p:cNvPr id="32" name="TextBox 32"/>
            <p:cNvSpPr txBox="1"/>
            <p:nvPr/>
          </p:nvSpPr>
          <p:spPr>
            <a:xfrm>
              <a:off x="0" y="6582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Asociación Crecer y Creer en El Salvador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7985193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Habely Coca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788520" y="6489265"/>
            <a:ext cx="5988895" cy="1347164"/>
            <a:chOff x="0" y="0"/>
            <a:chExt cx="7985193" cy="1796219"/>
          </a:xfrm>
        </p:grpSpPr>
        <p:sp>
          <p:nvSpPr>
            <p:cNvPr id="35" name="TextBox 35"/>
            <p:cNvSpPr txBox="1"/>
            <p:nvPr/>
          </p:nvSpPr>
          <p:spPr>
            <a:xfrm>
              <a:off x="0" y="12043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USAID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7985193" cy="109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Dr. Anibal Quijano          </a:t>
              </a:r>
            </a:p>
            <a:p>
              <a:pPr algn="l">
                <a:lnSpc>
                  <a:spcPts val="3249"/>
                </a:lnSpc>
              </a:pPr>
              <a:endParaRPr lang="en-US" sz="2499" spc="37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788520" y="8398028"/>
            <a:ext cx="5988895" cy="1347164"/>
            <a:chOff x="0" y="0"/>
            <a:chExt cx="7985193" cy="1796219"/>
          </a:xfrm>
        </p:grpSpPr>
        <p:sp>
          <p:nvSpPr>
            <p:cNvPr id="38" name="TextBox 38"/>
            <p:cNvSpPr txBox="1"/>
            <p:nvPr/>
          </p:nvSpPr>
          <p:spPr>
            <a:xfrm>
              <a:off x="0" y="12043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IBC Consulting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7985193" cy="109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Yanira Olivo de Rodriguez         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343663" y="3482011"/>
            <a:ext cx="5988895" cy="937589"/>
            <a:chOff x="0" y="0"/>
            <a:chExt cx="7985193" cy="1250119"/>
          </a:xfrm>
        </p:grpSpPr>
        <p:sp>
          <p:nvSpPr>
            <p:cNvPr id="41" name="TextBox 41"/>
            <p:cNvSpPr txBox="1"/>
            <p:nvPr/>
          </p:nvSpPr>
          <p:spPr>
            <a:xfrm>
              <a:off x="0" y="6582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FANCAP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7985193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Alexia Alvarado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343663" y="5155883"/>
            <a:ext cx="5988895" cy="937589"/>
            <a:chOff x="0" y="0"/>
            <a:chExt cx="7985193" cy="1250119"/>
          </a:xfrm>
        </p:grpSpPr>
        <p:sp>
          <p:nvSpPr>
            <p:cNvPr id="44" name="TextBox 44"/>
            <p:cNvSpPr txBox="1"/>
            <p:nvPr/>
          </p:nvSpPr>
          <p:spPr>
            <a:xfrm>
              <a:off x="0" y="6582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Invitada Especial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47625"/>
              <a:ext cx="7985193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Isabel Payes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343663" y="6903838"/>
            <a:ext cx="5988895" cy="1347164"/>
            <a:chOff x="0" y="0"/>
            <a:chExt cx="7985193" cy="1796219"/>
          </a:xfrm>
        </p:grpSpPr>
        <p:sp>
          <p:nvSpPr>
            <p:cNvPr id="47" name="TextBox 47"/>
            <p:cNvSpPr txBox="1"/>
            <p:nvPr/>
          </p:nvSpPr>
          <p:spPr>
            <a:xfrm>
              <a:off x="0" y="1204376"/>
              <a:ext cx="7985193" cy="591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Directora Ejecutiva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47625"/>
              <a:ext cx="7985193" cy="109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Marta Alicia </a:t>
              </a:r>
            </a:p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de Magaña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374303" y="5217795"/>
            <a:ext cx="176212" cy="176212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6374303" y="6554958"/>
            <a:ext cx="176212" cy="176212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286197" y="8496958"/>
            <a:ext cx="176212" cy="176212"/>
            <a:chOff x="0" y="0"/>
            <a:chExt cx="6350000" cy="63500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972433" y="3572498"/>
            <a:ext cx="176212" cy="176212"/>
            <a:chOff x="0" y="0"/>
            <a:chExt cx="6350000" cy="63500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2972433" y="5295900"/>
            <a:ext cx="176212" cy="176212"/>
            <a:chOff x="0" y="0"/>
            <a:chExt cx="6350000" cy="63500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3060539" y="6986634"/>
            <a:ext cx="176212" cy="176212"/>
            <a:chOff x="0" y="0"/>
            <a:chExt cx="6350000" cy="63500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343663" y="8496958"/>
            <a:ext cx="5988895" cy="1423364"/>
            <a:chOff x="0" y="0"/>
            <a:chExt cx="7985193" cy="1897819"/>
          </a:xfrm>
        </p:grpSpPr>
        <p:sp>
          <p:nvSpPr>
            <p:cNvPr id="62" name="TextBox 62"/>
            <p:cNvSpPr txBox="1"/>
            <p:nvPr/>
          </p:nvSpPr>
          <p:spPr>
            <a:xfrm>
              <a:off x="0" y="658276"/>
              <a:ext cx="7985193" cy="1239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Técnica Administrativa, </a:t>
              </a:r>
            </a:p>
            <a:p>
              <a:pPr marL="0" lvl="0" indent="0" algn="l">
                <a:lnSpc>
                  <a:spcPts val="3899"/>
                </a:lnSpc>
              </a:pPr>
              <a:r>
                <a:rPr lang="en-US" sz="25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Financiera y CC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47625"/>
              <a:ext cx="7985193" cy="55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9"/>
                </a:lnSpc>
              </a:pPr>
              <a:r>
                <a:rPr lang="en-US" sz="2499" spc="37">
                  <a:solidFill>
                    <a:srgbClr val="000000"/>
                  </a:solidFill>
                  <a:latin typeface="TAN Pearl"/>
                  <a:ea typeface="TAN Pearl"/>
                  <a:cs typeface="TAN Pearl"/>
                  <a:sym typeface="TAN Pearl"/>
                </a:rPr>
                <a:t>Lcda. Eugenia Ochoa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3060539" y="8719497"/>
            <a:ext cx="176212" cy="176212"/>
            <a:chOff x="0" y="0"/>
            <a:chExt cx="6350000" cy="63500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66" name="Freeform 8">
            <a:extLst>
              <a:ext uri="{FF2B5EF4-FFF2-40B4-BE49-F238E27FC236}">
                <a16:creationId xmlns:a16="http://schemas.microsoft.com/office/drawing/2014/main" id="{856B116B-4C26-6310-340D-59CC9CDA43D2}"/>
              </a:ext>
            </a:extLst>
          </p:cNvPr>
          <p:cNvSpPr/>
          <p:nvPr/>
        </p:nvSpPr>
        <p:spPr>
          <a:xfrm>
            <a:off x="-1485900" y="-116345"/>
            <a:ext cx="5372100" cy="1055219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16098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 rot="-1113046">
            <a:off x="-3919694" y="1356715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0"/>
                </a:lnTo>
                <a:lnTo>
                  <a:pt x="0" y="158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TextBox 5"/>
          <p:cNvSpPr txBox="1"/>
          <p:nvPr/>
        </p:nvSpPr>
        <p:spPr>
          <a:xfrm>
            <a:off x="1421167" y="758272"/>
            <a:ext cx="16182277" cy="321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55"/>
              </a:lnSpc>
            </a:pPr>
            <a:endParaRPr dirty="0"/>
          </a:p>
          <a:p>
            <a:pPr algn="just">
              <a:lnSpc>
                <a:spcPts val="3155"/>
              </a:lnSpc>
            </a:pPr>
            <a:endParaRPr dirty="0"/>
          </a:p>
          <a:p>
            <a:pPr algn="just">
              <a:lnSpc>
                <a:spcPts val="3155"/>
              </a:lnSpc>
            </a:pPr>
            <a:endParaRPr dirty="0"/>
          </a:p>
          <a:p>
            <a:pPr algn="just">
              <a:lnSpc>
                <a:spcPts val="3155"/>
              </a:lnSpc>
            </a:pPr>
            <a:endParaRPr dirty="0"/>
          </a:p>
          <a:p>
            <a:pPr algn="just">
              <a:lnSpc>
                <a:spcPts val="3155"/>
              </a:lnSpc>
            </a:pPr>
            <a:r>
              <a:rPr lang="en-US" sz="2253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Se </a:t>
            </a:r>
            <a:r>
              <a:rPr lang="en-US" sz="2253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presentaron</a:t>
            </a:r>
            <a:r>
              <a:rPr lang="en-US" sz="2253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2253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avances</a:t>
            </a:r>
            <a:r>
              <a:rPr lang="en-US" sz="2253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del </a:t>
            </a:r>
            <a:r>
              <a:rPr lang="en-US" sz="2253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proceso</a:t>
            </a:r>
            <a:r>
              <a:rPr lang="en-US" sz="2253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en plenarias ME01-2024; 01-2024 y 03-2024.</a:t>
            </a:r>
          </a:p>
          <a:p>
            <a:pPr algn="just">
              <a:lnSpc>
                <a:spcPts val="3155"/>
              </a:lnSpc>
            </a:pPr>
            <a:endParaRPr lang="en-US" sz="2253" dirty="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just">
              <a:lnSpc>
                <a:spcPts val="3155"/>
              </a:lnSpc>
            </a:pPr>
            <a:endParaRPr lang="en-US" sz="2253" dirty="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  <a:p>
            <a:pPr algn="l">
              <a:lnSpc>
                <a:spcPts val="3562"/>
              </a:lnSpc>
            </a:pPr>
            <a:endParaRPr lang="en-US" sz="2253" dirty="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940918" y="-114300"/>
            <a:ext cx="3347082" cy="1144981"/>
          </a:xfrm>
          <a:custGeom>
            <a:avLst/>
            <a:gdLst/>
            <a:ahLst/>
            <a:cxnLst/>
            <a:rect l="l" t="t" r="r" b="b"/>
            <a:pathLst>
              <a:path w="3347082" h="1144981">
                <a:moveTo>
                  <a:pt x="0" y="0"/>
                </a:moveTo>
                <a:lnTo>
                  <a:pt x="3347081" y="0"/>
                </a:lnTo>
                <a:lnTo>
                  <a:pt x="3347081" y="1144980"/>
                </a:lnTo>
                <a:lnTo>
                  <a:pt x="0" y="1144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7" name="Freeform 7"/>
          <p:cNvSpPr/>
          <p:nvPr/>
        </p:nvSpPr>
        <p:spPr>
          <a:xfrm>
            <a:off x="2895026" y="3976928"/>
            <a:ext cx="6623284" cy="3564654"/>
          </a:xfrm>
          <a:custGeom>
            <a:avLst/>
            <a:gdLst/>
            <a:ahLst/>
            <a:cxnLst/>
            <a:rect l="l" t="t" r="r" b="b"/>
            <a:pathLst>
              <a:path w="6623284" h="3564654">
                <a:moveTo>
                  <a:pt x="0" y="0"/>
                </a:moveTo>
                <a:lnTo>
                  <a:pt x="6623284" y="0"/>
                </a:lnTo>
                <a:lnTo>
                  <a:pt x="6623284" y="3564654"/>
                </a:lnTo>
                <a:lnTo>
                  <a:pt x="0" y="35646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8" name="Freeform 8"/>
          <p:cNvSpPr/>
          <p:nvPr/>
        </p:nvSpPr>
        <p:spPr>
          <a:xfrm>
            <a:off x="9518310" y="2802036"/>
            <a:ext cx="8769690" cy="3387121"/>
          </a:xfrm>
          <a:custGeom>
            <a:avLst/>
            <a:gdLst/>
            <a:ahLst/>
            <a:cxnLst/>
            <a:rect l="l" t="t" r="r" b="b"/>
            <a:pathLst>
              <a:path w="8769690" h="3387121">
                <a:moveTo>
                  <a:pt x="0" y="0"/>
                </a:moveTo>
                <a:lnTo>
                  <a:pt x="8769690" y="0"/>
                </a:lnTo>
                <a:lnTo>
                  <a:pt x="8769690" y="3387121"/>
                </a:lnTo>
                <a:lnTo>
                  <a:pt x="0" y="3387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9" name="Freeform 9"/>
          <p:cNvSpPr/>
          <p:nvPr/>
        </p:nvSpPr>
        <p:spPr>
          <a:xfrm>
            <a:off x="9518310" y="6046501"/>
            <a:ext cx="8769690" cy="3962804"/>
          </a:xfrm>
          <a:custGeom>
            <a:avLst/>
            <a:gdLst/>
            <a:ahLst/>
            <a:cxnLst/>
            <a:rect l="l" t="t" r="r" b="b"/>
            <a:pathLst>
              <a:path w="8769690" h="3962804">
                <a:moveTo>
                  <a:pt x="0" y="0"/>
                </a:moveTo>
                <a:lnTo>
                  <a:pt x="8769690" y="0"/>
                </a:lnTo>
                <a:lnTo>
                  <a:pt x="8769690" y="3962803"/>
                </a:lnTo>
                <a:lnTo>
                  <a:pt x="0" y="396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6175430-A76A-2B79-B386-C05F6B30F1A3}"/>
              </a:ext>
            </a:extLst>
          </p:cNvPr>
          <p:cNvSpPr/>
          <p:nvPr/>
        </p:nvSpPr>
        <p:spPr>
          <a:xfrm>
            <a:off x="30271" y="-218539"/>
            <a:ext cx="5715000" cy="1081051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16098"/>
            <a:ext cx="18288000" cy="1828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 rot="-1113046">
            <a:off x="-3946207" y="2194476"/>
            <a:ext cx="16376343" cy="15803171"/>
          </a:xfrm>
          <a:custGeom>
            <a:avLst/>
            <a:gdLst/>
            <a:ahLst/>
            <a:cxnLst/>
            <a:rect l="l" t="t" r="r" b="b"/>
            <a:pathLst>
              <a:path w="16376343" h="15803171">
                <a:moveTo>
                  <a:pt x="0" y="0"/>
                </a:moveTo>
                <a:lnTo>
                  <a:pt x="16376343" y="0"/>
                </a:lnTo>
                <a:lnTo>
                  <a:pt x="16376343" y="15803171"/>
                </a:lnTo>
                <a:lnTo>
                  <a:pt x="0" y="15803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5" name="TextBox 5"/>
          <p:cNvSpPr txBox="1"/>
          <p:nvPr/>
        </p:nvSpPr>
        <p:spPr>
          <a:xfrm>
            <a:off x="1425233" y="-961376"/>
            <a:ext cx="16210877" cy="5553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endParaRPr dirty="0"/>
          </a:p>
          <a:p>
            <a:pPr algn="just">
              <a:lnSpc>
                <a:spcPts val="4340"/>
              </a:lnSpc>
            </a:pPr>
            <a:endParaRPr dirty="0"/>
          </a:p>
          <a:p>
            <a:pPr algn="just">
              <a:lnSpc>
                <a:spcPts val="4340"/>
              </a:lnSpc>
            </a:pPr>
            <a:endParaRPr dirty="0"/>
          </a:p>
          <a:p>
            <a:pPr algn="just">
              <a:lnSpc>
                <a:spcPts val="4340"/>
              </a:lnSpc>
            </a:pPr>
            <a:endParaRPr dirty="0"/>
          </a:p>
          <a:p>
            <a:pPr algn="just">
              <a:lnSpc>
                <a:spcPts val="4340"/>
              </a:lnSpc>
            </a:pPr>
            <a:endParaRPr dirty="0"/>
          </a:p>
          <a:p>
            <a:pPr algn="just"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Se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llevaron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a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cabo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5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reuniones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para la revisión y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propuesta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de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modificación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que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fueron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revisadas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y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validadas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en el taller "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Validación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de las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modificaciones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y actualizaciones a los Estatutos del MCP-ES", el día 28 de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junio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en las </a:t>
            </a:r>
            <a:r>
              <a:rPr lang="en-US" sz="3100" dirty="0" err="1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instalaciones</a:t>
            </a:r>
            <a:r>
              <a:rPr lang="en-US" sz="3100" dirty="0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 de FEPADE</a:t>
            </a:r>
          </a:p>
          <a:p>
            <a:pPr algn="l">
              <a:lnSpc>
                <a:spcPts val="4899"/>
              </a:lnSpc>
            </a:pPr>
            <a:endParaRPr lang="en-US" sz="3100" dirty="0">
              <a:solidFill>
                <a:srgbClr val="000000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628354" y="-92046"/>
            <a:ext cx="3347082" cy="1144981"/>
          </a:xfrm>
          <a:custGeom>
            <a:avLst/>
            <a:gdLst/>
            <a:ahLst/>
            <a:cxnLst/>
            <a:rect l="l" t="t" r="r" b="b"/>
            <a:pathLst>
              <a:path w="3347082" h="1144981">
                <a:moveTo>
                  <a:pt x="0" y="0"/>
                </a:moveTo>
                <a:lnTo>
                  <a:pt x="3347081" y="0"/>
                </a:lnTo>
                <a:lnTo>
                  <a:pt x="3347081" y="1144980"/>
                </a:lnTo>
                <a:lnTo>
                  <a:pt x="0" y="1144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grpSp>
        <p:nvGrpSpPr>
          <p:cNvPr id="7" name="Group 7"/>
          <p:cNvGrpSpPr/>
          <p:nvPr/>
        </p:nvGrpSpPr>
        <p:grpSpPr>
          <a:xfrm>
            <a:off x="651889" y="4560235"/>
            <a:ext cx="5246370" cy="524637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747" r="-16747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61040" y="4849692"/>
            <a:ext cx="5246370" cy="524637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70192" y="4849692"/>
            <a:ext cx="5246370" cy="524637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6747" r="-16747"/>
              </a:stretch>
            </a:blipFill>
          </p:spPr>
          <p:txBody>
            <a:bodyPr/>
            <a:lstStyle/>
            <a:p>
              <a:endParaRPr lang="es-SV"/>
            </a:p>
          </p:txBody>
        </p:sp>
      </p:grpSp>
      <p:sp>
        <p:nvSpPr>
          <p:cNvPr id="13" name="Freeform 8">
            <a:extLst>
              <a:ext uri="{FF2B5EF4-FFF2-40B4-BE49-F238E27FC236}">
                <a16:creationId xmlns:a16="http://schemas.microsoft.com/office/drawing/2014/main" id="{AB78126F-C422-2AE2-AAF0-8C5DDCF6CC25}"/>
              </a:ext>
            </a:extLst>
          </p:cNvPr>
          <p:cNvSpPr/>
          <p:nvPr/>
        </p:nvSpPr>
        <p:spPr>
          <a:xfrm>
            <a:off x="0" y="-204751"/>
            <a:ext cx="5562600" cy="928651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2316" y="-3964688"/>
            <a:ext cx="18877073" cy="18216376"/>
          </a:xfrm>
          <a:custGeom>
            <a:avLst/>
            <a:gdLst/>
            <a:ahLst/>
            <a:cxnLst/>
            <a:rect l="l" t="t" r="r" b="b"/>
            <a:pathLst>
              <a:path w="18877073" h="18216376">
                <a:moveTo>
                  <a:pt x="0" y="0"/>
                </a:moveTo>
                <a:lnTo>
                  <a:pt x="18877074" y="0"/>
                </a:lnTo>
                <a:lnTo>
                  <a:pt x="18877074" y="18216376"/>
                </a:lnTo>
                <a:lnTo>
                  <a:pt x="0" y="18216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3" name="Freeform 3"/>
          <p:cNvSpPr/>
          <p:nvPr/>
        </p:nvSpPr>
        <p:spPr>
          <a:xfrm rot="2511384">
            <a:off x="-4199483" y="5594708"/>
            <a:ext cx="12641366" cy="6458589"/>
          </a:xfrm>
          <a:custGeom>
            <a:avLst/>
            <a:gdLst/>
            <a:ahLst/>
            <a:cxnLst/>
            <a:rect l="l" t="t" r="r" b="b"/>
            <a:pathLst>
              <a:path w="12641366" h="6458589">
                <a:moveTo>
                  <a:pt x="0" y="0"/>
                </a:moveTo>
                <a:lnTo>
                  <a:pt x="12641365" y="0"/>
                </a:lnTo>
                <a:lnTo>
                  <a:pt x="12641365" y="6458589"/>
                </a:lnTo>
                <a:lnTo>
                  <a:pt x="0" y="645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4" name="TextBox 4"/>
          <p:cNvSpPr txBox="1"/>
          <p:nvPr/>
        </p:nvSpPr>
        <p:spPr>
          <a:xfrm>
            <a:off x="1550253" y="3819242"/>
            <a:ext cx="16230600" cy="166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999">
                <a:solidFill>
                  <a:srgbClr val="000000"/>
                </a:solidFill>
                <a:latin typeface="TAN Pearl"/>
                <a:ea typeface="TAN Pearl"/>
                <a:cs typeface="TAN Pearl"/>
                <a:sym typeface="TAN Pearl"/>
              </a:rPr>
              <a:t>¡Muchas gracias!</a:t>
            </a:r>
          </a:p>
        </p:txBody>
      </p:sp>
      <p:sp>
        <p:nvSpPr>
          <p:cNvPr id="5" name="Freeform 5"/>
          <p:cNvSpPr/>
          <p:nvPr/>
        </p:nvSpPr>
        <p:spPr>
          <a:xfrm>
            <a:off x="14433770" y="190500"/>
            <a:ext cx="3347082" cy="1144981"/>
          </a:xfrm>
          <a:custGeom>
            <a:avLst/>
            <a:gdLst/>
            <a:ahLst/>
            <a:cxnLst/>
            <a:rect l="l" t="t" r="r" b="b"/>
            <a:pathLst>
              <a:path w="3347082" h="1144981">
                <a:moveTo>
                  <a:pt x="0" y="0"/>
                </a:moveTo>
                <a:lnTo>
                  <a:pt x="3347081" y="0"/>
                </a:lnTo>
                <a:lnTo>
                  <a:pt x="3347081" y="1144980"/>
                </a:lnTo>
                <a:lnTo>
                  <a:pt x="0" y="1144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FFF32A1-851D-2FA1-8D9A-9F7808E5914B}"/>
              </a:ext>
            </a:extLst>
          </p:cNvPr>
          <p:cNvSpPr/>
          <p:nvPr/>
        </p:nvSpPr>
        <p:spPr>
          <a:xfrm>
            <a:off x="76200" y="374993"/>
            <a:ext cx="6858000" cy="1339507"/>
          </a:xfrm>
          <a:custGeom>
            <a:avLst/>
            <a:gdLst/>
            <a:ahLst/>
            <a:cxnLst/>
            <a:rect l="l" t="t" r="r" b="b"/>
            <a:pathLst>
              <a:path w="7365130" h="1281734">
                <a:moveTo>
                  <a:pt x="0" y="0"/>
                </a:moveTo>
                <a:lnTo>
                  <a:pt x="7365130" y="0"/>
                </a:lnTo>
                <a:lnTo>
                  <a:pt x="7365130" y="1281734"/>
                </a:lnTo>
                <a:lnTo>
                  <a:pt x="0" y="1281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SV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230</Words>
  <Application>Microsoft Office PowerPoint</Application>
  <PresentationFormat>Personalizado</PresentationFormat>
  <Paragraphs>56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Open Sans Bold</vt:lpstr>
      <vt:lpstr>TAN Pearl</vt:lpstr>
      <vt:lpstr>Arial</vt:lpstr>
      <vt:lpstr>Calibri</vt:lpstr>
      <vt:lpstr>TT Interphases Bold</vt:lpstr>
      <vt:lpstr>TT Interphases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simple gradiente básico en celeste blanco</dc:title>
  <dc:creator>María Eugenia Ochoa Valencia</dc:creator>
  <cp:lastModifiedBy>Administración y Comunicaciones MCP</cp:lastModifiedBy>
  <cp:revision>2</cp:revision>
  <dcterms:created xsi:type="dcterms:W3CDTF">2006-08-16T00:00:00Z</dcterms:created>
  <dcterms:modified xsi:type="dcterms:W3CDTF">2024-08-15T15:11:04Z</dcterms:modified>
  <dc:identifier>DAGNqls95Ec</dc:identifier>
</cp:coreProperties>
</file>