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Open Sans" panose="020B0606030504020204" pitchFamily="34" charset="0"/>
      <p:regular r:id="rId14"/>
    </p:embeddedFont>
    <p:embeddedFont>
      <p:font typeface="Open Sans Bold" panose="020B0806030504020204" charset="0"/>
      <p:regular r:id="rId15"/>
    </p:embeddedFont>
    <p:embeddedFont>
      <p:font typeface="RoxboroughCF" panose="020B0604020202020204" charset="0"/>
      <p:regular r:id="rId16"/>
    </p:embeddedFont>
    <p:embeddedFont>
      <p:font typeface="Sorts Mill Goudy" panose="020B0604020202020204" charset="0"/>
      <p:regular r:id="rId17"/>
    </p:embeddedFont>
    <p:embeddedFont>
      <p:font typeface="The Seasons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2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0" y="0"/>
            <a:ext cx="13716000" cy="10287000"/>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601632" y="1395247"/>
            <a:ext cx="6785148" cy="2321086"/>
          </a:xfrm>
          <a:custGeom>
            <a:avLst/>
            <a:gdLst/>
            <a:ahLst/>
            <a:cxnLst/>
            <a:rect l="l" t="t" r="r" b="b"/>
            <a:pathLst>
              <a:path w="6785148" h="2321086">
                <a:moveTo>
                  <a:pt x="0" y="0"/>
                </a:moveTo>
                <a:lnTo>
                  <a:pt x="6785148" y="0"/>
                </a:lnTo>
                <a:lnTo>
                  <a:pt x="6785148" y="2321086"/>
                </a:lnTo>
                <a:lnTo>
                  <a:pt x="0" y="2321086"/>
                </a:lnTo>
                <a:lnTo>
                  <a:pt x="0" y="0"/>
                </a:lnTo>
                <a:close/>
              </a:path>
            </a:pathLst>
          </a:custGeom>
          <a:blipFill>
            <a:blip r:embed="rId2"/>
            <a:stretch>
              <a:fillRect/>
            </a:stretch>
          </a:blipFill>
        </p:spPr>
        <p:txBody>
          <a:bodyPr/>
          <a:lstStyle/>
          <a:p>
            <a:endParaRPr lang="es-SV"/>
          </a:p>
        </p:txBody>
      </p:sp>
      <p:sp>
        <p:nvSpPr>
          <p:cNvPr id="6" name="TextBox 6"/>
          <p:cNvSpPr txBox="1"/>
          <p:nvPr/>
        </p:nvSpPr>
        <p:spPr>
          <a:xfrm>
            <a:off x="6088758" y="4100490"/>
            <a:ext cx="12199242" cy="1298099"/>
          </a:xfrm>
          <a:prstGeom prst="rect">
            <a:avLst/>
          </a:prstGeom>
        </p:spPr>
        <p:txBody>
          <a:bodyPr lIns="0" tIns="0" rIns="0" bIns="0" rtlCol="0" anchor="t">
            <a:spAutoFit/>
          </a:bodyPr>
          <a:lstStyle/>
          <a:p>
            <a:pPr marL="0" lvl="0" indent="0" algn="l">
              <a:lnSpc>
                <a:spcPts val="10448"/>
              </a:lnSpc>
              <a:spcBef>
                <a:spcPct val="0"/>
              </a:spcBef>
            </a:pPr>
            <a:r>
              <a:rPr lang="en-US" sz="8037" spc="-160">
                <a:solidFill>
                  <a:srgbClr val="3F6582"/>
                </a:solidFill>
                <a:latin typeface="RoxboroughCF"/>
                <a:ea typeface="RoxboroughCF"/>
                <a:cs typeface="RoxboroughCF"/>
                <a:sym typeface="RoxboroughCF"/>
              </a:rPr>
              <a:t>Reunión Plenaria 05-2024</a:t>
            </a:r>
          </a:p>
        </p:txBody>
      </p:sp>
      <p:sp>
        <p:nvSpPr>
          <p:cNvPr id="7" name="TextBox 7"/>
          <p:cNvSpPr txBox="1"/>
          <p:nvPr/>
        </p:nvSpPr>
        <p:spPr>
          <a:xfrm>
            <a:off x="8542453" y="5625123"/>
            <a:ext cx="6039249" cy="569048"/>
          </a:xfrm>
          <a:prstGeom prst="rect">
            <a:avLst/>
          </a:prstGeom>
        </p:spPr>
        <p:txBody>
          <a:bodyPr lIns="0" tIns="0" rIns="0" bIns="0" rtlCol="0" anchor="t">
            <a:spAutoFit/>
          </a:bodyPr>
          <a:lstStyle/>
          <a:p>
            <a:pPr marL="0" lvl="0" indent="0" algn="l">
              <a:lnSpc>
                <a:spcPts val="4702"/>
              </a:lnSpc>
            </a:pPr>
            <a:r>
              <a:rPr lang="en-US" sz="3358">
                <a:solidFill>
                  <a:srgbClr val="545454"/>
                </a:solidFill>
                <a:latin typeface="Sorts Mill Goudy"/>
                <a:ea typeface="Sorts Mill Goudy"/>
                <a:cs typeface="Sorts Mill Goudy"/>
                <a:sym typeface="Sorts Mill Goudy"/>
              </a:rPr>
              <a:t>Sesión Extraordinaria, Virtual</a:t>
            </a:r>
          </a:p>
        </p:txBody>
      </p:sp>
      <p:sp>
        <p:nvSpPr>
          <p:cNvPr id="8" name="TextBox 8"/>
          <p:cNvSpPr txBox="1"/>
          <p:nvPr/>
        </p:nvSpPr>
        <p:spPr>
          <a:xfrm>
            <a:off x="12188379" y="9383290"/>
            <a:ext cx="6039249" cy="569048"/>
          </a:xfrm>
          <a:prstGeom prst="rect">
            <a:avLst/>
          </a:prstGeom>
        </p:spPr>
        <p:txBody>
          <a:bodyPr lIns="0" tIns="0" rIns="0" bIns="0" rtlCol="0" anchor="t">
            <a:spAutoFit/>
          </a:bodyPr>
          <a:lstStyle/>
          <a:p>
            <a:pPr marL="0" lvl="0" indent="0" algn="l">
              <a:lnSpc>
                <a:spcPts val="4702"/>
              </a:lnSpc>
            </a:pPr>
            <a:r>
              <a:rPr lang="en-US" sz="3358">
                <a:solidFill>
                  <a:srgbClr val="545454"/>
                </a:solidFill>
                <a:latin typeface="Sorts Mill Goudy"/>
                <a:ea typeface="Sorts Mill Goudy"/>
                <a:cs typeface="Sorts Mill Goudy"/>
                <a:sym typeface="Sorts Mill Goudy"/>
              </a:rPr>
              <a:t>5 de septiembre de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grpSp>
        <p:nvGrpSpPr>
          <p:cNvPr id="3" name="Group 3"/>
          <p:cNvGrpSpPr/>
          <p:nvPr/>
        </p:nvGrpSpPr>
        <p:grpSpPr>
          <a:xfrm>
            <a:off x="0" y="4106414"/>
            <a:ext cx="2515532" cy="2515532"/>
            <a:chOff x="0" y="0"/>
            <a:chExt cx="812800" cy="812800"/>
          </a:xfrm>
        </p:grpSpPr>
        <p:sp>
          <p:nvSpPr>
            <p:cNvPr id="4" name="Freeform 4"/>
            <p:cNvSpPr/>
            <p:nvPr/>
          </p:nvSpPr>
          <p:spPr>
            <a:xfrm>
              <a:off x="0" y="0"/>
              <a:ext cx="812800" cy="812800"/>
            </a:xfrm>
            <a:custGeom>
              <a:avLst/>
              <a:gdLst/>
              <a:ahLst/>
              <a:cxnLst/>
              <a:rect l="l" t="t" r="r" b="b"/>
              <a:pathLst>
                <a:path w="812800" h="812800">
                  <a:moveTo>
                    <a:pt x="70786" y="0"/>
                  </a:moveTo>
                  <a:lnTo>
                    <a:pt x="742014" y="0"/>
                  </a:lnTo>
                  <a:cubicBezTo>
                    <a:pt x="781108" y="0"/>
                    <a:pt x="812800" y="31692"/>
                    <a:pt x="812800" y="70786"/>
                  </a:cubicBezTo>
                  <a:lnTo>
                    <a:pt x="812800" y="742014"/>
                  </a:lnTo>
                  <a:cubicBezTo>
                    <a:pt x="812800" y="781108"/>
                    <a:pt x="781108" y="812800"/>
                    <a:pt x="742014" y="812800"/>
                  </a:cubicBezTo>
                  <a:lnTo>
                    <a:pt x="70786" y="812800"/>
                  </a:lnTo>
                  <a:cubicBezTo>
                    <a:pt x="31692" y="812800"/>
                    <a:pt x="0" y="781108"/>
                    <a:pt x="0" y="742014"/>
                  </a:cubicBezTo>
                  <a:lnTo>
                    <a:pt x="0" y="70786"/>
                  </a:lnTo>
                  <a:cubicBezTo>
                    <a:pt x="0" y="31692"/>
                    <a:pt x="31692" y="0"/>
                    <a:pt x="70786" y="0"/>
                  </a:cubicBezTo>
                  <a:close/>
                </a:path>
              </a:pathLst>
            </a:custGeom>
            <a:blipFill>
              <a:blip r:embed="rId3"/>
              <a:stretch>
                <a:fillRect l="-27083" r="-27083"/>
              </a:stretch>
            </a:blipFill>
          </p:spPr>
          <p:txBody>
            <a:bodyPr/>
            <a:lstStyle/>
            <a:p>
              <a:endParaRPr lang="es-SV"/>
            </a:p>
          </p:txBody>
        </p:sp>
      </p:grpSp>
      <p:sp>
        <p:nvSpPr>
          <p:cNvPr id="5" name="TextBox 5"/>
          <p:cNvSpPr txBox="1"/>
          <p:nvPr/>
        </p:nvSpPr>
        <p:spPr>
          <a:xfrm>
            <a:off x="3031727" y="2143506"/>
            <a:ext cx="13258553" cy="1528939"/>
          </a:xfrm>
          <a:prstGeom prst="rect">
            <a:avLst/>
          </a:prstGeom>
        </p:spPr>
        <p:txBody>
          <a:bodyPr lIns="0" tIns="0" rIns="0" bIns="0" rtlCol="0" anchor="t">
            <a:spAutoFit/>
          </a:bodyPr>
          <a:lstStyle/>
          <a:p>
            <a:pPr algn="ctr">
              <a:lnSpc>
                <a:spcPts val="10505"/>
              </a:lnSpc>
            </a:pPr>
            <a:r>
              <a:rPr lang="en-US" sz="10199" b="1">
                <a:solidFill>
                  <a:srgbClr val="3F6582"/>
                </a:solidFill>
                <a:latin typeface="The Seasons Bold"/>
                <a:ea typeface="The Seasons Bold"/>
                <a:cs typeface="The Seasons Bold"/>
                <a:sym typeface="The Seasons Bold"/>
              </a:rPr>
              <a:t>Miembros Elegibles</a:t>
            </a:r>
          </a:p>
        </p:txBody>
      </p:sp>
      <p:sp>
        <p:nvSpPr>
          <p:cNvPr id="6" name="TextBox 6"/>
          <p:cNvSpPr txBox="1"/>
          <p:nvPr/>
        </p:nvSpPr>
        <p:spPr>
          <a:xfrm>
            <a:off x="2738311" y="4374045"/>
            <a:ext cx="5346493" cy="1514746"/>
          </a:xfrm>
          <a:prstGeom prst="rect">
            <a:avLst/>
          </a:prstGeom>
        </p:spPr>
        <p:txBody>
          <a:bodyPr lIns="0" tIns="0" rIns="0" bIns="0" rtlCol="0" anchor="t">
            <a:spAutoFit/>
          </a:bodyPr>
          <a:lstStyle/>
          <a:p>
            <a:pPr algn="l">
              <a:lnSpc>
                <a:spcPts val="4114"/>
              </a:lnSpc>
            </a:pPr>
            <a:r>
              <a:rPr lang="en-US" sz="2555" b="1">
                <a:solidFill>
                  <a:srgbClr val="000000"/>
                </a:solidFill>
                <a:latin typeface="Open Sans Bold"/>
                <a:ea typeface="Open Sans Bold"/>
                <a:cs typeface="Open Sans Bold"/>
                <a:sym typeface="Open Sans Bold"/>
              </a:rPr>
              <a:t>Lcda. María Mercedes de Molina</a:t>
            </a:r>
          </a:p>
          <a:p>
            <a:pPr algn="l">
              <a:lnSpc>
                <a:spcPts val="4114"/>
              </a:lnSpc>
            </a:pPr>
            <a:r>
              <a:rPr lang="en-US" sz="2555">
                <a:solidFill>
                  <a:srgbClr val="000000"/>
                </a:solidFill>
                <a:latin typeface="Open Sans"/>
                <a:ea typeface="Open Sans"/>
                <a:cs typeface="Open Sans"/>
                <a:sym typeface="Open Sans"/>
              </a:rPr>
              <a:t>Ministerio de Educación</a:t>
            </a:r>
          </a:p>
          <a:p>
            <a:pPr algn="l">
              <a:lnSpc>
                <a:spcPts val="4114"/>
              </a:lnSpc>
            </a:pPr>
            <a:r>
              <a:rPr lang="en-US" sz="2555">
                <a:solidFill>
                  <a:srgbClr val="000000"/>
                </a:solidFill>
                <a:latin typeface="Open Sans"/>
                <a:ea typeface="Open Sans"/>
                <a:cs typeface="Open Sans"/>
                <a:sym typeface="Open Sans"/>
              </a:rPr>
              <a:t>Gobierno</a:t>
            </a:r>
          </a:p>
        </p:txBody>
      </p:sp>
      <p:sp>
        <p:nvSpPr>
          <p:cNvPr id="7" name="TextBox 7"/>
          <p:cNvSpPr txBox="1"/>
          <p:nvPr/>
        </p:nvSpPr>
        <p:spPr>
          <a:xfrm>
            <a:off x="3202765" y="7586917"/>
            <a:ext cx="7520558" cy="1514746"/>
          </a:xfrm>
          <a:prstGeom prst="rect">
            <a:avLst/>
          </a:prstGeom>
        </p:spPr>
        <p:txBody>
          <a:bodyPr lIns="0" tIns="0" rIns="0" bIns="0" rtlCol="0" anchor="t">
            <a:spAutoFit/>
          </a:bodyPr>
          <a:lstStyle/>
          <a:p>
            <a:pPr algn="l">
              <a:lnSpc>
                <a:spcPts val="4114"/>
              </a:lnSpc>
            </a:pPr>
            <a:r>
              <a:rPr lang="en-US" sz="2555" b="1">
                <a:solidFill>
                  <a:srgbClr val="000000"/>
                </a:solidFill>
                <a:latin typeface="Open Sans Bold"/>
                <a:ea typeface="Open Sans Bold"/>
                <a:cs typeface="Open Sans Bold"/>
                <a:sym typeface="Open Sans Bold"/>
              </a:rPr>
              <a:t>Dra. Celina de Miranda</a:t>
            </a:r>
          </a:p>
          <a:p>
            <a:pPr algn="l">
              <a:lnSpc>
                <a:spcPts val="4114"/>
              </a:lnSpc>
            </a:pPr>
            <a:r>
              <a:rPr lang="en-US" sz="2555">
                <a:solidFill>
                  <a:srgbClr val="000000"/>
                </a:solidFill>
                <a:latin typeface="Open Sans"/>
                <a:ea typeface="Open Sans"/>
                <a:cs typeface="Open Sans"/>
                <a:sym typeface="Open Sans"/>
              </a:rPr>
              <a:t>ONUSIDA</a:t>
            </a:r>
          </a:p>
          <a:p>
            <a:pPr algn="l">
              <a:lnSpc>
                <a:spcPts val="4114"/>
              </a:lnSpc>
            </a:pPr>
            <a:r>
              <a:rPr lang="en-US" sz="2555">
                <a:solidFill>
                  <a:srgbClr val="000000"/>
                </a:solidFill>
                <a:latin typeface="Open Sans"/>
                <a:ea typeface="Open Sans"/>
                <a:cs typeface="Open Sans"/>
                <a:sym typeface="Open Sans"/>
              </a:rPr>
              <a:t>Cooperación Internacional</a:t>
            </a:r>
          </a:p>
        </p:txBody>
      </p:sp>
      <p:grpSp>
        <p:nvGrpSpPr>
          <p:cNvPr id="8" name="Group 8"/>
          <p:cNvGrpSpPr/>
          <p:nvPr/>
        </p:nvGrpSpPr>
        <p:grpSpPr>
          <a:xfrm>
            <a:off x="222779" y="7427203"/>
            <a:ext cx="2515532" cy="2515532"/>
            <a:chOff x="0" y="0"/>
            <a:chExt cx="812800" cy="812800"/>
          </a:xfrm>
        </p:grpSpPr>
        <p:sp>
          <p:nvSpPr>
            <p:cNvPr id="9" name="Freeform 9"/>
            <p:cNvSpPr/>
            <p:nvPr/>
          </p:nvSpPr>
          <p:spPr>
            <a:xfrm>
              <a:off x="0" y="0"/>
              <a:ext cx="812800" cy="812800"/>
            </a:xfrm>
            <a:custGeom>
              <a:avLst/>
              <a:gdLst/>
              <a:ahLst/>
              <a:cxnLst/>
              <a:rect l="l" t="t" r="r" b="b"/>
              <a:pathLst>
                <a:path w="812800" h="812800">
                  <a:moveTo>
                    <a:pt x="70786" y="0"/>
                  </a:moveTo>
                  <a:lnTo>
                    <a:pt x="742014" y="0"/>
                  </a:lnTo>
                  <a:cubicBezTo>
                    <a:pt x="781108" y="0"/>
                    <a:pt x="812800" y="31692"/>
                    <a:pt x="812800" y="70786"/>
                  </a:cubicBezTo>
                  <a:lnTo>
                    <a:pt x="812800" y="742014"/>
                  </a:lnTo>
                  <a:cubicBezTo>
                    <a:pt x="812800" y="781108"/>
                    <a:pt x="781108" y="812800"/>
                    <a:pt x="742014" y="812800"/>
                  </a:cubicBezTo>
                  <a:lnTo>
                    <a:pt x="70786" y="812800"/>
                  </a:lnTo>
                  <a:cubicBezTo>
                    <a:pt x="31692" y="812800"/>
                    <a:pt x="0" y="781108"/>
                    <a:pt x="0" y="742014"/>
                  </a:cubicBezTo>
                  <a:lnTo>
                    <a:pt x="0" y="70786"/>
                  </a:lnTo>
                  <a:cubicBezTo>
                    <a:pt x="0" y="31692"/>
                    <a:pt x="31692" y="0"/>
                    <a:pt x="70786" y="0"/>
                  </a:cubicBezTo>
                  <a:close/>
                </a:path>
              </a:pathLst>
            </a:custGeom>
            <a:blipFill>
              <a:blip r:embed="rId4"/>
              <a:stretch>
                <a:fillRect l="-27083" r="-27083"/>
              </a:stretch>
            </a:blipFill>
          </p:spPr>
          <p:txBody>
            <a:bodyPr/>
            <a:lstStyle/>
            <a:p>
              <a:endParaRPr lang="es-SV"/>
            </a:p>
          </p:txBody>
        </p:sp>
      </p:grpSp>
      <p:grpSp>
        <p:nvGrpSpPr>
          <p:cNvPr id="10" name="Group 10"/>
          <p:cNvGrpSpPr/>
          <p:nvPr/>
        </p:nvGrpSpPr>
        <p:grpSpPr>
          <a:xfrm>
            <a:off x="9661003" y="5364180"/>
            <a:ext cx="2515532" cy="2515532"/>
            <a:chOff x="0" y="0"/>
            <a:chExt cx="812800" cy="812800"/>
          </a:xfrm>
        </p:grpSpPr>
        <p:sp>
          <p:nvSpPr>
            <p:cNvPr id="11" name="Freeform 11"/>
            <p:cNvSpPr/>
            <p:nvPr/>
          </p:nvSpPr>
          <p:spPr>
            <a:xfrm>
              <a:off x="0" y="0"/>
              <a:ext cx="812800" cy="812800"/>
            </a:xfrm>
            <a:custGeom>
              <a:avLst/>
              <a:gdLst/>
              <a:ahLst/>
              <a:cxnLst/>
              <a:rect l="l" t="t" r="r" b="b"/>
              <a:pathLst>
                <a:path w="812800" h="812800">
                  <a:moveTo>
                    <a:pt x="70786" y="0"/>
                  </a:moveTo>
                  <a:lnTo>
                    <a:pt x="742014" y="0"/>
                  </a:lnTo>
                  <a:cubicBezTo>
                    <a:pt x="781108" y="0"/>
                    <a:pt x="812800" y="31692"/>
                    <a:pt x="812800" y="70786"/>
                  </a:cubicBezTo>
                  <a:lnTo>
                    <a:pt x="812800" y="742014"/>
                  </a:lnTo>
                  <a:cubicBezTo>
                    <a:pt x="812800" y="781108"/>
                    <a:pt x="781108" y="812800"/>
                    <a:pt x="742014" y="812800"/>
                  </a:cubicBezTo>
                  <a:lnTo>
                    <a:pt x="70786" y="812800"/>
                  </a:lnTo>
                  <a:cubicBezTo>
                    <a:pt x="31692" y="812800"/>
                    <a:pt x="0" y="781108"/>
                    <a:pt x="0" y="742014"/>
                  </a:cubicBezTo>
                  <a:lnTo>
                    <a:pt x="0" y="70786"/>
                  </a:lnTo>
                  <a:cubicBezTo>
                    <a:pt x="0" y="31692"/>
                    <a:pt x="31692" y="0"/>
                    <a:pt x="70786" y="0"/>
                  </a:cubicBezTo>
                  <a:close/>
                </a:path>
              </a:pathLst>
            </a:custGeom>
            <a:blipFill>
              <a:blip r:embed="rId5"/>
              <a:stretch>
                <a:fillRect l="-27083" r="-27083"/>
              </a:stretch>
            </a:blipFill>
          </p:spPr>
          <p:txBody>
            <a:bodyPr/>
            <a:lstStyle/>
            <a:p>
              <a:endParaRPr lang="es-SV"/>
            </a:p>
          </p:txBody>
        </p:sp>
      </p:grpSp>
      <p:sp>
        <p:nvSpPr>
          <p:cNvPr id="12" name="TextBox 12"/>
          <p:cNvSpPr txBox="1"/>
          <p:nvPr/>
        </p:nvSpPr>
        <p:spPr>
          <a:xfrm>
            <a:off x="12395610" y="5784016"/>
            <a:ext cx="5532084" cy="1514746"/>
          </a:xfrm>
          <a:prstGeom prst="rect">
            <a:avLst/>
          </a:prstGeom>
        </p:spPr>
        <p:txBody>
          <a:bodyPr lIns="0" tIns="0" rIns="0" bIns="0" rtlCol="0" anchor="t">
            <a:spAutoFit/>
          </a:bodyPr>
          <a:lstStyle/>
          <a:p>
            <a:pPr algn="l">
              <a:lnSpc>
                <a:spcPts val="4114"/>
              </a:lnSpc>
            </a:pPr>
            <a:r>
              <a:rPr lang="en-US" sz="2555" b="1">
                <a:solidFill>
                  <a:srgbClr val="000000"/>
                </a:solidFill>
                <a:latin typeface="Open Sans Bold"/>
                <a:ea typeface="Open Sans Bold"/>
                <a:cs typeface="Open Sans Bold"/>
                <a:sym typeface="Open Sans Bold"/>
              </a:rPr>
              <a:t>Dr. Anibal Quijano</a:t>
            </a:r>
          </a:p>
          <a:p>
            <a:pPr algn="l">
              <a:lnSpc>
                <a:spcPts val="4114"/>
              </a:lnSpc>
            </a:pPr>
            <a:r>
              <a:rPr lang="en-US" sz="2555">
                <a:solidFill>
                  <a:srgbClr val="000000"/>
                </a:solidFill>
                <a:latin typeface="Open Sans"/>
                <a:ea typeface="Open Sans"/>
                <a:cs typeface="Open Sans"/>
                <a:sym typeface="Open Sans"/>
              </a:rPr>
              <a:t>USAID</a:t>
            </a:r>
          </a:p>
          <a:p>
            <a:pPr algn="l">
              <a:lnSpc>
                <a:spcPts val="4114"/>
              </a:lnSpc>
            </a:pPr>
            <a:r>
              <a:rPr lang="en-US" sz="2555">
                <a:solidFill>
                  <a:srgbClr val="000000"/>
                </a:solidFill>
                <a:latin typeface="Open Sans"/>
                <a:ea typeface="Open Sans"/>
                <a:cs typeface="Open Sans"/>
                <a:sym typeface="Open Sans"/>
              </a:rPr>
              <a:t>Cooperación Internacional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04798"/>
            <a:ext cx="18288000" cy="5682202"/>
            <a:chOff x="0" y="0"/>
            <a:chExt cx="4816593" cy="1496547"/>
          </a:xfrm>
        </p:grpSpPr>
        <p:sp>
          <p:nvSpPr>
            <p:cNvPr id="3" name="Freeform 3"/>
            <p:cNvSpPr/>
            <p:nvPr/>
          </p:nvSpPr>
          <p:spPr>
            <a:xfrm>
              <a:off x="0" y="0"/>
              <a:ext cx="4816592" cy="1496547"/>
            </a:xfrm>
            <a:custGeom>
              <a:avLst/>
              <a:gdLst/>
              <a:ahLst/>
              <a:cxnLst/>
              <a:rect l="l" t="t" r="r" b="b"/>
              <a:pathLst>
                <a:path w="4816592" h="1496547">
                  <a:moveTo>
                    <a:pt x="0" y="0"/>
                  </a:moveTo>
                  <a:lnTo>
                    <a:pt x="4816592" y="0"/>
                  </a:lnTo>
                  <a:lnTo>
                    <a:pt x="4816592" y="1496547"/>
                  </a:lnTo>
                  <a:lnTo>
                    <a:pt x="0" y="1496547"/>
                  </a:lnTo>
                  <a:close/>
                </a:path>
              </a:pathLst>
            </a:custGeom>
            <a:solidFill>
              <a:srgbClr val="3F6582"/>
            </a:solidFill>
          </p:spPr>
          <p:txBody>
            <a:bodyPr/>
            <a:lstStyle/>
            <a:p>
              <a:endParaRPr lang="es-SV"/>
            </a:p>
          </p:txBody>
        </p:sp>
        <p:sp>
          <p:nvSpPr>
            <p:cNvPr id="4" name="TextBox 4"/>
            <p:cNvSpPr txBox="1"/>
            <p:nvPr/>
          </p:nvSpPr>
          <p:spPr>
            <a:xfrm>
              <a:off x="0" y="-38100"/>
              <a:ext cx="4816593" cy="153464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0" y="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6" name="TextBox 6"/>
          <p:cNvSpPr txBox="1"/>
          <p:nvPr/>
        </p:nvSpPr>
        <p:spPr>
          <a:xfrm>
            <a:off x="4649019" y="6730254"/>
            <a:ext cx="10660280" cy="1528939"/>
          </a:xfrm>
          <a:prstGeom prst="rect">
            <a:avLst/>
          </a:prstGeom>
        </p:spPr>
        <p:txBody>
          <a:bodyPr lIns="0" tIns="0" rIns="0" bIns="0" rtlCol="0" anchor="t">
            <a:spAutoFit/>
          </a:bodyPr>
          <a:lstStyle/>
          <a:p>
            <a:pPr algn="ctr">
              <a:lnSpc>
                <a:spcPts val="10505"/>
              </a:lnSpc>
            </a:pPr>
            <a:r>
              <a:rPr lang="en-US" sz="10199" b="1">
                <a:solidFill>
                  <a:srgbClr val="FFFFFF"/>
                </a:solidFill>
                <a:latin typeface="The Seasons Bold"/>
                <a:ea typeface="The Seasons Bold"/>
                <a:cs typeface="The Seasons Bold"/>
                <a:sym typeface="The Seasons Bold"/>
              </a:rPr>
              <a:t>VOTACIÓN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22439" y="0"/>
            <a:ext cx="13716000" cy="10287000"/>
            <a:chOff x="0" y="0"/>
            <a:chExt cx="812800" cy="609600"/>
          </a:xfrm>
        </p:grpSpPr>
        <p:sp>
          <p:nvSpPr>
            <p:cNvPr id="3" name="Freeform 3"/>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2271341" y="4209209"/>
            <a:ext cx="6467380" cy="1369221"/>
          </a:xfrm>
          <a:prstGeom prst="rect">
            <a:avLst/>
          </a:prstGeom>
        </p:spPr>
        <p:txBody>
          <a:bodyPr lIns="0" tIns="0" rIns="0" bIns="0" rtlCol="0" anchor="t">
            <a:spAutoFit/>
          </a:bodyPr>
          <a:lstStyle/>
          <a:p>
            <a:pPr marL="0" lvl="0" indent="0" algn="r">
              <a:lnSpc>
                <a:spcPts val="10968"/>
              </a:lnSpc>
              <a:spcBef>
                <a:spcPct val="0"/>
              </a:spcBef>
            </a:pPr>
            <a:r>
              <a:rPr lang="en-US" sz="8437" spc="-168">
                <a:solidFill>
                  <a:srgbClr val="FFFFFF"/>
                </a:solidFill>
                <a:latin typeface="RoxboroughCF"/>
                <a:ea typeface="RoxboroughCF"/>
                <a:cs typeface="RoxboroughCF"/>
                <a:sym typeface="RoxboroughCF"/>
              </a:rPr>
              <a:t>GRACIAS</a:t>
            </a:r>
            <a:r>
              <a:rPr lang="en-US" sz="8437" spc="-168">
                <a:solidFill>
                  <a:srgbClr val="3F6582"/>
                </a:solidFill>
                <a:latin typeface="RoxboroughCF"/>
                <a:ea typeface="RoxboroughCF"/>
                <a:cs typeface="RoxboroughCF"/>
                <a:sym typeface="RoxboroughCF"/>
              </a:rPr>
              <a:t>S</a:t>
            </a:r>
          </a:p>
        </p:txBody>
      </p:sp>
      <p:sp>
        <p:nvSpPr>
          <p:cNvPr id="6" name="Freeform 6"/>
          <p:cNvSpPr/>
          <p:nvPr/>
        </p:nvSpPr>
        <p:spPr>
          <a:xfrm>
            <a:off x="0" y="0"/>
            <a:ext cx="7456659" cy="10546901"/>
          </a:xfrm>
          <a:custGeom>
            <a:avLst/>
            <a:gdLst/>
            <a:ahLst/>
            <a:cxnLst/>
            <a:rect l="l" t="t" r="r" b="b"/>
            <a:pathLst>
              <a:path w="7456659" h="10546901">
                <a:moveTo>
                  <a:pt x="0" y="0"/>
                </a:moveTo>
                <a:lnTo>
                  <a:pt x="7456659" y="0"/>
                </a:lnTo>
                <a:lnTo>
                  <a:pt x="7456659" y="10546901"/>
                </a:lnTo>
                <a:lnTo>
                  <a:pt x="0" y="10546901"/>
                </a:lnTo>
                <a:lnTo>
                  <a:pt x="0" y="0"/>
                </a:lnTo>
                <a:close/>
              </a:path>
            </a:pathLst>
          </a:custGeom>
          <a:blipFill>
            <a:blip r:embed="rId2"/>
            <a:stretch>
              <a:fillRect/>
            </a:stretch>
          </a:blipFill>
        </p:spPr>
        <p:txBody>
          <a:bodyPr/>
          <a:lstStyle/>
          <a:p>
            <a:endParaRPr lang="es-S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0234" y="-86810"/>
            <a:ext cx="1698934" cy="10373810"/>
            <a:chOff x="0" y="0"/>
            <a:chExt cx="812800" cy="4963013"/>
          </a:xfrm>
        </p:grpSpPr>
        <p:sp>
          <p:nvSpPr>
            <p:cNvPr id="3" name="Freeform 3"/>
            <p:cNvSpPr/>
            <p:nvPr/>
          </p:nvSpPr>
          <p:spPr>
            <a:xfrm>
              <a:off x="0" y="0"/>
              <a:ext cx="812800" cy="4963013"/>
            </a:xfrm>
            <a:custGeom>
              <a:avLst/>
              <a:gdLst/>
              <a:ahLst/>
              <a:cxnLst/>
              <a:rect l="l" t="t" r="r" b="b"/>
              <a:pathLst>
                <a:path w="812800" h="4963013">
                  <a:moveTo>
                    <a:pt x="203200" y="0"/>
                  </a:moveTo>
                  <a:lnTo>
                    <a:pt x="812800" y="0"/>
                  </a:lnTo>
                  <a:lnTo>
                    <a:pt x="609600" y="4963013"/>
                  </a:lnTo>
                  <a:lnTo>
                    <a:pt x="0" y="4963013"/>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609600" cy="5001113"/>
            </a:xfrm>
            <a:prstGeom prst="rect">
              <a:avLst/>
            </a:prstGeom>
          </p:spPr>
          <p:txBody>
            <a:bodyPr lIns="39794" tIns="39794" rIns="39794" bIns="39794" rtlCol="0" anchor="ctr"/>
            <a:lstStyle/>
            <a:p>
              <a:pPr algn="ctr">
                <a:lnSpc>
                  <a:spcPts val="2659"/>
                </a:lnSpc>
                <a:spcBef>
                  <a:spcPct val="0"/>
                </a:spcBef>
              </a:pPr>
              <a:endParaRPr/>
            </a:p>
          </p:txBody>
        </p:sp>
      </p:grpSp>
      <p:sp>
        <p:nvSpPr>
          <p:cNvPr id="5" name="Freeform 5"/>
          <p:cNvSpPr/>
          <p:nvPr/>
        </p:nvSpPr>
        <p:spPr>
          <a:xfrm>
            <a:off x="970045" y="149136"/>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4953000" y="3246010"/>
            <a:ext cx="11649954" cy="2596865"/>
          </a:xfrm>
          <a:prstGeom prst="rect">
            <a:avLst/>
          </a:prstGeom>
        </p:spPr>
        <p:txBody>
          <a:bodyPr wrap="square" lIns="0" tIns="0" rIns="0" bIns="0" rtlCol="0" anchor="t">
            <a:spAutoFit/>
          </a:bodyPr>
          <a:lstStyle/>
          <a:p>
            <a:pPr algn="ctr">
              <a:lnSpc>
                <a:spcPts val="7000"/>
              </a:lnSpc>
            </a:pPr>
            <a:r>
              <a:rPr lang="en-US" sz="5000" b="1" dirty="0">
                <a:solidFill>
                  <a:srgbClr val="3F6582"/>
                </a:solidFill>
                <a:latin typeface="The Seasons Bold"/>
                <a:ea typeface="The Seasons Bold"/>
                <a:cs typeface="The Seasons Bold"/>
                <a:sym typeface="The Seasons Bold"/>
              </a:rPr>
              <a:t>ELECCIÓN CARGO DE PRESIDENCIA</a:t>
            </a:r>
          </a:p>
          <a:p>
            <a:pPr algn="ctr">
              <a:lnSpc>
                <a:spcPts val="7000"/>
              </a:lnSpc>
            </a:pPr>
            <a:r>
              <a:rPr lang="en-US" sz="5000" b="1" dirty="0">
                <a:solidFill>
                  <a:srgbClr val="3F6582"/>
                </a:solidFill>
                <a:latin typeface="The Seasons Bold"/>
                <a:ea typeface="The Seasons Bold"/>
                <a:cs typeface="The Seasons Bold"/>
                <a:sym typeface="The Seasons Bold"/>
              </a:rPr>
              <a:t>COMITÉ EJECUTIVO </a:t>
            </a:r>
          </a:p>
          <a:p>
            <a:pPr algn="ctr">
              <a:lnSpc>
                <a:spcPts val="7000"/>
              </a:lnSpc>
            </a:pPr>
            <a:r>
              <a:rPr lang="en-US" sz="5000" b="1" dirty="0">
                <a:solidFill>
                  <a:srgbClr val="3F6582"/>
                </a:solidFill>
                <a:latin typeface="The Seasons Bold"/>
                <a:ea typeface="The Seasons Bold"/>
                <a:cs typeface="The Seasons Bold"/>
                <a:sym typeface="The Seasons Bold"/>
              </a:rPr>
              <a:t>2023-2025</a:t>
            </a:r>
          </a:p>
        </p:txBody>
      </p:sp>
      <p:sp>
        <p:nvSpPr>
          <p:cNvPr id="8" name="TextBox 8"/>
          <p:cNvSpPr txBox="1"/>
          <p:nvPr/>
        </p:nvSpPr>
        <p:spPr>
          <a:xfrm>
            <a:off x="6124375" y="6472767"/>
            <a:ext cx="6039249" cy="1763477"/>
          </a:xfrm>
          <a:prstGeom prst="rect">
            <a:avLst/>
          </a:prstGeom>
        </p:spPr>
        <p:txBody>
          <a:bodyPr lIns="0" tIns="0" rIns="0" bIns="0" rtlCol="0" anchor="t">
            <a:spAutoFit/>
          </a:bodyPr>
          <a:lstStyle/>
          <a:p>
            <a:pPr algn="l">
              <a:lnSpc>
                <a:spcPts val="4702"/>
              </a:lnSpc>
            </a:pPr>
            <a:r>
              <a:rPr lang="en-US" sz="3358" dirty="0">
                <a:solidFill>
                  <a:srgbClr val="545454"/>
                </a:solidFill>
                <a:latin typeface="Sorts Mill Goudy"/>
                <a:ea typeface="Sorts Mill Goudy"/>
                <a:cs typeface="Sorts Mill Goudy"/>
                <a:sym typeface="Sorts Mill Goudy"/>
              </a:rPr>
              <a:t>Presenta:</a:t>
            </a:r>
          </a:p>
          <a:p>
            <a:pPr algn="l">
              <a:lnSpc>
                <a:spcPts val="4702"/>
              </a:lnSpc>
            </a:pPr>
            <a:r>
              <a:rPr lang="en-US" sz="3358" dirty="0">
                <a:solidFill>
                  <a:srgbClr val="545454"/>
                </a:solidFill>
                <a:latin typeface="Sorts Mill Goudy"/>
                <a:ea typeface="Sorts Mill Goudy"/>
                <a:cs typeface="Sorts Mill Goudy"/>
                <a:sym typeface="Sorts Mill Goudy"/>
              </a:rPr>
              <a:t>Lcda. Marta Alicia de Magaña</a:t>
            </a:r>
          </a:p>
          <a:p>
            <a:pPr marL="0" lvl="0" indent="0" algn="l">
              <a:lnSpc>
                <a:spcPts val="4702"/>
              </a:lnSpc>
            </a:pPr>
            <a:r>
              <a:rPr lang="en-US" sz="3358" dirty="0">
                <a:solidFill>
                  <a:srgbClr val="545454"/>
                </a:solidFill>
                <a:latin typeface="Sorts Mill Goudy"/>
                <a:ea typeface="Sorts Mill Goudy"/>
                <a:cs typeface="Sorts Mill Goudy"/>
                <a:sym typeface="Sorts Mill Goudy"/>
              </a:rPr>
              <a:t>Directora Ejecutiva del MCP.ES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31646" y="6142288"/>
            <a:ext cx="4024908" cy="876122"/>
          </a:xfrm>
          <a:prstGeom prst="rect">
            <a:avLst/>
          </a:prstGeom>
        </p:spPr>
        <p:txBody>
          <a:bodyPr lIns="0" tIns="0" rIns="0" bIns="0" rtlCol="0" anchor="t">
            <a:spAutoFit/>
          </a:bodyPr>
          <a:lstStyle/>
          <a:p>
            <a:pPr marL="0" lvl="0" indent="0" algn="l">
              <a:lnSpc>
                <a:spcPts val="3172"/>
              </a:lnSpc>
              <a:spcBef>
                <a:spcPct val="0"/>
              </a:spcBef>
            </a:pPr>
            <a:r>
              <a:rPr lang="en-US" sz="3080" b="1" u="none" strike="noStrike">
                <a:solidFill>
                  <a:srgbClr val="FFFFFF"/>
                </a:solidFill>
                <a:latin typeface="The Seasons Bold"/>
                <a:ea typeface="The Seasons Bold"/>
                <a:cs typeface="The Seasons Bold"/>
                <a:sym typeface="The Seasons Bold"/>
              </a:rPr>
              <a:t>Drive</a:t>
            </a:r>
          </a:p>
          <a:p>
            <a:pPr marL="0" lvl="0" indent="0" algn="l">
              <a:lnSpc>
                <a:spcPts val="3172"/>
              </a:lnSpc>
              <a:spcBef>
                <a:spcPct val="0"/>
              </a:spcBef>
            </a:pPr>
            <a:r>
              <a:rPr lang="en-US" sz="3080" b="1" u="none" strike="noStrike">
                <a:solidFill>
                  <a:srgbClr val="FFFFFF"/>
                </a:solidFill>
                <a:latin typeface="The Seasons Bold"/>
                <a:ea typeface="The Seasons Bold"/>
                <a:cs typeface="The Seasons Bold"/>
                <a:sym typeface="The Seasons Bold"/>
              </a:rPr>
              <a:t>Innovation</a:t>
            </a:r>
          </a:p>
        </p:txBody>
      </p:sp>
      <p:grpSp>
        <p:nvGrpSpPr>
          <p:cNvPr id="3" name="Group 3"/>
          <p:cNvGrpSpPr/>
          <p:nvPr/>
        </p:nvGrpSpPr>
        <p:grpSpPr>
          <a:xfrm>
            <a:off x="17089911" y="-138616"/>
            <a:ext cx="1516245" cy="10564232"/>
            <a:chOff x="0" y="0"/>
            <a:chExt cx="812800" cy="5663072"/>
          </a:xfrm>
        </p:grpSpPr>
        <p:sp>
          <p:nvSpPr>
            <p:cNvPr id="4" name="Freeform 4"/>
            <p:cNvSpPr/>
            <p:nvPr/>
          </p:nvSpPr>
          <p:spPr>
            <a:xfrm>
              <a:off x="0" y="0"/>
              <a:ext cx="812800" cy="5663073"/>
            </a:xfrm>
            <a:custGeom>
              <a:avLst/>
              <a:gdLst/>
              <a:ahLst/>
              <a:cxnLst/>
              <a:rect l="l" t="t" r="r" b="b"/>
              <a:pathLst>
                <a:path w="812800" h="5663073">
                  <a:moveTo>
                    <a:pt x="203200" y="0"/>
                  </a:moveTo>
                  <a:lnTo>
                    <a:pt x="812800" y="0"/>
                  </a:lnTo>
                  <a:lnTo>
                    <a:pt x="609600" y="5663073"/>
                  </a:lnTo>
                  <a:lnTo>
                    <a:pt x="0" y="5663073"/>
                  </a:lnTo>
                  <a:lnTo>
                    <a:pt x="203200" y="0"/>
                  </a:lnTo>
                  <a:close/>
                </a:path>
              </a:pathLst>
            </a:custGeom>
            <a:solidFill>
              <a:srgbClr val="3F6582"/>
            </a:solidFill>
          </p:spPr>
          <p:txBody>
            <a:bodyPr/>
            <a:lstStyle/>
            <a:p>
              <a:endParaRPr lang="es-SV"/>
            </a:p>
          </p:txBody>
        </p:sp>
        <p:sp>
          <p:nvSpPr>
            <p:cNvPr id="5" name="TextBox 5"/>
            <p:cNvSpPr txBox="1"/>
            <p:nvPr/>
          </p:nvSpPr>
          <p:spPr>
            <a:xfrm>
              <a:off x="101600" y="-38100"/>
              <a:ext cx="609600" cy="5701172"/>
            </a:xfrm>
            <a:prstGeom prst="rect">
              <a:avLst/>
            </a:prstGeom>
          </p:spPr>
          <p:txBody>
            <a:bodyPr lIns="39794" tIns="39794" rIns="39794" bIns="39794" rtlCol="0" anchor="ctr"/>
            <a:lstStyle/>
            <a:p>
              <a:pPr algn="ctr">
                <a:lnSpc>
                  <a:spcPts val="2659"/>
                </a:lnSpc>
                <a:spcBef>
                  <a:spcPct val="0"/>
                </a:spcBef>
              </a:pPr>
              <a:endParaRPr/>
            </a:p>
          </p:txBody>
        </p:sp>
      </p:grpSp>
      <p:sp>
        <p:nvSpPr>
          <p:cNvPr id="6" name="TextBox 6"/>
          <p:cNvSpPr txBox="1"/>
          <p:nvPr/>
        </p:nvSpPr>
        <p:spPr>
          <a:xfrm>
            <a:off x="5048505" y="2933700"/>
            <a:ext cx="12230937" cy="795089"/>
          </a:xfrm>
          <a:prstGeom prst="rect">
            <a:avLst/>
          </a:prstGeom>
        </p:spPr>
        <p:txBody>
          <a:bodyPr lIns="0" tIns="0" rIns="0" bIns="0" rtlCol="0" anchor="t">
            <a:spAutoFit/>
          </a:bodyPr>
          <a:lstStyle/>
          <a:p>
            <a:pPr algn="l">
              <a:lnSpc>
                <a:spcPts val="6179"/>
              </a:lnSpc>
            </a:pPr>
            <a:r>
              <a:rPr lang="en-US" sz="5999" b="1" dirty="0">
                <a:solidFill>
                  <a:srgbClr val="3F6582"/>
                </a:solidFill>
                <a:latin typeface="The Seasons Bold"/>
                <a:ea typeface="The Seasons Bold"/>
                <a:cs typeface="The Seasons Bold"/>
                <a:sym typeface="The Seasons Bold"/>
              </a:rPr>
              <a:t>ANTECEDENTES </a:t>
            </a:r>
          </a:p>
        </p:txBody>
      </p:sp>
      <p:sp>
        <p:nvSpPr>
          <p:cNvPr id="7" name="TextBox 7"/>
          <p:cNvSpPr txBox="1"/>
          <p:nvPr/>
        </p:nvSpPr>
        <p:spPr>
          <a:xfrm>
            <a:off x="914400" y="4457700"/>
            <a:ext cx="14944196" cy="3085909"/>
          </a:xfrm>
          <a:prstGeom prst="rect">
            <a:avLst/>
          </a:prstGeom>
        </p:spPr>
        <p:txBody>
          <a:bodyPr lIns="0" tIns="0" rIns="0" bIns="0" rtlCol="0" anchor="t">
            <a:spAutoFit/>
          </a:bodyPr>
          <a:lstStyle/>
          <a:p>
            <a:pPr marL="329869" lvl="1" algn="just">
              <a:lnSpc>
                <a:spcPts val="4919"/>
              </a:lnSpc>
            </a:pPr>
            <a:r>
              <a:rPr lang="es-MX" sz="3055" dirty="0">
                <a:solidFill>
                  <a:srgbClr val="000000"/>
                </a:solidFill>
                <a:latin typeface="Open Sans"/>
                <a:ea typeface="Open Sans"/>
                <a:cs typeface="Open Sans"/>
                <a:sym typeface="Open Sans"/>
              </a:rPr>
              <a:t>Según costa en Acta 04-2024, punto 6 “Definición de Fecha para Elección del cargo de cargo de Presidencia del MCP-ES”, realizada el pasado 15 de agosto  de 2024, se dio a conocer la renuncia del Presidente del MCP-ES y se acordó llevar a cabo el proceso de elección para la sustitución. </a:t>
            </a:r>
            <a:endParaRPr lang="en-US" sz="3055" dirty="0">
              <a:solidFill>
                <a:srgbClr val="000000"/>
              </a:solidFill>
              <a:latin typeface="Open Sans"/>
              <a:ea typeface="Open Sans"/>
              <a:cs typeface="Open Sans"/>
              <a:sym typeface="Open Sans"/>
            </a:endParaRPr>
          </a:p>
          <a:p>
            <a:pPr algn="l">
              <a:lnSpc>
                <a:spcPts val="4919"/>
              </a:lnSpc>
            </a:pPr>
            <a:endParaRPr lang="en-US" sz="3055" dirty="0">
              <a:solidFill>
                <a:srgbClr val="000000"/>
              </a:solidFill>
              <a:latin typeface="Open Sans"/>
              <a:ea typeface="Open Sans"/>
              <a:cs typeface="Open Sans"/>
              <a:sym typeface="Open Sans"/>
            </a:endParaRPr>
          </a:p>
        </p:txBody>
      </p:sp>
      <p:sp>
        <p:nvSpPr>
          <p:cNvPr id="8" name="Freeform 8"/>
          <p:cNvSpPr/>
          <p:nvPr/>
        </p:nvSpPr>
        <p:spPr>
          <a:xfrm>
            <a:off x="0" y="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31646" y="6142288"/>
            <a:ext cx="4024908" cy="876122"/>
          </a:xfrm>
          <a:prstGeom prst="rect">
            <a:avLst/>
          </a:prstGeom>
        </p:spPr>
        <p:txBody>
          <a:bodyPr lIns="0" tIns="0" rIns="0" bIns="0" rtlCol="0" anchor="t">
            <a:spAutoFit/>
          </a:bodyPr>
          <a:lstStyle/>
          <a:p>
            <a:pPr marL="0" lvl="0" indent="0" algn="l">
              <a:lnSpc>
                <a:spcPts val="3172"/>
              </a:lnSpc>
              <a:spcBef>
                <a:spcPct val="0"/>
              </a:spcBef>
            </a:pPr>
            <a:r>
              <a:rPr lang="en-US" sz="3080" b="1" u="none" strike="noStrike">
                <a:solidFill>
                  <a:srgbClr val="FFFFFF"/>
                </a:solidFill>
                <a:latin typeface="The Seasons Bold"/>
                <a:ea typeface="The Seasons Bold"/>
                <a:cs typeface="The Seasons Bold"/>
                <a:sym typeface="The Seasons Bold"/>
              </a:rPr>
              <a:t>Drive</a:t>
            </a:r>
          </a:p>
          <a:p>
            <a:pPr marL="0" lvl="0" indent="0" algn="l">
              <a:lnSpc>
                <a:spcPts val="3172"/>
              </a:lnSpc>
              <a:spcBef>
                <a:spcPct val="0"/>
              </a:spcBef>
            </a:pPr>
            <a:r>
              <a:rPr lang="en-US" sz="3080" b="1" u="none" strike="noStrike">
                <a:solidFill>
                  <a:srgbClr val="FFFFFF"/>
                </a:solidFill>
                <a:latin typeface="The Seasons Bold"/>
                <a:ea typeface="The Seasons Bold"/>
                <a:cs typeface="The Seasons Bold"/>
                <a:sym typeface="The Seasons Bold"/>
              </a:rPr>
              <a:t>Innovation</a:t>
            </a:r>
          </a:p>
        </p:txBody>
      </p:sp>
      <p:grpSp>
        <p:nvGrpSpPr>
          <p:cNvPr id="3" name="Group 3"/>
          <p:cNvGrpSpPr/>
          <p:nvPr/>
        </p:nvGrpSpPr>
        <p:grpSpPr>
          <a:xfrm>
            <a:off x="17089911" y="-138616"/>
            <a:ext cx="1516245" cy="10564232"/>
            <a:chOff x="0" y="0"/>
            <a:chExt cx="812800" cy="5663072"/>
          </a:xfrm>
        </p:grpSpPr>
        <p:sp>
          <p:nvSpPr>
            <p:cNvPr id="4" name="Freeform 4"/>
            <p:cNvSpPr/>
            <p:nvPr/>
          </p:nvSpPr>
          <p:spPr>
            <a:xfrm>
              <a:off x="0" y="0"/>
              <a:ext cx="812800" cy="5663073"/>
            </a:xfrm>
            <a:custGeom>
              <a:avLst/>
              <a:gdLst/>
              <a:ahLst/>
              <a:cxnLst/>
              <a:rect l="l" t="t" r="r" b="b"/>
              <a:pathLst>
                <a:path w="812800" h="5663073">
                  <a:moveTo>
                    <a:pt x="203200" y="0"/>
                  </a:moveTo>
                  <a:lnTo>
                    <a:pt x="812800" y="0"/>
                  </a:lnTo>
                  <a:lnTo>
                    <a:pt x="609600" y="5663073"/>
                  </a:lnTo>
                  <a:lnTo>
                    <a:pt x="0" y="5663073"/>
                  </a:lnTo>
                  <a:lnTo>
                    <a:pt x="203200" y="0"/>
                  </a:lnTo>
                  <a:close/>
                </a:path>
              </a:pathLst>
            </a:custGeom>
            <a:solidFill>
              <a:srgbClr val="3F6582"/>
            </a:solidFill>
          </p:spPr>
          <p:txBody>
            <a:bodyPr/>
            <a:lstStyle/>
            <a:p>
              <a:endParaRPr lang="es-SV"/>
            </a:p>
          </p:txBody>
        </p:sp>
        <p:sp>
          <p:nvSpPr>
            <p:cNvPr id="5" name="TextBox 5"/>
            <p:cNvSpPr txBox="1"/>
            <p:nvPr/>
          </p:nvSpPr>
          <p:spPr>
            <a:xfrm>
              <a:off x="101600" y="-38100"/>
              <a:ext cx="609600" cy="5701172"/>
            </a:xfrm>
            <a:prstGeom prst="rect">
              <a:avLst/>
            </a:prstGeom>
          </p:spPr>
          <p:txBody>
            <a:bodyPr lIns="39794" tIns="39794" rIns="39794" bIns="39794" rtlCol="0" anchor="ctr"/>
            <a:lstStyle/>
            <a:p>
              <a:pPr algn="ctr">
                <a:lnSpc>
                  <a:spcPts val="2659"/>
                </a:lnSpc>
                <a:spcBef>
                  <a:spcPct val="0"/>
                </a:spcBef>
              </a:pPr>
              <a:endParaRPr/>
            </a:p>
          </p:txBody>
        </p:sp>
      </p:grpSp>
      <p:sp>
        <p:nvSpPr>
          <p:cNvPr id="6" name="TextBox 6"/>
          <p:cNvSpPr txBox="1"/>
          <p:nvPr/>
        </p:nvSpPr>
        <p:spPr>
          <a:xfrm>
            <a:off x="3962400" y="2128969"/>
            <a:ext cx="12230937" cy="795089"/>
          </a:xfrm>
          <a:prstGeom prst="rect">
            <a:avLst/>
          </a:prstGeom>
        </p:spPr>
        <p:txBody>
          <a:bodyPr lIns="0" tIns="0" rIns="0" bIns="0" rtlCol="0" anchor="t">
            <a:spAutoFit/>
          </a:bodyPr>
          <a:lstStyle/>
          <a:p>
            <a:pPr algn="l">
              <a:lnSpc>
                <a:spcPts val="6179"/>
              </a:lnSpc>
            </a:pPr>
            <a:r>
              <a:rPr lang="en-US" sz="5999" b="1" dirty="0">
                <a:solidFill>
                  <a:srgbClr val="3F6582"/>
                </a:solidFill>
                <a:latin typeface="The Seasons Bold"/>
                <a:ea typeface="The Seasons Bold"/>
                <a:cs typeface="The Seasons Bold"/>
                <a:sym typeface="The Seasons Bold"/>
              </a:rPr>
              <a:t>PROCESO DE ELECCIÓN</a:t>
            </a:r>
          </a:p>
        </p:txBody>
      </p:sp>
      <p:sp>
        <p:nvSpPr>
          <p:cNvPr id="7" name="TextBox 7"/>
          <p:cNvSpPr txBox="1"/>
          <p:nvPr/>
        </p:nvSpPr>
        <p:spPr>
          <a:xfrm>
            <a:off x="1084596" y="3371510"/>
            <a:ext cx="14944196" cy="6706964"/>
          </a:xfrm>
          <a:prstGeom prst="rect">
            <a:avLst/>
          </a:prstGeom>
        </p:spPr>
        <p:txBody>
          <a:bodyPr lIns="0" tIns="0" rIns="0" bIns="0" rtlCol="0" anchor="t">
            <a:spAutoFit/>
          </a:bodyPr>
          <a:lstStyle/>
          <a:p>
            <a:pPr marL="659738" lvl="1" indent="-329869" algn="l">
              <a:lnSpc>
                <a:spcPts val="4919"/>
              </a:lnSpc>
              <a:buFont typeface="Arial"/>
              <a:buChar char="•"/>
            </a:pPr>
            <a:r>
              <a:rPr lang="es-SV" sz="3055" dirty="0">
                <a:solidFill>
                  <a:srgbClr val="000000"/>
                </a:solidFill>
                <a:latin typeface="Open Sans"/>
                <a:ea typeface="Open Sans"/>
                <a:cs typeface="Open Sans"/>
                <a:sym typeface="Open Sans"/>
              </a:rPr>
              <a:t>Estatutos y Reglamento Interno</a:t>
            </a:r>
          </a:p>
          <a:p>
            <a:pPr algn="l">
              <a:lnSpc>
                <a:spcPts val="4919"/>
              </a:lnSpc>
            </a:pPr>
            <a:r>
              <a:rPr lang="es-SV" sz="3055" dirty="0">
                <a:solidFill>
                  <a:srgbClr val="000000"/>
                </a:solidFill>
                <a:latin typeface="Open Sans"/>
                <a:ea typeface="Open Sans"/>
                <a:cs typeface="Open Sans"/>
                <a:sym typeface="Open Sans"/>
              </a:rPr>
              <a:t>(Capitulo III,  Sección 2, Estatutos /Capitulo IV, Sección 10RI, Art.50-57)</a:t>
            </a:r>
          </a:p>
          <a:p>
            <a:pPr algn="l">
              <a:lnSpc>
                <a:spcPts val="4919"/>
              </a:lnSpc>
            </a:pPr>
            <a:endParaRPr lang="es-SV" sz="3055" dirty="0">
              <a:solidFill>
                <a:srgbClr val="000000"/>
              </a:solidFill>
              <a:latin typeface="Open Sans"/>
              <a:ea typeface="Open Sans"/>
              <a:cs typeface="Open Sans"/>
              <a:sym typeface="Open Sans"/>
            </a:endParaRPr>
          </a:p>
          <a:p>
            <a:pPr marL="659738" lvl="1" indent="-329869" algn="l">
              <a:lnSpc>
                <a:spcPts val="4919"/>
              </a:lnSpc>
              <a:buFont typeface="Arial"/>
              <a:buChar char="•"/>
            </a:pPr>
            <a:r>
              <a:rPr lang="es-SV" sz="3055" dirty="0">
                <a:solidFill>
                  <a:srgbClr val="000000"/>
                </a:solidFill>
                <a:latin typeface="Open Sans"/>
                <a:ea typeface="Open Sans"/>
                <a:cs typeface="Open Sans"/>
                <a:sym typeface="Open Sans"/>
              </a:rPr>
              <a:t>Identificación de miembros elegibles para cargo</a:t>
            </a:r>
          </a:p>
          <a:p>
            <a:pPr algn="l">
              <a:lnSpc>
                <a:spcPts val="4919"/>
              </a:lnSpc>
            </a:pPr>
            <a:r>
              <a:rPr lang="es-SV" sz="3055" dirty="0">
                <a:solidFill>
                  <a:srgbClr val="000000"/>
                </a:solidFill>
                <a:latin typeface="Open Sans"/>
                <a:ea typeface="Open Sans"/>
                <a:cs typeface="Open Sans"/>
                <a:sym typeface="Open Sans"/>
              </a:rPr>
              <a:t>          -Presidente/a</a:t>
            </a:r>
          </a:p>
          <a:p>
            <a:pPr algn="l">
              <a:lnSpc>
                <a:spcPts val="4919"/>
              </a:lnSpc>
            </a:pPr>
            <a:r>
              <a:rPr lang="es-SV" sz="3055" dirty="0">
                <a:solidFill>
                  <a:srgbClr val="000000"/>
                </a:solidFill>
                <a:latin typeface="Open Sans"/>
                <a:ea typeface="Open Sans"/>
                <a:cs typeface="Open Sans"/>
                <a:sym typeface="Open Sans"/>
              </a:rPr>
              <a:t>-</a:t>
            </a:r>
          </a:p>
          <a:p>
            <a:pPr marL="659738" lvl="1" indent="-329869" algn="l">
              <a:lnSpc>
                <a:spcPts val="4919"/>
              </a:lnSpc>
              <a:buFont typeface="Arial"/>
              <a:buChar char="•"/>
            </a:pPr>
            <a:r>
              <a:rPr lang="es-SV" sz="3055" dirty="0">
                <a:solidFill>
                  <a:srgbClr val="000000"/>
                </a:solidFill>
                <a:latin typeface="Open Sans"/>
                <a:ea typeface="Open Sans"/>
                <a:cs typeface="Open Sans"/>
                <a:sym typeface="Open Sans"/>
              </a:rPr>
              <a:t>Proceso de votación (voto secreto)</a:t>
            </a:r>
          </a:p>
          <a:p>
            <a:pPr algn="l">
              <a:lnSpc>
                <a:spcPts val="4919"/>
              </a:lnSpc>
            </a:pPr>
            <a:r>
              <a:rPr lang="es-SV" sz="3055" dirty="0">
                <a:solidFill>
                  <a:srgbClr val="000000"/>
                </a:solidFill>
                <a:latin typeface="Open Sans"/>
                <a:ea typeface="Open Sans"/>
                <a:cs typeface="Open Sans"/>
                <a:sym typeface="Open Sans"/>
              </a:rPr>
              <a:t>         -Presidente/a</a:t>
            </a:r>
          </a:p>
          <a:p>
            <a:pPr algn="l">
              <a:lnSpc>
                <a:spcPts val="4919"/>
              </a:lnSpc>
            </a:pPr>
            <a:endParaRPr lang="es-SV" sz="3055" dirty="0">
              <a:solidFill>
                <a:srgbClr val="000000"/>
              </a:solidFill>
              <a:latin typeface="Open Sans"/>
              <a:ea typeface="Open Sans"/>
              <a:cs typeface="Open Sans"/>
              <a:sym typeface="Open Sans"/>
            </a:endParaRPr>
          </a:p>
          <a:p>
            <a:pPr marL="659738" lvl="1" indent="-329869" algn="l">
              <a:lnSpc>
                <a:spcPts val="4919"/>
              </a:lnSpc>
              <a:buFont typeface="Arial"/>
              <a:buChar char="•"/>
            </a:pPr>
            <a:r>
              <a:rPr lang="es-SV" sz="3055" dirty="0">
                <a:solidFill>
                  <a:srgbClr val="000000"/>
                </a:solidFill>
                <a:latin typeface="Open Sans"/>
                <a:ea typeface="Open Sans"/>
                <a:cs typeface="Open Sans"/>
                <a:sym typeface="Open Sans"/>
              </a:rPr>
              <a:t>Fotografía del Comité Ejecutivo 2023-2025</a:t>
            </a:r>
          </a:p>
          <a:p>
            <a:pPr algn="l">
              <a:lnSpc>
                <a:spcPts val="3309"/>
              </a:lnSpc>
            </a:pPr>
            <a:endParaRPr lang="en-US" sz="3055" dirty="0">
              <a:solidFill>
                <a:srgbClr val="000000"/>
              </a:solidFill>
              <a:latin typeface="Open Sans"/>
              <a:ea typeface="Open Sans"/>
              <a:cs typeface="Open Sans"/>
              <a:sym typeface="Open Sans"/>
            </a:endParaRPr>
          </a:p>
        </p:txBody>
      </p:sp>
      <p:sp>
        <p:nvSpPr>
          <p:cNvPr id="8" name="Freeform 8"/>
          <p:cNvSpPr/>
          <p:nvPr/>
        </p:nvSpPr>
        <p:spPr>
          <a:xfrm>
            <a:off x="0" y="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Tree>
    <p:extLst>
      <p:ext uri="{BB962C8B-B14F-4D97-AF65-F5344CB8AC3E}">
        <p14:creationId xmlns:p14="http://schemas.microsoft.com/office/powerpoint/2010/main" val="75832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52216" y="-264496"/>
            <a:ext cx="8632646" cy="10815992"/>
            <a:chOff x="0" y="0"/>
            <a:chExt cx="486544" cy="609600"/>
          </a:xfrm>
        </p:grpSpPr>
        <p:sp>
          <p:nvSpPr>
            <p:cNvPr id="3" name="Freeform 3"/>
            <p:cNvSpPr/>
            <p:nvPr/>
          </p:nvSpPr>
          <p:spPr>
            <a:xfrm>
              <a:off x="0" y="0"/>
              <a:ext cx="486544" cy="609600"/>
            </a:xfrm>
            <a:custGeom>
              <a:avLst/>
              <a:gdLst/>
              <a:ahLst/>
              <a:cxnLst/>
              <a:rect l="l" t="t" r="r" b="b"/>
              <a:pathLst>
                <a:path w="486544" h="609600">
                  <a:moveTo>
                    <a:pt x="203200" y="0"/>
                  </a:moveTo>
                  <a:lnTo>
                    <a:pt x="486544" y="0"/>
                  </a:lnTo>
                  <a:lnTo>
                    <a:pt x="283345"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283344" cy="647700"/>
            </a:xfrm>
            <a:prstGeom prst="rect">
              <a:avLst/>
            </a:prstGeom>
          </p:spPr>
          <p:txBody>
            <a:bodyPr lIns="39794" tIns="39794" rIns="39794" bIns="39794" rtlCol="0" anchor="ctr"/>
            <a:lstStyle/>
            <a:p>
              <a:pPr algn="ctr">
                <a:lnSpc>
                  <a:spcPts val="2659"/>
                </a:lnSpc>
                <a:spcBef>
                  <a:spcPct val="0"/>
                </a:spcBef>
              </a:pPr>
              <a:r>
                <a:rPr lang="en-US" sz="1899">
                  <a:solidFill>
                    <a:srgbClr val="000000"/>
                  </a:solidFill>
                  <a:latin typeface="Open Sans"/>
                  <a:ea typeface="Open Sans"/>
                  <a:cs typeface="Open Sans"/>
                  <a:sym typeface="Open Sans"/>
                </a:rPr>
                <a:t> </a:t>
              </a:r>
            </a:p>
          </p:txBody>
        </p:sp>
      </p:grpSp>
      <p:sp>
        <p:nvSpPr>
          <p:cNvPr id="5" name="TextBox 5"/>
          <p:cNvSpPr txBox="1"/>
          <p:nvPr/>
        </p:nvSpPr>
        <p:spPr>
          <a:xfrm>
            <a:off x="1028700" y="2334281"/>
            <a:ext cx="13503061" cy="2694940"/>
          </a:xfrm>
          <a:prstGeom prst="rect">
            <a:avLst/>
          </a:prstGeom>
        </p:spPr>
        <p:txBody>
          <a:bodyPr lIns="0" tIns="0" rIns="0" bIns="0" rtlCol="0" anchor="t">
            <a:spAutoFit/>
          </a:bodyPr>
          <a:lstStyle/>
          <a:p>
            <a:pPr algn="just">
              <a:lnSpc>
                <a:spcPts val="5150"/>
              </a:lnSpc>
            </a:pPr>
            <a:r>
              <a:rPr lang="en-US" sz="5000" b="1" dirty="0">
                <a:solidFill>
                  <a:srgbClr val="3F6582"/>
                </a:solidFill>
                <a:latin typeface="The Seasons Bold"/>
                <a:ea typeface="The Seasons Bold"/>
                <a:cs typeface="The Seasons Bold"/>
                <a:sym typeface="The Seasons Bold"/>
              </a:rPr>
              <a:t>CAPITULO II: Composición y Representación </a:t>
            </a:r>
          </a:p>
          <a:p>
            <a:pPr algn="just">
              <a:lnSpc>
                <a:spcPts val="5150"/>
              </a:lnSpc>
            </a:pPr>
            <a:r>
              <a:rPr lang="en-US" sz="5000" b="1" dirty="0">
                <a:solidFill>
                  <a:srgbClr val="3F6582"/>
                </a:solidFill>
                <a:latin typeface="The Seasons Bold"/>
                <a:ea typeface="The Seasons Bold"/>
                <a:cs typeface="The Seasons Bold"/>
                <a:sym typeface="The Seasons Bold"/>
              </a:rPr>
              <a:t>- Atribuciones </a:t>
            </a:r>
            <a:r>
              <a:rPr lang="en-US" sz="5000" b="1" dirty="0" err="1">
                <a:solidFill>
                  <a:srgbClr val="3F6582"/>
                </a:solidFill>
                <a:latin typeface="The Seasons Bold"/>
                <a:ea typeface="The Seasons Bold"/>
                <a:cs typeface="The Seasons Bold"/>
                <a:sym typeface="The Seasons Bold"/>
              </a:rPr>
              <a:t>Generales</a:t>
            </a:r>
            <a:endParaRPr lang="en-US" sz="5000" b="1" dirty="0">
              <a:solidFill>
                <a:srgbClr val="3F6582"/>
              </a:solidFill>
              <a:latin typeface="The Seasons Bold"/>
              <a:ea typeface="The Seasons Bold"/>
              <a:cs typeface="The Seasons Bold"/>
              <a:sym typeface="The Seasons Bold"/>
            </a:endParaRPr>
          </a:p>
          <a:p>
            <a:pPr algn="just">
              <a:lnSpc>
                <a:spcPts val="5150"/>
              </a:lnSpc>
            </a:pPr>
            <a:endParaRPr lang="en-US" sz="5000" b="1" dirty="0">
              <a:solidFill>
                <a:srgbClr val="3F6582"/>
              </a:solidFill>
              <a:latin typeface="The Seasons Bold"/>
              <a:ea typeface="The Seasons Bold"/>
              <a:cs typeface="The Seasons Bold"/>
              <a:sym typeface="The Seasons Bold"/>
            </a:endParaRPr>
          </a:p>
          <a:p>
            <a:pPr algn="just">
              <a:lnSpc>
                <a:spcPts val="5150"/>
              </a:lnSpc>
            </a:pPr>
            <a:endParaRPr lang="en-US" sz="5000" b="1" dirty="0">
              <a:solidFill>
                <a:srgbClr val="3F6582"/>
              </a:solidFill>
              <a:latin typeface="The Seasons Bold"/>
              <a:ea typeface="The Seasons Bold"/>
              <a:cs typeface="The Seasons Bold"/>
              <a:sym typeface="The Seasons Bold"/>
            </a:endParaRPr>
          </a:p>
        </p:txBody>
      </p:sp>
      <p:sp>
        <p:nvSpPr>
          <p:cNvPr id="6" name="Freeform 6"/>
          <p:cNvSpPr/>
          <p:nvPr/>
        </p:nvSpPr>
        <p:spPr>
          <a:xfrm>
            <a:off x="0" y="6077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1028700" y="4386467"/>
            <a:ext cx="16375898" cy="4759279"/>
          </a:xfrm>
          <a:prstGeom prst="rect">
            <a:avLst/>
          </a:prstGeom>
        </p:spPr>
        <p:txBody>
          <a:bodyPr lIns="0" tIns="0" rIns="0" bIns="0" rtlCol="0" anchor="t">
            <a:spAutoFit/>
          </a:bodyPr>
          <a:lstStyle/>
          <a:p>
            <a:pPr algn="l">
              <a:lnSpc>
                <a:spcPts val="5724"/>
              </a:lnSpc>
            </a:pPr>
            <a:r>
              <a:rPr lang="en-US" sz="3555" b="1">
                <a:solidFill>
                  <a:srgbClr val="000000"/>
                </a:solidFill>
                <a:latin typeface="Open Sans Bold"/>
                <a:ea typeface="Open Sans Bold"/>
                <a:cs typeface="Open Sans Bold"/>
                <a:sym typeface="Open Sans Bold"/>
              </a:rPr>
              <a:t>Artículo 10:</a:t>
            </a:r>
            <a:r>
              <a:rPr lang="en-US" sz="3555">
                <a:solidFill>
                  <a:srgbClr val="000000"/>
                </a:solidFill>
                <a:latin typeface="Open Sans"/>
                <a:ea typeface="Open Sans"/>
                <a:cs typeface="Open Sans"/>
                <a:sym typeface="Open Sans"/>
              </a:rPr>
              <a:t> El MCP-ES está Integrado por representantes de los tres sectores siguientes:</a:t>
            </a:r>
          </a:p>
          <a:p>
            <a:pPr algn="l">
              <a:lnSpc>
                <a:spcPts val="5724"/>
              </a:lnSpc>
            </a:pPr>
            <a:r>
              <a:rPr lang="en-US" sz="3555">
                <a:solidFill>
                  <a:srgbClr val="000000"/>
                </a:solidFill>
                <a:latin typeface="Open Sans"/>
                <a:ea typeface="Open Sans"/>
                <a:cs typeface="Open Sans"/>
                <a:sym typeface="Open Sans"/>
              </a:rPr>
              <a:t>1.           Sector gubernamental</a:t>
            </a:r>
          </a:p>
          <a:p>
            <a:pPr algn="l">
              <a:lnSpc>
                <a:spcPts val="5724"/>
              </a:lnSpc>
            </a:pPr>
            <a:r>
              <a:rPr lang="en-US" sz="3555">
                <a:solidFill>
                  <a:srgbClr val="000000"/>
                </a:solidFill>
                <a:latin typeface="Open Sans"/>
                <a:ea typeface="Open Sans"/>
                <a:cs typeface="Open Sans"/>
                <a:sym typeface="Open Sans"/>
              </a:rPr>
              <a:t>2.           Sector no gubernamental</a:t>
            </a:r>
          </a:p>
          <a:p>
            <a:pPr algn="l">
              <a:lnSpc>
                <a:spcPts val="5724"/>
              </a:lnSpc>
            </a:pPr>
            <a:r>
              <a:rPr lang="en-US" sz="3555">
                <a:solidFill>
                  <a:srgbClr val="000000"/>
                </a:solidFill>
                <a:latin typeface="Open Sans"/>
                <a:ea typeface="Open Sans"/>
                <a:cs typeface="Open Sans"/>
                <a:sym typeface="Open Sans"/>
              </a:rPr>
              <a:t>3.           Organismos internacionales de cooperación multilaterales y bilaterales que trabajen en el país.</a:t>
            </a:r>
          </a:p>
          <a:p>
            <a:pPr algn="l">
              <a:lnSpc>
                <a:spcPts val="3309"/>
              </a:lnSpc>
            </a:pPr>
            <a:endParaRPr lang="en-US" sz="3555">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52216" y="-264496"/>
            <a:ext cx="8632646" cy="10815992"/>
            <a:chOff x="0" y="0"/>
            <a:chExt cx="486544" cy="609600"/>
          </a:xfrm>
        </p:grpSpPr>
        <p:sp>
          <p:nvSpPr>
            <p:cNvPr id="3" name="Freeform 3"/>
            <p:cNvSpPr/>
            <p:nvPr/>
          </p:nvSpPr>
          <p:spPr>
            <a:xfrm>
              <a:off x="0" y="0"/>
              <a:ext cx="486544" cy="609600"/>
            </a:xfrm>
            <a:custGeom>
              <a:avLst/>
              <a:gdLst/>
              <a:ahLst/>
              <a:cxnLst/>
              <a:rect l="l" t="t" r="r" b="b"/>
              <a:pathLst>
                <a:path w="486544" h="609600">
                  <a:moveTo>
                    <a:pt x="203200" y="0"/>
                  </a:moveTo>
                  <a:lnTo>
                    <a:pt x="486544" y="0"/>
                  </a:lnTo>
                  <a:lnTo>
                    <a:pt x="283345"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283344" cy="647700"/>
            </a:xfrm>
            <a:prstGeom prst="rect">
              <a:avLst/>
            </a:prstGeom>
          </p:spPr>
          <p:txBody>
            <a:bodyPr lIns="39794" tIns="39794" rIns="39794" bIns="39794" rtlCol="0" anchor="ctr"/>
            <a:lstStyle/>
            <a:p>
              <a:pPr algn="ctr">
                <a:lnSpc>
                  <a:spcPts val="2659"/>
                </a:lnSpc>
                <a:spcBef>
                  <a:spcPct val="0"/>
                </a:spcBef>
              </a:pPr>
              <a:r>
                <a:rPr lang="en-US" sz="1899">
                  <a:solidFill>
                    <a:srgbClr val="000000"/>
                  </a:solidFill>
                  <a:latin typeface="Open Sans"/>
                  <a:ea typeface="Open Sans"/>
                  <a:cs typeface="Open Sans"/>
                  <a:sym typeface="Open Sans"/>
                </a:rPr>
                <a:t> </a:t>
              </a:r>
            </a:p>
          </p:txBody>
        </p:sp>
      </p:grpSp>
      <p:sp>
        <p:nvSpPr>
          <p:cNvPr id="5" name="TextBox 5"/>
          <p:cNvSpPr txBox="1"/>
          <p:nvPr/>
        </p:nvSpPr>
        <p:spPr>
          <a:xfrm>
            <a:off x="1028700" y="2334281"/>
            <a:ext cx="15049500" cy="2702560"/>
          </a:xfrm>
          <a:prstGeom prst="rect">
            <a:avLst/>
          </a:prstGeom>
        </p:spPr>
        <p:txBody>
          <a:bodyPr wrap="square" lIns="0" tIns="0" rIns="0" bIns="0" rtlCol="0" anchor="t">
            <a:spAutoFit/>
          </a:bodyPr>
          <a:lstStyle/>
          <a:p>
            <a:pPr algn="ctr">
              <a:lnSpc>
                <a:spcPts val="5150"/>
              </a:lnSpc>
            </a:pPr>
            <a:r>
              <a:rPr lang="en-US" sz="5000" b="1" dirty="0">
                <a:solidFill>
                  <a:srgbClr val="3F6582"/>
                </a:solidFill>
                <a:latin typeface="The Seasons Bold"/>
                <a:ea typeface="The Seasons Bold"/>
                <a:cs typeface="The Seasons Bold"/>
                <a:sym typeface="The Seasons Bold"/>
              </a:rPr>
              <a:t>ESTATUTOS</a:t>
            </a:r>
          </a:p>
          <a:p>
            <a:pPr algn="ctr">
              <a:lnSpc>
                <a:spcPts val="5150"/>
              </a:lnSpc>
            </a:pPr>
            <a:r>
              <a:rPr lang="en-US" sz="5000" b="1" dirty="0">
                <a:solidFill>
                  <a:srgbClr val="3F6582"/>
                </a:solidFill>
                <a:latin typeface="The Seasons Bold"/>
                <a:ea typeface="The Seasons Bold"/>
                <a:cs typeface="The Seasons Bold"/>
                <a:sym typeface="The Seasons Bold"/>
              </a:rPr>
              <a:t>CAPITULO III: </a:t>
            </a:r>
          </a:p>
          <a:p>
            <a:pPr algn="ctr">
              <a:lnSpc>
                <a:spcPts val="5150"/>
              </a:lnSpc>
            </a:pPr>
            <a:r>
              <a:rPr lang="en-US" sz="5000" b="1" dirty="0">
                <a:solidFill>
                  <a:srgbClr val="3F6582"/>
                </a:solidFill>
                <a:latin typeface="The Seasons Bold"/>
                <a:ea typeface="The Seasons Bold"/>
                <a:cs typeface="The Seasons Bold"/>
                <a:sym typeface="The Seasons Bold"/>
              </a:rPr>
              <a:t>Órganos del MCP- ES y sus Atribuciones</a:t>
            </a:r>
          </a:p>
          <a:p>
            <a:pPr algn="ctr">
              <a:lnSpc>
                <a:spcPts val="5150"/>
              </a:lnSpc>
            </a:pPr>
            <a:endParaRPr lang="en-US" sz="5000" b="1" dirty="0">
              <a:solidFill>
                <a:srgbClr val="3F6582"/>
              </a:solidFill>
              <a:latin typeface="The Seasons Bold"/>
              <a:ea typeface="The Seasons Bold"/>
              <a:cs typeface="The Seasons Bold"/>
              <a:sym typeface="The Seasons Bold"/>
            </a:endParaRPr>
          </a:p>
        </p:txBody>
      </p:sp>
      <p:sp>
        <p:nvSpPr>
          <p:cNvPr id="6" name="Freeform 6"/>
          <p:cNvSpPr/>
          <p:nvPr/>
        </p:nvSpPr>
        <p:spPr>
          <a:xfrm>
            <a:off x="0" y="6077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1028700" y="4386467"/>
            <a:ext cx="16375898" cy="3577227"/>
          </a:xfrm>
          <a:prstGeom prst="rect">
            <a:avLst/>
          </a:prstGeom>
        </p:spPr>
        <p:txBody>
          <a:bodyPr lIns="0" tIns="0" rIns="0" bIns="0" rtlCol="0" anchor="t">
            <a:spAutoFit/>
          </a:bodyPr>
          <a:lstStyle/>
          <a:p>
            <a:pPr algn="l">
              <a:lnSpc>
                <a:spcPts val="5724"/>
              </a:lnSpc>
            </a:pPr>
            <a:r>
              <a:rPr lang="es-SV" sz="3555" b="1" dirty="0">
                <a:solidFill>
                  <a:srgbClr val="000000"/>
                </a:solidFill>
                <a:latin typeface="Open Sans Bold"/>
                <a:ea typeface="Open Sans Bold"/>
                <a:cs typeface="Open Sans Bold"/>
                <a:sym typeface="Open Sans Bold"/>
              </a:rPr>
              <a:t>Artículo 14: </a:t>
            </a:r>
            <a:r>
              <a:rPr lang="es-SV" sz="3555" dirty="0">
                <a:solidFill>
                  <a:srgbClr val="000000"/>
                </a:solidFill>
                <a:latin typeface="Open Sans"/>
                <a:ea typeface="Open Sans"/>
                <a:cs typeface="Open Sans"/>
                <a:sym typeface="Open Sans"/>
              </a:rPr>
              <a:t>El MCP-ES está estructurado de la siguiente forma: </a:t>
            </a:r>
          </a:p>
          <a:p>
            <a:pPr algn="l">
              <a:lnSpc>
                <a:spcPts val="5724"/>
              </a:lnSpc>
            </a:pPr>
            <a:r>
              <a:rPr lang="es-SV" sz="3555" dirty="0">
                <a:solidFill>
                  <a:srgbClr val="000000"/>
                </a:solidFill>
                <a:latin typeface="Open Sans"/>
                <a:ea typeface="Open Sans"/>
                <a:cs typeface="Open Sans"/>
                <a:sym typeface="Open Sans"/>
              </a:rPr>
              <a:t>- La Asamblea </a:t>
            </a:r>
          </a:p>
          <a:p>
            <a:pPr algn="l">
              <a:lnSpc>
                <a:spcPts val="5724"/>
              </a:lnSpc>
            </a:pPr>
            <a:r>
              <a:rPr lang="es-SV" sz="3555" dirty="0">
                <a:solidFill>
                  <a:srgbClr val="000000"/>
                </a:solidFill>
                <a:latin typeface="Open Sans"/>
                <a:ea typeface="Open Sans"/>
                <a:cs typeface="Open Sans"/>
                <a:sym typeface="Open Sans"/>
              </a:rPr>
              <a:t>- El Comité Ejecutivo </a:t>
            </a:r>
          </a:p>
          <a:p>
            <a:pPr algn="l">
              <a:lnSpc>
                <a:spcPts val="5724"/>
              </a:lnSpc>
            </a:pPr>
            <a:r>
              <a:rPr lang="es-SV" sz="3555" dirty="0">
                <a:solidFill>
                  <a:srgbClr val="000000"/>
                </a:solidFill>
                <a:latin typeface="Open Sans"/>
                <a:ea typeface="Open Sans"/>
                <a:cs typeface="Open Sans"/>
                <a:sym typeface="Open Sans"/>
              </a:rPr>
              <a:t>- Los comités permanentes y adhoc</a:t>
            </a:r>
          </a:p>
          <a:p>
            <a:pPr algn="l">
              <a:lnSpc>
                <a:spcPts val="5724"/>
              </a:lnSpc>
            </a:pPr>
            <a:r>
              <a:rPr lang="es-SV" sz="3555" dirty="0">
                <a:solidFill>
                  <a:srgbClr val="000000"/>
                </a:solidFill>
                <a:latin typeface="Open Sans"/>
                <a:ea typeface="Open Sans"/>
                <a:cs typeface="Open Sans"/>
                <a:sym typeface="Open Sans"/>
              </a:rPr>
              <a:t>- La Dirección Ejecutiva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52216" y="-264496"/>
            <a:ext cx="8632646" cy="10815992"/>
            <a:chOff x="0" y="0"/>
            <a:chExt cx="486544" cy="609600"/>
          </a:xfrm>
        </p:grpSpPr>
        <p:sp>
          <p:nvSpPr>
            <p:cNvPr id="3" name="Freeform 3"/>
            <p:cNvSpPr/>
            <p:nvPr/>
          </p:nvSpPr>
          <p:spPr>
            <a:xfrm>
              <a:off x="0" y="0"/>
              <a:ext cx="486544" cy="609600"/>
            </a:xfrm>
            <a:custGeom>
              <a:avLst/>
              <a:gdLst/>
              <a:ahLst/>
              <a:cxnLst/>
              <a:rect l="l" t="t" r="r" b="b"/>
              <a:pathLst>
                <a:path w="486544" h="609600">
                  <a:moveTo>
                    <a:pt x="203200" y="0"/>
                  </a:moveTo>
                  <a:lnTo>
                    <a:pt x="486544" y="0"/>
                  </a:lnTo>
                  <a:lnTo>
                    <a:pt x="283345"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283344" cy="647700"/>
            </a:xfrm>
            <a:prstGeom prst="rect">
              <a:avLst/>
            </a:prstGeom>
          </p:spPr>
          <p:txBody>
            <a:bodyPr lIns="39794" tIns="39794" rIns="39794" bIns="39794" rtlCol="0" anchor="ctr"/>
            <a:lstStyle/>
            <a:p>
              <a:pPr algn="ctr">
                <a:lnSpc>
                  <a:spcPts val="2659"/>
                </a:lnSpc>
                <a:spcBef>
                  <a:spcPct val="0"/>
                </a:spcBef>
              </a:pPr>
              <a:r>
                <a:rPr lang="en-US" sz="1899">
                  <a:solidFill>
                    <a:srgbClr val="000000"/>
                  </a:solidFill>
                  <a:latin typeface="Open Sans"/>
                  <a:ea typeface="Open Sans"/>
                  <a:cs typeface="Open Sans"/>
                  <a:sym typeface="Open Sans"/>
                </a:rPr>
                <a:t> </a:t>
              </a:r>
            </a:p>
          </p:txBody>
        </p:sp>
      </p:grpSp>
      <p:sp>
        <p:nvSpPr>
          <p:cNvPr id="5" name="TextBox 5"/>
          <p:cNvSpPr txBox="1"/>
          <p:nvPr/>
        </p:nvSpPr>
        <p:spPr>
          <a:xfrm>
            <a:off x="1028700" y="2334281"/>
            <a:ext cx="13503061" cy="2694940"/>
          </a:xfrm>
          <a:prstGeom prst="rect">
            <a:avLst/>
          </a:prstGeom>
        </p:spPr>
        <p:txBody>
          <a:bodyPr lIns="0" tIns="0" rIns="0" bIns="0" rtlCol="0" anchor="t">
            <a:spAutoFit/>
          </a:bodyPr>
          <a:lstStyle/>
          <a:p>
            <a:pPr algn="ctr">
              <a:lnSpc>
                <a:spcPts val="5150"/>
              </a:lnSpc>
            </a:pPr>
            <a:r>
              <a:rPr lang="en-US" sz="5000" b="1">
                <a:solidFill>
                  <a:srgbClr val="3F6582"/>
                </a:solidFill>
                <a:latin typeface="The Seasons Bold"/>
                <a:ea typeface="The Seasons Bold"/>
                <a:cs typeface="The Seasons Bold"/>
                <a:sym typeface="The Seasons Bold"/>
              </a:rPr>
              <a:t>ESTATUTOS</a:t>
            </a:r>
          </a:p>
          <a:p>
            <a:pPr algn="ctr">
              <a:lnSpc>
                <a:spcPts val="5150"/>
              </a:lnSpc>
            </a:pPr>
            <a:r>
              <a:rPr lang="en-US" sz="5000" b="1">
                <a:solidFill>
                  <a:srgbClr val="3F6582"/>
                </a:solidFill>
                <a:latin typeface="The Seasons Bold"/>
                <a:ea typeface="The Seasons Bold"/>
                <a:cs typeface="The Seasons Bold"/>
                <a:sym typeface="The Seasons Bold"/>
              </a:rPr>
              <a:t>Sección 2: Comité Ejecutivo</a:t>
            </a:r>
          </a:p>
          <a:p>
            <a:pPr algn="ctr">
              <a:lnSpc>
                <a:spcPts val="5150"/>
              </a:lnSpc>
            </a:pPr>
            <a:endParaRPr lang="en-US" sz="5000" b="1">
              <a:solidFill>
                <a:srgbClr val="3F6582"/>
              </a:solidFill>
              <a:latin typeface="The Seasons Bold"/>
              <a:ea typeface="The Seasons Bold"/>
              <a:cs typeface="The Seasons Bold"/>
              <a:sym typeface="The Seasons Bold"/>
            </a:endParaRPr>
          </a:p>
          <a:p>
            <a:pPr algn="ctr">
              <a:lnSpc>
                <a:spcPts val="5150"/>
              </a:lnSpc>
            </a:pPr>
            <a:endParaRPr lang="en-US" sz="5000" b="1">
              <a:solidFill>
                <a:srgbClr val="3F6582"/>
              </a:solidFill>
              <a:latin typeface="The Seasons Bold"/>
              <a:ea typeface="The Seasons Bold"/>
              <a:cs typeface="The Seasons Bold"/>
              <a:sym typeface="The Seasons Bold"/>
            </a:endParaRPr>
          </a:p>
        </p:txBody>
      </p:sp>
      <p:sp>
        <p:nvSpPr>
          <p:cNvPr id="6" name="Freeform 6"/>
          <p:cNvSpPr/>
          <p:nvPr/>
        </p:nvSpPr>
        <p:spPr>
          <a:xfrm>
            <a:off x="0" y="6077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1028700" y="4386467"/>
            <a:ext cx="16375898" cy="5025027"/>
          </a:xfrm>
          <a:prstGeom prst="rect">
            <a:avLst/>
          </a:prstGeom>
        </p:spPr>
        <p:txBody>
          <a:bodyPr lIns="0" tIns="0" rIns="0" bIns="0" rtlCol="0" anchor="t">
            <a:spAutoFit/>
          </a:bodyPr>
          <a:lstStyle/>
          <a:p>
            <a:pPr algn="l">
              <a:lnSpc>
                <a:spcPts val="5724"/>
              </a:lnSpc>
            </a:pPr>
            <a:r>
              <a:rPr lang="en-US" sz="3555" b="1">
                <a:solidFill>
                  <a:srgbClr val="000000"/>
                </a:solidFill>
                <a:latin typeface="Open Sans Bold"/>
                <a:ea typeface="Open Sans Bold"/>
                <a:cs typeface="Open Sans Bold"/>
                <a:sym typeface="Open Sans Bold"/>
              </a:rPr>
              <a:t>Artículo 20.  </a:t>
            </a:r>
            <a:r>
              <a:rPr lang="en-US" sz="3555">
                <a:solidFill>
                  <a:srgbClr val="000000"/>
                </a:solidFill>
                <a:latin typeface="Open Sans"/>
                <a:ea typeface="Open Sans"/>
                <a:cs typeface="Open Sans"/>
                <a:sym typeface="Open Sans"/>
              </a:rPr>
              <a:t>El Comité Ejecutivo del MCP-ES está compuesto de los siguientes miembros:</a:t>
            </a:r>
          </a:p>
          <a:p>
            <a:pPr algn="l">
              <a:lnSpc>
                <a:spcPts val="5724"/>
              </a:lnSpc>
            </a:pPr>
            <a:r>
              <a:rPr lang="en-US" sz="3555">
                <a:solidFill>
                  <a:srgbClr val="000000"/>
                </a:solidFill>
                <a:latin typeface="Open Sans"/>
                <a:ea typeface="Open Sans"/>
                <a:cs typeface="Open Sans"/>
                <a:sym typeface="Open Sans"/>
              </a:rPr>
              <a:t>- El/la Presidente/a</a:t>
            </a:r>
          </a:p>
          <a:p>
            <a:pPr algn="l">
              <a:lnSpc>
                <a:spcPts val="5724"/>
              </a:lnSpc>
            </a:pPr>
            <a:r>
              <a:rPr lang="en-US" sz="3555">
                <a:solidFill>
                  <a:srgbClr val="000000"/>
                </a:solidFill>
                <a:latin typeface="Open Sans"/>
                <a:ea typeface="Open Sans"/>
                <a:cs typeface="Open Sans"/>
                <a:sym typeface="Open Sans"/>
              </a:rPr>
              <a:t>- El/la Vice-presidente/a</a:t>
            </a:r>
          </a:p>
          <a:p>
            <a:pPr algn="l">
              <a:lnSpc>
                <a:spcPts val="5724"/>
              </a:lnSpc>
            </a:pPr>
            <a:r>
              <a:rPr lang="en-US" sz="3555">
                <a:solidFill>
                  <a:srgbClr val="000000"/>
                </a:solidFill>
                <a:latin typeface="Open Sans"/>
                <a:ea typeface="Open Sans"/>
                <a:cs typeface="Open Sans"/>
                <a:sym typeface="Open Sans"/>
              </a:rPr>
              <a:t>- El/la Secretario/a</a:t>
            </a:r>
          </a:p>
          <a:p>
            <a:pPr algn="l">
              <a:lnSpc>
                <a:spcPts val="5724"/>
              </a:lnSpc>
            </a:pPr>
            <a:r>
              <a:rPr lang="en-US" sz="3555">
                <a:solidFill>
                  <a:srgbClr val="000000"/>
                </a:solidFill>
                <a:latin typeface="Open Sans"/>
                <a:ea typeface="Open Sans"/>
                <a:cs typeface="Open Sans"/>
                <a:sym typeface="Open Sans"/>
              </a:rPr>
              <a:t>- El/la Director/a Ejecutivo/a</a:t>
            </a:r>
          </a:p>
          <a:p>
            <a:pPr algn="l">
              <a:lnSpc>
                <a:spcPts val="5724"/>
              </a:lnSpc>
            </a:pPr>
            <a:endParaRPr lang="en-US" sz="3555">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2695" y="-264496"/>
            <a:ext cx="8002167" cy="10815992"/>
            <a:chOff x="0" y="0"/>
            <a:chExt cx="451010" cy="609600"/>
          </a:xfrm>
        </p:grpSpPr>
        <p:sp>
          <p:nvSpPr>
            <p:cNvPr id="3" name="Freeform 3"/>
            <p:cNvSpPr/>
            <p:nvPr/>
          </p:nvSpPr>
          <p:spPr>
            <a:xfrm>
              <a:off x="0" y="0"/>
              <a:ext cx="451010" cy="609600"/>
            </a:xfrm>
            <a:custGeom>
              <a:avLst/>
              <a:gdLst/>
              <a:ahLst/>
              <a:cxnLst/>
              <a:rect l="l" t="t" r="r" b="b"/>
              <a:pathLst>
                <a:path w="451010" h="609600">
                  <a:moveTo>
                    <a:pt x="203200" y="0"/>
                  </a:moveTo>
                  <a:lnTo>
                    <a:pt x="451010" y="0"/>
                  </a:lnTo>
                  <a:lnTo>
                    <a:pt x="247810"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247810" cy="647700"/>
            </a:xfrm>
            <a:prstGeom prst="rect">
              <a:avLst/>
            </a:prstGeom>
          </p:spPr>
          <p:txBody>
            <a:bodyPr lIns="39794" tIns="39794" rIns="39794" bIns="39794" rtlCol="0" anchor="ctr"/>
            <a:lstStyle/>
            <a:p>
              <a:pPr algn="ctr">
                <a:lnSpc>
                  <a:spcPts val="2659"/>
                </a:lnSpc>
                <a:spcBef>
                  <a:spcPct val="0"/>
                </a:spcBef>
              </a:pPr>
              <a:r>
                <a:rPr lang="en-US" sz="1899">
                  <a:solidFill>
                    <a:srgbClr val="000000"/>
                  </a:solidFill>
                  <a:latin typeface="Open Sans"/>
                  <a:ea typeface="Open Sans"/>
                  <a:cs typeface="Open Sans"/>
                  <a:sym typeface="Open Sans"/>
                </a:rPr>
                <a:t> </a:t>
              </a:r>
            </a:p>
          </p:txBody>
        </p:sp>
      </p:grpSp>
      <p:sp>
        <p:nvSpPr>
          <p:cNvPr id="5" name="TextBox 5"/>
          <p:cNvSpPr txBox="1"/>
          <p:nvPr/>
        </p:nvSpPr>
        <p:spPr>
          <a:xfrm>
            <a:off x="1028700" y="2334281"/>
            <a:ext cx="13503061" cy="2694940"/>
          </a:xfrm>
          <a:prstGeom prst="rect">
            <a:avLst/>
          </a:prstGeom>
        </p:spPr>
        <p:txBody>
          <a:bodyPr lIns="0" tIns="0" rIns="0" bIns="0" rtlCol="0" anchor="t">
            <a:spAutoFit/>
          </a:bodyPr>
          <a:lstStyle/>
          <a:p>
            <a:pPr algn="ctr">
              <a:lnSpc>
                <a:spcPts val="5150"/>
              </a:lnSpc>
            </a:pPr>
            <a:r>
              <a:rPr lang="en-US" sz="5000" b="1">
                <a:solidFill>
                  <a:srgbClr val="3F6582"/>
                </a:solidFill>
                <a:latin typeface="The Seasons Bold"/>
                <a:ea typeface="The Seasons Bold"/>
                <a:cs typeface="The Seasons Bold"/>
                <a:sym typeface="The Seasons Bold"/>
              </a:rPr>
              <a:t>ESTATUTOS</a:t>
            </a:r>
          </a:p>
          <a:p>
            <a:pPr algn="ctr">
              <a:lnSpc>
                <a:spcPts val="5150"/>
              </a:lnSpc>
            </a:pPr>
            <a:r>
              <a:rPr lang="en-US" sz="5000" b="1">
                <a:solidFill>
                  <a:srgbClr val="3F6582"/>
                </a:solidFill>
                <a:latin typeface="The Seasons Bold"/>
                <a:ea typeface="The Seasons Bold"/>
                <a:cs typeface="The Seasons Bold"/>
                <a:sym typeface="The Seasons Bold"/>
              </a:rPr>
              <a:t>Sección 2: Comité Ejecutivo</a:t>
            </a:r>
          </a:p>
          <a:p>
            <a:pPr algn="ctr">
              <a:lnSpc>
                <a:spcPts val="5150"/>
              </a:lnSpc>
            </a:pPr>
            <a:endParaRPr lang="en-US" sz="5000" b="1">
              <a:solidFill>
                <a:srgbClr val="3F6582"/>
              </a:solidFill>
              <a:latin typeface="The Seasons Bold"/>
              <a:ea typeface="The Seasons Bold"/>
              <a:cs typeface="The Seasons Bold"/>
              <a:sym typeface="The Seasons Bold"/>
            </a:endParaRPr>
          </a:p>
          <a:p>
            <a:pPr algn="ctr">
              <a:lnSpc>
                <a:spcPts val="5150"/>
              </a:lnSpc>
            </a:pPr>
            <a:endParaRPr lang="en-US" sz="5000" b="1">
              <a:solidFill>
                <a:srgbClr val="3F6582"/>
              </a:solidFill>
              <a:latin typeface="The Seasons Bold"/>
              <a:ea typeface="The Seasons Bold"/>
              <a:cs typeface="The Seasons Bold"/>
              <a:sym typeface="The Seasons Bold"/>
            </a:endParaRPr>
          </a:p>
        </p:txBody>
      </p:sp>
      <p:sp>
        <p:nvSpPr>
          <p:cNvPr id="6" name="Freeform 6"/>
          <p:cNvSpPr/>
          <p:nvPr/>
        </p:nvSpPr>
        <p:spPr>
          <a:xfrm>
            <a:off x="0" y="60770"/>
            <a:ext cx="5476621" cy="1873461"/>
          </a:xfrm>
          <a:custGeom>
            <a:avLst/>
            <a:gdLst/>
            <a:ahLst/>
            <a:cxnLst/>
            <a:rect l="l" t="t" r="r" b="b"/>
            <a:pathLst>
              <a:path w="5476621" h="1873461">
                <a:moveTo>
                  <a:pt x="0" y="0"/>
                </a:moveTo>
                <a:lnTo>
                  <a:pt x="5476621" y="0"/>
                </a:lnTo>
                <a:lnTo>
                  <a:pt x="5476621" y="1873461"/>
                </a:lnTo>
                <a:lnTo>
                  <a:pt x="0" y="1873461"/>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206797" y="3814173"/>
            <a:ext cx="16375898" cy="6472827"/>
          </a:xfrm>
          <a:prstGeom prst="rect">
            <a:avLst/>
          </a:prstGeom>
        </p:spPr>
        <p:txBody>
          <a:bodyPr lIns="0" tIns="0" rIns="0" bIns="0" rtlCol="0" anchor="t">
            <a:spAutoFit/>
          </a:bodyPr>
          <a:lstStyle/>
          <a:p>
            <a:pPr algn="just">
              <a:lnSpc>
                <a:spcPts val="5724"/>
              </a:lnSpc>
            </a:pPr>
            <a:r>
              <a:rPr lang="en-US" sz="3555" b="1" dirty="0" err="1">
                <a:solidFill>
                  <a:srgbClr val="000000"/>
                </a:solidFill>
                <a:latin typeface="Open Sans Bold"/>
                <a:ea typeface="Open Sans Bold"/>
                <a:cs typeface="Open Sans Bold"/>
                <a:sym typeface="Open Sans Bold"/>
              </a:rPr>
              <a:t>Artículo</a:t>
            </a:r>
            <a:r>
              <a:rPr lang="en-US" sz="3555" b="1" dirty="0">
                <a:solidFill>
                  <a:srgbClr val="000000"/>
                </a:solidFill>
                <a:latin typeface="Open Sans Bold"/>
                <a:ea typeface="Open Sans Bold"/>
                <a:cs typeface="Open Sans Bold"/>
                <a:sym typeface="Open Sans Bold"/>
              </a:rPr>
              <a:t> 21: </a:t>
            </a:r>
            <a:r>
              <a:rPr lang="en-US" sz="3555" dirty="0">
                <a:solidFill>
                  <a:srgbClr val="000000"/>
                </a:solidFill>
                <a:latin typeface="Open Sans"/>
                <a:ea typeface="Open Sans"/>
                <a:cs typeface="Open Sans"/>
                <a:sym typeface="Open Sans"/>
              </a:rPr>
              <a:t>Los </a:t>
            </a:r>
            <a:r>
              <a:rPr lang="en-US" sz="3555" dirty="0" err="1">
                <a:solidFill>
                  <a:srgbClr val="000000"/>
                </a:solidFill>
                <a:latin typeface="Open Sans"/>
                <a:ea typeface="Open Sans"/>
                <a:cs typeface="Open Sans"/>
                <a:sym typeface="Open Sans"/>
              </a:rPr>
              <a:t>miembros</a:t>
            </a:r>
            <a:r>
              <a:rPr lang="en-US" sz="3555" dirty="0">
                <a:solidFill>
                  <a:srgbClr val="000000"/>
                </a:solidFill>
                <a:latin typeface="Open Sans"/>
                <a:ea typeface="Open Sans"/>
                <a:cs typeface="Open Sans"/>
                <a:sym typeface="Open Sans"/>
              </a:rPr>
              <a:t> del Comité Ejecutivo </a:t>
            </a:r>
            <a:r>
              <a:rPr lang="en-US" sz="3555" dirty="0" err="1">
                <a:solidFill>
                  <a:srgbClr val="000000"/>
                </a:solidFill>
                <a:latin typeface="Open Sans"/>
                <a:ea typeface="Open Sans"/>
                <a:cs typeface="Open Sans"/>
                <a:sym typeface="Open Sans"/>
              </a:rPr>
              <a:t>representarán</a:t>
            </a:r>
            <a:r>
              <a:rPr lang="en-US" sz="3555" dirty="0">
                <a:solidFill>
                  <a:srgbClr val="000000"/>
                </a:solidFill>
                <a:latin typeface="Open Sans"/>
                <a:ea typeface="Open Sans"/>
                <a:cs typeface="Open Sans"/>
                <a:sym typeface="Open Sans"/>
              </a:rPr>
              <a:t> los </a:t>
            </a:r>
            <a:r>
              <a:rPr lang="en-US" sz="3555" dirty="0" err="1">
                <a:solidFill>
                  <a:srgbClr val="000000"/>
                </a:solidFill>
                <a:latin typeface="Open Sans"/>
                <a:ea typeface="Open Sans"/>
                <a:cs typeface="Open Sans"/>
                <a:sym typeface="Open Sans"/>
              </a:rPr>
              <a:t>diferentes</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sectores</a:t>
            </a:r>
            <a:r>
              <a:rPr lang="en-US" sz="3555" dirty="0">
                <a:solidFill>
                  <a:srgbClr val="000000"/>
                </a:solidFill>
                <a:latin typeface="Open Sans"/>
                <a:ea typeface="Open Sans"/>
                <a:cs typeface="Open Sans"/>
                <a:sym typeface="Open Sans"/>
              </a:rPr>
              <a:t> y en </a:t>
            </a:r>
            <a:r>
              <a:rPr lang="en-US" sz="3555" dirty="0" err="1">
                <a:solidFill>
                  <a:srgbClr val="000000"/>
                </a:solidFill>
                <a:latin typeface="Open Sans"/>
                <a:ea typeface="Open Sans"/>
                <a:cs typeface="Open Sans"/>
                <a:sym typeface="Open Sans"/>
              </a:rPr>
              <a:t>ningún</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caso</a:t>
            </a:r>
            <a:r>
              <a:rPr lang="en-US" sz="3555" dirty="0">
                <a:solidFill>
                  <a:srgbClr val="000000"/>
                </a:solidFill>
                <a:latin typeface="Open Sans"/>
                <a:ea typeface="Open Sans"/>
                <a:cs typeface="Open Sans"/>
                <a:sym typeface="Open Sans"/>
              </a:rPr>
              <a:t>, un solo sector se </a:t>
            </a:r>
            <a:r>
              <a:rPr lang="en-US" sz="3555" dirty="0" err="1">
                <a:solidFill>
                  <a:srgbClr val="000000"/>
                </a:solidFill>
                <a:latin typeface="Open Sans"/>
                <a:ea typeface="Open Sans"/>
                <a:cs typeface="Open Sans"/>
                <a:sym typeface="Open Sans"/>
              </a:rPr>
              <a:t>acreditará</a:t>
            </a:r>
            <a:r>
              <a:rPr lang="en-US" sz="3555" dirty="0">
                <a:solidFill>
                  <a:srgbClr val="000000"/>
                </a:solidFill>
                <a:latin typeface="Open Sans"/>
                <a:ea typeface="Open Sans"/>
                <a:cs typeface="Open Sans"/>
                <a:sym typeface="Open Sans"/>
              </a:rPr>
              <a:t> la </a:t>
            </a:r>
            <a:r>
              <a:rPr lang="en-US" sz="3555" dirty="0" err="1">
                <a:solidFill>
                  <a:srgbClr val="000000"/>
                </a:solidFill>
                <a:latin typeface="Open Sans"/>
                <a:ea typeface="Open Sans"/>
                <a:cs typeface="Open Sans"/>
                <a:sym typeface="Open Sans"/>
              </a:rPr>
              <a:t>representatividad</a:t>
            </a:r>
            <a:r>
              <a:rPr lang="en-US" sz="3555" dirty="0">
                <a:solidFill>
                  <a:srgbClr val="000000"/>
                </a:solidFill>
                <a:latin typeface="Open Sans"/>
                <a:ea typeface="Open Sans"/>
                <a:cs typeface="Open Sans"/>
                <a:sym typeface="Open Sans"/>
              </a:rPr>
              <a:t> de la Presidencia, </a:t>
            </a:r>
            <a:r>
              <a:rPr lang="en-US" sz="3555" dirty="0" err="1">
                <a:solidFill>
                  <a:srgbClr val="000000"/>
                </a:solidFill>
                <a:latin typeface="Open Sans"/>
                <a:ea typeface="Open Sans"/>
                <a:cs typeface="Open Sans"/>
                <a:sym typeface="Open Sans"/>
              </a:rPr>
              <a:t>Vicepresidencia</a:t>
            </a:r>
            <a:r>
              <a:rPr lang="en-US" sz="3555" dirty="0">
                <a:solidFill>
                  <a:srgbClr val="000000"/>
                </a:solidFill>
                <a:latin typeface="Open Sans"/>
                <a:ea typeface="Open Sans"/>
                <a:cs typeface="Open Sans"/>
                <a:sym typeface="Open Sans"/>
              </a:rPr>
              <a:t> o </a:t>
            </a:r>
            <a:r>
              <a:rPr lang="en-US" sz="3555" dirty="0" err="1">
                <a:solidFill>
                  <a:srgbClr val="000000"/>
                </a:solidFill>
                <a:latin typeface="Open Sans"/>
                <a:ea typeface="Open Sans"/>
                <a:cs typeface="Open Sans"/>
                <a:sym typeface="Open Sans"/>
              </a:rPr>
              <a:t>Secretaria</a:t>
            </a:r>
            <a:r>
              <a:rPr lang="en-US" sz="3555" dirty="0">
                <a:solidFill>
                  <a:srgbClr val="000000"/>
                </a:solidFill>
                <a:latin typeface="Open Sans"/>
                <a:ea typeface="Open Sans"/>
                <a:cs typeface="Open Sans"/>
                <a:sym typeface="Open Sans"/>
              </a:rPr>
              <a:t>. Los cargos de Presidente/a, </a:t>
            </a:r>
            <a:r>
              <a:rPr lang="en-US" sz="3555" dirty="0" err="1">
                <a:solidFill>
                  <a:srgbClr val="000000"/>
                </a:solidFill>
                <a:latin typeface="Open Sans"/>
                <a:ea typeface="Open Sans"/>
                <a:cs typeface="Open Sans"/>
                <a:sym typeface="Open Sans"/>
              </a:rPr>
              <a:t>Vicepresidente</a:t>
            </a:r>
            <a:r>
              <a:rPr lang="en-US" sz="3555" dirty="0">
                <a:solidFill>
                  <a:srgbClr val="000000"/>
                </a:solidFill>
                <a:latin typeface="Open Sans"/>
                <a:ea typeface="Open Sans"/>
                <a:cs typeface="Open Sans"/>
                <a:sym typeface="Open Sans"/>
              </a:rPr>
              <a:t>/a y </a:t>
            </a:r>
            <a:r>
              <a:rPr lang="en-US" sz="3555" dirty="0" err="1">
                <a:solidFill>
                  <a:srgbClr val="000000"/>
                </a:solidFill>
                <a:latin typeface="Open Sans"/>
                <a:ea typeface="Open Sans"/>
                <a:cs typeface="Open Sans"/>
                <a:sym typeface="Open Sans"/>
              </a:rPr>
              <a:t>Secretario</a:t>
            </a:r>
            <a:r>
              <a:rPr lang="en-US" sz="3555" dirty="0">
                <a:solidFill>
                  <a:srgbClr val="000000"/>
                </a:solidFill>
                <a:latin typeface="Open Sans"/>
                <a:ea typeface="Open Sans"/>
                <a:cs typeface="Open Sans"/>
                <a:sym typeface="Open Sans"/>
              </a:rPr>
              <a:t>/a </a:t>
            </a:r>
            <a:r>
              <a:rPr lang="en-US" sz="3555" dirty="0" err="1">
                <a:solidFill>
                  <a:srgbClr val="000000"/>
                </a:solidFill>
                <a:latin typeface="Open Sans"/>
                <a:ea typeface="Open Sans"/>
                <a:cs typeface="Open Sans"/>
                <a:sym typeface="Open Sans"/>
              </a:rPr>
              <a:t>serán</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ostentados</a:t>
            </a:r>
            <a:r>
              <a:rPr lang="en-US" sz="3555" dirty="0">
                <a:solidFill>
                  <a:srgbClr val="000000"/>
                </a:solidFill>
                <a:latin typeface="Open Sans"/>
                <a:ea typeface="Open Sans"/>
                <a:cs typeface="Open Sans"/>
                <a:sym typeface="Open Sans"/>
              </a:rPr>
              <a:t> por la persona y no por la </a:t>
            </a:r>
            <a:r>
              <a:rPr lang="en-US" sz="3555" dirty="0" err="1">
                <a:solidFill>
                  <a:srgbClr val="000000"/>
                </a:solidFill>
                <a:latin typeface="Open Sans"/>
                <a:ea typeface="Open Sans"/>
                <a:cs typeface="Open Sans"/>
                <a:sym typeface="Open Sans"/>
              </a:rPr>
              <a:t>institución</a:t>
            </a:r>
            <a:r>
              <a:rPr lang="en-US" sz="3555" dirty="0">
                <a:solidFill>
                  <a:srgbClr val="000000"/>
                </a:solidFill>
                <a:latin typeface="Open Sans"/>
                <a:ea typeface="Open Sans"/>
                <a:cs typeface="Open Sans"/>
                <a:sym typeface="Open Sans"/>
              </a:rPr>
              <a:t> que </a:t>
            </a:r>
            <a:r>
              <a:rPr lang="en-US" sz="3555" dirty="0" err="1">
                <a:solidFill>
                  <a:srgbClr val="000000"/>
                </a:solidFill>
                <a:latin typeface="Open Sans"/>
                <a:ea typeface="Open Sans"/>
                <a:cs typeface="Open Sans"/>
                <a:sym typeface="Open Sans"/>
              </a:rPr>
              <a:t>representa</a:t>
            </a:r>
            <a:r>
              <a:rPr lang="en-US" sz="3555" dirty="0">
                <a:solidFill>
                  <a:srgbClr val="000000"/>
                </a:solidFill>
                <a:latin typeface="Open Sans"/>
                <a:ea typeface="Open Sans"/>
                <a:cs typeface="Open Sans"/>
                <a:sym typeface="Open Sans"/>
              </a:rPr>
              <a:t>. Para los cargos de </a:t>
            </a:r>
            <a:r>
              <a:rPr lang="en-US" sz="3555" dirty="0" err="1">
                <a:solidFill>
                  <a:srgbClr val="000000"/>
                </a:solidFill>
                <a:latin typeface="Open Sans"/>
                <a:ea typeface="Open Sans"/>
                <a:cs typeface="Open Sans"/>
                <a:sym typeface="Open Sans"/>
              </a:rPr>
              <a:t>presidente</a:t>
            </a:r>
            <a:r>
              <a:rPr lang="en-US" sz="3555" dirty="0">
                <a:solidFill>
                  <a:srgbClr val="000000"/>
                </a:solidFill>
                <a:latin typeface="Open Sans"/>
                <a:ea typeface="Open Sans"/>
                <a:cs typeface="Open Sans"/>
                <a:sym typeface="Open Sans"/>
              </a:rPr>
              <a:t>/a y </a:t>
            </a:r>
            <a:r>
              <a:rPr lang="en-US" sz="3555" dirty="0" err="1">
                <a:solidFill>
                  <a:srgbClr val="000000"/>
                </a:solidFill>
                <a:latin typeface="Open Sans"/>
                <a:ea typeface="Open Sans"/>
                <a:cs typeface="Open Sans"/>
                <a:sym typeface="Open Sans"/>
              </a:rPr>
              <a:t>Vicepresidente</a:t>
            </a:r>
            <a:r>
              <a:rPr lang="en-US" sz="3555" dirty="0">
                <a:solidFill>
                  <a:srgbClr val="000000"/>
                </a:solidFill>
                <a:latin typeface="Open Sans"/>
                <a:ea typeface="Open Sans"/>
                <a:cs typeface="Open Sans"/>
                <a:sym typeface="Open Sans"/>
              </a:rPr>
              <a:t>/a </a:t>
            </a:r>
            <a:r>
              <a:rPr lang="en-US" sz="3555" dirty="0" err="1">
                <a:solidFill>
                  <a:srgbClr val="000000"/>
                </a:solidFill>
                <a:latin typeface="Open Sans"/>
                <a:ea typeface="Open Sans"/>
                <a:cs typeface="Open Sans"/>
                <a:sym typeface="Open Sans"/>
              </a:rPr>
              <a:t>únicamente</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serán</a:t>
            </a:r>
            <a:r>
              <a:rPr lang="en-US" sz="3555" dirty="0">
                <a:solidFill>
                  <a:srgbClr val="000000"/>
                </a:solidFill>
                <a:latin typeface="Open Sans"/>
                <a:ea typeface="Open Sans"/>
                <a:cs typeface="Open Sans"/>
                <a:sym typeface="Open Sans"/>
              </a:rPr>
              <a:t> elegibles los </a:t>
            </a:r>
            <a:r>
              <a:rPr lang="en-US" sz="3555" dirty="0" err="1">
                <a:solidFill>
                  <a:srgbClr val="000000"/>
                </a:solidFill>
                <a:latin typeface="Open Sans"/>
                <a:ea typeface="Open Sans"/>
                <a:cs typeface="Open Sans"/>
                <a:sym typeface="Open Sans"/>
              </a:rPr>
              <a:t>miembros</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propietarios</a:t>
            </a:r>
            <a:r>
              <a:rPr lang="en-US" sz="3555" dirty="0">
                <a:solidFill>
                  <a:srgbClr val="000000"/>
                </a:solidFill>
                <a:latin typeface="Open Sans"/>
                <a:ea typeface="Open Sans"/>
                <a:cs typeface="Open Sans"/>
                <a:sym typeface="Open Sans"/>
              </a:rPr>
              <a:t>. El pleno </a:t>
            </a:r>
            <a:r>
              <a:rPr lang="en-US" sz="3555" dirty="0" err="1">
                <a:solidFill>
                  <a:srgbClr val="000000"/>
                </a:solidFill>
                <a:latin typeface="Open Sans"/>
                <a:ea typeface="Open Sans"/>
                <a:cs typeface="Open Sans"/>
                <a:sym typeface="Open Sans"/>
              </a:rPr>
              <a:t>podrá</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elegir</a:t>
            </a:r>
            <a:r>
              <a:rPr lang="en-US" sz="3555" dirty="0">
                <a:solidFill>
                  <a:srgbClr val="000000"/>
                </a:solidFill>
                <a:latin typeface="Open Sans"/>
                <a:ea typeface="Open Sans"/>
                <a:cs typeface="Open Sans"/>
                <a:sym typeface="Open Sans"/>
              </a:rPr>
              <a:t> al </a:t>
            </a:r>
            <a:r>
              <a:rPr lang="en-US" sz="3555" dirty="0" err="1">
                <a:solidFill>
                  <a:srgbClr val="000000"/>
                </a:solidFill>
                <a:latin typeface="Open Sans"/>
                <a:ea typeface="Open Sans"/>
                <a:cs typeface="Open Sans"/>
                <a:sym typeface="Open Sans"/>
              </a:rPr>
              <a:t>Secretario</a:t>
            </a:r>
            <a:r>
              <a:rPr lang="en-US" sz="3555" dirty="0">
                <a:solidFill>
                  <a:srgbClr val="000000"/>
                </a:solidFill>
                <a:latin typeface="Open Sans"/>
                <a:ea typeface="Open Sans"/>
                <a:cs typeface="Open Sans"/>
                <a:sym typeface="Open Sans"/>
              </a:rPr>
              <a:t>/a entre los </a:t>
            </a:r>
            <a:r>
              <a:rPr lang="en-US" sz="3555" dirty="0" err="1">
                <a:solidFill>
                  <a:srgbClr val="000000"/>
                </a:solidFill>
                <a:latin typeface="Open Sans"/>
                <a:ea typeface="Open Sans"/>
                <a:cs typeface="Open Sans"/>
                <a:sym typeface="Open Sans"/>
              </a:rPr>
              <a:t>miembros</a:t>
            </a:r>
            <a:r>
              <a:rPr lang="en-US" sz="3555" dirty="0">
                <a:solidFill>
                  <a:srgbClr val="000000"/>
                </a:solidFill>
                <a:latin typeface="Open Sans"/>
                <a:ea typeface="Open Sans"/>
                <a:cs typeface="Open Sans"/>
                <a:sym typeface="Open Sans"/>
              </a:rPr>
              <a:t> </a:t>
            </a:r>
            <a:r>
              <a:rPr lang="en-US" sz="3555" dirty="0" err="1">
                <a:solidFill>
                  <a:srgbClr val="000000"/>
                </a:solidFill>
                <a:latin typeface="Open Sans"/>
                <a:ea typeface="Open Sans"/>
                <a:cs typeface="Open Sans"/>
                <a:sym typeface="Open Sans"/>
              </a:rPr>
              <a:t>propietarios</a:t>
            </a:r>
            <a:r>
              <a:rPr lang="en-US" sz="3555" dirty="0">
                <a:solidFill>
                  <a:srgbClr val="000000"/>
                </a:solidFill>
                <a:latin typeface="Open Sans"/>
                <a:ea typeface="Open Sans"/>
                <a:cs typeface="Open Sans"/>
                <a:sym typeface="Open Sans"/>
              </a:rPr>
              <a:t> o </a:t>
            </a:r>
            <a:r>
              <a:rPr lang="en-US" sz="3555" dirty="0" err="1">
                <a:solidFill>
                  <a:srgbClr val="000000"/>
                </a:solidFill>
                <a:latin typeface="Open Sans"/>
                <a:ea typeface="Open Sans"/>
                <a:cs typeface="Open Sans"/>
                <a:sym typeface="Open Sans"/>
              </a:rPr>
              <a:t>suplentes</a:t>
            </a:r>
            <a:r>
              <a:rPr lang="en-US" sz="3555" dirty="0">
                <a:solidFill>
                  <a:srgbClr val="000000"/>
                </a:solidFill>
                <a:latin typeface="Open Sans"/>
                <a:ea typeface="Open Sans"/>
                <a:cs typeface="Open Sans"/>
                <a:sym typeface="Open Sans"/>
              </a:rPr>
              <a:t>.</a:t>
            </a:r>
          </a:p>
          <a:p>
            <a:pPr algn="l">
              <a:lnSpc>
                <a:spcPts val="5724"/>
              </a:lnSpc>
            </a:pPr>
            <a:endParaRPr lang="en-US" sz="3555" dirty="0">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2695" y="-264496"/>
            <a:ext cx="8002167" cy="10815992"/>
            <a:chOff x="0" y="0"/>
            <a:chExt cx="451010" cy="609600"/>
          </a:xfrm>
        </p:grpSpPr>
        <p:sp>
          <p:nvSpPr>
            <p:cNvPr id="3" name="Freeform 3"/>
            <p:cNvSpPr/>
            <p:nvPr/>
          </p:nvSpPr>
          <p:spPr>
            <a:xfrm>
              <a:off x="0" y="0"/>
              <a:ext cx="451010" cy="609600"/>
            </a:xfrm>
            <a:custGeom>
              <a:avLst/>
              <a:gdLst/>
              <a:ahLst/>
              <a:cxnLst/>
              <a:rect l="l" t="t" r="r" b="b"/>
              <a:pathLst>
                <a:path w="451010" h="609600">
                  <a:moveTo>
                    <a:pt x="203200" y="0"/>
                  </a:moveTo>
                  <a:lnTo>
                    <a:pt x="451010" y="0"/>
                  </a:lnTo>
                  <a:lnTo>
                    <a:pt x="247810" y="609600"/>
                  </a:lnTo>
                  <a:lnTo>
                    <a:pt x="0" y="609600"/>
                  </a:lnTo>
                  <a:lnTo>
                    <a:pt x="203200" y="0"/>
                  </a:lnTo>
                  <a:close/>
                </a:path>
              </a:pathLst>
            </a:custGeom>
            <a:solidFill>
              <a:srgbClr val="3F6582"/>
            </a:solidFill>
          </p:spPr>
          <p:txBody>
            <a:bodyPr/>
            <a:lstStyle/>
            <a:p>
              <a:endParaRPr lang="es-SV"/>
            </a:p>
          </p:txBody>
        </p:sp>
        <p:sp>
          <p:nvSpPr>
            <p:cNvPr id="4" name="TextBox 4"/>
            <p:cNvSpPr txBox="1"/>
            <p:nvPr/>
          </p:nvSpPr>
          <p:spPr>
            <a:xfrm>
              <a:off x="101600" y="-38100"/>
              <a:ext cx="247810" cy="647700"/>
            </a:xfrm>
            <a:prstGeom prst="rect">
              <a:avLst/>
            </a:prstGeom>
          </p:spPr>
          <p:txBody>
            <a:bodyPr lIns="39794" tIns="39794" rIns="39794" bIns="39794" rtlCol="0" anchor="ctr"/>
            <a:lstStyle/>
            <a:p>
              <a:pPr algn="ctr">
                <a:lnSpc>
                  <a:spcPts val="2659"/>
                </a:lnSpc>
                <a:spcBef>
                  <a:spcPct val="0"/>
                </a:spcBef>
              </a:pPr>
              <a:r>
                <a:rPr lang="en-US" sz="1899">
                  <a:solidFill>
                    <a:srgbClr val="000000"/>
                  </a:solidFill>
                  <a:latin typeface="Open Sans"/>
                  <a:ea typeface="Open Sans"/>
                  <a:cs typeface="Open Sans"/>
                  <a:sym typeface="Open Sans"/>
                </a:rPr>
                <a:t> </a:t>
              </a:r>
            </a:p>
          </p:txBody>
        </p:sp>
      </p:grpSp>
      <p:sp>
        <p:nvSpPr>
          <p:cNvPr id="5" name="TextBox 5"/>
          <p:cNvSpPr txBox="1"/>
          <p:nvPr/>
        </p:nvSpPr>
        <p:spPr>
          <a:xfrm>
            <a:off x="3756239" y="319294"/>
            <a:ext cx="13503061" cy="2694940"/>
          </a:xfrm>
          <a:prstGeom prst="rect">
            <a:avLst/>
          </a:prstGeom>
        </p:spPr>
        <p:txBody>
          <a:bodyPr lIns="0" tIns="0" rIns="0" bIns="0" rtlCol="0" anchor="t">
            <a:spAutoFit/>
          </a:bodyPr>
          <a:lstStyle/>
          <a:p>
            <a:pPr algn="ctr">
              <a:lnSpc>
                <a:spcPts val="5150"/>
              </a:lnSpc>
            </a:pPr>
            <a:r>
              <a:rPr lang="en-US" sz="5000" b="1">
                <a:solidFill>
                  <a:srgbClr val="3F6582"/>
                </a:solidFill>
                <a:latin typeface="The Seasons Bold"/>
                <a:ea typeface="The Seasons Bold"/>
                <a:cs typeface="The Seasons Bold"/>
                <a:sym typeface="The Seasons Bold"/>
              </a:rPr>
              <a:t>ESTATUTOS</a:t>
            </a:r>
          </a:p>
          <a:p>
            <a:pPr algn="ctr">
              <a:lnSpc>
                <a:spcPts val="5150"/>
              </a:lnSpc>
            </a:pPr>
            <a:r>
              <a:rPr lang="en-US" sz="5000" b="1">
                <a:solidFill>
                  <a:srgbClr val="3F6582"/>
                </a:solidFill>
                <a:latin typeface="The Seasons Bold"/>
                <a:ea typeface="The Seasons Bold"/>
                <a:cs typeface="The Seasons Bold"/>
                <a:sym typeface="The Seasons Bold"/>
              </a:rPr>
              <a:t>Sección 2: Comité Ejecutivo</a:t>
            </a:r>
          </a:p>
          <a:p>
            <a:pPr algn="ctr">
              <a:lnSpc>
                <a:spcPts val="5150"/>
              </a:lnSpc>
            </a:pPr>
            <a:endParaRPr lang="en-US" sz="5000" b="1">
              <a:solidFill>
                <a:srgbClr val="3F6582"/>
              </a:solidFill>
              <a:latin typeface="The Seasons Bold"/>
              <a:ea typeface="The Seasons Bold"/>
              <a:cs typeface="The Seasons Bold"/>
              <a:sym typeface="The Seasons Bold"/>
            </a:endParaRPr>
          </a:p>
          <a:p>
            <a:pPr algn="ctr">
              <a:lnSpc>
                <a:spcPts val="5150"/>
              </a:lnSpc>
            </a:pPr>
            <a:endParaRPr lang="en-US" sz="5000" b="1">
              <a:solidFill>
                <a:srgbClr val="3F6582"/>
              </a:solidFill>
              <a:latin typeface="The Seasons Bold"/>
              <a:ea typeface="The Seasons Bold"/>
              <a:cs typeface="The Seasons Bold"/>
              <a:sym typeface="The Seasons Bold"/>
            </a:endParaRPr>
          </a:p>
        </p:txBody>
      </p:sp>
      <p:sp>
        <p:nvSpPr>
          <p:cNvPr id="6" name="Freeform 6"/>
          <p:cNvSpPr/>
          <p:nvPr/>
        </p:nvSpPr>
        <p:spPr>
          <a:xfrm>
            <a:off x="0" y="60770"/>
            <a:ext cx="4666899" cy="1596468"/>
          </a:xfrm>
          <a:custGeom>
            <a:avLst/>
            <a:gdLst/>
            <a:ahLst/>
            <a:cxnLst/>
            <a:rect l="l" t="t" r="r" b="b"/>
            <a:pathLst>
              <a:path w="4666899" h="1596468">
                <a:moveTo>
                  <a:pt x="0" y="0"/>
                </a:moveTo>
                <a:lnTo>
                  <a:pt x="4666899" y="0"/>
                </a:lnTo>
                <a:lnTo>
                  <a:pt x="4666899" y="1596469"/>
                </a:lnTo>
                <a:lnTo>
                  <a:pt x="0" y="1596469"/>
                </a:lnTo>
                <a:lnTo>
                  <a:pt x="0" y="0"/>
                </a:lnTo>
                <a:close/>
              </a:path>
            </a:pathLst>
          </a:custGeom>
          <a:blipFill>
            <a:blip r:embed="rId2"/>
            <a:stretch>
              <a:fillRect/>
            </a:stretch>
          </a:blipFill>
        </p:spPr>
        <p:txBody>
          <a:bodyPr/>
          <a:lstStyle/>
          <a:p>
            <a:endParaRPr lang="es-SV"/>
          </a:p>
        </p:txBody>
      </p:sp>
      <p:sp>
        <p:nvSpPr>
          <p:cNvPr id="7" name="TextBox 7"/>
          <p:cNvSpPr txBox="1"/>
          <p:nvPr/>
        </p:nvSpPr>
        <p:spPr>
          <a:xfrm>
            <a:off x="206797" y="1791356"/>
            <a:ext cx="16879645" cy="8230634"/>
          </a:xfrm>
          <a:prstGeom prst="rect">
            <a:avLst/>
          </a:prstGeom>
        </p:spPr>
        <p:txBody>
          <a:bodyPr lIns="0" tIns="0" rIns="0" bIns="0" rtlCol="0" anchor="t">
            <a:spAutoFit/>
          </a:bodyPr>
          <a:lstStyle/>
          <a:p>
            <a:pPr algn="just">
              <a:lnSpc>
                <a:spcPts val="5402"/>
              </a:lnSpc>
            </a:pPr>
            <a:r>
              <a:rPr lang="es-SV" sz="3355" b="1" dirty="0">
                <a:solidFill>
                  <a:srgbClr val="000000"/>
                </a:solidFill>
                <a:latin typeface="Open Sans Bold"/>
                <a:ea typeface="Open Sans Bold"/>
                <a:cs typeface="Open Sans Bold"/>
                <a:sym typeface="Open Sans Bold"/>
              </a:rPr>
              <a:t>Artículo 22: </a:t>
            </a:r>
            <a:r>
              <a:rPr lang="es-SV" sz="3355" dirty="0">
                <a:solidFill>
                  <a:srgbClr val="000000"/>
                </a:solidFill>
                <a:latin typeface="Open Sans"/>
                <a:ea typeface="Open Sans"/>
                <a:cs typeface="Open Sans"/>
                <a:sym typeface="Open Sans"/>
              </a:rPr>
              <a:t>Cualquiera de los cargos del Comité ejecutivo tendrá una duración de tres años, pudiendo ser reelegidos, para el mismo cargo, de forma no consecutiva. </a:t>
            </a:r>
          </a:p>
          <a:p>
            <a:pPr algn="just">
              <a:lnSpc>
                <a:spcPts val="5402"/>
              </a:lnSpc>
            </a:pPr>
            <a:r>
              <a:rPr lang="es-SV" sz="3355" dirty="0">
                <a:solidFill>
                  <a:srgbClr val="000000"/>
                </a:solidFill>
                <a:latin typeface="Open Sans"/>
                <a:ea typeface="Open Sans"/>
                <a:cs typeface="Open Sans"/>
                <a:sym typeface="Open Sans"/>
              </a:rPr>
              <a:t>La elección del Comité Ejecutivo se llevará a cabo en una reunión extraordinaria, una vez se hayan recibido las acreditaciones de al menos el 90% de los sectores. </a:t>
            </a:r>
          </a:p>
          <a:p>
            <a:pPr algn="just">
              <a:lnSpc>
                <a:spcPts val="5402"/>
              </a:lnSpc>
            </a:pPr>
            <a:endParaRPr lang="es-SV" sz="3355" dirty="0">
              <a:solidFill>
                <a:srgbClr val="000000"/>
              </a:solidFill>
              <a:latin typeface="Open Sans"/>
              <a:ea typeface="Open Sans"/>
              <a:cs typeface="Open Sans"/>
              <a:sym typeface="Open Sans"/>
            </a:endParaRPr>
          </a:p>
          <a:p>
            <a:pPr algn="just">
              <a:lnSpc>
                <a:spcPts val="5402"/>
              </a:lnSpc>
            </a:pPr>
            <a:r>
              <a:rPr lang="es-SV" sz="3355" dirty="0">
                <a:solidFill>
                  <a:srgbClr val="000000"/>
                </a:solidFill>
                <a:latin typeface="Open Sans"/>
                <a:ea typeface="Open Sans"/>
                <a:cs typeface="Open Sans"/>
                <a:sym typeface="Open Sans"/>
              </a:rPr>
              <a:t>En caso de que, a la fecha de terminación del plazo para el que fueron electos a sus cargos las personas representantes del Comité Ejecutivo, la Asamblea aún no hubiera elegido al nuevo Comité Ejecutivo, los anteriores continuarán en sus funciones por un máximo de tres meses hasta que se complete el proceso. </a:t>
            </a:r>
          </a:p>
          <a:p>
            <a:pPr algn="just">
              <a:lnSpc>
                <a:spcPts val="5402"/>
              </a:lnSpc>
            </a:pPr>
            <a:r>
              <a:rPr lang="es-SV" sz="3355" dirty="0">
                <a:solidFill>
                  <a:srgbClr val="000000"/>
                </a:solidFill>
                <a:latin typeface="Open Sans"/>
                <a:ea typeface="Open Sans"/>
                <a:cs typeface="Open Sans"/>
                <a:sym typeface="Open Sans"/>
              </a:rPr>
              <a:t>Las funciones del Comité Ejecutivo serán determinadas en el Reglamento Interno del MCP-ES.</a:t>
            </a:r>
          </a:p>
          <a:p>
            <a:pPr algn="l">
              <a:lnSpc>
                <a:spcPts val="5724"/>
              </a:lnSpc>
            </a:pPr>
            <a:endParaRPr lang="en-US" sz="3355" dirty="0">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560</Words>
  <Application>Microsoft Office PowerPoint</Application>
  <PresentationFormat>Personalizado</PresentationFormat>
  <Paragraphs>74</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The Seasons Bold</vt:lpstr>
      <vt:lpstr>Arial</vt:lpstr>
      <vt:lpstr>Calibri</vt:lpstr>
      <vt:lpstr>RoxboroughCF</vt:lpstr>
      <vt:lpstr>Open Sans Bold</vt:lpstr>
      <vt:lpstr>Sorts Mill Goudy</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Creative Corporate Presentation</dc:title>
  <dc:creator>María Eugenia Ochoa Valencia</dc:creator>
  <cp:lastModifiedBy>Administración y Comunicaciones MCP</cp:lastModifiedBy>
  <cp:revision>3</cp:revision>
  <dcterms:created xsi:type="dcterms:W3CDTF">2006-08-16T00:00:00Z</dcterms:created>
  <dcterms:modified xsi:type="dcterms:W3CDTF">2024-09-04T20:29:41Z</dcterms:modified>
  <dc:identifier>DAGP0yr9kWI</dc:identifier>
</cp:coreProperties>
</file>