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0"/>
  </p:notesMasterIdLst>
  <p:sldIdLst>
    <p:sldId id="256" r:id="rId2"/>
    <p:sldId id="655" r:id="rId3"/>
    <p:sldId id="654" r:id="rId4"/>
    <p:sldId id="624" r:id="rId5"/>
    <p:sldId id="625" r:id="rId6"/>
    <p:sldId id="650" r:id="rId7"/>
    <p:sldId id="651" r:id="rId8"/>
    <p:sldId id="652" r:id="rId9"/>
    <p:sldId id="653" r:id="rId10"/>
    <p:sldId id="281" r:id="rId11"/>
    <p:sldId id="656" r:id="rId12"/>
    <p:sldId id="661" r:id="rId13"/>
    <p:sldId id="282" r:id="rId14"/>
    <p:sldId id="278" r:id="rId15"/>
    <p:sldId id="257" r:id="rId16"/>
    <p:sldId id="664" r:id="rId17"/>
    <p:sldId id="663" r:id="rId18"/>
    <p:sldId id="259" r:id="rId19"/>
    <p:sldId id="260" r:id="rId20"/>
    <p:sldId id="263" r:id="rId21"/>
    <p:sldId id="261" r:id="rId22"/>
    <p:sldId id="265" r:id="rId23"/>
    <p:sldId id="280" r:id="rId24"/>
    <p:sldId id="266" r:id="rId25"/>
    <p:sldId id="660" r:id="rId26"/>
    <p:sldId id="283" r:id="rId27"/>
    <p:sldId id="662"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3534A-AF0D-4F0D-8464-30139BA347AE}" type="datetimeFigureOut">
              <a:rPr lang="es-SV" smtClean="0"/>
              <a:t>21/8/2024</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6DDFC-CD39-44A9-9B40-07EAD430BE88}" type="slidenum">
              <a:rPr lang="es-SV" smtClean="0"/>
              <a:t>‹Nº›</a:t>
            </a:fld>
            <a:endParaRPr lang="es-SV"/>
          </a:p>
        </p:txBody>
      </p:sp>
    </p:spTree>
    <p:extLst>
      <p:ext uri="{BB962C8B-B14F-4D97-AF65-F5344CB8AC3E}">
        <p14:creationId xmlns:p14="http://schemas.microsoft.com/office/powerpoint/2010/main" val="250864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02EE5CC-FE19-4CCF-85DE-A83245914F97}"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427314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2EE5CC-FE19-4CCF-85DE-A83245914F97}"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4065022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2EE5CC-FE19-4CCF-85DE-A83245914F97}"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B50B83-8C82-4572-A4E5-ABF19A63000D}"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3930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602EE5CC-FE19-4CCF-85DE-A83245914F97}" type="datetimeFigureOut">
              <a:rPr lang="es-ES" smtClean="0"/>
              <a:t>21/08/2024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164787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602EE5CC-FE19-4CCF-85DE-A83245914F97}" type="datetimeFigureOut">
              <a:rPr lang="es-ES" smtClean="0"/>
              <a:t>21/08/2024</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B50B83-8C82-4572-A4E5-ABF19A63000D}"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8453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602EE5CC-FE19-4CCF-85DE-A83245914F97}" type="datetimeFigureOut">
              <a:rPr lang="es-ES" smtClean="0"/>
              <a:t>21/08/2024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61996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2EE5CC-FE19-4CCF-85DE-A83245914F97}"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1210280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2EE5CC-FE19-4CCF-85DE-A83245914F97}"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57136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2EE5CC-FE19-4CCF-85DE-A83245914F97}"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338932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2EE5CC-FE19-4CCF-85DE-A83245914F97}"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209036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02EE5CC-FE19-4CCF-85DE-A83245914F97}" type="datetimeFigureOut">
              <a:rPr lang="es-ES" smtClean="0"/>
              <a:t>21/08/2024</a:t>
            </a:fld>
            <a:endParaRPr lang="es-ES"/>
          </a:p>
        </p:txBody>
      </p:sp>
      <p:sp>
        <p:nvSpPr>
          <p:cNvPr id="6" name="Footer Placeholder 5"/>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357512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02EE5CC-FE19-4CCF-85DE-A83245914F97}" type="datetimeFigureOut">
              <a:rPr lang="es-ES" smtClean="0"/>
              <a:t>21/08/2024</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172580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02EE5CC-FE19-4CCF-85DE-A83245914F97}" type="datetimeFigureOut">
              <a:rPr lang="es-ES" smtClean="0"/>
              <a:t>21/08/2024</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53887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EE5CC-FE19-4CCF-85DE-A83245914F97}" type="datetimeFigureOut">
              <a:rPr lang="es-ES" smtClean="0"/>
              <a:t>21/08/2024</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397930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02EE5CC-FE19-4CCF-85DE-A83245914F97}" type="datetimeFigureOut">
              <a:rPr lang="es-ES" smtClean="0"/>
              <a:t>21/08/2024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269884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02EE5CC-FE19-4CCF-85DE-A83245914F97}" type="datetimeFigureOut">
              <a:rPr lang="es-ES" smtClean="0"/>
              <a:t>21/08/2024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B50B83-8C82-4572-A4E5-ABF19A63000D}" type="slidenum">
              <a:rPr lang="es-ES" smtClean="0"/>
              <a:t>‹Nº›</a:t>
            </a:fld>
            <a:endParaRPr lang="es-ES"/>
          </a:p>
        </p:txBody>
      </p:sp>
    </p:spTree>
    <p:extLst>
      <p:ext uri="{BB962C8B-B14F-4D97-AF65-F5344CB8AC3E}">
        <p14:creationId xmlns:p14="http://schemas.microsoft.com/office/powerpoint/2010/main" val="356590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02EE5CC-FE19-4CCF-85DE-A83245914F97}" type="datetimeFigureOut">
              <a:rPr lang="es-ES" smtClean="0"/>
              <a:t>21/08/2024</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1B50B83-8C82-4572-A4E5-ABF19A63000D}" type="slidenum">
              <a:rPr lang="es-ES" smtClean="0"/>
              <a:t>‹Nº›</a:t>
            </a:fld>
            <a:endParaRPr lang="es-ES"/>
          </a:p>
        </p:txBody>
      </p:sp>
    </p:spTree>
    <p:extLst>
      <p:ext uri="{BB962C8B-B14F-4D97-AF65-F5344CB8AC3E}">
        <p14:creationId xmlns:p14="http://schemas.microsoft.com/office/powerpoint/2010/main" val="169691999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64382-A285-4BED-963C-5FA73D64A26D}"/>
              </a:ext>
            </a:extLst>
          </p:cNvPr>
          <p:cNvSpPr>
            <a:spLocks noGrp="1"/>
          </p:cNvSpPr>
          <p:nvPr>
            <p:ph type="ctrTitle"/>
          </p:nvPr>
        </p:nvSpPr>
        <p:spPr>
          <a:xfrm>
            <a:off x="1762248" y="1903228"/>
            <a:ext cx="9684686" cy="2387600"/>
          </a:xfrm>
        </p:spPr>
        <p:txBody>
          <a:bodyPr>
            <a:noAutofit/>
          </a:bodyPr>
          <a:lstStyle/>
          <a:p>
            <a:r>
              <a:rPr lang="es-SV" sz="4200" dirty="0"/>
              <a:t>MEDICIÓN DEL GASTO EN TUBERCULOSIS EN EL SALVADOR 2023</a:t>
            </a:r>
            <a:br>
              <a:rPr lang="es-SV" sz="4200" dirty="0"/>
            </a:br>
            <a:r>
              <a:rPr lang="es-SV" sz="4200" dirty="0"/>
              <a:t>(MEGA TB 2023)</a:t>
            </a:r>
            <a:endParaRPr lang="es-ES" sz="4200" dirty="0"/>
          </a:p>
        </p:txBody>
      </p:sp>
      <p:sp>
        <p:nvSpPr>
          <p:cNvPr id="3" name="Subtítulo 2">
            <a:extLst>
              <a:ext uri="{FF2B5EF4-FFF2-40B4-BE49-F238E27FC236}">
                <a16:creationId xmlns:a16="http://schemas.microsoft.com/office/drawing/2014/main" id="{DA258F36-9D8C-4DF3-BE07-FEA7B9278E42}"/>
              </a:ext>
            </a:extLst>
          </p:cNvPr>
          <p:cNvSpPr>
            <a:spLocks noGrp="1"/>
          </p:cNvSpPr>
          <p:nvPr>
            <p:ph type="subTitle" idx="1"/>
          </p:nvPr>
        </p:nvSpPr>
        <p:spPr>
          <a:xfrm>
            <a:off x="1672855" y="4954772"/>
            <a:ext cx="9236149" cy="1222744"/>
          </a:xfrm>
        </p:spPr>
        <p:txBody>
          <a:bodyPr>
            <a:normAutofit fontScale="85000" lnSpcReduction="20000"/>
          </a:bodyPr>
          <a:lstStyle/>
          <a:p>
            <a:r>
              <a:rPr lang="es-SV" dirty="0"/>
              <a:t>UNIDAD DE ECONOMÍA DE LA SALUD</a:t>
            </a:r>
          </a:p>
          <a:p>
            <a:r>
              <a:rPr lang="es-SV" dirty="0"/>
              <a:t>UNIDAD DE PREVENCIÓN Y CONTROL DE LA TUBERCULOSIS Y ENFERMEDADES RESPIRATORIAS </a:t>
            </a:r>
          </a:p>
          <a:p>
            <a:r>
              <a:rPr lang="es-SV" dirty="0"/>
              <a:t>DIRECCIÓN DE PLANIFICACIÓN</a:t>
            </a:r>
          </a:p>
          <a:p>
            <a:r>
              <a:rPr lang="es-ES" dirty="0"/>
              <a:t>San Salvador, El Salvador. Agosto 2024</a:t>
            </a:r>
          </a:p>
        </p:txBody>
      </p:sp>
      <p:pic>
        <p:nvPicPr>
          <p:cNvPr id="4" name="Imagen 3">
            <a:extLst>
              <a:ext uri="{FF2B5EF4-FFF2-40B4-BE49-F238E27FC236}">
                <a16:creationId xmlns:a16="http://schemas.microsoft.com/office/drawing/2014/main" id="{410230E6-0415-4BC0-90FC-D553E4DF223F}"/>
              </a:ext>
            </a:extLst>
          </p:cNvPr>
          <p:cNvPicPr>
            <a:picLocks noChangeAspect="1"/>
          </p:cNvPicPr>
          <p:nvPr/>
        </p:nvPicPr>
        <p:blipFill>
          <a:blip r:embed="rId2"/>
          <a:stretch>
            <a:fillRect/>
          </a:stretch>
        </p:blipFill>
        <p:spPr>
          <a:xfrm>
            <a:off x="8662581" y="137367"/>
            <a:ext cx="3167296" cy="1750699"/>
          </a:xfrm>
          <a:prstGeom prst="rect">
            <a:avLst/>
          </a:prstGeom>
        </p:spPr>
      </p:pic>
    </p:spTree>
    <p:extLst>
      <p:ext uri="{BB962C8B-B14F-4D97-AF65-F5344CB8AC3E}">
        <p14:creationId xmlns:p14="http://schemas.microsoft.com/office/powerpoint/2010/main" val="296103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BCD72-551A-49F8-A62B-84909CADCC63}"/>
              </a:ext>
            </a:extLst>
          </p:cNvPr>
          <p:cNvSpPr>
            <a:spLocks noGrp="1"/>
          </p:cNvSpPr>
          <p:nvPr>
            <p:ph type="title"/>
          </p:nvPr>
        </p:nvSpPr>
        <p:spPr>
          <a:xfrm>
            <a:off x="2592925" y="624110"/>
            <a:ext cx="8911687" cy="899890"/>
          </a:xfrm>
        </p:spPr>
        <p:txBody>
          <a:bodyPr/>
          <a:lstStyle/>
          <a:p>
            <a:r>
              <a:rPr lang="es-SV" dirty="0"/>
              <a:t>ANTECEDENTES</a:t>
            </a:r>
          </a:p>
        </p:txBody>
      </p:sp>
      <p:sp>
        <p:nvSpPr>
          <p:cNvPr id="3" name="Marcador de contenido 2">
            <a:extLst>
              <a:ext uri="{FF2B5EF4-FFF2-40B4-BE49-F238E27FC236}">
                <a16:creationId xmlns:a16="http://schemas.microsoft.com/office/drawing/2014/main" id="{E0F59907-A380-459F-92C3-249C90B0C297}"/>
              </a:ext>
            </a:extLst>
          </p:cNvPr>
          <p:cNvSpPr>
            <a:spLocks noGrp="1"/>
          </p:cNvSpPr>
          <p:nvPr>
            <p:ph idx="1"/>
          </p:nvPr>
        </p:nvSpPr>
        <p:spPr>
          <a:xfrm>
            <a:off x="2115079" y="1625600"/>
            <a:ext cx="8915400" cy="4608290"/>
          </a:xfrm>
        </p:spPr>
        <p:txBody>
          <a:bodyPr>
            <a:normAutofit fontScale="92500" lnSpcReduction="10000"/>
          </a:bodyPr>
          <a:lstStyle/>
          <a:p>
            <a:pPr algn="just"/>
            <a:r>
              <a:rPr lang="es-ES" sz="2000" dirty="0">
                <a:effectLst/>
                <a:latin typeface="Museo Sans 300"/>
                <a:ea typeface="Calibri" panose="020F0502020204030204" pitchFamily="34" charset="0"/>
                <a:cs typeface="Arial" panose="020B0604020202020204" pitchFamily="34" charset="0"/>
              </a:rPr>
              <a:t>A iniciativa de la Unidad de Prevención y Control de la Tuberculosis y Enfermedades Respiratorias y con el apoyo de la Dirección de Planificación, a través de la Unidad de Economía de la Salud, en el año 2015 se inició la medición del gasto público en tuberculosis en </a:t>
            </a:r>
            <a:r>
              <a:rPr lang="es-ES" sz="2000" dirty="0">
                <a:latin typeface="Museo Sans 300"/>
                <a:ea typeface="Calibri" panose="020F0502020204030204" pitchFamily="34" charset="0"/>
                <a:cs typeface="Arial" panose="020B0604020202020204" pitchFamily="34" charset="0"/>
              </a:rPr>
              <a:t>El Salvador (MEGA TB) correspondiente a</a:t>
            </a:r>
            <a:r>
              <a:rPr lang="es-ES" sz="2000" dirty="0">
                <a:effectLst/>
                <a:latin typeface="Museo Sans 300"/>
                <a:ea typeface="Calibri" panose="020F0502020204030204" pitchFamily="34" charset="0"/>
                <a:cs typeface="Arial" panose="020B0604020202020204" pitchFamily="34" charset="0"/>
              </a:rPr>
              <a:t> </a:t>
            </a:r>
            <a:r>
              <a:rPr lang="es-ES" sz="2000" dirty="0">
                <a:latin typeface="Museo Sans 300"/>
                <a:ea typeface="Calibri" panose="020F0502020204030204" pitchFamily="34" charset="0"/>
                <a:cs typeface="Arial" panose="020B0604020202020204" pitchFamily="34" charset="0"/>
              </a:rPr>
              <a:t>los</a:t>
            </a:r>
            <a:r>
              <a:rPr lang="es-ES" sz="2000" dirty="0">
                <a:effectLst/>
                <a:latin typeface="Museo Sans 300"/>
                <a:ea typeface="Calibri" panose="020F0502020204030204" pitchFamily="34" charset="0"/>
                <a:cs typeface="Arial" panose="020B0604020202020204" pitchFamily="34" charset="0"/>
              </a:rPr>
              <a:t> años 2013 y 2014.</a:t>
            </a:r>
          </a:p>
          <a:p>
            <a:pPr algn="just"/>
            <a:r>
              <a:rPr lang="es-ES" sz="2000" dirty="0">
                <a:effectLst/>
                <a:latin typeface="Museo Sans 300"/>
                <a:ea typeface="Calibri" panose="020F0502020204030204" pitchFamily="34" charset="0"/>
                <a:cs typeface="Arial" panose="020B0604020202020204" pitchFamily="34" charset="0"/>
              </a:rPr>
              <a:t>Esta medición permite identificar la inversión anual que el Gobierno de El Salvador realiza en la promoción, prevención, diagnóstico, tratamiento y control de dicha patología, </a:t>
            </a:r>
            <a:r>
              <a:rPr lang="es-SV" sz="2000" dirty="0">
                <a:latin typeface="Museo Sans 300"/>
                <a:ea typeface="Calibri" panose="020F0502020204030204" pitchFamily="34" charset="0"/>
                <a:cs typeface="Calibri" panose="020F0502020204030204" pitchFamily="34" charset="0"/>
              </a:rPr>
              <a:t>y desagregarla, por instituciones, fuentes de financiamiento y destino principal del gasto. </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SV" sz="2000" dirty="0">
                <a:effectLst/>
                <a:latin typeface="Museo Sans 300"/>
                <a:ea typeface="Calibri" panose="020F0502020204030204" pitchFamily="34" charset="0"/>
                <a:cs typeface="Calibri" panose="020F0502020204030204" pitchFamily="34" charset="0"/>
              </a:rPr>
              <a:t>Con </a:t>
            </a:r>
            <a:r>
              <a:rPr lang="es-SV" sz="2000" dirty="0">
                <a:latin typeface="Museo Sans 300"/>
                <a:ea typeface="Calibri" panose="020F0502020204030204" pitchFamily="34" charset="0"/>
                <a:cs typeface="Calibri" panose="020F0502020204030204" pitchFamily="34" charset="0"/>
              </a:rPr>
              <a:t>el </a:t>
            </a:r>
            <a:r>
              <a:rPr lang="es-SV" sz="2000" dirty="0">
                <a:effectLst/>
                <a:latin typeface="Museo Sans 300"/>
                <a:ea typeface="Calibri" panose="020F0502020204030204" pitchFamily="34" charset="0"/>
                <a:cs typeface="Calibri" panose="020F0502020204030204" pitchFamily="34" charset="0"/>
              </a:rPr>
              <a:t>MEGA TB 2023, se completan o</a:t>
            </a:r>
            <a:r>
              <a:rPr lang="es-SV" sz="2000" dirty="0">
                <a:latin typeface="Museo Sans 300"/>
                <a:ea typeface="Calibri" panose="020F0502020204030204" pitchFamily="34" charset="0"/>
                <a:cs typeface="Calibri" panose="020F0502020204030204" pitchFamily="34" charset="0"/>
              </a:rPr>
              <a:t>nce</a:t>
            </a:r>
            <a:r>
              <a:rPr lang="es-SV" sz="2000" dirty="0">
                <a:effectLst/>
                <a:latin typeface="Museo Sans 300"/>
                <a:ea typeface="Calibri" panose="020F0502020204030204" pitchFamily="34" charset="0"/>
                <a:cs typeface="Calibri" panose="020F0502020204030204" pitchFamily="34" charset="0"/>
              </a:rPr>
              <a:t> años consecutivos de generación de información económica relacionada con la tuberculosis (2013-2023).</a:t>
            </a:r>
            <a:r>
              <a:rPr lang="es-ES" sz="2000" dirty="0">
                <a:effectLst/>
                <a:latin typeface="Museo Sans 300"/>
                <a:ea typeface="Calibri" panose="020F0502020204030204" pitchFamily="34" charset="0"/>
                <a:cs typeface="Arial" panose="020B0604020202020204" pitchFamily="34" charset="0"/>
              </a:rPr>
              <a:t> Tal medición, además de generar herramientas para el análisis de políticas de financiamiento del Programa de Tuberculosis en el país, constituye un compromiso ante el Fondo Mundial, principal agente financiador, las entidades del Sistema Nacional Integrado de Salud y la sociedad en general. </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SV"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SV"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SV" dirty="0"/>
          </a:p>
        </p:txBody>
      </p:sp>
    </p:spTree>
    <p:extLst>
      <p:ext uri="{BB962C8B-B14F-4D97-AF65-F5344CB8AC3E}">
        <p14:creationId xmlns:p14="http://schemas.microsoft.com/office/powerpoint/2010/main" val="88808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B412E8-22B8-721C-ABB0-174AE1211D3D}"/>
              </a:ext>
            </a:extLst>
          </p:cNvPr>
          <p:cNvSpPr>
            <a:spLocks noGrp="1"/>
          </p:cNvSpPr>
          <p:nvPr>
            <p:ph type="title"/>
          </p:nvPr>
        </p:nvSpPr>
        <p:spPr>
          <a:xfrm>
            <a:off x="2457459" y="302377"/>
            <a:ext cx="8911687" cy="967623"/>
          </a:xfrm>
        </p:spPr>
        <p:txBody>
          <a:bodyPr/>
          <a:lstStyle/>
          <a:p>
            <a:r>
              <a:rPr lang="es-SV" dirty="0"/>
              <a:t>RESUMEN DE LA METODOLOGÍA 1/2</a:t>
            </a:r>
          </a:p>
        </p:txBody>
      </p:sp>
      <p:sp>
        <p:nvSpPr>
          <p:cNvPr id="3" name="Marcador de contenido 2">
            <a:extLst>
              <a:ext uri="{FF2B5EF4-FFF2-40B4-BE49-F238E27FC236}">
                <a16:creationId xmlns:a16="http://schemas.microsoft.com/office/drawing/2014/main" id="{BA724FDC-2066-F99A-F69A-0595E0D4DD17}"/>
              </a:ext>
            </a:extLst>
          </p:cNvPr>
          <p:cNvSpPr>
            <a:spLocks noGrp="1"/>
          </p:cNvSpPr>
          <p:nvPr>
            <p:ph idx="1"/>
          </p:nvPr>
        </p:nvSpPr>
        <p:spPr>
          <a:xfrm>
            <a:off x="1896533" y="1363133"/>
            <a:ext cx="9608079" cy="4800600"/>
          </a:xfrm>
        </p:spPr>
        <p:txBody>
          <a:bodyPr>
            <a:normAutofit fontScale="92500" lnSpcReduction="10000"/>
          </a:bodyPr>
          <a:lstStyle/>
          <a:p>
            <a:pPr marL="0" indent="0">
              <a:buNone/>
            </a:pPr>
            <a:r>
              <a:rPr lang="es-SV" sz="2000" dirty="0">
                <a:effectLst/>
                <a:latin typeface="Museo Sans 300"/>
                <a:ea typeface="Times New Roman" panose="02020603050405020304" pitchFamily="18" charset="0"/>
                <a:cs typeface="Times New Roman" panose="02020603050405020304" pitchFamily="18" charset="0"/>
              </a:rPr>
              <a:t>EL proceso de </a:t>
            </a:r>
            <a:r>
              <a:rPr lang="es-SV" sz="2000" dirty="0">
                <a:latin typeface="Museo Sans 300"/>
                <a:ea typeface="Times New Roman" panose="02020603050405020304" pitchFamily="18" charset="0"/>
                <a:cs typeface="Times New Roman" panose="02020603050405020304" pitchFamily="18" charset="0"/>
              </a:rPr>
              <a:t>est</a:t>
            </a:r>
            <a:r>
              <a:rPr lang="es-SV" sz="2000" dirty="0">
                <a:effectLst/>
                <a:latin typeface="Museo Sans 300"/>
                <a:ea typeface="Times New Roman" panose="02020603050405020304" pitchFamily="18" charset="0"/>
                <a:cs typeface="Times New Roman" panose="02020603050405020304" pitchFamily="18" charset="0"/>
              </a:rPr>
              <a:t>imación de los gastos públicos dirigidos a TB, siguen el siguiente orden: </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mj-lt"/>
              <a:buAutoNum type="arabicPeriod"/>
            </a:pPr>
            <a:r>
              <a:rPr lang="es-ES" sz="2000" dirty="0">
                <a:effectLst/>
                <a:latin typeface="Museo Sans 300"/>
                <a:ea typeface="Times New Roman" panose="02020603050405020304" pitchFamily="18" charset="0"/>
                <a:cs typeface="Times New Roman" panose="02020603050405020304" pitchFamily="18" charset="0"/>
              </a:rPr>
              <a:t>Revisión y actualización de los instrumentos de recolección de información, mediante los cuales se solicita a las diferentes instituciones del sector salud tanto información estadística sobre la promoción, detección, atención y control de la tuberculosis, como estimaciones de gastos realizados para tales efectos, según fuente de financiamiento.</a:t>
            </a:r>
          </a:p>
          <a:p>
            <a:pPr marL="342900" lvl="0" indent="-342900" algn="just">
              <a:lnSpc>
                <a:spcPct val="150000"/>
              </a:lnSpc>
              <a:spcAft>
                <a:spcPts val="600"/>
              </a:spcAft>
              <a:buFont typeface="+mj-lt"/>
              <a:buAutoNum type="arabicPeriod"/>
            </a:pPr>
            <a:r>
              <a:rPr lang="es-ES" sz="2000" dirty="0">
                <a:effectLst/>
                <a:latin typeface="Museo Sans 300"/>
                <a:ea typeface="Times New Roman" panose="02020603050405020304" pitchFamily="18" charset="0"/>
                <a:cs typeface="Times New Roman" panose="02020603050405020304" pitchFamily="18" charset="0"/>
              </a:rPr>
              <a:t>Remisión, recolección, revisión, clasificación y consolidación de la información recibida por parte de las diferentes instituciones del sector salud involucradas.</a:t>
            </a:r>
          </a:p>
          <a:p>
            <a:pPr marL="342900" lvl="0" indent="-342900" algn="just">
              <a:lnSpc>
                <a:spcPct val="150000"/>
              </a:lnSpc>
              <a:spcAft>
                <a:spcPts val="600"/>
              </a:spcAft>
              <a:buFont typeface="+mj-lt"/>
              <a:buAutoNum type="arabicPeriod"/>
            </a:pPr>
            <a:r>
              <a:rPr lang="es-ES" sz="2000" dirty="0">
                <a:effectLst/>
                <a:latin typeface="Museo Sans 300"/>
                <a:ea typeface="Times New Roman" panose="02020603050405020304" pitchFamily="18" charset="0"/>
                <a:cs typeface="Times New Roman" panose="02020603050405020304" pitchFamily="18" charset="0"/>
              </a:rPr>
              <a:t>Recopilación y consolidación de las estadísticas de los Sistemas de Información en Salud del MINSAL, de los diferentes establecimientos de salud </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336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B84D1-1352-440D-BF95-BB59E03DC956}"/>
              </a:ext>
            </a:extLst>
          </p:cNvPr>
          <p:cNvSpPr>
            <a:spLocks noGrp="1"/>
          </p:cNvSpPr>
          <p:nvPr>
            <p:ph type="title"/>
          </p:nvPr>
        </p:nvSpPr>
        <p:spPr>
          <a:xfrm>
            <a:off x="2271192" y="361643"/>
            <a:ext cx="8911687" cy="722090"/>
          </a:xfrm>
        </p:spPr>
        <p:txBody>
          <a:bodyPr/>
          <a:lstStyle/>
          <a:p>
            <a:r>
              <a:rPr lang="es-SV" dirty="0"/>
              <a:t>RESUMEN DE LA METODOLOGÍA 2/2</a:t>
            </a:r>
          </a:p>
        </p:txBody>
      </p:sp>
      <p:sp>
        <p:nvSpPr>
          <p:cNvPr id="3" name="Marcador de contenido 2">
            <a:extLst>
              <a:ext uri="{FF2B5EF4-FFF2-40B4-BE49-F238E27FC236}">
                <a16:creationId xmlns:a16="http://schemas.microsoft.com/office/drawing/2014/main" id="{9150722E-FB55-45F4-8A0E-9C70CAB7B10A}"/>
              </a:ext>
            </a:extLst>
          </p:cNvPr>
          <p:cNvSpPr>
            <a:spLocks noGrp="1"/>
          </p:cNvSpPr>
          <p:nvPr>
            <p:ph idx="1"/>
          </p:nvPr>
        </p:nvSpPr>
        <p:spPr>
          <a:xfrm>
            <a:off x="1854200" y="1312333"/>
            <a:ext cx="9654126" cy="5080000"/>
          </a:xfrm>
        </p:spPr>
        <p:txBody>
          <a:bodyPr>
            <a:normAutofit fontScale="85000" lnSpcReduction="20000"/>
          </a:bodyPr>
          <a:lstStyle/>
          <a:p>
            <a:pPr>
              <a:lnSpc>
                <a:spcPct val="150000"/>
              </a:lnSpc>
              <a:buFont typeface="+mj-lt"/>
              <a:buAutoNum type="arabicPeriod" startAt="4"/>
            </a:pPr>
            <a:r>
              <a:rPr lang="es-ES" sz="2200" dirty="0">
                <a:effectLst/>
                <a:latin typeface="Museo Sans 300"/>
                <a:ea typeface="Times New Roman" panose="02020603050405020304" pitchFamily="18" charset="0"/>
                <a:cs typeface="Times New Roman" panose="02020603050405020304" pitchFamily="18" charset="0"/>
              </a:rPr>
              <a:t>Clasificación y consolidación de los datos estadísticos de la producción de servicios de TB, asignándoles el costo derivado del Sistema de costos PERC (Producción, Eficiencia, Rendimientos y Costos), actualizados con la inflación en salud y porcentaje de escalafón correspondiente. </a:t>
            </a:r>
          </a:p>
          <a:p>
            <a:pPr>
              <a:lnSpc>
                <a:spcPct val="150000"/>
              </a:lnSpc>
              <a:buFont typeface="+mj-lt"/>
              <a:buAutoNum type="arabicPeriod" startAt="4"/>
            </a:pPr>
            <a:r>
              <a:rPr lang="es-ES" sz="2200" dirty="0">
                <a:effectLst/>
                <a:latin typeface="Museo Sans 300"/>
                <a:ea typeface="Times New Roman" panose="02020603050405020304" pitchFamily="18" charset="0"/>
                <a:cs typeface="Times New Roman" panose="02020603050405020304" pitchFamily="18" charset="0"/>
              </a:rPr>
              <a:t>Consolidación de información financiera del MINSAL procedente de la Unidad de Fondos Externos de la Unidad Financiera Institucional. </a:t>
            </a:r>
          </a:p>
          <a:p>
            <a:pPr>
              <a:lnSpc>
                <a:spcPct val="150000"/>
              </a:lnSpc>
              <a:buFont typeface="+mj-lt"/>
              <a:buAutoNum type="arabicPeriod" startAt="4"/>
            </a:pPr>
            <a:r>
              <a:rPr lang="es-ES" sz="2200" dirty="0">
                <a:effectLst/>
                <a:latin typeface="Museo Sans 300"/>
                <a:ea typeface="Times New Roman" panose="02020603050405020304" pitchFamily="18" charset="0"/>
                <a:cs typeface="Times New Roman" panose="02020603050405020304" pitchFamily="18" charset="0"/>
              </a:rPr>
              <a:t>Elaboración del informe preliminar, incorporación de observaciones y generación de informe final.</a:t>
            </a:r>
            <a:endParaRPr lang="es-SV"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es-SV" sz="2200" dirty="0">
                <a:effectLst/>
                <a:latin typeface="Museo Sans 300"/>
                <a:ea typeface="Times New Roman" panose="02020603050405020304" pitchFamily="18" charset="0"/>
                <a:cs typeface="Times New Roman" panose="02020603050405020304" pitchFamily="18" charset="0"/>
              </a:rPr>
              <a:t>La medición del gasto, únicamente incluye el gasto público en TB (GPúbTB) realizados por el MINSAL, ISSS, DGCP, FOSALUD, ISBM y el COSAM, financiados tanto con recursos propios y fondos generales; y las donaciones del Fondo Mundial que se canalizan a través del MINSAL. </a:t>
            </a:r>
            <a:endParaRPr lang="es-SV"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Font typeface="+mj-lt"/>
              <a:buAutoNum type="arabicPeriod" startAt="4"/>
            </a:pPr>
            <a:endParaRPr lang="es-SV"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s-SV" dirty="0"/>
          </a:p>
        </p:txBody>
      </p:sp>
    </p:spTree>
    <p:extLst>
      <p:ext uri="{BB962C8B-B14F-4D97-AF65-F5344CB8AC3E}">
        <p14:creationId xmlns:p14="http://schemas.microsoft.com/office/powerpoint/2010/main" val="85450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EF391-F04E-4715-9F4C-588A5C81ABCD}"/>
              </a:ext>
            </a:extLst>
          </p:cNvPr>
          <p:cNvSpPr>
            <a:spLocks noGrp="1"/>
          </p:cNvSpPr>
          <p:nvPr>
            <p:ph type="title"/>
          </p:nvPr>
        </p:nvSpPr>
        <p:spPr>
          <a:xfrm>
            <a:off x="2592925" y="624110"/>
            <a:ext cx="8911687" cy="789823"/>
          </a:xfrm>
        </p:spPr>
        <p:txBody>
          <a:bodyPr/>
          <a:lstStyle/>
          <a:p>
            <a:r>
              <a:rPr lang="es-SV" dirty="0"/>
              <a:t>LIMITACIONES DE LA MEDICIÓN</a:t>
            </a:r>
          </a:p>
        </p:txBody>
      </p:sp>
      <p:sp>
        <p:nvSpPr>
          <p:cNvPr id="3" name="Marcador de contenido 2">
            <a:extLst>
              <a:ext uri="{FF2B5EF4-FFF2-40B4-BE49-F238E27FC236}">
                <a16:creationId xmlns:a16="http://schemas.microsoft.com/office/drawing/2014/main" id="{5496E2BC-17C2-4C44-AD6C-F5A9766749E9}"/>
              </a:ext>
            </a:extLst>
          </p:cNvPr>
          <p:cNvSpPr>
            <a:spLocks noGrp="1"/>
          </p:cNvSpPr>
          <p:nvPr>
            <p:ph idx="1"/>
          </p:nvPr>
        </p:nvSpPr>
        <p:spPr>
          <a:xfrm>
            <a:off x="1761067" y="1549400"/>
            <a:ext cx="9743545" cy="4902200"/>
          </a:xfrm>
        </p:spPr>
        <p:txBody>
          <a:bodyPr>
            <a:normAutofit lnSpcReduction="10000"/>
          </a:bodyPr>
          <a:lstStyle/>
          <a:p>
            <a:pPr algn="just"/>
            <a:r>
              <a:rPr lang="es-SV" sz="2000" dirty="0">
                <a:effectLst/>
                <a:latin typeface="Museo Sans 300"/>
                <a:ea typeface="Calibri" panose="020F0502020204030204" pitchFamily="34" charset="0"/>
                <a:cs typeface="Times New Roman" panose="02020603050405020304" pitchFamily="18" charset="0"/>
              </a:rPr>
              <a:t>El país, todavía no cuenta con un presupuesto basado en resultados. Ello dificulta obtener de una forma directa desde la contabilidad gubernamental, información vinculada con el presupuesto y gastos devengados de programas específicos.</a:t>
            </a:r>
          </a:p>
          <a:p>
            <a:pPr algn="just"/>
            <a:r>
              <a:rPr lang="es-ES" sz="2000" dirty="0">
                <a:effectLst/>
                <a:latin typeface="Museo Sans 300"/>
                <a:ea typeface="Times New Roman" panose="02020603050405020304" pitchFamily="18" charset="0"/>
              </a:rPr>
              <a:t>Los costos unitarios de los servicios de salud tanto ambulatorios, como hospitalarios, están basados en la información que genera la Herramienta del PERC (Producción, Eficiencia, Rendimientos y Costos/OPS), para el año inmediato anterior al año de la estimación. De ahí que se actualizan considerando la tasa de inflación en salud y el aumento a los salario por el escalafón. </a:t>
            </a:r>
            <a:endParaRPr lang="es-SV" sz="2000" dirty="0">
              <a:effectLst/>
              <a:latin typeface="Times New Roman" panose="02020603050405020304" pitchFamily="18" charset="0"/>
              <a:ea typeface="Times New Roman" panose="02020603050405020304" pitchFamily="18" charset="0"/>
            </a:endParaRPr>
          </a:p>
          <a:p>
            <a:pPr algn="just"/>
            <a:r>
              <a:rPr lang="es-ES" sz="2000" dirty="0">
                <a:effectLst/>
                <a:latin typeface="Museo Sans 300"/>
                <a:ea typeface="Times New Roman" panose="02020603050405020304" pitchFamily="18" charset="0"/>
              </a:rPr>
              <a:t>Los costos unitarios que genera la herramienta del PERC son promedios (consulta externa, egreso, exámenes de laboratorio, etc.), es decir, no están calculados para patologías específicas. Además, están claramente influidos por las variaciones anuales en las remuneraciones (70% de los costos) y la producción de servicios.  </a:t>
            </a:r>
            <a:endParaRPr lang="es-SV" dirty="0"/>
          </a:p>
        </p:txBody>
      </p:sp>
    </p:spTree>
    <p:extLst>
      <p:ext uri="{BB962C8B-B14F-4D97-AF65-F5344CB8AC3E}">
        <p14:creationId xmlns:p14="http://schemas.microsoft.com/office/powerpoint/2010/main" val="188695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3AD4F-DCFA-47C4-B417-B789765771EB}"/>
              </a:ext>
            </a:extLst>
          </p:cNvPr>
          <p:cNvSpPr>
            <a:spLocks noGrp="1"/>
          </p:cNvSpPr>
          <p:nvPr>
            <p:ph type="title"/>
          </p:nvPr>
        </p:nvSpPr>
        <p:spPr>
          <a:xfrm>
            <a:off x="2493770" y="2822290"/>
            <a:ext cx="8915399" cy="1468800"/>
          </a:xfrm>
        </p:spPr>
        <p:txBody>
          <a:bodyPr/>
          <a:lstStyle/>
          <a:p>
            <a:r>
              <a:rPr lang="es-SV" dirty="0"/>
              <a:t>PRINCIPALES INDICADORES DEL MEGA TB</a:t>
            </a:r>
            <a:endParaRPr lang="es-ES" dirty="0"/>
          </a:p>
        </p:txBody>
      </p:sp>
    </p:spTree>
    <p:extLst>
      <p:ext uri="{BB962C8B-B14F-4D97-AF65-F5344CB8AC3E}">
        <p14:creationId xmlns:p14="http://schemas.microsoft.com/office/powerpoint/2010/main" val="413128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46BE4-D955-4BE4-B1D4-9BE102FE1F12}"/>
              </a:ext>
            </a:extLst>
          </p:cNvPr>
          <p:cNvSpPr>
            <a:spLocks noGrp="1"/>
          </p:cNvSpPr>
          <p:nvPr>
            <p:ph type="title"/>
          </p:nvPr>
        </p:nvSpPr>
        <p:spPr>
          <a:xfrm>
            <a:off x="1294071" y="365126"/>
            <a:ext cx="9889164" cy="1325563"/>
          </a:xfrm>
        </p:spPr>
        <p:txBody>
          <a:bodyPr>
            <a:normAutofit/>
          </a:bodyPr>
          <a:lstStyle/>
          <a:p>
            <a:pPr algn="ctr"/>
            <a:r>
              <a:rPr lang="es-SV" sz="3200" dirty="0"/>
              <a:t>GASTO PÚBLICO EN TUBERCULOSIS, 2013-2023 </a:t>
            </a:r>
            <a:br>
              <a:rPr lang="es-SV" sz="3200" dirty="0"/>
            </a:br>
            <a:r>
              <a:rPr lang="es-SV" sz="3200" dirty="0"/>
              <a:t>(EN MILLONES DE US $ CORRIENTES)</a:t>
            </a:r>
            <a:endParaRPr lang="es-ES" sz="4000" dirty="0"/>
          </a:p>
        </p:txBody>
      </p:sp>
      <p:sp>
        <p:nvSpPr>
          <p:cNvPr id="4" name="Rectangle 2">
            <a:extLst>
              <a:ext uri="{FF2B5EF4-FFF2-40B4-BE49-F238E27FC236}">
                <a16:creationId xmlns:a16="http://schemas.microsoft.com/office/drawing/2014/main" id="{5EE1747E-6026-4230-970D-6D2D4D2E9B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a:extLst>
              <a:ext uri="{FF2B5EF4-FFF2-40B4-BE49-F238E27FC236}">
                <a16:creationId xmlns:a16="http://schemas.microsoft.com/office/drawing/2014/main" id="{1BB4334F-4EA5-4672-A150-8C40487A6509}"/>
              </a:ext>
            </a:extLst>
          </p:cNvPr>
          <p:cNvPicPr>
            <a:picLocks noChangeAspect="1"/>
          </p:cNvPicPr>
          <p:nvPr/>
        </p:nvPicPr>
        <p:blipFill>
          <a:blip r:embed="rId2"/>
          <a:stretch>
            <a:fillRect/>
          </a:stretch>
        </p:blipFill>
        <p:spPr>
          <a:xfrm>
            <a:off x="2377523" y="1690689"/>
            <a:ext cx="7722259" cy="4303711"/>
          </a:xfrm>
          <a:prstGeom prst="rect">
            <a:avLst/>
          </a:prstGeom>
        </p:spPr>
      </p:pic>
    </p:spTree>
    <p:extLst>
      <p:ext uri="{BB962C8B-B14F-4D97-AF65-F5344CB8AC3E}">
        <p14:creationId xmlns:p14="http://schemas.microsoft.com/office/powerpoint/2010/main" val="182154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03591-E280-42B9-974F-5ACCA2BF17D2}"/>
              </a:ext>
            </a:extLst>
          </p:cNvPr>
          <p:cNvSpPr>
            <a:spLocks noGrp="1"/>
          </p:cNvSpPr>
          <p:nvPr>
            <p:ph type="title"/>
          </p:nvPr>
        </p:nvSpPr>
        <p:spPr>
          <a:xfrm>
            <a:off x="1519523" y="400475"/>
            <a:ext cx="9351677" cy="1545284"/>
          </a:xfrm>
        </p:spPr>
        <p:txBody>
          <a:bodyPr>
            <a:noAutofit/>
          </a:bodyPr>
          <a:lstStyle/>
          <a:p>
            <a:pPr algn="ctr"/>
            <a:r>
              <a:rPr lang="es-SV" sz="2800" dirty="0"/>
              <a:t>INVERSIÓN PÚBLICA EN TUBERCULOSIS, SEGÚN PRINCIPALES ENTIDADES. 2013-2023 </a:t>
            </a:r>
            <a:br>
              <a:rPr lang="es-SV" sz="2800" dirty="0"/>
            </a:br>
            <a:r>
              <a:rPr lang="es-SV" sz="2800" dirty="0"/>
              <a:t>(EN MILLONES DE US $). </a:t>
            </a:r>
            <a:endParaRPr lang="es-ES" sz="2800" dirty="0"/>
          </a:p>
        </p:txBody>
      </p:sp>
      <p:pic>
        <p:nvPicPr>
          <p:cNvPr id="3" name="Imagen 2">
            <a:extLst>
              <a:ext uri="{FF2B5EF4-FFF2-40B4-BE49-F238E27FC236}">
                <a16:creationId xmlns:a16="http://schemas.microsoft.com/office/drawing/2014/main" id="{0EB8868D-561C-4BBB-AA7C-D72CB1DF4532}"/>
              </a:ext>
            </a:extLst>
          </p:cNvPr>
          <p:cNvPicPr>
            <a:picLocks noChangeAspect="1"/>
          </p:cNvPicPr>
          <p:nvPr/>
        </p:nvPicPr>
        <p:blipFill>
          <a:blip r:embed="rId2"/>
          <a:stretch>
            <a:fillRect/>
          </a:stretch>
        </p:blipFill>
        <p:spPr>
          <a:xfrm>
            <a:off x="776287" y="2040467"/>
            <a:ext cx="10639425" cy="3132666"/>
          </a:xfrm>
          <a:prstGeom prst="rect">
            <a:avLst/>
          </a:prstGeom>
        </p:spPr>
      </p:pic>
    </p:spTree>
    <p:extLst>
      <p:ext uri="{BB962C8B-B14F-4D97-AF65-F5344CB8AC3E}">
        <p14:creationId xmlns:p14="http://schemas.microsoft.com/office/powerpoint/2010/main" val="419366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6B244-B3E6-4DFB-9F71-823127F5017F}"/>
              </a:ext>
            </a:extLst>
          </p:cNvPr>
          <p:cNvSpPr>
            <a:spLocks noGrp="1"/>
          </p:cNvSpPr>
          <p:nvPr>
            <p:ph type="title"/>
          </p:nvPr>
        </p:nvSpPr>
        <p:spPr/>
        <p:txBody>
          <a:bodyPr>
            <a:normAutofit/>
          </a:bodyPr>
          <a:lstStyle/>
          <a:p>
            <a:r>
              <a:rPr lang="es-SV" sz="3200" dirty="0"/>
              <a:t>COMPARACIÓN DE LA PRODUCCIÓN DE SERVICIOS EN 2022 Y 2023 </a:t>
            </a:r>
          </a:p>
        </p:txBody>
      </p:sp>
      <p:pic>
        <p:nvPicPr>
          <p:cNvPr id="13" name="Marcador de contenido 12">
            <a:extLst>
              <a:ext uri="{FF2B5EF4-FFF2-40B4-BE49-F238E27FC236}">
                <a16:creationId xmlns:a16="http://schemas.microsoft.com/office/drawing/2014/main" id="{1D0BAA1D-B9F2-494C-8775-29C38B92E2AB}"/>
              </a:ext>
            </a:extLst>
          </p:cNvPr>
          <p:cNvPicPr>
            <a:picLocks noGrp="1" noChangeAspect="1"/>
          </p:cNvPicPr>
          <p:nvPr>
            <p:ph idx="1"/>
          </p:nvPr>
        </p:nvPicPr>
        <p:blipFill>
          <a:blip r:embed="rId2"/>
          <a:stretch>
            <a:fillRect/>
          </a:stretch>
        </p:blipFill>
        <p:spPr>
          <a:xfrm>
            <a:off x="2219564" y="2302933"/>
            <a:ext cx="8817695" cy="2946400"/>
          </a:xfrm>
          <a:prstGeom prst="rect">
            <a:avLst/>
          </a:prstGeom>
        </p:spPr>
      </p:pic>
    </p:spTree>
    <p:extLst>
      <p:ext uri="{BB962C8B-B14F-4D97-AF65-F5344CB8AC3E}">
        <p14:creationId xmlns:p14="http://schemas.microsoft.com/office/powerpoint/2010/main" val="291672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7CE05-BFBA-48F1-B3D4-5BF7A95C3A5C}"/>
              </a:ext>
            </a:extLst>
          </p:cNvPr>
          <p:cNvSpPr>
            <a:spLocks noGrp="1"/>
          </p:cNvSpPr>
          <p:nvPr>
            <p:ph type="title"/>
          </p:nvPr>
        </p:nvSpPr>
        <p:spPr>
          <a:xfrm>
            <a:off x="1584250" y="206256"/>
            <a:ext cx="9803220" cy="1251856"/>
          </a:xfrm>
        </p:spPr>
        <p:txBody>
          <a:bodyPr>
            <a:noAutofit/>
          </a:bodyPr>
          <a:lstStyle/>
          <a:p>
            <a:pPr algn="ctr"/>
            <a:r>
              <a:rPr lang="es-SV" sz="2800" dirty="0"/>
              <a:t>IMPORTANCIA RELATIVA DE LAS PRINCIPALES ENTIDADES QUE CONTRIBUYEN CON LA INVERSIÓN EN TUBERCULOSIS</a:t>
            </a:r>
            <a:endParaRPr lang="es-ES" sz="2800" dirty="0"/>
          </a:p>
        </p:txBody>
      </p:sp>
      <p:pic>
        <p:nvPicPr>
          <p:cNvPr id="4" name="Imagen 3">
            <a:extLst>
              <a:ext uri="{FF2B5EF4-FFF2-40B4-BE49-F238E27FC236}">
                <a16:creationId xmlns:a16="http://schemas.microsoft.com/office/drawing/2014/main" id="{53F0ADA9-5565-44C6-AAD9-4BB8DDAFACC3}"/>
              </a:ext>
            </a:extLst>
          </p:cNvPr>
          <p:cNvPicPr>
            <a:picLocks noChangeAspect="1"/>
          </p:cNvPicPr>
          <p:nvPr/>
        </p:nvPicPr>
        <p:blipFill>
          <a:blip r:embed="rId2"/>
          <a:stretch>
            <a:fillRect/>
          </a:stretch>
        </p:blipFill>
        <p:spPr>
          <a:xfrm>
            <a:off x="2328332" y="1640971"/>
            <a:ext cx="8034867" cy="4855331"/>
          </a:xfrm>
          <a:prstGeom prst="rect">
            <a:avLst/>
          </a:prstGeom>
        </p:spPr>
      </p:pic>
    </p:spTree>
    <p:extLst>
      <p:ext uri="{BB962C8B-B14F-4D97-AF65-F5344CB8AC3E}">
        <p14:creationId xmlns:p14="http://schemas.microsoft.com/office/powerpoint/2010/main" val="379535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94BC2-F9F6-4534-AF7D-1A3ADB0AFAE5}"/>
              </a:ext>
            </a:extLst>
          </p:cNvPr>
          <p:cNvSpPr>
            <a:spLocks noGrp="1"/>
          </p:cNvSpPr>
          <p:nvPr>
            <p:ph type="title"/>
          </p:nvPr>
        </p:nvSpPr>
        <p:spPr>
          <a:xfrm>
            <a:off x="1594884" y="294064"/>
            <a:ext cx="10122195" cy="1268922"/>
          </a:xfrm>
        </p:spPr>
        <p:txBody>
          <a:bodyPr>
            <a:noAutofit/>
          </a:bodyPr>
          <a:lstStyle/>
          <a:p>
            <a:pPr algn="ctr"/>
            <a:r>
              <a:rPr lang="es-SV" sz="2800" dirty="0"/>
              <a:t>FUENTES DE FINANCIAMIENTO QUE CONTRIBUYEN CON LA INVERSIÓN ANUAL EN TUBERCULOSIS </a:t>
            </a:r>
            <a:endParaRPr lang="es-ES" sz="2800" dirty="0"/>
          </a:p>
        </p:txBody>
      </p:sp>
      <p:pic>
        <p:nvPicPr>
          <p:cNvPr id="4" name="Imagen 3">
            <a:extLst>
              <a:ext uri="{FF2B5EF4-FFF2-40B4-BE49-F238E27FC236}">
                <a16:creationId xmlns:a16="http://schemas.microsoft.com/office/drawing/2014/main" id="{16B88F6B-5D57-4298-B22D-447DDD961038}"/>
              </a:ext>
            </a:extLst>
          </p:cNvPr>
          <p:cNvPicPr>
            <a:picLocks noChangeAspect="1"/>
          </p:cNvPicPr>
          <p:nvPr/>
        </p:nvPicPr>
        <p:blipFill>
          <a:blip r:embed="rId2"/>
          <a:stretch>
            <a:fillRect/>
          </a:stretch>
        </p:blipFill>
        <p:spPr>
          <a:xfrm>
            <a:off x="2224039" y="1301311"/>
            <a:ext cx="8519687" cy="4862422"/>
          </a:xfrm>
          <a:prstGeom prst="rect">
            <a:avLst/>
          </a:prstGeom>
        </p:spPr>
      </p:pic>
    </p:spTree>
    <p:extLst>
      <p:ext uri="{BB962C8B-B14F-4D97-AF65-F5344CB8AC3E}">
        <p14:creationId xmlns:p14="http://schemas.microsoft.com/office/powerpoint/2010/main" val="9078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8B7A1-D7D4-CD32-E830-3A351595D8CE}"/>
              </a:ext>
            </a:extLst>
          </p:cNvPr>
          <p:cNvSpPr>
            <a:spLocks noGrp="1"/>
          </p:cNvSpPr>
          <p:nvPr>
            <p:ph type="title"/>
          </p:nvPr>
        </p:nvSpPr>
        <p:spPr/>
        <p:txBody>
          <a:bodyPr>
            <a:normAutofit fontScale="90000"/>
          </a:bodyPr>
          <a:lstStyle/>
          <a:p>
            <a:r>
              <a:rPr lang="es-SV" dirty="0"/>
              <a:t>CONTENIDO</a:t>
            </a:r>
            <a:br>
              <a:rPr lang="es-SV" dirty="0"/>
            </a:br>
            <a:br>
              <a:rPr lang="es-SV" dirty="0"/>
            </a:br>
            <a:endParaRPr lang="es-SV" dirty="0"/>
          </a:p>
        </p:txBody>
      </p:sp>
      <p:sp>
        <p:nvSpPr>
          <p:cNvPr id="3" name="Marcador de contenido 2">
            <a:extLst>
              <a:ext uri="{FF2B5EF4-FFF2-40B4-BE49-F238E27FC236}">
                <a16:creationId xmlns:a16="http://schemas.microsoft.com/office/drawing/2014/main" id="{E8C8CD69-430F-88F9-7496-A7FB6A4AEF19}"/>
              </a:ext>
            </a:extLst>
          </p:cNvPr>
          <p:cNvSpPr>
            <a:spLocks noGrp="1"/>
          </p:cNvSpPr>
          <p:nvPr>
            <p:ph idx="1"/>
          </p:nvPr>
        </p:nvSpPr>
        <p:spPr>
          <a:xfrm>
            <a:off x="2182812" y="1813546"/>
            <a:ext cx="8915400" cy="4420344"/>
          </a:xfrm>
        </p:spPr>
        <p:txBody>
          <a:bodyPr/>
          <a:lstStyle/>
          <a:p>
            <a:r>
              <a:rPr lang="es-SV" sz="2000" dirty="0"/>
              <a:t>Situación epidemiológica de la TB en El Salvador</a:t>
            </a:r>
          </a:p>
          <a:p>
            <a:r>
              <a:rPr lang="es-SV" sz="2000" dirty="0"/>
              <a:t>Antecedentes</a:t>
            </a:r>
          </a:p>
          <a:p>
            <a:r>
              <a:rPr lang="es-SV" sz="2000" dirty="0"/>
              <a:t>Resumen de la metodología</a:t>
            </a:r>
          </a:p>
          <a:p>
            <a:r>
              <a:rPr lang="es-SV" sz="2000" dirty="0"/>
              <a:t>Limitaciones de la medición</a:t>
            </a:r>
          </a:p>
          <a:p>
            <a:r>
              <a:rPr lang="es-SV" sz="2000" dirty="0"/>
              <a:t>Principales indicadores del Mega TB 2022</a:t>
            </a:r>
          </a:p>
          <a:p>
            <a:r>
              <a:rPr lang="es-SV" sz="2000" dirty="0"/>
              <a:t>Conclusiones y principales retos para próximas estimaciones de Mega TB</a:t>
            </a:r>
          </a:p>
          <a:p>
            <a:endParaRPr lang="es-SV" dirty="0"/>
          </a:p>
          <a:p>
            <a:endParaRPr lang="es-SV" dirty="0"/>
          </a:p>
          <a:p>
            <a:endParaRPr lang="es-SV" dirty="0"/>
          </a:p>
          <a:p>
            <a:endParaRPr lang="es-SV" dirty="0"/>
          </a:p>
        </p:txBody>
      </p:sp>
    </p:spTree>
    <p:extLst>
      <p:ext uri="{BB962C8B-B14F-4D97-AF65-F5344CB8AC3E}">
        <p14:creationId xmlns:p14="http://schemas.microsoft.com/office/powerpoint/2010/main" val="918641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D2E08D-BCDA-4D84-B7B6-D508C306EC94}"/>
              </a:ext>
            </a:extLst>
          </p:cNvPr>
          <p:cNvSpPr>
            <a:spLocks noGrp="1"/>
          </p:cNvSpPr>
          <p:nvPr>
            <p:ph type="title"/>
          </p:nvPr>
        </p:nvSpPr>
        <p:spPr>
          <a:xfrm>
            <a:off x="1441781" y="406596"/>
            <a:ext cx="10018713" cy="1752599"/>
          </a:xfrm>
        </p:spPr>
        <p:txBody>
          <a:bodyPr>
            <a:noAutofit/>
          </a:bodyPr>
          <a:lstStyle/>
          <a:p>
            <a:pPr algn="ctr"/>
            <a:r>
              <a:rPr lang="es-SV" sz="2800" dirty="0"/>
              <a:t>GASTO PÚBLICO EN TUBERCULOSIS, SEGÚN PROVEEDORES Y FUENTES DE FINANCIAMIENTO.                     AÑO 2023 (EN US $)</a:t>
            </a:r>
            <a:endParaRPr lang="es-ES" sz="2800" dirty="0"/>
          </a:p>
        </p:txBody>
      </p:sp>
      <p:pic>
        <p:nvPicPr>
          <p:cNvPr id="3" name="Imagen 2">
            <a:extLst>
              <a:ext uri="{FF2B5EF4-FFF2-40B4-BE49-F238E27FC236}">
                <a16:creationId xmlns:a16="http://schemas.microsoft.com/office/drawing/2014/main" id="{1495347B-CE24-43A0-A93D-13565243D819}"/>
              </a:ext>
            </a:extLst>
          </p:cNvPr>
          <p:cNvPicPr>
            <a:picLocks noChangeAspect="1"/>
          </p:cNvPicPr>
          <p:nvPr/>
        </p:nvPicPr>
        <p:blipFill>
          <a:blip r:embed="rId2"/>
          <a:stretch>
            <a:fillRect/>
          </a:stretch>
        </p:blipFill>
        <p:spPr>
          <a:xfrm>
            <a:off x="2094602" y="2036761"/>
            <a:ext cx="8655617" cy="3559705"/>
          </a:xfrm>
          <a:prstGeom prst="rect">
            <a:avLst/>
          </a:prstGeom>
        </p:spPr>
      </p:pic>
    </p:spTree>
    <p:extLst>
      <p:ext uri="{BB962C8B-B14F-4D97-AF65-F5344CB8AC3E}">
        <p14:creationId xmlns:p14="http://schemas.microsoft.com/office/powerpoint/2010/main" val="253257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98020-FBEC-4AC8-9B3C-257F1E5E89D8}"/>
              </a:ext>
            </a:extLst>
          </p:cNvPr>
          <p:cNvSpPr>
            <a:spLocks noGrp="1"/>
          </p:cNvSpPr>
          <p:nvPr>
            <p:ph type="title"/>
          </p:nvPr>
        </p:nvSpPr>
        <p:spPr>
          <a:xfrm>
            <a:off x="1584249" y="173740"/>
            <a:ext cx="9898913" cy="698327"/>
          </a:xfrm>
        </p:spPr>
        <p:txBody>
          <a:bodyPr>
            <a:noAutofit/>
          </a:bodyPr>
          <a:lstStyle/>
          <a:p>
            <a:pPr algn="ctr"/>
            <a:r>
              <a:rPr lang="es-SV" sz="2000" dirty="0"/>
              <a:t>GASTO PÚBLICO EN TUBERCULOSIS, SEGÚN CATEGORÍAS DE GASTO Y FUENTES DE FINANCIAMIENTO, AÑO 2023. </a:t>
            </a:r>
            <a:br>
              <a:rPr lang="es-SV" sz="2000" dirty="0"/>
            </a:br>
            <a:endParaRPr lang="es-ES" sz="2000" dirty="0"/>
          </a:p>
        </p:txBody>
      </p:sp>
      <p:pic>
        <p:nvPicPr>
          <p:cNvPr id="3" name="Imagen 2">
            <a:extLst>
              <a:ext uri="{FF2B5EF4-FFF2-40B4-BE49-F238E27FC236}">
                <a16:creationId xmlns:a16="http://schemas.microsoft.com/office/drawing/2014/main" id="{CDCB6BBB-9BD3-4819-A9B2-FDCA51B71E6B}"/>
              </a:ext>
            </a:extLst>
          </p:cNvPr>
          <p:cNvPicPr>
            <a:picLocks noChangeAspect="1"/>
          </p:cNvPicPr>
          <p:nvPr/>
        </p:nvPicPr>
        <p:blipFill>
          <a:blip r:embed="rId2"/>
          <a:stretch>
            <a:fillRect/>
          </a:stretch>
        </p:blipFill>
        <p:spPr>
          <a:xfrm>
            <a:off x="1861904" y="899721"/>
            <a:ext cx="4193503" cy="2775112"/>
          </a:xfrm>
          <a:prstGeom prst="rect">
            <a:avLst/>
          </a:prstGeom>
        </p:spPr>
      </p:pic>
      <p:pic>
        <p:nvPicPr>
          <p:cNvPr id="4" name="Imagen 3">
            <a:extLst>
              <a:ext uri="{FF2B5EF4-FFF2-40B4-BE49-F238E27FC236}">
                <a16:creationId xmlns:a16="http://schemas.microsoft.com/office/drawing/2014/main" id="{58D230FD-3DBC-4134-B4EC-A703501E7A07}"/>
              </a:ext>
            </a:extLst>
          </p:cNvPr>
          <p:cNvPicPr>
            <a:picLocks noChangeAspect="1"/>
          </p:cNvPicPr>
          <p:nvPr/>
        </p:nvPicPr>
        <p:blipFill>
          <a:blip r:embed="rId3"/>
          <a:stretch>
            <a:fillRect/>
          </a:stretch>
        </p:blipFill>
        <p:spPr>
          <a:xfrm>
            <a:off x="6247199" y="899721"/>
            <a:ext cx="5040986" cy="2775112"/>
          </a:xfrm>
          <a:prstGeom prst="rect">
            <a:avLst/>
          </a:prstGeom>
        </p:spPr>
      </p:pic>
      <p:pic>
        <p:nvPicPr>
          <p:cNvPr id="5" name="Imagen 4">
            <a:extLst>
              <a:ext uri="{FF2B5EF4-FFF2-40B4-BE49-F238E27FC236}">
                <a16:creationId xmlns:a16="http://schemas.microsoft.com/office/drawing/2014/main" id="{9FA566D6-91D7-4113-8318-B3FEE047FCAB}"/>
              </a:ext>
            </a:extLst>
          </p:cNvPr>
          <p:cNvPicPr>
            <a:picLocks noChangeAspect="1"/>
          </p:cNvPicPr>
          <p:nvPr/>
        </p:nvPicPr>
        <p:blipFill>
          <a:blip r:embed="rId4"/>
          <a:stretch>
            <a:fillRect/>
          </a:stretch>
        </p:blipFill>
        <p:spPr>
          <a:xfrm>
            <a:off x="3797788" y="3786433"/>
            <a:ext cx="4762012" cy="2763470"/>
          </a:xfrm>
          <a:prstGeom prst="rect">
            <a:avLst/>
          </a:prstGeom>
        </p:spPr>
      </p:pic>
    </p:spTree>
    <p:extLst>
      <p:ext uri="{BB962C8B-B14F-4D97-AF65-F5344CB8AC3E}">
        <p14:creationId xmlns:p14="http://schemas.microsoft.com/office/powerpoint/2010/main" val="16181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305C6-E8BE-4D3A-B382-7AE2B4454F2B}"/>
              </a:ext>
            </a:extLst>
          </p:cNvPr>
          <p:cNvSpPr>
            <a:spLocks noGrp="1"/>
          </p:cNvSpPr>
          <p:nvPr>
            <p:ph type="title"/>
          </p:nvPr>
        </p:nvSpPr>
        <p:spPr>
          <a:xfrm>
            <a:off x="1440205" y="447355"/>
            <a:ext cx="10018713" cy="1000445"/>
          </a:xfrm>
        </p:spPr>
        <p:txBody>
          <a:bodyPr>
            <a:normAutofit/>
          </a:bodyPr>
          <a:lstStyle/>
          <a:p>
            <a:pPr algn="ctr"/>
            <a:r>
              <a:rPr lang="es-SV" sz="2800" dirty="0"/>
              <a:t>GASTO PÚBLICO EN TUBERCULOSIS EN EL MINSAL, SEGÚN NIVEL DE ATENCIÓN. AÑO 2023</a:t>
            </a:r>
            <a:endParaRPr lang="es-ES" sz="2800" dirty="0"/>
          </a:p>
        </p:txBody>
      </p:sp>
      <p:pic>
        <p:nvPicPr>
          <p:cNvPr id="5" name="Marcador de contenido 4">
            <a:extLst>
              <a:ext uri="{FF2B5EF4-FFF2-40B4-BE49-F238E27FC236}">
                <a16:creationId xmlns:a16="http://schemas.microsoft.com/office/drawing/2014/main" id="{F92141E4-610A-4CF1-B912-E588AC6F7F01}"/>
              </a:ext>
            </a:extLst>
          </p:cNvPr>
          <p:cNvPicPr>
            <a:picLocks noGrp="1" noChangeAspect="1"/>
          </p:cNvPicPr>
          <p:nvPr>
            <p:ph idx="1"/>
          </p:nvPr>
        </p:nvPicPr>
        <p:blipFill>
          <a:blip r:embed="rId2"/>
          <a:stretch>
            <a:fillRect/>
          </a:stretch>
        </p:blipFill>
        <p:spPr>
          <a:xfrm>
            <a:off x="2704558" y="1744013"/>
            <a:ext cx="7459471" cy="3937120"/>
          </a:xfrm>
          <a:prstGeom prst="rect">
            <a:avLst/>
          </a:prstGeom>
        </p:spPr>
      </p:pic>
    </p:spTree>
    <p:extLst>
      <p:ext uri="{BB962C8B-B14F-4D97-AF65-F5344CB8AC3E}">
        <p14:creationId xmlns:p14="http://schemas.microsoft.com/office/powerpoint/2010/main" val="2815175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305C6-E8BE-4D3A-B382-7AE2B4454F2B}"/>
              </a:ext>
            </a:extLst>
          </p:cNvPr>
          <p:cNvSpPr>
            <a:spLocks noGrp="1"/>
          </p:cNvSpPr>
          <p:nvPr>
            <p:ph type="title"/>
          </p:nvPr>
        </p:nvSpPr>
        <p:spPr>
          <a:xfrm>
            <a:off x="1558736" y="281617"/>
            <a:ext cx="10018713" cy="1502734"/>
          </a:xfrm>
        </p:spPr>
        <p:txBody>
          <a:bodyPr>
            <a:normAutofit fontScale="90000"/>
          </a:bodyPr>
          <a:lstStyle/>
          <a:p>
            <a:pPr algn="ctr"/>
            <a:r>
              <a:rPr lang="es-SV" dirty="0"/>
              <a:t>GASTO PÚBLICO EN TUBERCULOSIS EN EL MINSAL, SEGÚN TIPO DE ATENCIÓN. AÑO 2023. </a:t>
            </a:r>
            <a:endParaRPr lang="es-ES" dirty="0"/>
          </a:p>
        </p:txBody>
      </p:sp>
      <p:sp>
        <p:nvSpPr>
          <p:cNvPr id="7" name="CuadroTexto 6">
            <a:extLst>
              <a:ext uri="{FF2B5EF4-FFF2-40B4-BE49-F238E27FC236}">
                <a16:creationId xmlns:a16="http://schemas.microsoft.com/office/drawing/2014/main" id="{1D88C024-2E6C-4CD5-846A-4C0243D516D6}"/>
              </a:ext>
            </a:extLst>
          </p:cNvPr>
          <p:cNvSpPr txBox="1"/>
          <p:nvPr/>
        </p:nvSpPr>
        <p:spPr>
          <a:xfrm>
            <a:off x="2267321" y="3951608"/>
            <a:ext cx="9643533" cy="2462213"/>
          </a:xfrm>
          <a:prstGeom prst="rect">
            <a:avLst/>
          </a:prstGeom>
          <a:noFill/>
        </p:spPr>
        <p:txBody>
          <a:bodyPr wrap="square" rtlCol="0">
            <a:spAutoFit/>
          </a:bodyPr>
          <a:lstStyle/>
          <a:p>
            <a:r>
              <a:rPr lang="es-MX" sz="1100" b="1" dirty="0"/>
              <a:t>1/ </a:t>
            </a:r>
            <a:r>
              <a:rPr lang="es-MX" sz="1100" dirty="0"/>
              <a:t>Incluye consejerías y sesiones educativas en hospitales y regiones de salud; compra de vacuna BCG.</a:t>
            </a:r>
          </a:p>
          <a:p>
            <a:endParaRPr lang="es-MX" sz="1100" dirty="0"/>
          </a:p>
          <a:p>
            <a:r>
              <a:rPr lang="es-MX" sz="1100" b="1" dirty="0"/>
              <a:t>2/ </a:t>
            </a:r>
            <a:r>
              <a:rPr lang="es-MX" sz="1100" dirty="0"/>
              <a:t>Incluye la visita familiar por enfermeras; TAES en hogar o comunidad por enfermera y promotor de salud; sintomáticos respiratorios detectados por promotores de salud y;  entrega de muestras de baciloscopias por promotores de salud.</a:t>
            </a:r>
          </a:p>
          <a:p>
            <a:endParaRPr lang="es-MX" sz="1100" dirty="0"/>
          </a:p>
          <a:p>
            <a:r>
              <a:rPr lang="es-MX" sz="1100" b="1" dirty="0"/>
              <a:t>3/ </a:t>
            </a:r>
            <a:r>
              <a:rPr lang="es-MX" sz="1100" dirty="0"/>
              <a:t>Incluye las consultas de tb pulmonar y extrapulmonar en regiones de salud y hospitales; TAES  institucional.</a:t>
            </a:r>
          </a:p>
          <a:p>
            <a:endParaRPr lang="es-MX" sz="1100" dirty="0"/>
          </a:p>
          <a:p>
            <a:r>
              <a:rPr lang="es-MX" sz="1100" b="1" dirty="0"/>
              <a:t>4/ </a:t>
            </a:r>
            <a:r>
              <a:rPr lang="es-MX" sz="1100" dirty="0"/>
              <a:t>Incluye los DCO en hospitales.</a:t>
            </a:r>
          </a:p>
          <a:p>
            <a:endParaRPr lang="es-MX" sz="1100" dirty="0"/>
          </a:p>
          <a:p>
            <a:r>
              <a:rPr lang="es-MX" sz="1100" b="1" dirty="0"/>
              <a:t>5/ </a:t>
            </a:r>
            <a:r>
              <a:rPr lang="es-MX" sz="1100" dirty="0"/>
              <a:t>Incluye las pruebas diagnósticas realizadas en hospitales, regiones de salud y en el Laboratorio Nacional de Referencia; el RRHH que labora en la sección de TB/microbacterias; la compra de insumos y equipo de laboratorio con la donación del Fondo Mundial.</a:t>
            </a:r>
          </a:p>
          <a:p>
            <a:endParaRPr lang="es-MX" sz="1100" dirty="0"/>
          </a:p>
          <a:p>
            <a:r>
              <a:rPr lang="es-MX" sz="1100" b="1" dirty="0"/>
              <a:t>6/ </a:t>
            </a:r>
            <a:r>
              <a:rPr lang="es-MX" sz="1100" dirty="0"/>
              <a:t>Incluye en RRHH del PNTYER; RRHH de la Gerencia y del Proyecto del Fondo Global dedicado al programa de tuberculosis; y el resto de la donación del Fondo Mundial.</a:t>
            </a:r>
            <a:endParaRPr lang="es-SV" sz="1100" dirty="0"/>
          </a:p>
        </p:txBody>
      </p:sp>
      <p:pic>
        <p:nvPicPr>
          <p:cNvPr id="6" name="Marcador de contenido 5">
            <a:extLst>
              <a:ext uri="{FF2B5EF4-FFF2-40B4-BE49-F238E27FC236}">
                <a16:creationId xmlns:a16="http://schemas.microsoft.com/office/drawing/2014/main" id="{F1E84D2B-33C4-441A-A838-9BDA27E00E49}"/>
              </a:ext>
            </a:extLst>
          </p:cNvPr>
          <p:cNvPicPr>
            <a:picLocks noGrp="1" noChangeAspect="1"/>
          </p:cNvPicPr>
          <p:nvPr>
            <p:ph idx="1"/>
          </p:nvPr>
        </p:nvPicPr>
        <p:blipFill>
          <a:blip r:embed="rId2"/>
          <a:stretch>
            <a:fillRect/>
          </a:stretch>
        </p:blipFill>
        <p:spPr>
          <a:xfrm>
            <a:off x="2267321" y="1549400"/>
            <a:ext cx="7333879" cy="2229606"/>
          </a:xfrm>
          <a:prstGeom prst="rect">
            <a:avLst/>
          </a:prstGeom>
        </p:spPr>
      </p:pic>
    </p:spTree>
    <p:extLst>
      <p:ext uri="{BB962C8B-B14F-4D97-AF65-F5344CB8AC3E}">
        <p14:creationId xmlns:p14="http://schemas.microsoft.com/office/powerpoint/2010/main" val="88227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E71BA-717C-4BEA-97E7-B7DF0941CF58}"/>
              </a:ext>
            </a:extLst>
          </p:cNvPr>
          <p:cNvSpPr>
            <a:spLocks noGrp="1"/>
          </p:cNvSpPr>
          <p:nvPr>
            <p:ph type="title"/>
          </p:nvPr>
        </p:nvSpPr>
        <p:spPr>
          <a:xfrm>
            <a:off x="1565152" y="453140"/>
            <a:ext cx="10079666" cy="857618"/>
          </a:xfrm>
        </p:spPr>
        <p:txBody>
          <a:bodyPr>
            <a:normAutofit fontScale="90000"/>
          </a:bodyPr>
          <a:lstStyle/>
          <a:p>
            <a:pPr algn="ctr"/>
            <a:r>
              <a:rPr lang="es-SV" sz="2800" dirty="0"/>
              <a:t>GASTO PÚBLICO PER CÁPITA EN TUBERCULOSIS. 2013 - 2023       (EN US $)</a:t>
            </a:r>
            <a:endParaRPr lang="es-ES" dirty="0"/>
          </a:p>
        </p:txBody>
      </p:sp>
      <p:pic>
        <p:nvPicPr>
          <p:cNvPr id="3" name="Imagen 2">
            <a:extLst>
              <a:ext uri="{FF2B5EF4-FFF2-40B4-BE49-F238E27FC236}">
                <a16:creationId xmlns:a16="http://schemas.microsoft.com/office/drawing/2014/main" id="{FC2E49E5-8A41-4A9E-881C-A3B1DB9209D5}"/>
              </a:ext>
            </a:extLst>
          </p:cNvPr>
          <p:cNvPicPr>
            <a:picLocks noChangeAspect="1"/>
          </p:cNvPicPr>
          <p:nvPr/>
        </p:nvPicPr>
        <p:blipFill>
          <a:blip r:embed="rId2"/>
          <a:stretch>
            <a:fillRect/>
          </a:stretch>
        </p:blipFill>
        <p:spPr>
          <a:xfrm>
            <a:off x="2997200" y="1509238"/>
            <a:ext cx="7078133" cy="4784777"/>
          </a:xfrm>
          <a:prstGeom prst="rect">
            <a:avLst/>
          </a:prstGeom>
        </p:spPr>
      </p:pic>
    </p:spTree>
    <p:extLst>
      <p:ext uri="{BB962C8B-B14F-4D97-AF65-F5344CB8AC3E}">
        <p14:creationId xmlns:p14="http://schemas.microsoft.com/office/powerpoint/2010/main" val="171674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2A2C1-7EB8-4744-9B9E-B368F5DE7A67}"/>
              </a:ext>
            </a:extLst>
          </p:cNvPr>
          <p:cNvSpPr>
            <a:spLocks noGrp="1"/>
          </p:cNvSpPr>
          <p:nvPr>
            <p:ph type="title"/>
          </p:nvPr>
        </p:nvSpPr>
        <p:spPr>
          <a:xfrm>
            <a:off x="2462983" y="2492090"/>
            <a:ext cx="8915399" cy="1683516"/>
          </a:xfrm>
        </p:spPr>
        <p:txBody>
          <a:bodyPr>
            <a:normAutofit fontScale="90000"/>
          </a:bodyPr>
          <a:lstStyle/>
          <a:p>
            <a:r>
              <a:rPr lang="es-SV" dirty="0"/>
              <a:t>CONCLUSIONES Y PRINCIPALES RETOS PARA LAS PRÓXIMAS ESTIMACIONES DE MEGA TB</a:t>
            </a:r>
          </a:p>
        </p:txBody>
      </p:sp>
    </p:spTree>
    <p:extLst>
      <p:ext uri="{BB962C8B-B14F-4D97-AF65-F5344CB8AC3E}">
        <p14:creationId xmlns:p14="http://schemas.microsoft.com/office/powerpoint/2010/main" val="654840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832B5-919F-49CD-B37B-3B7CF1D63A5E}"/>
              </a:ext>
            </a:extLst>
          </p:cNvPr>
          <p:cNvSpPr>
            <a:spLocks noGrp="1"/>
          </p:cNvSpPr>
          <p:nvPr>
            <p:ph type="title"/>
          </p:nvPr>
        </p:nvSpPr>
        <p:spPr>
          <a:xfrm>
            <a:off x="1896801" y="372533"/>
            <a:ext cx="9759942" cy="739023"/>
          </a:xfrm>
        </p:spPr>
        <p:txBody>
          <a:bodyPr>
            <a:normAutofit/>
          </a:bodyPr>
          <a:lstStyle/>
          <a:p>
            <a:r>
              <a:rPr lang="es-SV" dirty="0"/>
              <a:t>CONCLUSIONES</a:t>
            </a:r>
          </a:p>
        </p:txBody>
      </p:sp>
      <p:sp>
        <p:nvSpPr>
          <p:cNvPr id="3" name="Marcador de contenido 2">
            <a:extLst>
              <a:ext uri="{FF2B5EF4-FFF2-40B4-BE49-F238E27FC236}">
                <a16:creationId xmlns:a16="http://schemas.microsoft.com/office/drawing/2014/main" id="{28E07F7B-F66F-4F3E-BF66-81E1F7F4B66E}"/>
              </a:ext>
            </a:extLst>
          </p:cNvPr>
          <p:cNvSpPr>
            <a:spLocks noGrp="1"/>
          </p:cNvSpPr>
          <p:nvPr>
            <p:ph idx="1"/>
          </p:nvPr>
        </p:nvSpPr>
        <p:spPr>
          <a:xfrm>
            <a:off x="2048933" y="1202267"/>
            <a:ext cx="9455679" cy="5283200"/>
          </a:xfrm>
        </p:spPr>
        <p:txBody>
          <a:bodyPr>
            <a:normAutofit fontScale="92500" lnSpcReduction="20000"/>
          </a:bodyPr>
          <a:lstStyle/>
          <a:p>
            <a:pPr algn="just">
              <a:lnSpc>
                <a:spcPct val="150000"/>
              </a:lnSpc>
              <a:spcAft>
                <a:spcPts val="800"/>
              </a:spcAft>
            </a:pPr>
            <a:r>
              <a:rPr lang="es-SV" sz="1800" dirty="0">
                <a:effectLst/>
                <a:latin typeface="Museo Sans 300"/>
                <a:ea typeface="Times New Roman" panose="02020603050405020304" pitchFamily="18" charset="0"/>
                <a:cs typeface="Times New Roman" panose="02020603050405020304" pitchFamily="18" charset="0"/>
              </a:rPr>
              <a:t>Durante el período 2013-2023, el gasto público en salud promedio dirigido a TB, fue de US$12.3 millones. Sin embargo, para 2023, el monto invertido en prevención, diagnóstico, tratamiento y control de la TB (US$18.4 millones), se ha visto incrementado en 34% respecto al año inmediato anterior (2022, US$13.8 millones). Ello se explica por los datos epidemiológicos de la TB; y, su consecuente aumento en las atenciones brindadas por el MINSAL en 2023, respecto al 2022. </a:t>
            </a:r>
          </a:p>
          <a:p>
            <a:pPr algn="just">
              <a:lnSpc>
                <a:spcPct val="150000"/>
              </a:lnSpc>
              <a:spcAft>
                <a:spcPts val="800"/>
              </a:spcAft>
            </a:pPr>
            <a:r>
              <a:rPr lang="es-SV" sz="1800" dirty="0">
                <a:effectLst/>
                <a:latin typeface="Museo Sans 300"/>
                <a:ea typeface="Times New Roman" panose="02020603050405020304" pitchFamily="18" charset="0"/>
                <a:cs typeface="Times New Roman" panose="02020603050405020304" pitchFamily="18" charset="0"/>
              </a:rPr>
              <a:t>Durante el período, se destaca la importancia que han ido adquiriendo los fondos generales para financiar los gastos públicos en TB en el país. De hecho, de representar el 34% en 2013, han llegado a representar el 81% en 2023, siendo la principal fuente de financiamiento. Si se le agregan a los fondos generales, los recursos propios generados en el ISSS e ISBM, para 2023, el 94% de los gastos fueron financiados por dichas fuentes, ambas de carácter interno. Situación que indica el esfuerzo del gobierno de El Salvador por financiar con recursos internos las actividades de prevención, diagnóstico, tratamiento y control de esta patología. </a:t>
            </a:r>
            <a:endParaRPr lang="es-SV" sz="1800" dirty="0">
              <a:effectLst/>
              <a:latin typeface="Calibri" panose="020F0502020204030204" pitchFamily="34" charset="0"/>
              <a:ea typeface="Batang" panose="02030600000101010101" pitchFamily="18" charset="-127"/>
              <a:cs typeface="Times New Roman" panose="02020603050405020304" pitchFamily="18" charset="0"/>
            </a:endParaRPr>
          </a:p>
          <a:p>
            <a:pPr algn="just">
              <a:lnSpc>
                <a:spcPct val="150000"/>
              </a:lnSpc>
              <a:spcAft>
                <a:spcPts val="800"/>
              </a:spcAft>
            </a:pPr>
            <a:endParaRPr lang="es-SV"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ES" sz="2000" dirty="0">
              <a:effectLst/>
              <a:latin typeface="Museo Sans 300"/>
              <a:ea typeface="Times New Roman" panose="02020603050405020304" pitchFamily="18" charset="0"/>
            </a:endParaRPr>
          </a:p>
          <a:p>
            <a:endParaRPr lang="es-SV" sz="1800" dirty="0">
              <a:effectLst/>
              <a:latin typeface="Times New Roman" panose="02020603050405020304" pitchFamily="18" charset="0"/>
              <a:ea typeface="Times New Roman" panose="02020603050405020304" pitchFamily="18" charset="0"/>
            </a:endParaRPr>
          </a:p>
          <a:p>
            <a:endParaRPr lang="es-SV" dirty="0"/>
          </a:p>
        </p:txBody>
      </p:sp>
    </p:spTree>
    <p:extLst>
      <p:ext uri="{BB962C8B-B14F-4D97-AF65-F5344CB8AC3E}">
        <p14:creationId xmlns:p14="http://schemas.microsoft.com/office/powerpoint/2010/main" val="278363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8FDE1-13B8-4A78-BA22-D357780AAC02}"/>
              </a:ext>
            </a:extLst>
          </p:cNvPr>
          <p:cNvSpPr>
            <a:spLocks noGrp="1"/>
          </p:cNvSpPr>
          <p:nvPr>
            <p:ph type="title"/>
          </p:nvPr>
        </p:nvSpPr>
        <p:spPr>
          <a:xfrm>
            <a:off x="2491325" y="306333"/>
            <a:ext cx="8911687" cy="743534"/>
          </a:xfrm>
        </p:spPr>
        <p:txBody>
          <a:bodyPr/>
          <a:lstStyle/>
          <a:p>
            <a:r>
              <a:rPr lang="es-SV" dirty="0"/>
              <a:t>CONCLUSIONES</a:t>
            </a:r>
          </a:p>
        </p:txBody>
      </p:sp>
      <p:sp>
        <p:nvSpPr>
          <p:cNvPr id="3" name="Marcador de contenido 2">
            <a:extLst>
              <a:ext uri="{FF2B5EF4-FFF2-40B4-BE49-F238E27FC236}">
                <a16:creationId xmlns:a16="http://schemas.microsoft.com/office/drawing/2014/main" id="{7D7FE722-F340-43BA-8F1B-27D165C9D415}"/>
              </a:ext>
            </a:extLst>
          </p:cNvPr>
          <p:cNvSpPr>
            <a:spLocks noGrp="1"/>
          </p:cNvSpPr>
          <p:nvPr>
            <p:ph idx="1"/>
          </p:nvPr>
        </p:nvSpPr>
        <p:spPr>
          <a:xfrm>
            <a:off x="2023533" y="1134533"/>
            <a:ext cx="9481079" cy="5257800"/>
          </a:xfrm>
        </p:spPr>
        <p:txBody>
          <a:bodyPr>
            <a:normAutofit lnSpcReduction="10000"/>
          </a:bodyPr>
          <a:lstStyle/>
          <a:p>
            <a:pPr algn="just">
              <a:lnSpc>
                <a:spcPct val="150000"/>
              </a:lnSpc>
            </a:pPr>
            <a:r>
              <a:rPr lang="es-SV" sz="1800" dirty="0">
                <a:effectLst/>
                <a:latin typeface="Museo Sans 300"/>
                <a:ea typeface="Times New Roman" panose="02020603050405020304" pitchFamily="18" charset="0"/>
                <a:cs typeface="Times New Roman" panose="02020603050405020304" pitchFamily="18" charset="0"/>
              </a:rPr>
              <a:t>Las dos entidades con mayor participación dentro del gasto público en tuberculosis, siguen siendo el MINSAL y el ISSS. Para el año 2023, entre ambas entidades aportaron el 93% del financiamiento total para la promoción, prevención, control y tratamiento de la tuberculosis en El Salvador.</a:t>
            </a:r>
            <a:endParaRPr lang="es-SV" sz="1800" dirty="0">
              <a:effectLst/>
              <a:latin typeface="Calibri" panose="020F0502020204030204" pitchFamily="34" charset="0"/>
              <a:ea typeface="Batang" panose="02030600000101010101" pitchFamily="18" charset="-127"/>
              <a:cs typeface="Times New Roman" panose="02020603050405020304" pitchFamily="18" charset="0"/>
            </a:endParaRPr>
          </a:p>
          <a:p>
            <a:pPr algn="just">
              <a:lnSpc>
                <a:spcPct val="150000"/>
              </a:lnSpc>
            </a:pPr>
            <a:r>
              <a:rPr lang="es-SV" sz="1800" dirty="0">
                <a:effectLst/>
                <a:latin typeface="Museo Sans 300"/>
                <a:ea typeface="Times New Roman" panose="02020603050405020304" pitchFamily="18" charset="0"/>
                <a:cs typeface="Times New Roman" panose="02020603050405020304" pitchFamily="18" charset="0"/>
              </a:rPr>
              <a:t> Otra entidad relevante en la detección y tratamiento de la TB en el país, en este caso en la población privada de libertad, es la DGCP, cuya inversión destinada a la prevención, detección, traslado, resguardo, alimentación especial y otros gastos derivados del tratamiento y seguimiento de TB para esta población objetivo, fue de US$1.04 millones en 2023.</a:t>
            </a:r>
          </a:p>
          <a:p>
            <a:pPr algn="just">
              <a:lnSpc>
                <a:spcPct val="150000"/>
              </a:lnSpc>
            </a:pPr>
            <a:r>
              <a:rPr lang="es-SV" sz="1800" dirty="0">
                <a:effectLst/>
                <a:latin typeface="Museo Sans 300"/>
                <a:ea typeface="Times New Roman" panose="02020603050405020304" pitchFamily="18" charset="0"/>
                <a:cs typeface="Times New Roman" panose="02020603050405020304" pitchFamily="18" charset="0"/>
              </a:rPr>
              <a:t>En términos generales, la mayor parte de las erogaciones en tuberculosis se concentraron en la atención ambulatoria (39%), las pruebas diagnósticas (30%) y la atención hospitalaria (13.4%).  </a:t>
            </a:r>
            <a:endParaRPr lang="es-SV" sz="1800" dirty="0">
              <a:effectLst/>
              <a:latin typeface="Calibri" panose="020F0502020204030204" pitchFamily="34" charset="0"/>
              <a:ea typeface="Batang" panose="02030600000101010101" pitchFamily="18" charset="-127"/>
              <a:cs typeface="Times New Roman" panose="02020603050405020304" pitchFamily="18" charset="0"/>
            </a:endParaRPr>
          </a:p>
          <a:p>
            <a:pPr marL="0" indent="0" algn="just">
              <a:lnSpc>
                <a:spcPct val="150000"/>
              </a:lnSpc>
              <a:buNone/>
            </a:pPr>
            <a:endParaRPr lang="es-SV"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s-SV"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s-SV" dirty="0"/>
          </a:p>
        </p:txBody>
      </p:sp>
    </p:spTree>
    <p:extLst>
      <p:ext uri="{BB962C8B-B14F-4D97-AF65-F5344CB8AC3E}">
        <p14:creationId xmlns:p14="http://schemas.microsoft.com/office/powerpoint/2010/main" val="3401420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9D18E-5B70-4BC0-B9D7-6DE579CDB3E3}"/>
              </a:ext>
            </a:extLst>
          </p:cNvPr>
          <p:cNvSpPr>
            <a:spLocks noGrp="1"/>
          </p:cNvSpPr>
          <p:nvPr>
            <p:ph type="title"/>
          </p:nvPr>
        </p:nvSpPr>
        <p:spPr>
          <a:xfrm>
            <a:off x="2118792" y="389468"/>
            <a:ext cx="9446675" cy="1280890"/>
          </a:xfrm>
        </p:spPr>
        <p:txBody>
          <a:bodyPr>
            <a:normAutofit/>
          </a:bodyPr>
          <a:lstStyle/>
          <a:p>
            <a:r>
              <a:rPr lang="es-SV" dirty="0"/>
              <a:t>PRINCIPALES RETOS PARA PRÓXIMAS ESTIMACIONES DE MEGA TB. </a:t>
            </a:r>
          </a:p>
        </p:txBody>
      </p:sp>
      <p:sp>
        <p:nvSpPr>
          <p:cNvPr id="3" name="Marcador de contenido 2">
            <a:extLst>
              <a:ext uri="{FF2B5EF4-FFF2-40B4-BE49-F238E27FC236}">
                <a16:creationId xmlns:a16="http://schemas.microsoft.com/office/drawing/2014/main" id="{7C92D404-52F8-4C88-BA70-E3853CEBBA7F}"/>
              </a:ext>
            </a:extLst>
          </p:cNvPr>
          <p:cNvSpPr>
            <a:spLocks noGrp="1"/>
          </p:cNvSpPr>
          <p:nvPr>
            <p:ph idx="1"/>
          </p:nvPr>
        </p:nvSpPr>
        <p:spPr>
          <a:xfrm>
            <a:off x="1930400" y="1803401"/>
            <a:ext cx="9574212" cy="4665132"/>
          </a:xfrm>
        </p:spPr>
        <p:txBody>
          <a:bodyPr>
            <a:normAutofit fontScale="92500" lnSpcReduction="10000"/>
          </a:bodyPr>
          <a:lstStyle/>
          <a:p>
            <a:pPr algn="just">
              <a:lnSpc>
                <a:spcPct val="150000"/>
              </a:lnSpc>
              <a:spcAft>
                <a:spcPts val="600"/>
              </a:spcAft>
              <a:buFont typeface="+mj-lt"/>
              <a:buAutoNum type="alphaLcParenR"/>
            </a:pPr>
            <a:r>
              <a:rPr lang="es-SV" sz="1800" dirty="0">
                <a:effectLst/>
                <a:latin typeface="Museo Sans 300"/>
                <a:ea typeface="Times New Roman" panose="02020603050405020304" pitchFamily="18" charset="0"/>
              </a:rPr>
              <a:t>Seguir desarrollando esfuerzos por fortalecer el apoyo interinstitucional con el resto de actores del sector público (ISSS, ISBM, COSAM y DGCP), a fin de mejorar continuamente las estimaciones del gasto público en tuberculosis en el país, una herramienta valiosa para la evaluación y formulación de políticas públicas relacionadas.  </a:t>
            </a:r>
            <a:endParaRPr lang="es-SV" sz="1800" dirty="0">
              <a:effectLst/>
              <a:latin typeface="Times New Roman" panose="02020603050405020304" pitchFamily="18" charset="0"/>
              <a:ea typeface="Times New Roman" panose="02020603050405020304" pitchFamily="18" charset="0"/>
            </a:endParaRPr>
          </a:p>
          <a:p>
            <a:pPr algn="just">
              <a:lnSpc>
                <a:spcPct val="150000"/>
              </a:lnSpc>
              <a:spcAft>
                <a:spcPts val="600"/>
              </a:spcAft>
              <a:buFont typeface="+mj-lt"/>
              <a:buAutoNum type="alphaLcParenR"/>
            </a:pPr>
            <a:r>
              <a:rPr lang="es-SV" sz="1800" dirty="0">
                <a:effectLst/>
                <a:latin typeface="Museo Sans 300"/>
                <a:ea typeface="Times New Roman" panose="02020603050405020304" pitchFamily="18" charset="0"/>
              </a:rPr>
              <a:t>Contar con una herramienta de costeo que permita obtener costos unitarios actualizados y por patologías específicas, de manera de minimizar los posibles sesgos de utilizar información de costos promedios.  </a:t>
            </a:r>
          </a:p>
          <a:p>
            <a:pPr algn="just">
              <a:lnSpc>
                <a:spcPct val="150000"/>
              </a:lnSpc>
              <a:spcAft>
                <a:spcPts val="600"/>
              </a:spcAft>
              <a:buFont typeface="+mj-lt"/>
              <a:buAutoNum type="alphaLcParenR"/>
            </a:pPr>
            <a:r>
              <a:rPr lang="es-SV" dirty="0">
                <a:latin typeface="Museo Sans 300"/>
                <a:ea typeface="Times New Roman" panose="02020603050405020304" pitchFamily="18" charset="0"/>
                <a:cs typeface="Times New Roman" panose="02020603050405020304" pitchFamily="18" charset="0"/>
              </a:rPr>
              <a:t>C</a:t>
            </a:r>
            <a:r>
              <a:rPr lang="es-SV" sz="1800" dirty="0">
                <a:effectLst/>
                <a:latin typeface="Museo Sans 300"/>
                <a:ea typeface="Times New Roman" panose="02020603050405020304" pitchFamily="18" charset="0"/>
                <a:cs typeface="Times New Roman" panose="02020603050405020304" pitchFamily="18" charset="0"/>
              </a:rPr>
              <a:t>ontinuar generando y fortaleciendo las capacidades nacionales e interinstitucionales para realizar estimaciones del gasto en TB o en otras patologías que se estimen necesarias dado el perfil epidemiológico. Fortalecer la Unidad de Economía de la Salud y los sistemas estadísticos, epidemiológicos y de costeo es crucial para tal fin.  </a:t>
            </a:r>
            <a:endParaRPr lang="es-SV" sz="1800" dirty="0">
              <a:effectLst/>
              <a:latin typeface="Calibri" panose="020F0502020204030204" pitchFamily="34" charset="0"/>
              <a:ea typeface="Batang" panose="02030600000101010101" pitchFamily="18" charset="-127"/>
              <a:cs typeface="Times New Roman" panose="02020603050405020304" pitchFamily="18" charset="0"/>
            </a:endParaRPr>
          </a:p>
          <a:p>
            <a:pPr algn="just">
              <a:lnSpc>
                <a:spcPct val="150000"/>
              </a:lnSpc>
              <a:spcAft>
                <a:spcPts val="600"/>
              </a:spcAft>
              <a:buFont typeface="+mj-lt"/>
              <a:buAutoNum type="alphaLcParenR"/>
            </a:pPr>
            <a:endParaRPr lang="es-SV" sz="1800" dirty="0">
              <a:effectLst/>
              <a:latin typeface="Times New Roman" panose="02020603050405020304" pitchFamily="18" charset="0"/>
              <a:ea typeface="Times New Roman" panose="02020603050405020304" pitchFamily="18" charset="0"/>
            </a:endParaRPr>
          </a:p>
          <a:p>
            <a:pPr marL="0" lvl="0" indent="0" algn="just">
              <a:lnSpc>
                <a:spcPct val="150000"/>
              </a:lnSpc>
              <a:spcAft>
                <a:spcPts val="600"/>
              </a:spcAft>
              <a:buNone/>
            </a:pPr>
            <a:endParaRPr lang="es-SV"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SV" sz="2000" dirty="0"/>
          </a:p>
        </p:txBody>
      </p:sp>
    </p:spTree>
    <p:extLst>
      <p:ext uri="{BB962C8B-B14F-4D97-AF65-F5344CB8AC3E}">
        <p14:creationId xmlns:p14="http://schemas.microsoft.com/office/powerpoint/2010/main" val="107252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44092-E05E-4C15-95AF-5512C88642E5}"/>
              </a:ext>
            </a:extLst>
          </p:cNvPr>
          <p:cNvSpPr>
            <a:spLocks noGrp="1"/>
          </p:cNvSpPr>
          <p:nvPr>
            <p:ph type="title"/>
          </p:nvPr>
        </p:nvSpPr>
        <p:spPr/>
        <p:txBody>
          <a:bodyPr/>
          <a:lstStyle/>
          <a:p>
            <a:r>
              <a:rPr lang="es-SV" dirty="0"/>
              <a:t>SITUACIÓN EPIDEMIOLÓGICA</a:t>
            </a:r>
          </a:p>
        </p:txBody>
      </p:sp>
    </p:spTree>
    <p:extLst>
      <p:ext uri="{BB962C8B-B14F-4D97-AF65-F5344CB8AC3E}">
        <p14:creationId xmlns:p14="http://schemas.microsoft.com/office/powerpoint/2010/main" val="58463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90A90-F4C6-422D-B514-941F3CF303E9}"/>
              </a:ext>
            </a:extLst>
          </p:cNvPr>
          <p:cNvSpPr>
            <a:spLocks noGrp="1"/>
          </p:cNvSpPr>
          <p:nvPr>
            <p:ph type="title"/>
          </p:nvPr>
        </p:nvSpPr>
        <p:spPr>
          <a:xfrm>
            <a:off x="2782889" y="563563"/>
            <a:ext cx="7445375" cy="646112"/>
          </a:xfrm>
        </p:spPr>
        <p:txBody>
          <a:bodyPr>
            <a:spAutoFit/>
          </a:bodyPr>
          <a:lstStyle/>
          <a:p>
            <a:pPr algn="ctr">
              <a:defRPr/>
            </a:pPr>
            <a:r>
              <a:rPr lang="es-SV" sz="1800" b="1" dirty="0">
                <a:solidFill>
                  <a:srgbClr val="0070C0"/>
                </a:solidFill>
                <a:latin typeface="Copperplate Gothic Light" panose="020E0507020206020404" pitchFamily="34" charset="0"/>
                <a:ea typeface="+mn-ea"/>
                <a:cs typeface="+mn-cs"/>
              </a:rPr>
              <a:t>Incidencia de casos con tuberculosis todas las formas</a:t>
            </a:r>
            <a:br>
              <a:rPr lang="es-SV" sz="1800" b="1" dirty="0">
                <a:solidFill>
                  <a:srgbClr val="0070C0"/>
                </a:solidFill>
                <a:latin typeface="Copperplate Gothic Light" panose="020E0507020206020404" pitchFamily="34" charset="0"/>
                <a:ea typeface="+mn-ea"/>
                <a:cs typeface="+mn-cs"/>
              </a:rPr>
            </a:br>
            <a:r>
              <a:rPr lang="es-SV" sz="1800" b="1" dirty="0">
                <a:solidFill>
                  <a:srgbClr val="0070C0"/>
                </a:solidFill>
                <a:latin typeface="Copperplate Gothic Light" panose="020E0507020206020404" pitchFamily="34" charset="0"/>
                <a:ea typeface="+mn-ea"/>
                <a:cs typeface="+mn-cs"/>
              </a:rPr>
              <a:t>Años 2010 - 2023</a:t>
            </a:r>
            <a:endParaRPr lang="es-ES" sz="1800" b="1" dirty="0">
              <a:solidFill>
                <a:srgbClr val="0070C0"/>
              </a:solidFill>
              <a:latin typeface="Copperplate Gothic Light" panose="020E0507020206020404" pitchFamily="34" charset="0"/>
              <a:ea typeface="+mn-ea"/>
              <a:cs typeface="+mn-cs"/>
            </a:endParaRPr>
          </a:p>
        </p:txBody>
      </p:sp>
      <p:sp>
        <p:nvSpPr>
          <p:cNvPr id="18436" name="Text Box 3">
            <a:extLst>
              <a:ext uri="{FF2B5EF4-FFF2-40B4-BE49-F238E27FC236}">
                <a16:creationId xmlns:a16="http://schemas.microsoft.com/office/drawing/2014/main" id="{AACE2A5F-28FC-415C-9BEF-455252409B75}"/>
              </a:ext>
            </a:extLst>
          </p:cNvPr>
          <p:cNvSpPr txBox="1">
            <a:spLocks noChangeArrowheads="1"/>
          </p:cNvSpPr>
          <p:nvPr/>
        </p:nvSpPr>
        <p:spPr bwMode="auto">
          <a:xfrm>
            <a:off x="2219474" y="6067942"/>
            <a:ext cx="20304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Fuente: UPTYER EL SALVADOR.</a:t>
            </a:r>
            <a:endParaRPr lang="en-GB" altLang="es-SV" sz="900" dirty="0">
              <a:solidFill>
                <a:srgbClr val="000000"/>
              </a:solidFill>
              <a:latin typeface="Bookman Old Style" panose="02050604050505020204" pitchFamily="18" charset="0"/>
            </a:endParaRPr>
          </a:p>
        </p:txBody>
      </p:sp>
      <p:sp>
        <p:nvSpPr>
          <p:cNvPr id="3" name="Flecha: hacia abajo 2">
            <a:extLst>
              <a:ext uri="{FF2B5EF4-FFF2-40B4-BE49-F238E27FC236}">
                <a16:creationId xmlns:a16="http://schemas.microsoft.com/office/drawing/2014/main" id="{32102643-1162-4E86-AD33-A9530DEB3D55}"/>
              </a:ext>
            </a:extLst>
          </p:cNvPr>
          <p:cNvSpPr/>
          <p:nvPr/>
        </p:nvSpPr>
        <p:spPr>
          <a:xfrm>
            <a:off x="9063038" y="3421064"/>
            <a:ext cx="260350" cy="263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b="1">
              <a:ln w="22225">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9EB8C2E8-2287-4E33-B426-3BEA7FE40D15}"/>
              </a:ext>
            </a:extLst>
          </p:cNvPr>
          <p:cNvSpPr txBox="1">
            <a:spLocks noChangeArrowheads="1"/>
          </p:cNvSpPr>
          <p:nvPr/>
        </p:nvSpPr>
        <p:spPr bwMode="auto">
          <a:xfrm>
            <a:off x="9248775" y="3376614"/>
            <a:ext cx="750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0"/>
              </a:spcBef>
              <a:spcAft>
                <a:spcPct val="0"/>
              </a:spcAft>
              <a:buClrTx/>
              <a:buSzTx/>
              <a:buFontTx/>
              <a:buNone/>
            </a:pPr>
            <a:r>
              <a:rPr lang="es-MX" altLang="es-SV" sz="1400">
                <a:solidFill>
                  <a:schemeClr val="tx1"/>
                </a:solidFill>
              </a:rPr>
              <a:t>5 %</a:t>
            </a:r>
            <a:endParaRPr lang="es-SV" altLang="es-SV" sz="1400">
              <a:solidFill>
                <a:schemeClr val="tx1"/>
              </a:solidFill>
            </a:endParaRPr>
          </a:p>
        </p:txBody>
      </p:sp>
      <p:sp>
        <p:nvSpPr>
          <p:cNvPr id="18439" name="Text Box 3">
            <a:extLst>
              <a:ext uri="{FF2B5EF4-FFF2-40B4-BE49-F238E27FC236}">
                <a16:creationId xmlns:a16="http://schemas.microsoft.com/office/drawing/2014/main" id="{F4FDC77E-661A-487E-8790-F4EA4355FD67}"/>
              </a:ext>
            </a:extLst>
          </p:cNvPr>
          <p:cNvSpPr txBox="1">
            <a:spLocks noChangeArrowheads="1"/>
          </p:cNvSpPr>
          <p:nvPr/>
        </p:nvSpPr>
        <p:spPr bwMode="auto">
          <a:xfrm>
            <a:off x="4065587" y="6067942"/>
            <a:ext cx="20304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AÑO 2023: PRELIMINAR</a:t>
            </a:r>
            <a:endParaRPr lang="en-GB" altLang="es-SV" sz="900" dirty="0">
              <a:solidFill>
                <a:srgbClr val="000000"/>
              </a:solidFill>
              <a:latin typeface="Bookman Old Style" panose="02050604050505020204" pitchFamily="18" charset="0"/>
            </a:endParaRPr>
          </a:p>
        </p:txBody>
      </p:sp>
      <p:pic>
        <p:nvPicPr>
          <p:cNvPr id="7" name="Marcador de contenido 6">
            <a:extLst>
              <a:ext uri="{FF2B5EF4-FFF2-40B4-BE49-F238E27FC236}">
                <a16:creationId xmlns:a16="http://schemas.microsoft.com/office/drawing/2014/main" id="{DEA30A3C-CC0C-4A20-88C9-D7159E78F419}"/>
              </a:ext>
            </a:extLst>
          </p:cNvPr>
          <p:cNvPicPr>
            <a:picLocks noGrp="1" noChangeAspect="1"/>
          </p:cNvPicPr>
          <p:nvPr>
            <p:ph idx="1"/>
          </p:nvPr>
        </p:nvPicPr>
        <p:blipFill>
          <a:blip r:embed="rId2"/>
          <a:stretch>
            <a:fillRect/>
          </a:stretch>
        </p:blipFill>
        <p:spPr>
          <a:xfrm>
            <a:off x="2244724" y="1352779"/>
            <a:ext cx="8347076" cy="4533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2 CuadroTexto">
            <a:extLst>
              <a:ext uri="{FF2B5EF4-FFF2-40B4-BE49-F238E27FC236}">
                <a16:creationId xmlns:a16="http://schemas.microsoft.com/office/drawing/2014/main" id="{F5788644-98E6-4BE3-AD4A-37C77500BB83}"/>
              </a:ext>
            </a:extLst>
          </p:cNvPr>
          <p:cNvSpPr txBox="1">
            <a:spLocks noChangeArrowheads="1"/>
          </p:cNvSpPr>
          <p:nvPr/>
        </p:nvSpPr>
        <p:spPr bwMode="auto">
          <a:xfrm>
            <a:off x="2805114" y="731838"/>
            <a:ext cx="752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defTabSz="68580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defTabSz="6858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defTabSz="6858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defTabSz="6858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defTabSz="6858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defTabSz="6858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defTabSz="6858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defTabSz="6858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gn="ctr" eaLnBrk="1" hangingPunct="1">
              <a:lnSpc>
                <a:spcPct val="100000"/>
              </a:lnSpc>
              <a:spcBef>
                <a:spcPct val="0"/>
              </a:spcBef>
              <a:spcAft>
                <a:spcPct val="0"/>
              </a:spcAft>
              <a:buClrTx/>
              <a:buSzTx/>
              <a:buFont typeface="Calibri" panose="020F0502020204030204" pitchFamily="34" charset="0"/>
              <a:buNone/>
            </a:pPr>
            <a:r>
              <a:rPr lang="es-SV" altLang="es-SV" sz="1800" b="1" dirty="0">
                <a:solidFill>
                  <a:srgbClr val="1D6295"/>
                </a:solidFill>
                <a:latin typeface="Copperplate Gothic Light" panose="020E0507020206020404" pitchFamily="34" charset="0"/>
              </a:rPr>
              <a:t>Notificación de casos de tuberculosis todas las formas POR DEPARTAMENTO. EL SALVADOR. Año 2023</a:t>
            </a:r>
          </a:p>
        </p:txBody>
      </p:sp>
      <p:sp>
        <p:nvSpPr>
          <p:cNvPr id="19462" name="Text Box 3">
            <a:extLst>
              <a:ext uri="{FF2B5EF4-FFF2-40B4-BE49-F238E27FC236}">
                <a16:creationId xmlns:a16="http://schemas.microsoft.com/office/drawing/2014/main" id="{ECC310F7-969A-4E04-82AE-E686287BF2C5}"/>
              </a:ext>
            </a:extLst>
          </p:cNvPr>
          <p:cNvSpPr txBox="1">
            <a:spLocks noChangeArrowheads="1"/>
          </p:cNvSpPr>
          <p:nvPr/>
        </p:nvSpPr>
        <p:spPr bwMode="auto">
          <a:xfrm>
            <a:off x="2987749" y="6126162"/>
            <a:ext cx="2030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Fuente: UPTYER EL SALVADOR</a:t>
            </a:r>
            <a:endParaRPr lang="en-GB" altLang="es-SV" sz="900" dirty="0">
              <a:solidFill>
                <a:srgbClr val="000000"/>
              </a:solidFill>
              <a:latin typeface="Bookman Old Style" panose="02050604050505020204" pitchFamily="18" charset="0"/>
            </a:endParaRPr>
          </a:p>
        </p:txBody>
      </p:sp>
      <p:sp>
        <p:nvSpPr>
          <p:cNvPr id="19463" name="Text Box 3">
            <a:extLst>
              <a:ext uri="{FF2B5EF4-FFF2-40B4-BE49-F238E27FC236}">
                <a16:creationId xmlns:a16="http://schemas.microsoft.com/office/drawing/2014/main" id="{738B4396-8ECC-4031-8818-1E13E260FE15}"/>
              </a:ext>
            </a:extLst>
          </p:cNvPr>
          <p:cNvSpPr txBox="1">
            <a:spLocks noChangeArrowheads="1"/>
          </p:cNvSpPr>
          <p:nvPr/>
        </p:nvSpPr>
        <p:spPr bwMode="auto">
          <a:xfrm>
            <a:off x="4806495" y="6126162"/>
            <a:ext cx="20304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AÑO 2023: PRELIMINAR</a:t>
            </a:r>
            <a:endParaRPr lang="en-GB" altLang="es-SV" sz="900" dirty="0">
              <a:solidFill>
                <a:srgbClr val="000000"/>
              </a:solidFill>
              <a:latin typeface="Bookman Old Style" panose="02050604050505020204" pitchFamily="18" charset="0"/>
            </a:endParaRPr>
          </a:p>
        </p:txBody>
      </p:sp>
      <p:pic>
        <p:nvPicPr>
          <p:cNvPr id="3" name="Imagen 2">
            <a:extLst>
              <a:ext uri="{FF2B5EF4-FFF2-40B4-BE49-F238E27FC236}">
                <a16:creationId xmlns:a16="http://schemas.microsoft.com/office/drawing/2014/main" id="{FCF94EA9-4001-419F-B4EA-5BDF6B4C13DB}"/>
              </a:ext>
            </a:extLst>
          </p:cNvPr>
          <p:cNvPicPr>
            <a:picLocks noChangeAspect="1"/>
          </p:cNvPicPr>
          <p:nvPr/>
        </p:nvPicPr>
        <p:blipFill>
          <a:blip r:embed="rId2"/>
          <a:stretch>
            <a:fillRect/>
          </a:stretch>
        </p:blipFill>
        <p:spPr>
          <a:xfrm>
            <a:off x="3064333" y="1252273"/>
            <a:ext cx="6867067" cy="4978400"/>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60F52-61DE-4CEF-A94C-6E8C2607CB03}"/>
              </a:ext>
            </a:extLst>
          </p:cNvPr>
          <p:cNvSpPr>
            <a:spLocks noGrp="1"/>
          </p:cNvSpPr>
          <p:nvPr>
            <p:ph type="title"/>
          </p:nvPr>
        </p:nvSpPr>
        <p:spPr>
          <a:xfrm>
            <a:off x="2589212" y="634742"/>
            <a:ext cx="8911687" cy="704960"/>
          </a:xfrm>
        </p:spPr>
        <p:txBody>
          <a:bodyPr>
            <a:noAutofit/>
          </a:bodyPr>
          <a:lstStyle/>
          <a:p>
            <a:pPr algn="ctr"/>
            <a:r>
              <a:rPr lang="es-MX" sz="1800" b="1" dirty="0">
                <a:solidFill>
                  <a:srgbClr val="0070C0"/>
                </a:solidFill>
                <a:latin typeface="Copperplate Gothic Light" panose="020E0507020206020404" pitchFamily="34" charset="0"/>
                <a:ea typeface="+mn-ea"/>
                <a:cs typeface="+mn-cs"/>
              </a:rPr>
              <a:t>Coinfección TB/VIH, años 2010 - 2023</a:t>
            </a:r>
            <a:endParaRPr lang="es-SV" sz="1800" dirty="0"/>
          </a:p>
        </p:txBody>
      </p:sp>
      <p:sp>
        <p:nvSpPr>
          <p:cNvPr id="8" name="Text Box 3">
            <a:extLst>
              <a:ext uri="{FF2B5EF4-FFF2-40B4-BE49-F238E27FC236}">
                <a16:creationId xmlns:a16="http://schemas.microsoft.com/office/drawing/2014/main" id="{D02BBCAE-7822-4561-8A31-4CA784E015FD}"/>
              </a:ext>
            </a:extLst>
          </p:cNvPr>
          <p:cNvSpPr txBox="1">
            <a:spLocks noChangeArrowheads="1"/>
          </p:cNvSpPr>
          <p:nvPr/>
        </p:nvSpPr>
        <p:spPr bwMode="auto">
          <a:xfrm>
            <a:off x="2945219" y="5911445"/>
            <a:ext cx="2030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Fuente: UPTYER EL SALVADOR</a:t>
            </a:r>
            <a:endParaRPr lang="en-GB" altLang="es-SV" sz="900" dirty="0">
              <a:solidFill>
                <a:srgbClr val="000000"/>
              </a:solidFill>
              <a:latin typeface="Bookman Old Style" panose="02050604050505020204" pitchFamily="18" charset="0"/>
            </a:endParaRPr>
          </a:p>
        </p:txBody>
      </p:sp>
      <p:sp>
        <p:nvSpPr>
          <p:cNvPr id="9" name="Text Box 3">
            <a:extLst>
              <a:ext uri="{FF2B5EF4-FFF2-40B4-BE49-F238E27FC236}">
                <a16:creationId xmlns:a16="http://schemas.microsoft.com/office/drawing/2014/main" id="{A128AFC6-80A0-434E-93BE-95A88265E0F4}"/>
              </a:ext>
            </a:extLst>
          </p:cNvPr>
          <p:cNvSpPr txBox="1">
            <a:spLocks noChangeArrowheads="1"/>
          </p:cNvSpPr>
          <p:nvPr/>
        </p:nvSpPr>
        <p:spPr bwMode="auto">
          <a:xfrm>
            <a:off x="4975631" y="5911445"/>
            <a:ext cx="20304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AÑO 2023: PRELIMINAR</a:t>
            </a:r>
            <a:endParaRPr lang="en-GB" altLang="es-SV" sz="900" dirty="0">
              <a:solidFill>
                <a:srgbClr val="000000"/>
              </a:solidFill>
              <a:latin typeface="Bookman Old Style" panose="02050604050505020204" pitchFamily="18" charset="0"/>
            </a:endParaRPr>
          </a:p>
        </p:txBody>
      </p:sp>
      <p:pic>
        <p:nvPicPr>
          <p:cNvPr id="11" name="Imagen 10">
            <a:extLst>
              <a:ext uri="{FF2B5EF4-FFF2-40B4-BE49-F238E27FC236}">
                <a16:creationId xmlns:a16="http://schemas.microsoft.com/office/drawing/2014/main" id="{0FECD635-839B-48FE-949C-F6AB9E6BB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6269" y="1081337"/>
            <a:ext cx="6899064" cy="4320771"/>
          </a:xfrm>
          <a:prstGeom prst="rect">
            <a:avLst/>
          </a:prstGeom>
          <a:noFill/>
        </p:spPr>
      </p:pic>
    </p:spTree>
    <p:extLst>
      <p:ext uri="{BB962C8B-B14F-4D97-AF65-F5344CB8AC3E}">
        <p14:creationId xmlns:p14="http://schemas.microsoft.com/office/powerpoint/2010/main" val="376109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60F52-61DE-4CEF-A94C-6E8C2607CB03}"/>
              </a:ext>
            </a:extLst>
          </p:cNvPr>
          <p:cNvSpPr>
            <a:spLocks noGrp="1"/>
          </p:cNvSpPr>
          <p:nvPr>
            <p:ph type="title"/>
          </p:nvPr>
        </p:nvSpPr>
        <p:spPr>
          <a:xfrm>
            <a:off x="2589212" y="634742"/>
            <a:ext cx="8911687" cy="704960"/>
          </a:xfrm>
        </p:spPr>
        <p:txBody>
          <a:bodyPr>
            <a:noAutofit/>
          </a:bodyPr>
          <a:lstStyle/>
          <a:p>
            <a:pPr algn="ctr"/>
            <a:r>
              <a:rPr lang="es-MX" sz="1800" b="1" dirty="0">
                <a:solidFill>
                  <a:srgbClr val="0070C0"/>
                </a:solidFill>
                <a:latin typeface="Copperplate Gothic Light" panose="020E0507020206020404" pitchFamily="34" charset="0"/>
                <a:ea typeface="+mn-ea"/>
                <a:cs typeface="+mn-cs"/>
              </a:rPr>
              <a:t>Tuberculosis resistente, años 2010 - 2023</a:t>
            </a:r>
            <a:endParaRPr lang="es-SV" sz="1800" dirty="0"/>
          </a:p>
        </p:txBody>
      </p:sp>
      <p:sp>
        <p:nvSpPr>
          <p:cNvPr id="8" name="Text Box 3">
            <a:extLst>
              <a:ext uri="{FF2B5EF4-FFF2-40B4-BE49-F238E27FC236}">
                <a16:creationId xmlns:a16="http://schemas.microsoft.com/office/drawing/2014/main" id="{D02BBCAE-7822-4561-8A31-4CA784E015FD}"/>
              </a:ext>
            </a:extLst>
          </p:cNvPr>
          <p:cNvSpPr txBox="1">
            <a:spLocks noChangeArrowheads="1"/>
          </p:cNvSpPr>
          <p:nvPr/>
        </p:nvSpPr>
        <p:spPr bwMode="auto">
          <a:xfrm>
            <a:off x="2945219" y="5911445"/>
            <a:ext cx="2030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Fuente: UPTYER EL SALVADOR</a:t>
            </a:r>
            <a:endParaRPr lang="en-GB" altLang="es-SV" sz="900" dirty="0">
              <a:solidFill>
                <a:srgbClr val="000000"/>
              </a:solidFill>
              <a:latin typeface="Bookman Old Style" panose="02050604050505020204" pitchFamily="18" charset="0"/>
            </a:endParaRPr>
          </a:p>
        </p:txBody>
      </p:sp>
      <p:sp>
        <p:nvSpPr>
          <p:cNvPr id="9" name="Text Box 3">
            <a:extLst>
              <a:ext uri="{FF2B5EF4-FFF2-40B4-BE49-F238E27FC236}">
                <a16:creationId xmlns:a16="http://schemas.microsoft.com/office/drawing/2014/main" id="{A128AFC6-80A0-434E-93BE-95A88265E0F4}"/>
              </a:ext>
            </a:extLst>
          </p:cNvPr>
          <p:cNvSpPr txBox="1">
            <a:spLocks noChangeArrowheads="1"/>
          </p:cNvSpPr>
          <p:nvPr/>
        </p:nvSpPr>
        <p:spPr bwMode="auto">
          <a:xfrm>
            <a:off x="4975631" y="5911445"/>
            <a:ext cx="20304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AÑO 2023: PRELIMINAR</a:t>
            </a:r>
            <a:endParaRPr lang="en-GB" altLang="es-SV" sz="900" dirty="0">
              <a:solidFill>
                <a:srgbClr val="000000"/>
              </a:solidFill>
              <a:latin typeface="Bookman Old Style" panose="02050604050505020204" pitchFamily="18" charset="0"/>
            </a:endParaRPr>
          </a:p>
        </p:txBody>
      </p:sp>
      <p:pic>
        <p:nvPicPr>
          <p:cNvPr id="6" name="Imagen 5">
            <a:extLst>
              <a:ext uri="{FF2B5EF4-FFF2-40B4-BE49-F238E27FC236}">
                <a16:creationId xmlns:a16="http://schemas.microsoft.com/office/drawing/2014/main" id="{6BF2AE8C-1A87-475A-A225-673FFACB46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5219" y="1195388"/>
            <a:ext cx="7587314" cy="4662676"/>
          </a:xfrm>
          <a:prstGeom prst="rect">
            <a:avLst/>
          </a:prstGeom>
          <a:noFill/>
          <a:ln>
            <a:noFill/>
          </a:ln>
        </p:spPr>
      </p:pic>
    </p:spTree>
    <p:extLst>
      <p:ext uri="{BB962C8B-B14F-4D97-AF65-F5344CB8AC3E}">
        <p14:creationId xmlns:p14="http://schemas.microsoft.com/office/powerpoint/2010/main" val="400238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60F52-61DE-4CEF-A94C-6E8C2607CB03}"/>
              </a:ext>
            </a:extLst>
          </p:cNvPr>
          <p:cNvSpPr>
            <a:spLocks noGrp="1"/>
          </p:cNvSpPr>
          <p:nvPr>
            <p:ph type="title"/>
          </p:nvPr>
        </p:nvSpPr>
        <p:spPr>
          <a:xfrm>
            <a:off x="1850066" y="634742"/>
            <a:ext cx="9941442" cy="704960"/>
          </a:xfrm>
        </p:spPr>
        <p:txBody>
          <a:bodyPr>
            <a:noAutofit/>
          </a:bodyPr>
          <a:lstStyle/>
          <a:p>
            <a:pPr algn="ctr"/>
            <a:r>
              <a:rPr lang="es-MX" sz="1800" b="1" dirty="0">
                <a:solidFill>
                  <a:srgbClr val="0070C0"/>
                </a:solidFill>
                <a:latin typeface="Copperplate Gothic Light" panose="020E0507020206020404" pitchFamily="34" charset="0"/>
                <a:ea typeface="+mn-ea"/>
                <a:cs typeface="+mn-cs"/>
              </a:rPr>
              <a:t>Casos de COMORBILIDAD TB/DM. EL SALVADOR. años 2021 - 2023</a:t>
            </a:r>
            <a:endParaRPr lang="es-SV" sz="1800" dirty="0"/>
          </a:p>
        </p:txBody>
      </p:sp>
      <p:sp>
        <p:nvSpPr>
          <p:cNvPr id="8" name="Text Box 3">
            <a:extLst>
              <a:ext uri="{FF2B5EF4-FFF2-40B4-BE49-F238E27FC236}">
                <a16:creationId xmlns:a16="http://schemas.microsoft.com/office/drawing/2014/main" id="{D02BBCAE-7822-4561-8A31-4CA784E015FD}"/>
              </a:ext>
            </a:extLst>
          </p:cNvPr>
          <p:cNvSpPr txBox="1">
            <a:spLocks noChangeArrowheads="1"/>
          </p:cNvSpPr>
          <p:nvPr/>
        </p:nvSpPr>
        <p:spPr bwMode="auto">
          <a:xfrm>
            <a:off x="2945219" y="5911445"/>
            <a:ext cx="2030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Fuente: UPTYER EL SALVADOR</a:t>
            </a:r>
            <a:endParaRPr lang="en-GB" altLang="es-SV" sz="900" dirty="0">
              <a:solidFill>
                <a:srgbClr val="000000"/>
              </a:solidFill>
              <a:latin typeface="Bookman Old Style" panose="02050604050505020204" pitchFamily="18" charset="0"/>
            </a:endParaRPr>
          </a:p>
        </p:txBody>
      </p:sp>
      <p:sp>
        <p:nvSpPr>
          <p:cNvPr id="9" name="Text Box 3">
            <a:extLst>
              <a:ext uri="{FF2B5EF4-FFF2-40B4-BE49-F238E27FC236}">
                <a16:creationId xmlns:a16="http://schemas.microsoft.com/office/drawing/2014/main" id="{A128AFC6-80A0-434E-93BE-95A88265E0F4}"/>
              </a:ext>
            </a:extLst>
          </p:cNvPr>
          <p:cNvSpPr txBox="1">
            <a:spLocks noChangeArrowheads="1"/>
          </p:cNvSpPr>
          <p:nvPr/>
        </p:nvSpPr>
        <p:spPr bwMode="auto">
          <a:xfrm>
            <a:off x="4975631" y="5911445"/>
            <a:ext cx="20304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AÑO 2023: PRELIMINAR</a:t>
            </a:r>
            <a:endParaRPr lang="en-GB" altLang="es-SV" sz="900" dirty="0">
              <a:solidFill>
                <a:srgbClr val="000000"/>
              </a:solidFill>
              <a:latin typeface="Bookman Old Style" panose="02050604050505020204" pitchFamily="18" charset="0"/>
            </a:endParaRPr>
          </a:p>
        </p:txBody>
      </p:sp>
      <p:pic>
        <p:nvPicPr>
          <p:cNvPr id="11" name="Imagen 10">
            <a:extLst>
              <a:ext uri="{FF2B5EF4-FFF2-40B4-BE49-F238E27FC236}">
                <a16:creationId xmlns:a16="http://schemas.microsoft.com/office/drawing/2014/main" id="{BAC25481-73EC-400D-901E-3A90FA49E7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6" y="1339702"/>
            <a:ext cx="7394885" cy="4571743"/>
          </a:xfrm>
          <a:prstGeom prst="rect">
            <a:avLst/>
          </a:prstGeom>
          <a:noFill/>
          <a:ln>
            <a:noFill/>
          </a:ln>
        </p:spPr>
      </p:pic>
      <p:sp>
        <p:nvSpPr>
          <p:cNvPr id="12" name="Cuadro de texto 38">
            <a:extLst>
              <a:ext uri="{FF2B5EF4-FFF2-40B4-BE49-F238E27FC236}">
                <a16:creationId xmlns:a16="http://schemas.microsoft.com/office/drawing/2014/main" id="{FB94B9AA-1594-4CDA-8AA1-DC217DB11666}"/>
              </a:ext>
            </a:extLst>
          </p:cNvPr>
          <p:cNvSpPr txBox="1">
            <a:spLocks/>
          </p:cNvSpPr>
          <p:nvPr/>
        </p:nvSpPr>
        <p:spPr>
          <a:xfrm>
            <a:off x="6010275" y="1715559"/>
            <a:ext cx="2706102" cy="260880"/>
          </a:xfrm>
          <a:prstGeom prst="rect">
            <a:avLst/>
          </a:prstGeom>
          <a:solidFill>
            <a:srgbClr val="4472C4">
              <a:lumMod val="40000"/>
              <a:lumOff val="60000"/>
            </a:srgbClr>
          </a:solidFill>
        </p:spPr>
        <p:txBody>
          <a:bodyPr wrap="square">
            <a:noAutofit/>
          </a:bodyPr>
          <a:lstStyle/>
          <a:p>
            <a:pPr>
              <a:lnSpc>
                <a:spcPct val="107000"/>
              </a:lnSpc>
              <a:spcAft>
                <a:spcPts val="800"/>
              </a:spcAft>
            </a:pPr>
            <a:r>
              <a:rPr lang="es-SV" sz="700" b="1" kern="1200">
                <a:solidFill>
                  <a:srgbClr val="000000"/>
                </a:solidFill>
                <a:effectLst/>
                <a:latin typeface="Calibri" panose="020F0502020204030204" pitchFamily="34" charset="0"/>
                <a:ea typeface="Batang" panose="02030600000101010101" pitchFamily="18" charset="-127"/>
                <a:cs typeface="Arial" panose="020B0604020202020204" pitchFamily="34" charset="0"/>
              </a:rPr>
              <a:t>AÑO 2022:  316 CASOS 12.2 % DEL TOTAL DE CASOS DE TB TF</a:t>
            </a:r>
            <a:endParaRPr lang="es-SV" sz="1100">
              <a:effectLst/>
              <a:latin typeface="Calibri" panose="020F0502020204030204" pitchFamily="34" charset="0"/>
              <a:ea typeface="Batang" panose="02030600000101010101" pitchFamily="18" charset="-127"/>
              <a:cs typeface="Times New Roman" panose="02020603050405020304" pitchFamily="18" charset="0"/>
            </a:endParaRPr>
          </a:p>
        </p:txBody>
      </p:sp>
      <p:sp>
        <p:nvSpPr>
          <p:cNvPr id="13" name="Cuadro de texto 37">
            <a:extLst>
              <a:ext uri="{FF2B5EF4-FFF2-40B4-BE49-F238E27FC236}">
                <a16:creationId xmlns:a16="http://schemas.microsoft.com/office/drawing/2014/main" id="{20B95424-4579-40C5-BDBF-BC0EB5F79747}"/>
              </a:ext>
            </a:extLst>
          </p:cNvPr>
          <p:cNvSpPr txBox="1">
            <a:spLocks/>
          </p:cNvSpPr>
          <p:nvPr/>
        </p:nvSpPr>
        <p:spPr>
          <a:xfrm>
            <a:off x="6019800" y="1937809"/>
            <a:ext cx="2692400" cy="230188"/>
          </a:xfrm>
          <a:prstGeom prst="rect">
            <a:avLst/>
          </a:prstGeom>
          <a:solidFill>
            <a:srgbClr val="4472C4">
              <a:lumMod val="40000"/>
              <a:lumOff val="60000"/>
            </a:srgbClr>
          </a:solidFill>
        </p:spPr>
        <p:txBody>
          <a:bodyPr wrap="square">
            <a:noAutofit/>
          </a:bodyPr>
          <a:lstStyle/>
          <a:p>
            <a:pPr>
              <a:lnSpc>
                <a:spcPct val="107000"/>
              </a:lnSpc>
              <a:spcAft>
                <a:spcPts val="800"/>
              </a:spcAft>
            </a:pPr>
            <a:r>
              <a:rPr lang="es-SV" sz="700" b="1" kern="1200">
                <a:solidFill>
                  <a:srgbClr val="000000"/>
                </a:solidFill>
                <a:effectLst/>
                <a:latin typeface="Calibri" panose="020F0502020204030204" pitchFamily="34" charset="0"/>
                <a:ea typeface="Batang" panose="02030600000101010101" pitchFamily="18" charset="-127"/>
                <a:cs typeface="Arial" panose="020B0604020202020204" pitchFamily="34" charset="0"/>
              </a:rPr>
              <a:t>AÑO 2023:  418 CASOS 9.8 % DEL TOTAL DE CASOS DE TB TF</a:t>
            </a:r>
            <a:endParaRPr lang="es-SV" sz="1100">
              <a:effectLst/>
              <a:latin typeface="Calibri" panose="020F050202020403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358037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60F52-61DE-4CEF-A94C-6E8C2607CB03}"/>
              </a:ext>
            </a:extLst>
          </p:cNvPr>
          <p:cNvSpPr>
            <a:spLocks noGrp="1"/>
          </p:cNvSpPr>
          <p:nvPr>
            <p:ph type="title"/>
          </p:nvPr>
        </p:nvSpPr>
        <p:spPr>
          <a:xfrm>
            <a:off x="1850066" y="634742"/>
            <a:ext cx="9941442" cy="704960"/>
          </a:xfrm>
        </p:spPr>
        <p:txBody>
          <a:bodyPr>
            <a:noAutofit/>
          </a:bodyPr>
          <a:lstStyle/>
          <a:p>
            <a:pPr algn="ctr"/>
            <a:r>
              <a:rPr lang="es-MX" sz="1800" b="1" dirty="0">
                <a:solidFill>
                  <a:srgbClr val="0070C0"/>
                </a:solidFill>
                <a:latin typeface="Copperplate Gothic Light" panose="020E0507020206020404" pitchFamily="34" charset="0"/>
                <a:ea typeface="+mn-ea"/>
                <a:cs typeface="+mn-cs"/>
              </a:rPr>
              <a:t>TASA DE MORTALIDAD DE TUBERCULOSIS. años 2010 - 2023</a:t>
            </a:r>
            <a:endParaRPr lang="es-SV" sz="1800" b="1" dirty="0">
              <a:solidFill>
                <a:srgbClr val="0070C0"/>
              </a:solidFill>
              <a:latin typeface="Copperplate Gothic Light" panose="020E0507020206020404" pitchFamily="34" charset="0"/>
              <a:ea typeface="+mn-ea"/>
              <a:cs typeface="+mn-cs"/>
            </a:endParaRPr>
          </a:p>
        </p:txBody>
      </p:sp>
      <p:sp>
        <p:nvSpPr>
          <p:cNvPr id="8" name="Text Box 3">
            <a:extLst>
              <a:ext uri="{FF2B5EF4-FFF2-40B4-BE49-F238E27FC236}">
                <a16:creationId xmlns:a16="http://schemas.microsoft.com/office/drawing/2014/main" id="{D02BBCAE-7822-4561-8A31-4CA784E015FD}"/>
              </a:ext>
            </a:extLst>
          </p:cNvPr>
          <p:cNvSpPr txBox="1">
            <a:spLocks noChangeArrowheads="1"/>
          </p:cNvSpPr>
          <p:nvPr/>
        </p:nvSpPr>
        <p:spPr bwMode="auto">
          <a:xfrm>
            <a:off x="2945219" y="5911445"/>
            <a:ext cx="2030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Fuente: UPTYER EL SALVADOR</a:t>
            </a:r>
            <a:endParaRPr lang="en-GB" altLang="es-SV" sz="900" dirty="0">
              <a:solidFill>
                <a:srgbClr val="000000"/>
              </a:solidFill>
              <a:latin typeface="Bookman Old Style" panose="02050604050505020204" pitchFamily="18" charset="0"/>
            </a:endParaRPr>
          </a:p>
        </p:txBody>
      </p:sp>
      <p:sp>
        <p:nvSpPr>
          <p:cNvPr id="9" name="Text Box 3">
            <a:extLst>
              <a:ext uri="{FF2B5EF4-FFF2-40B4-BE49-F238E27FC236}">
                <a16:creationId xmlns:a16="http://schemas.microsoft.com/office/drawing/2014/main" id="{A128AFC6-80A0-434E-93BE-95A88265E0F4}"/>
              </a:ext>
            </a:extLst>
          </p:cNvPr>
          <p:cNvSpPr txBox="1">
            <a:spLocks noChangeArrowheads="1"/>
          </p:cNvSpPr>
          <p:nvPr/>
        </p:nvSpPr>
        <p:spPr bwMode="auto">
          <a:xfrm>
            <a:off x="4975631" y="5911445"/>
            <a:ext cx="20304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entury Gothic" panose="020B050202020202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entury Gothic" panose="020B050202020202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entury Gothic" panose="020B0502020202020204" pitchFamily="34" charset="0"/>
              </a:defRPr>
            </a:lvl9pPr>
          </a:lstStyle>
          <a:p>
            <a:pPr>
              <a:lnSpc>
                <a:spcPct val="100000"/>
              </a:lnSpc>
              <a:spcBef>
                <a:spcPct val="50000"/>
              </a:spcBef>
              <a:spcAft>
                <a:spcPct val="0"/>
              </a:spcAft>
              <a:buClrTx/>
              <a:buSzTx/>
              <a:buFontTx/>
              <a:buNone/>
            </a:pPr>
            <a:r>
              <a:rPr lang="en-GB" altLang="es-SV" sz="900" dirty="0">
                <a:solidFill>
                  <a:srgbClr val="000000"/>
                </a:solidFill>
                <a:latin typeface="Arial" panose="020B0604020202020204" pitchFamily="34" charset="0"/>
              </a:rPr>
              <a:t>AÑO 2023: PRELIMINAR</a:t>
            </a:r>
            <a:endParaRPr lang="en-GB" altLang="es-SV" sz="900" dirty="0">
              <a:solidFill>
                <a:srgbClr val="000000"/>
              </a:solidFill>
              <a:latin typeface="Bookman Old Style" panose="02050604050505020204" pitchFamily="18" charset="0"/>
            </a:endParaRPr>
          </a:p>
        </p:txBody>
      </p:sp>
      <p:pic>
        <p:nvPicPr>
          <p:cNvPr id="6" name="Imagen 5">
            <a:extLst>
              <a:ext uri="{FF2B5EF4-FFF2-40B4-BE49-F238E27FC236}">
                <a16:creationId xmlns:a16="http://schemas.microsoft.com/office/drawing/2014/main" id="{C982A02F-EB9E-4830-BFBF-2FC6998F91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9925" y="1338115"/>
            <a:ext cx="6814608" cy="4476750"/>
          </a:xfrm>
          <a:prstGeom prst="rect">
            <a:avLst/>
          </a:prstGeom>
          <a:noFill/>
          <a:ln>
            <a:noFill/>
          </a:ln>
        </p:spPr>
      </p:pic>
    </p:spTree>
    <p:extLst>
      <p:ext uri="{BB962C8B-B14F-4D97-AF65-F5344CB8AC3E}">
        <p14:creationId xmlns:p14="http://schemas.microsoft.com/office/powerpoint/2010/main" val="1188596861"/>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10414</TotalTime>
  <Words>1696</Words>
  <Application>Microsoft Office PowerPoint</Application>
  <PresentationFormat>Panorámica</PresentationFormat>
  <Paragraphs>93</Paragraphs>
  <Slides>28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Bookman Old Style</vt:lpstr>
      <vt:lpstr>Calibri</vt:lpstr>
      <vt:lpstr>Century Gothic</vt:lpstr>
      <vt:lpstr>Copperplate Gothic Light</vt:lpstr>
      <vt:lpstr>Museo Sans 300</vt:lpstr>
      <vt:lpstr>Times New Roman</vt:lpstr>
      <vt:lpstr>Wingdings 3</vt:lpstr>
      <vt:lpstr>Espiral</vt:lpstr>
      <vt:lpstr>MEDICIÓN DEL GASTO EN TUBERCULOSIS EN EL SALVADOR 2023 (MEGA TB 2023)</vt:lpstr>
      <vt:lpstr>CONTENIDO  </vt:lpstr>
      <vt:lpstr>SITUACIÓN EPIDEMIOLÓGICA</vt:lpstr>
      <vt:lpstr>Incidencia de casos con tuberculosis todas las formas Años 2010 - 2023</vt:lpstr>
      <vt:lpstr>Presentación de PowerPoint</vt:lpstr>
      <vt:lpstr>Coinfección TB/VIH, años 2010 - 2023</vt:lpstr>
      <vt:lpstr>Tuberculosis resistente, años 2010 - 2023</vt:lpstr>
      <vt:lpstr>Casos de COMORBILIDAD TB/DM. EL SALVADOR. años 2021 - 2023</vt:lpstr>
      <vt:lpstr>TASA DE MORTALIDAD DE TUBERCULOSIS. años 2010 - 2023</vt:lpstr>
      <vt:lpstr>ANTECEDENTES</vt:lpstr>
      <vt:lpstr>RESUMEN DE LA METODOLOGÍA 1/2</vt:lpstr>
      <vt:lpstr>RESUMEN DE LA METODOLOGÍA 2/2</vt:lpstr>
      <vt:lpstr>LIMITACIONES DE LA MEDICIÓN</vt:lpstr>
      <vt:lpstr>PRINCIPALES INDICADORES DEL MEGA TB</vt:lpstr>
      <vt:lpstr>GASTO PÚBLICO EN TUBERCULOSIS, 2013-2023  (EN MILLONES DE US $ CORRIENTES)</vt:lpstr>
      <vt:lpstr>INVERSIÓN PÚBLICA EN TUBERCULOSIS, SEGÚN PRINCIPALES ENTIDADES. 2013-2023  (EN MILLONES DE US $). </vt:lpstr>
      <vt:lpstr>COMPARACIÓN DE LA PRODUCCIÓN DE SERVICIOS EN 2022 Y 2023 </vt:lpstr>
      <vt:lpstr>IMPORTANCIA RELATIVA DE LAS PRINCIPALES ENTIDADES QUE CONTRIBUYEN CON LA INVERSIÓN EN TUBERCULOSIS</vt:lpstr>
      <vt:lpstr>FUENTES DE FINANCIAMIENTO QUE CONTRIBUYEN CON LA INVERSIÓN ANUAL EN TUBERCULOSIS </vt:lpstr>
      <vt:lpstr>GASTO PÚBLICO EN TUBERCULOSIS, SEGÚN PROVEEDORES Y FUENTES DE FINANCIAMIENTO.                     AÑO 2023 (EN US $)</vt:lpstr>
      <vt:lpstr>GASTO PÚBLICO EN TUBERCULOSIS, SEGÚN CATEGORÍAS DE GASTO Y FUENTES DE FINANCIAMIENTO, AÑO 2023.  </vt:lpstr>
      <vt:lpstr>GASTO PÚBLICO EN TUBERCULOSIS EN EL MINSAL, SEGÚN NIVEL DE ATENCIÓN. AÑO 2023</vt:lpstr>
      <vt:lpstr>GASTO PÚBLICO EN TUBERCULOSIS EN EL MINSAL, SEGÚN TIPO DE ATENCIÓN. AÑO 2023. </vt:lpstr>
      <vt:lpstr>GASTO PÚBLICO PER CÁPITA EN TUBERCULOSIS. 2013 - 2023       (EN US $)</vt:lpstr>
      <vt:lpstr>CONCLUSIONES Y PRINCIPALES RETOS PARA LAS PRÓXIMAS ESTIMACIONES DE MEGA TB</vt:lpstr>
      <vt:lpstr>CONCLUSIONES</vt:lpstr>
      <vt:lpstr>CONCLUSIONES</vt:lpstr>
      <vt:lpstr>PRINCIPALES RETOS PARA PRÓXIMAS ESTIMACIONES DE MEGA TB.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MEDICIÓN DEL GASTO EN TUBERCULOSIS 2018     (MEGATB 2018)</dc:title>
  <dc:creator>Sonia  Rivera</dc:creator>
  <cp:lastModifiedBy>GLORIA MIRIAM RUBIO ESQUIVEL</cp:lastModifiedBy>
  <cp:revision>72</cp:revision>
  <dcterms:created xsi:type="dcterms:W3CDTF">2019-06-10T16:33:46Z</dcterms:created>
  <dcterms:modified xsi:type="dcterms:W3CDTF">2024-08-21T20:18:42Z</dcterms:modified>
</cp:coreProperties>
</file>