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8288000" cy="10287000"/>
  <p:notesSz cx="6858000" cy="9144000"/>
  <p:embeddedFontLst>
    <p:embeddedFont>
      <p:font typeface="Aptos Narrow" panose="020B0004020202020204" pitchFamily="34" charset="0"/>
      <p:regular r:id="rId12"/>
      <p:bold r:id="rId13"/>
      <p:italic r:id="rId14"/>
      <p:boldItalic r:id="rId15"/>
    </p:embeddedFont>
    <p:embeddedFont>
      <p:font typeface="Glacial Indifference" panose="020B0604020202020204" charset="0"/>
      <p:regular r:id="rId16"/>
    </p:embeddedFont>
    <p:embeddedFont>
      <p:font typeface="Glacial Indifference Bold" panose="020B0604020202020204" charset="0"/>
      <p:regular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Open Sans Bold" panose="020B0806030504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2" autoAdjust="0"/>
  </p:normalViewPr>
  <p:slideViewPr>
    <p:cSldViewPr>
      <p:cViewPr varScale="1">
        <p:scale>
          <a:sx n="37" d="100"/>
          <a:sy n="37" d="100"/>
        </p:scale>
        <p:origin x="1084" y="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72144" y="741535"/>
            <a:ext cx="3987881" cy="7216511"/>
            <a:chOff x="0" y="0"/>
            <a:chExt cx="1050306" cy="19006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50306" cy="1900645"/>
            </a:xfrm>
            <a:custGeom>
              <a:avLst/>
              <a:gdLst/>
              <a:ahLst/>
              <a:cxnLst/>
              <a:rect l="l" t="t" r="r" b="b"/>
              <a:pathLst>
                <a:path w="1050306" h="1900645">
                  <a:moveTo>
                    <a:pt x="0" y="0"/>
                  </a:moveTo>
                  <a:lnTo>
                    <a:pt x="1050306" y="0"/>
                  </a:lnTo>
                  <a:lnTo>
                    <a:pt x="1050306" y="1900645"/>
                  </a:lnTo>
                  <a:lnTo>
                    <a:pt x="0" y="1900645"/>
                  </a:lnTo>
                  <a:close/>
                </a:path>
              </a:pathLst>
            </a:custGeom>
            <a:gradFill rotWithShape="1">
              <a:gsLst>
                <a:gs pos="0">
                  <a:srgbClr val="17B752">
                    <a:alpha val="100000"/>
                  </a:srgbClr>
                </a:gs>
                <a:gs pos="100000">
                  <a:srgbClr val="04DBBC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50306" cy="19387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864926" y="8853595"/>
            <a:ext cx="3266955" cy="1559081"/>
            <a:chOff x="0" y="0"/>
            <a:chExt cx="860433" cy="4106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0433" cy="410622"/>
            </a:xfrm>
            <a:custGeom>
              <a:avLst/>
              <a:gdLst/>
              <a:ahLst/>
              <a:cxnLst/>
              <a:rect l="l" t="t" r="r" b="b"/>
              <a:pathLst>
                <a:path w="860433" h="410622">
                  <a:moveTo>
                    <a:pt x="0" y="0"/>
                  </a:moveTo>
                  <a:lnTo>
                    <a:pt x="860433" y="0"/>
                  </a:lnTo>
                  <a:lnTo>
                    <a:pt x="860433" y="410622"/>
                  </a:lnTo>
                  <a:lnTo>
                    <a:pt x="0" y="410622"/>
                  </a:lnTo>
                  <a:close/>
                </a:path>
              </a:pathLst>
            </a:custGeom>
            <a:gradFill rotWithShape="1">
              <a:gsLst>
                <a:gs pos="0">
                  <a:srgbClr val="17B752">
                    <a:alpha val="49000"/>
                  </a:srgbClr>
                </a:gs>
                <a:gs pos="100000">
                  <a:srgbClr val="04DBBC">
                    <a:alpha val="49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60433" cy="4487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256287" y="1028700"/>
            <a:ext cx="8031713" cy="9258300"/>
          </a:xfrm>
          <a:custGeom>
            <a:avLst/>
            <a:gdLst/>
            <a:ahLst/>
            <a:cxnLst/>
            <a:rect l="l" t="t" r="r" b="b"/>
            <a:pathLst>
              <a:path w="8031713" h="9258300">
                <a:moveTo>
                  <a:pt x="0" y="0"/>
                </a:moveTo>
                <a:lnTo>
                  <a:pt x="8031713" y="0"/>
                </a:lnTo>
                <a:lnTo>
                  <a:pt x="8031713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4666" t="-13776" r="-21449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9" name="TextBox 9"/>
          <p:cNvSpPr txBox="1"/>
          <p:nvPr/>
        </p:nvSpPr>
        <p:spPr>
          <a:xfrm>
            <a:off x="0" y="2645292"/>
            <a:ext cx="10068613" cy="4228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6"/>
              </a:lnSpc>
            </a:pPr>
            <a:r>
              <a:rPr lang="en-US" sz="5004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Resumen del Informe de </a:t>
            </a:r>
            <a:r>
              <a:rPr lang="en-US" sz="5004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Ejecución</a:t>
            </a:r>
            <a:r>
              <a:rPr lang="en-US" sz="5004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5004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Financiera</a:t>
            </a:r>
            <a:r>
              <a:rPr lang="en-US" sz="5004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y </a:t>
            </a:r>
            <a:r>
              <a:rPr lang="en-US" sz="5004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Programática</a:t>
            </a:r>
            <a:r>
              <a:rPr lang="en-US" sz="5004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al 30 de </a:t>
            </a:r>
            <a:r>
              <a:rPr lang="en-US" sz="5004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junio</a:t>
            </a:r>
            <a:r>
              <a:rPr lang="en-US" sz="5004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del 2024</a:t>
            </a:r>
          </a:p>
          <a:p>
            <a:pPr algn="l">
              <a:lnSpc>
                <a:spcPts val="13025"/>
              </a:lnSpc>
            </a:pPr>
            <a:r>
              <a:rPr lang="en-US" sz="9303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876197" y="6143006"/>
            <a:ext cx="10373620" cy="776012"/>
            <a:chOff x="0" y="0"/>
            <a:chExt cx="2732147" cy="20438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32147" cy="204382"/>
            </a:xfrm>
            <a:custGeom>
              <a:avLst/>
              <a:gdLst/>
              <a:ahLst/>
              <a:cxnLst/>
              <a:rect l="l" t="t" r="r" b="b"/>
              <a:pathLst>
                <a:path w="2732147" h="204382">
                  <a:moveTo>
                    <a:pt x="0" y="0"/>
                  </a:moveTo>
                  <a:lnTo>
                    <a:pt x="2732147" y="0"/>
                  </a:lnTo>
                  <a:lnTo>
                    <a:pt x="2732147" y="204382"/>
                  </a:lnTo>
                  <a:lnTo>
                    <a:pt x="0" y="204382"/>
                  </a:lnTo>
                  <a:close/>
                </a:path>
              </a:pathLst>
            </a:custGeom>
            <a:gradFill rotWithShape="1">
              <a:gsLst>
                <a:gs pos="0">
                  <a:srgbClr val="FFAE00">
                    <a:alpha val="39000"/>
                  </a:srgbClr>
                </a:gs>
                <a:gs pos="100000">
                  <a:srgbClr val="E7DD58">
                    <a:alpha val="39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s-SV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732147" cy="242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6102650"/>
            <a:ext cx="8836226" cy="77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28"/>
              </a:lnSpc>
            </a:pPr>
            <a:r>
              <a:rPr lang="en-US" sz="452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Reunión </a:t>
            </a:r>
            <a:r>
              <a:rPr lang="en-US" sz="452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Plenaria</a:t>
            </a:r>
            <a:r>
              <a:rPr lang="en-US" sz="452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ME05-2024</a:t>
            </a:r>
          </a:p>
        </p:txBody>
      </p:sp>
      <p:sp>
        <p:nvSpPr>
          <p:cNvPr id="14" name="Freeform 14"/>
          <p:cNvSpPr/>
          <p:nvPr/>
        </p:nvSpPr>
        <p:spPr>
          <a:xfrm>
            <a:off x="364706" y="384551"/>
            <a:ext cx="3308848" cy="1131902"/>
          </a:xfrm>
          <a:custGeom>
            <a:avLst/>
            <a:gdLst/>
            <a:ahLst/>
            <a:cxnLst/>
            <a:rect l="l" t="t" r="r" b="b"/>
            <a:pathLst>
              <a:path w="3308848" h="1131902">
                <a:moveTo>
                  <a:pt x="0" y="0"/>
                </a:moveTo>
                <a:lnTo>
                  <a:pt x="3308848" y="0"/>
                </a:lnTo>
                <a:lnTo>
                  <a:pt x="3308848" y="1131902"/>
                </a:lnTo>
                <a:lnTo>
                  <a:pt x="0" y="11319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5" name="TextBox 15"/>
          <p:cNvSpPr txBox="1"/>
          <p:nvPr/>
        </p:nvSpPr>
        <p:spPr>
          <a:xfrm>
            <a:off x="876197" y="9566461"/>
            <a:ext cx="451008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24 de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octubre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2024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0" y="7224041"/>
            <a:ext cx="9144000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Presenta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Lcda. Marta Alicia de Magaña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Directora Ejecutiva del MCP-ES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04399" y="418147"/>
            <a:ext cx="6079201" cy="1087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19"/>
              </a:lnSpc>
            </a:pPr>
            <a:r>
              <a:rPr lang="en-US" sz="6299" b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Gracias</a:t>
            </a:r>
          </a:p>
        </p:txBody>
      </p:sp>
      <p:sp>
        <p:nvSpPr>
          <p:cNvPr id="3" name="Freeform 3"/>
          <p:cNvSpPr/>
          <p:nvPr/>
        </p:nvSpPr>
        <p:spPr>
          <a:xfrm>
            <a:off x="5624162" y="1791429"/>
            <a:ext cx="7967980" cy="8495571"/>
          </a:xfrm>
          <a:custGeom>
            <a:avLst/>
            <a:gdLst/>
            <a:ahLst/>
            <a:cxnLst/>
            <a:rect l="l" t="t" r="r" b="b"/>
            <a:pathLst>
              <a:path w="7967980" h="8495571">
                <a:moveTo>
                  <a:pt x="0" y="0"/>
                </a:moveTo>
                <a:lnTo>
                  <a:pt x="7967981" y="0"/>
                </a:lnTo>
                <a:lnTo>
                  <a:pt x="7967981" y="8495571"/>
                </a:lnTo>
                <a:lnTo>
                  <a:pt x="0" y="84955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>
            <a:off x="974201" y="1028700"/>
            <a:ext cx="3308848" cy="1131902"/>
          </a:xfrm>
          <a:custGeom>
            <a:avLst/>
            <a:gdLst/>
            <a:ahLst/>
            <a:cxnLst/>
            <a:rect l="l" t="t" r="r" b="b"/>
            <a:pathLst>
              <a:path w="3308848" h="1131902">
                <a:moveTo>
                  <a:pt x="0" y="0"/>
                </a:moveTo>
                <a:lnTo>
                  <a:pt x="3308848" y="0"/>
                </a:lnTo>
                <a:lnTo>
                  <a:pt x="3308848" y="1131902"/>
                </a:lnTo>
                <a:lnTo>
                  <a:pt x="0" y="11319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575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2735171" y="279029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>
            <a:off x="-796636" y="1028700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TextBox 5"/>
          <p:cNvSpPr txBox="1"/>
          <p:nvPr/>
        </p:nvSpPr>
        <p:spPr>
          <a:xfrm>
            <a:off x="5079268" y="2870023"/>
            <a:ext cx="10275813" cy="1087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19"/>
              </a:lnSpc>
            </a:pPr>
            <a:r>
              <a:rPr lang="en-US" sz="6299" b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Objetivo del Informe: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04380" y="4531527"/>
            <a:ext cx="15724616" cy="2715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Documentar y recopilar la información sobre las actividades implementadas entre el 1 de enero y el 30 de junio de 2024, destacando los resultados programáticos y financieros del proyecto.</a:t>
            </a:r>
          </a:p>
          <a:p>
            <a:pPr algn="l">
              <a:lnSpc>
                <a:spcPts val="4760"/>
              </a:lnSpc>
            </a:pPr>
            <a:endParaRPr lang="en-US" sz="400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0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/>
          <p:cNvSpPr/>
          <p:nvPr/>
        </p:nvSpPr>
        <p:spPr>
          <a:xfrm>
            <a:off x="974201" y="1028700"/>
            <a:ext cx="3308848" cy="1131902"/>
          </a:xfrm>
          <a:custGeom>
            <a:avLst/>
            <a:gdLst/>
            <a:ahLst/>
            <a:cxnLst/>
            <a:rect l="l" t="t" r="r" b="b"/>
            <a:pathLst>
              <a:path w="3308848" h="1131902">
                <a:moveTo>
                  <a:pt x="0" y="0"/>
                </a:moveTo>
                <a:lnTo>
                  <a:pt x="3308848" y="0"/>
                </a:lnTo>
                <a:lnTo>
                  <a:pt x="3308848" y="1131902"/>
                </a:lnTo>
                <a:lnTo>
                  <a:pt x="0" y="11319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575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2735171" y="279029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>
            <a:off x="-796636" y="1028700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TextBox 5"/>
          <p:cNvSpPr txBox="1"/>
          <p:nvPr/>
        </p:nvSpPr>
        <p:spPr>
          <a:xfrm>
            <a:off x="3441824" y="3024136"/>
            <a:ext cx="12449729" cy="1087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19"/>
              </a:lnSpc>
            </a:pPr>
            <a:r>
              <a:rPr lang="en-US" sz="6299" b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Resultado General del Proyecto: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04380" y="4531527"/>
            <a:ext cx="15724616" cy="4125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El objetivo es acompañar a los miembros del Mecanismo de Coordinación de País (MCP-ES) para el seguimiento eficaz de las subvenciones del Fondo Mundial, alineando sus iniciativas con los mecanismos nacionales sobre VIH, tuberculosis y malaria. En 2024, se continuó con la Estrategia de Evolución para el MCP-ES.</a:t>
            </a:r>
          </a:p>
          <a:p>
            <a:pPr algn="l">
              <a:lnSpc>
                <a:spcPts val="4760"/>
              </a:lnSpc>
            </a:pPr>
            <a:endParaRPr lang="en-US" sz="400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0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/>
          <p:cNvSpPr/>
          <p:nvPr/>
        </p:nvSpPr>
        <p:spPr>
          <a:xfrm>
            <a:off x="974201" y="1028700"/>
            <a:ext cx="3308848" cy="1131902"/>
          </a:xfrm>
          <a:custGeom>
            <a:avLst/>
            <a:gdLst/>
            <a:ahLst/>
            <a:cxnLst/>
            <a:rect l="l" t="t" r="r" b="b"/>
            <a:pathLst>
              <a:path w="3308848" h="1131902">
                <a:moveTo>
                  <a:pt x="0" y="0"/>
                </a:moveTo>
                <a:lnTo>
                  <a:pt x="3308848" y="0"/>
                </a:lnTo>
                <a:lnTo>
                  <a:pt x="3308848" y="1131902"/>
                </a:lnTo>
                <a:lnTo>
                  <a:pt x="0" y="11319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575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2735171" y="279029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>
            <a:off x="-796636" y="1028700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TextBox 5"/>
          <p:cNvSpPr txBox="1"/>
          <p:nvPr/>
        </p:nvSpPr>
        <p:spPr>
          <a:xfrm>
            <a:off x="3429000" y="2323942"/>
            <a:ext cx="12462553" cy="1048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819"/>
              </a:lnSpc>
            </a:pPr>
            <a:r>
              <a:rPr lang="en-US" sz="62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Presupuesto</a:t>
            </a:r>
            <a:r>
              <a:rPr lang="en-US" sz="62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del Proyecto: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91178" y="3314700"/>
            <a:ext cx="15724616" cy="6240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El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presupuesto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aprobado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fue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 $125,000.00, con un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incremento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al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mes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marzo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 $8,504.00 para un total de $133,504.00. </a:t>
            </a:r>
          </a:p>
          <a:p>
            <a:pPr algn="just">
              <a:lnSpc>
                <a:spcPts val="5600"/>
              </a:lnSpc>
            </a:pP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Hasta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junio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 2024, se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logró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una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ejecución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financiera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del 42% y con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una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ejecución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programática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que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alcanzó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el 63% en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relación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con la meta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anual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 </a:t>
            </a:r>
          </a:p>
          <a:p>
            <a:pPr algn="just">
              <a:lnSpc>
                <a:spcPts val="5600"/>
              </a:lnSpc>
            </a:pP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cuanto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 la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ejecución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del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mismo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periodo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semestral, en la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parte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financiera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se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logró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el 97% y  en la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parte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programática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el 124% al 30 de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junio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según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lo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programado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algn="l">
              <a:lnSpc>
                <a:spcPts val="4760"/>
              </a:lnSpc>
            </a:pPr>
            <a:endParaRPr lang="en-US" sz="40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0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/>
          <p:cNvSpPr/>
          <p:nvPr/>
        </p:nvSpPr>
        <p:spPr>
          <a:xfrm>
            <a:off x="974201" y="1028700"/>
            <a:ext cx="3308848" cy="1131902"/>
          </a:xfrm>
          <a:custGeom>
            <a:avLst/>
            <a:gdLst/>
            <a:ahLst/>
            <a:cxnLst/>
            <a:rect l="l" t="t" r="r" b="b"/>
            <a:pathLst>
              <a:path w="3308848" h="1131902">
                <a:moveTo>
                  <a:pt x="0" y="0"/>
                </a:moveTo>
                <a:lnTo>
                  <a:pt x="3308848" y="0"/>
                </a:lnTo>
                <a:lnTo>
                  <a:pt x="3308848" y="1131902"/>
                </a:lnTo>
                <a:lnTo>
                  <a:pt x="0" y="11319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575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2735171" y="279029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>
            <a:off x="-796636" y="1028700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TextBox 5"/>
          <p:cNvSpPr txBox="1"/>
          <p:nvPr/>
        </p:nvSpPr>
        <p:spPr>
          <a:xfrm>
            <a:off x="1416539" y="2351117"/>
            <a:ext cx="16500297" cy="2202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62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Actividades</a:t>
            </a:r>
            <a:r>
              <a:rPr lang="en-US" sz="62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62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Principales</a:t>
            </a:r>
            <a:r>
              <a:rPr lang="en-US" sz="62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del </a:t>
            </a:r>
            <a:r>
              <a:rPr lang="en-US" sz="62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semestre</a:t>
            </a:r>
            <a:endParaRPr lang="en-US" sz="6299" b="1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algn="l">
              <a:lnSpc>
                <a:spcPts val="8819"/>
              </a:lnSpc>
            </a:pPr>
            <a:endParaRPr lang="en-US" sz="6299" b="1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804379" y="3654886"/>
            <a:ext cx="15724616" cy="4830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6" lvl="1" indent="-431803" algn="just">
              <a:lnSpc>
                <a:spcPts val="5600"/>
              </a:lnSpc>
              <a:buFont typeface="Arial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Plenarias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 5 de 6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programadas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marL="863606" lvl="1" indent="-431803" algn="just">
              <a:lnSpc>
                <a:spcPts val="5600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Comité Ejecutivo: 2 de 2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programadas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marL="863606" lvl="1" indent="-431803" algn="just">
              <a:lnSpc>
                <a:spcPts val="5600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Comité de Monitoreo: 0 de 2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programadas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marL="863606" lvl="1" indent="-431803" algn="just">
              <a:lnSpc>
                <a:spcPts val="5600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Comité de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Propuestas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 15 de 6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programadas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marL="863606" lvl="1" indent="-431803" algn="just">
              <a:lnSpc>
                <a:spcPts val="5600"/>
              </a:lnSpc>
              <a:buFont typeface="Arial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Visitas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 Campo: 2 de 3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programadas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marL="863606" lvl="1" indent="-431803" algn="just">
              <a:lnSpc>
                <a:spcPts val="5600"/>
              </a:lnSpc>
              <a:buFont typeface="Arial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Diálogos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 País: 2 de 2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programadas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algn="l">
              <a:lnSpc>
                <a:spcPts val="4760"/>
              </a:lnSpc>
            </a:pPr>
            <a:endParaRPr lang="en-US" sz="40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0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/>
          <p:cNvSpPr/>
          <p:nvPr/>
        </p:nvSpPr>
        <p:spPr>
          <a:xfrm>
            <a:off x="974201" y="1028700"/>
            <a:ext cx="3308848" cy="1131902"/>
          </a:xfrm>
          <a:custGeom>
            <a:avLst/>
            <a:gdLst/>
            <a:ahLst/>
            <a:cxnLst/>
            <a:rect l="l" t="t" r="r" b="b"/>
            <a:pathLst>
              <a:path w="3308848" h="1131902">
                <a:moveTo>
                  <a:pt x="0" y="0"/>
                </a:moveTo>
                <a:lnTo>
                  <a:pt x="3308848" y="0"/>
                </a:lnTo>
                <a:lnTo>
                  <a:pt x="3308848" y="1131902"/>
                </a:lnTo>
                <a:lnTo>
                  <a:pt x="0" y="11319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575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2735171" y="279029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>
            <a:off x="-796636" y="1028700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TextBox 5"/>
          <p:cNvSpPr txBox="1"/>
          <p:nvPr/>
        </p:nvSpPr>
        <p:spPr>
          <a:xfrm>
            <a:off x="0" y="2901799"/>
            <a:ext cx="18288000" cy="2202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6299" b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Principales Acuerdos y Actividades:</a:t>
            </a:r>
          </a:p>
          <a:p>
            <a:pPr algn="l">
              <a:lnSpc>
                <a:spcPts val="8819"/>
              </a:lnSpc>
            </a:pPr>
            <a:endParaRPr lang="en-US" sz="6299" b="1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804380" y="4531527"/>
            <a:ext cx="15724616" cy="4125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6" lvl="1" indent="-431803" algn="just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 llevaron a cabo asambleas y plenarias para el seguimiento de subvenciones.</a:t>
            </a:r>
          </a:p>
          <a:p>
            <a:pPr marL="863606" lvl="1" indent="-431803" algn="just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 ratificaron solicitudes de fondos para VIH y tuberculosis.</a:t>
            </a:r>
          </a:p>
          <a:p>
            <a:pPr marL="863606" lvl="1" indent="-431803" algn="just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 realizaron actividades de movilización y fortalecimiento de la sociedad civil.</a:t>
            </a:r>
          </a:p>
          <a:p>
            <a:pPr algn="l">
              <a:lnSpc>
                <a:spcPts val="4760"/>
              </a:lnSpc>
            </a:pPr>
            <a:endParaRPr lang="en-US" sz="400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0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/>
          <p:cNvSpPr/>
          <p:nvPr/>
        </p:nvSpPr>
        <p:spPr>
          <a:xfrm>
            <a:off x="974201" y="1028700"/>
            <a:ext cx="3308848" cy="1131902"/>
          </a:xfrm>
          <a:custGeom>
            <a:avLst/>
            <a:gdLst/>
            <a:ahLst/>
            <a:cxnLst/>
            <a:rect l="l" t="t" r="r" b="b"/>
            <a:pathLst>
              <a:path w="3308848" h="1131902">
                <a:moveTo>
                  <a:pt x="0" y="0"/>
                </a:moveTo>
                <a:lnTo>
                  <a:pt x="3308848" y="0"/>
                </a:lnTo>
                <a:lnTo>
                  <a:pt x="3308848" y="1131902"/>
                </a:lnTo>
                <a:lnTo>
                  <a:pt x="0" y="11319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575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2735171" y="279029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>
            <a:off x="-796636" y="1028700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TextBox 5"/>
          <p:cNvSpPr txBox="1"/>
          <p:nvPr/>
        </p:nvSpPr>
        <p:spPr>
          <a:xfrm>
            <a:off x="1600200" y="2510163"/>
            <a:ext cx="14401800" cy="1048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62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Resumen</a:t>
            </a:r>
            <a:r>
              <a:rPr lang="en-US" sz="62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62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Financiero</a:t>
            </a:r>
            <a:r>
              <a:rPr lang="en-US" sz="62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52600" y="3525870"/>
            <a:ext cx="15724616" cy="6240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6" lvl="1" indent="-431803" algn="just">
              <a:lnSpc>
                <a:spcPts val="5600"/>
              </a:lnSpc>
              <a:buFont typeface="Arial"/>
              <a:buChar char="•"/>
            </a:pPr>
            <a:r>
              <a:rPr lang="en-US" sz="400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Semestre</a:t>
            </a:r>
            <a:endParaRPr lang="en-US" sz="4000" b="1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algn="just">
              <a:lnSpc>
                <a:spcPts val="5600"/>
              </a:lnSpc>
            </a:pP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CCM Agreement.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Presupuesto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junio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 $57,301.00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gastos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al 30-Junio $55,755.55 el 97% en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relación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con el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semestre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algn="just">
              <a:lnSpc>
                <a:spcPts val="5600"/>
              </a:lnSpc>
            </a:pPr>
            <a:endParaRPr lang="en-US" sz="40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863606" lvl="1" indent="-431803" algn="just">
              <a:lnSpc>
                <a:spcPts val="5600"/>
              </a:lnSpc>
              <a:buFont typeface="Arial"/>
              <a:buChar char="•"/>
            </a:pPr>
            <a:r>
              <a:rPr lang="en-US" sz="400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Anual</a:t>
            </a:r>
            <a:endParaRPr lang="en-US" sz="4000" b="1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algn="just">
              <a:lnSpc>
                <a:spcPts val="5600"/>
              </a:lnSpc>
            </a:pP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Total: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Presupuesto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total de $133,254, con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gastos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 $55,755.55 al 30 de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junio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 Un 42% en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relación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con el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presupuesto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anual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</a:p>
          <a:p>
            <a:pPr algn="just">
              <a:lnSpc>
                <a:spcPts val="5600"/>
              </a:lnSpc>
            </a:pPr>
            <a:endParaRPr lang="en-US" sz="40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760"/>
              </a:lnSpc>
            </a:pPr>
            <a:endParaRPr lang="en-US" sz="40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0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/>
          <p:cNvSpPr/>
          <p:nvPr/>
        </p:nvSpPr>
        <p:spPr>
          <a:xfrm>
            <a:off x="974201" y="1028700"/>
            <a:ext cx="3308848" cy="1131902"/>
          </a:xfrm>
          <a:custGeom>
            <a:avLst/>
            <a:gdLst/>
            <a:ahLst/>
            <a:cxnLst/>
            <a:rect l="l" t="t" r="r" b="b"/>
            <a:pathLst>
              <a:path w="3308848" h="1131902">
                <a:moveTo>
                  <a:pt x="0" y="0"/>
                </a:moveTo>
                <a:lnTo>
                  <a:pt x="3308848" y="0"/>
                </a:lnTo>
                <a:lnTo>
                  <a:pt x="3308848" y="1131902"/>
                </a:lnTo>
                <a:lnTo>
                  <a:pt x="0" y="11319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575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2735171" y="279029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>
            <a:off x="-796636" y="1028700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Freeform 5"/>
          <p:cNvSpPr/>
          <p:nvPr/>
        </p:nvSpPr>
        <p:spPr>
          <a:xfrm>
            <a:off x="0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Freeform 6"/>
          <p:cNvSpPr/>
          <p:nvPr/>
        </p:nvSpPr>
        <p:spPr>
          <a:xfrm>
            <a:off x="974201" y="1028700"/>
            <a:ext cx="3308848" cy="1131902"/>
          </a:xfrm>
          <a:custGeom>
            <a:avLst/>
            <a:gdLst/>
            <a:ahLst/>
            <a:cxnLst/>
            <a:rect l="l" t="t" r="r" b="b"/>
            <a:pathLst>
              <a:path w="3308848" h="1131902">
                <a:moveTo>
                  <a:pt x="0" y="0"/>
                </a:moveTo>
                <a:lnTo>
                  <a:pt x="3308848" y="0"/>
                </a:lnTo>
                <a:lnTo>
                  <a:pt x="3308848" y="1131902"/>
                </a:lnTo>
                <a:lnTo>
                  <a:pt x="0" y="11319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TextBox 8"/>
          <p:cNvSpPr txBox="1"/>
          <p:nvPr/>
        </p:nvSpPr>
        <p:spPr>
          <a:xfrm>
            <a:off x="1028700" y="1270186"/>
            <a:ext cx="18288000" cy="2202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62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Metas </a:t>
            </a:r>
            <a:r>
              <a:rPr lang="en-US" sz="62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Programáticas</a:t>
            </a:r>
            <a:r>
              <a:rPr lang="en-US" sz="62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2024 </a:t>
            </a:r>
          </a:p>
          <a:p>
            <a:pPr algn="l">
              <a:lnSpc>
                <a:spcPts val="8819"/>
              </a:lnSpc>
            </a:pPr>
            <a:endParaRPr lang="en-US" sz="6299" b="1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9F8D1C9E-B721-6B00-A1C6-38B2532C3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638230"/>
              </p:ext>
            </p:extLst>
          </p:nvPr>
        </p:nvGraphicFramePr>
        <p:xfrm>
          <a:off x="762000" y="3238500"/>
          <a:ext cx="15392399" cy="6457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55674">
                  <a:extLst>
                    <a:ext uri="{9D8B030D-6E8A-4147-A177-3AD203B41FA5}">
                      <a16:colId xmlns:a16="http://schemas.microsoft.com/office/drawing/2014/main" val="4288360856"/>
                    </a:ext>
                  </a:extLst>
                </a:gridCol>
                <a:gridCol w="3772915">
                  <a:extLst>
                    <a:ext uri="{9D8B030D-6E8A-4147-A177-3AD203B41FA5}">
                      <a16:colId xmlns:a16="http://schemas.microsoft.com/office/drawing/2014/main" val="578237037"/>
                    </a:ext>
                  </a:extLst>
                </a:gridCol>
                <a:gridCol w="3854935">
                  <a:extLst>
                    <a:ext uri="{9D8B030D-6E8A-4147-A177-3AD203B41FA5}">
                      <a16:colId xmlns:a16="http://schemas.microsoft.com/office/drawing/2014/main" val="2066994728"/>
                    </a:ext>
                  </a:extLst>
                </a:gridCol>
                <a:gridCol w="3608875">
                  <a:extLst>
                    <a:ext uri="{9D8B030D-6E8A-4147-A177-3AD203B41FA5}">
                      <a16:colId xmlns:a16="http://schemas.microsoft.com/office/drawing/2014/main" val="256517818"/>
                    </a:ext>
                  </a:extLst>
                </a:gridCol>
              </a:tblGrid>
              <a:tr h="64203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200" u="none" strike="noStrike" dirty="0">
                          <a:effectLst/>
                        </a:rPr>
                        <a:t>ACTIVIDADES</a:t>
                      </a:r>
                      <a:endParaRPr lang="es-SV" sz="32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200" u="none" strike="noStrike">
                          <a:effectLst/>
                        </a:rPr>
                        <a:t>PROGRAMADAS/ ANUAL</a:t>
                      </a:r>
                      <a:endParaRPr lang="es-SV" sz="32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200" u="none" strike="noStrike">
                          <a:effectLst/>
                        </a:rPr>
                        <a:t>PROGRAMADAS /SEMESTRE </a:t>
                      </a:r>
                      <a:endParaRPr lang="es-SV" sz="32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200" u="none" strike="noStrike">
                          <a:effectLst/>
                        </a:rPr>
                        <a:t>EJECUTADAS SEMESTRE </a:t>
                      </a:r>
                      <a:endParaRPr lang="es-SV" sz="32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51762447"/>
                  </a:ext>
                </a:extLst>
              </a:tr>
              <a:tr h="64203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200" u="none" strike="noStrike" dirty="0">
                          <a:effectLst/>
                        </a:rPr>
                        <a:t>Plenarias</a:t>
                      </a:r>
                      <a:endParaRPr lang="es-SV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200" u="none" strike="noStrike" dirty="0">
                          <a:effectLst/>
                        </a:rPr>
                        <a:t>12</a:t>
                      </a:r>
                      <a:endParaRPr lang="es-SV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200" u="none" strike="noStrike">
                          <a:effectLst/>
                        </a:rPr>
                        <a:t>6</a:t>
                      </a:r>
                      <a:endParaRPr lang="es-SV" sz="3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200" u="none" strike="noStrike">
                          <a:effectLst/>
                        </a:rPr>
                        <a:t>5</a:t>
                      </a:r>
                      <a:endParaRPr lang="es-SV" sz="3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04213764"/>
                  </a:ext>
                </a:extLst>
              </a:tr>
              <a:tr h="64203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200" u="none" strike="noStrike">
                          <a:effectLst/>
                        </a:rPr>
                        <a:t>Comité Ejecutivo</a:t>
                      </a:r>
                      <a:endParaRPr lang="es-SV" sz="3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200" u="none" strike="noStrike">
                          <a:effectLst/>
                        </a:rPr>
                        <a:t>5</a:t>
                      </a:r>
                      <a:endParaRPr lang="es-SV" sz="3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200" u="none" strike="noStrike" dirty="0">
                          <a:effectLst/>
                        </a:rPr>
                        <a:t>2</a:t>
                      </a:r>
                      <a:endParaRPr lang="es-SV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200" u="none" strike="noStrike">
                          <a:effectLst/>
                        </a:rPr>
                        <a:t>2</a:t>
                      </a:r>
                      <a:endParaRPr lang="es-SV" sz="3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61884835"/>
                  </a:ext>
                </a:extLst>
              </a:tr>
              <a:tr h="64203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200" u="none" strike="noStrike">
                          <a:effectLst/>
                        </a:rPr>
                        <a:t>Comité de Monitoreo</a:t>
                      </a:r>
                      <a:endParaRPr lang="es-SV" sz="3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200" u="none" strike="noStrike">
                          <a:effectLst/>
                        </a:rPr>
                        <a:t>4</a:t>
                      </a:r>
                      <a:endParaRPr lang="es-SV" sz="3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200" u="none" strike="noStrike" dirty="0">
                          <a:effectLst/>
                        </a:rPr>
                        <a:t>2</a:t>
                      </a:r>
                      <a:endParaRPr lang="es-SV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200" u="none" strike="noStrike">
                          <a:effectLst/>
                        </a:rPr>
                        <a:t>0</a:t>
                      </a:r>
                      <a:endParaRPr lang="es-SV" sz="3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02026209"/>
                  </a:ext>
                </a:extLst>
              </a:tr>
              <a:tr h="64203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200" u="none" strike="noStrike">
                          <a:effectLst/>
                        </a:rPr>
                        <a:t>Comité de Propuestas</a:t>
                      </a:r>
                      <a:endParaRPr lang="es-SV" sz="3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200" u="none" strike="noStrike">
                          <a:effectLst/>
                        </a:rPr>
                        <a:t>6</a:t>
                      </a:r>
                      <a:endParaRPr lang="es-SV" sz="3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200" u="none" strike="noStrike" dirty="0">
                          <a:effectLst/>
                        </a:rPr>
                        <a:t>6</a:t>
                      </a:r>
                      <a:endParaRPr lang="es-SV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200" u="none" strike="noStrike" dirty="0">
                          <a:effectLst/>
                        </a:rPr>
                        <a:t>15</a:t>
                      </a:r>
                      <a:endParaRPr lang="es-SV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16667476"/>
                  </a:ext>
                </a:extLst>
              </a:tr>
              <a:tr h="64203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200" u="none" strike="noStrike">
                          <a:effectLst/>
                        </a:rPr>
                        <a:t>Vsitas de Campo</a:t>
                      </a:r>
                      <a:endParaRPr lang="es-SV" sz="3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200" u="none" strike="noStrike" dirty="0">
                          <a:effectLst/>
                        </a:rPr>
                        <a:t>6</a:t>
                      </a:r>
                      <a:endParaRPr lang="es-SV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200" u="none" strike="noStrike">
                          <a:effectLst/>
                        </a:rPr>
                        <a:t>3</a:t>
                      </a:r>
                      <a:endParaRPr lang="es-SV" sz="3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200" u="none" strike="noStrike" dirty="0">
                          <a:effectLst/>
                        </a:rPr>
                        <a:t>2</a:t>
                      </a:r>
                      <a:endParaRPr lang="es-SV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06857333"/>
                  </a:ext>
                </a:extLst>
              </a:tr>
              <a:tr h="64203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200" u="none" strike="noStrike">
                          <a:effectLst/>
                        </a:rPr>
                        <a:t>Diálogo de País</a:t>
                      </a:r>
                      <a:endParaRPr lang="es-SV" sz="3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200" u="none" strike="noStrike">
                          <a:effectLst/>
                        </a:rPr>
                        <a:t>8</a:t>
                      </a:r>
                      <a:endParaRPr lang="es-SV" sz="3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200" u="none" strike="noStrike">
                          <a:effectLst/>
                        </a:rPr>
                        <a:t>2</a:t>
                      </a:r>
                      <a:endParaRPr lang="es-SV" sz="3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200" u="none" strike="noStrike" dirty="0">
                          <a:effectLst/>
                        </a:rPr>
                        <a:t>2</a:t>
                      </a:r>
                      <a:endParaRPr lang="es-SV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50358327"/>
                  </a:ext>
                </a:extLst>
              </a:tr>
              <a:tr h="64203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200" u="none" strike="noStrike">
                          <a:effectLst/>
                        </a:rPr>
                        <a:t>Total</a:t>
                      </a:r>
                      <a:endParaRPr lang="es-SV" sz="3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200" u="none" strike="noStrike">
                          <a:effectLst/>
                        </a:rPr>
                        <a:t>41</a:t>
                      </a:r>
                      <a:endParaRPr lang="es-SV" sz="3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200" u="none" strike="noStrike">
                          <a:effectLst/>
                        </a:rPr>
                        <a:t>21</a:t>
                      </a:r>
                      <a:endParaRPr lang="es-SV" sz="3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200" u="none" strike="noStrike" dirty="0">
                          <a:effectLst/>
                        </a:rPr>
                        <a:t>26</a:t>
                      </a:r>
                      <a:endParaRPr lang="es-SV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02072668"/>
                  </a:ext>
                </a:extLst>
              </a:tr>
              <a:tr h="64203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200" u="none" strike="noStrike">
                          <a:effectLst/>
                        </a:rPr>
                        <a:t>Porcentaje de cumplimiento</a:t>
                      </a:r>
                      <a:endParaRPr lang="es-SV" sz="3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200" b="1" u="none" strike="noStrike" dirty="0">
                          <a:effectLst/>
                        </a:rPr>
                        <a:t>63%</a:t>
                      </a:r>
                      <a:endParaRPr lang="es-SV" sz="3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200" b="1" u="none" strike="noStrike" dirty="0">
                          <a:effectLst/>
                        </a:rPr>
                        <a:t>124%</a:t>
                      </a:r>
                      <a:endParaRPr lang="es-SV" sz="3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200" u="none" strike="noStrike" dirty="0">
                          <a:effectLst/>
                        </a:rPr>
                        <a:t> </a:t>
                      </a:r>
                      <a:endParaRPr lang="es-SV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4124596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575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2735171" y="279029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>
            <a:off x="-796636" y="1028700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Freeform 5"/>
          <p:cNvSpPr/>
          <p:nvPr/>
        </p:nvSpPr>
        <p:spPr>
          <a:xfrm>
            <a:off x="0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Freeform 6"/>
          <p:cNvSpPr/>
          <p:nvPr/>
        </p:nvSpPr>
        <p:spPr>
          <a:xfrm>
            <a:off x="974201" y="1028700"/>
            <a:ext cx="3308848" cy="1131902"/>
          </a:xfrm>
          <a:custGeom>
            <a:avLst/>
            <a:gdLst/>
            <a:ahLst/>
            <a:cxnLst/>
            <a:rect l="l" t="t" r="r" b="b"/>
            <a:pathLst>
              <a:path w="3308848" h="1131902">
                <a:moveTo>
                  <a:pt x="0" y="0"/>
                </a:moveTo>
                <a:lnTo>
                  <a:pt x="3308848" y="0"/>
                </a:lnTo>
                <a:lnTo>
                  <a:pt x="3308848" y="1131902"/>
                </a:lnTo>
                <a:lnTo>
                  <a:pt x="0" y="11319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7" name="TextBox 7"/>
          <p:cNvSpPr txBox="1"/>
          <p:nvPr/>
        </p:nvSpPr>
        <p:spPr>
          <a:xfrm>
            <a:off x="3048000" y="2412806"/>
            <a:ext cx="13335000" cy="6867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559"/>
              </a:lnSpc>
            </a:pPr>
            <a:r>
              <a:rPr lang="en-US" sz="53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Este </a:t>
            </a:r>
            <a:r>
              <a:rPr lang="en-US" sz="53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informe</a:t>
            </a:r>
            <a:r>
              <a:rPr lang="en-US" sz="53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53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proporciona</a:t>
            </a:r>
            <a:r>
              <a:rPr lang="en-US" sz="53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53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una</a:t>
            </a:r>
            <a:r>
              <a:rPr lang="en-US" sz="53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53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visión</a:t>
            </a:r>
            <a:r>
              <a:rPr lang="en-US" sz="53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general de las </a:t>
            </a:r>
            <a:r>
              <a:rPr lang="en-US" sz="53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actividades</a:t>
            </a:r>
            <a:r>
              <a:rPr lang="en-US" sz="53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y </a:t>
            </a:r>
            <a:r>
              <a:rPr lang="en-US" sz="53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resultados</a:t>
            </a:r>
            <a:r>
              <a:rPr lang="en-US" sz="53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53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financieros</a:t>
            </a:r>
            <a:r>
              <a:rPr lang="en-US" sz="53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del MCP-ES en la </a:t>
            </a:r>
            <a:r>
              <a:rPr lang="en-US" sz="53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primera</a:t>
            </a:r>
            <a:r>
              <a:rPr lang="en-US" sz="53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53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mitad</a:t>
            </a:r>
            <a:r>
              <a:rPr lang="en-US" sz="53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 2024, </a:t>
            </a:r>
            <a:r>
              <a:rPr lang="en-US" sz="53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evidenciando</a:t>
            </a:r>
            <a:r>
              <a:rPr lang="en-US" sz="53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un </a:t>
            </a:r>
            <a:r>
              <a:rPr lang="en-US" sz="53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cumplimiento</a:t>
            </a:r>
            <a:r>
              <a:rPr lang="en-US" sz="53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53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significativo</a:t>
            </a:r>
            <a:r>
              <a:rPr lang="en-US" sz="53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 las </a:t>
            </a:r>
            <a:r>
              <a:rPr lang="en-US" sz="53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metas</a:t>
            </a:r>
            <a:r>
              <a:rPr lang="en-US" sz="53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53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programáticas</a:t>
            </a:r>
            <a:r>
              <a:rPr lang="en-US" sz="53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.</a:t>
            </a:r>
          </a:p>
          <a:p>
            <a:pPr algn="l">
              <a:lnSpc>
                <a:spcPts val="8819"/>
              </a:lnSpc>
            </a:pPr>
            <a:endParaRPr lang="en-US" sz="5399" b="1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</TotalTime>
  <Words>461</Words>
  <Application>Microsoft Office PowerPoint</Application>
  <PresentationFormat>Personalizado</PresentationFormat>
  <Paragraphs>71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Open Sans</vt:lpstr>
      <vt:lpstr>Arial</vt:lpstr>
      <vt:lpstr>Glacial Indifference</vt:lpstr>
      <vt:lpstr>Calibri</vt:lpstr>
      <vt:lpstr>Open Sans Bold</vt:lpstr>
      <vt:lpstr>Aptos Narrow</vt:lpstr>
      <vt:lpstr>Glacial Indifference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Resumen del Informe de Ejecución Financiera y Programática al 30 de junio del 2024</dc:title>
  <dc:creator>María Eugenia Ochoa Valencia</dc:creator>
  <cp:lastModifiedBy>Administración y Comunicaciones MCP</cp:lastModifiedBy>
  <cp:revision>3</cp:revision>
  <dcterms:created xsi:type="dcterms:W3CDTF">2006-08-16T00:00:00Z</dcterms:created>
  <dcterms:modified xsi:type="dcterms:W3CDTF">2024-10-23T20:05:50Z</dcterms:modified>
  <dc:identifier>DAGTm9tx8Bg</dc:identifier>
</cp:coreProperties>
</file>