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8288000" cy="10287000"/>
  <p:notesSz cx="6858000" cy="9144000"/>
  <p:embeddedFontLst>
    <p:embeddedFont>
      <p:font typeface="Adelina" panose="020B0604020202020204" charset="0"/>
      <p:regular r:id="rId8"/>
    </p:embeddedFont>
    <p:embeddedFont>
      <p:font typeface="Fredoka" panose="020B0604020202020204" charset="0"/>
      <p:regular r:id="rId9"/>
    </p:embeddedFont>
    <p:embeddedFont>
      <p:font typeface="Open Sans" panose="020B0606030504020204" pitchFamily="34" charset="0"/>
      <p:regular r:id="rId10"/>
    </p:embeddedFont>
    <p:embeddedFont>
      <p:font typeface="Open Sans Bold" panose="020B080603050402020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39" d="100"/>
          <a:sy n="39" d="100"/>
        </p:scale>
        <p:origin x="94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028700" y="3197533"/>
            <a:ext cx="16230600" cy="2995365"/>
            <a:chOff x="0" y="0"/>
            <a:chExt cx="2202108" cy="4064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202108" cy="406400"/>
            </a:xfrm>
            <a:custGeom>
              <a:avLst/>
              <a:gdLst/>
              <a:ahLst/>
              <a:cxnLst/>
              <a:rect l="l" t="t" r="r" b="b"/>
              <a:pathLst>
                <a:path w="2202108" h="406400">
                  <a:moveTo>
                    <a:pt x="1998908" y="0"/>
                  </a:moveTo>
                  <a:cubicBezTo>
                    <a:pt x="2111132" y="0"/>
                    <a:pt x="2202108" y="90976"/>
                    <a:pt x="2202108" y="203200"/>
                  </a:cubicBezTo>
                  <a:cubicBezTo>
                    <a:pt x="2202108" y="315424"/>
                    <a:pt x="2111132" y="406400"/>
                    <a:pt x="1998908" y="406400"/>
                  </a:cubicBezTo>
                  <a:lnTo>
                    <a:pt x="203200" y="406400"/>
                  </a:lnTo>
                  <a:cubicBezTo>
                    <a:pt x="90976" y="406400"/>
                    <a:pt x="0" y="315424"/>
                    <a:pt x="0" y="203200"/>
                  </a:cubicBezTo>
                  <a:cubicBezTo>
                    <a:pt x="0" y="9097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DDA9"/>
            </a:solidFill>
          </p:spPr>
          <p:txBody>
            <a:bodyPr/>
            <a:lstStyle/>
            <a:p>
              <a:endParaRPr lang="es-SV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2202108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-962988" y="-962988"/>
            <a:ext cx="3983376" cy="3983376"/>
            <a:chOff x="0" y="0"/>
            <a:chExt cx="812800" cy="8128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7466"/>
            </a:solidFill>
          </p:spPr>
          <p:txBody>
            <a:bodyPr/>
            <a:lstStyle/>
            <a:p>
              <a:endParaRPr lang="es-SV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-478253" y="-519233"/>
            <a:ext cx="3013905" cy="3013905"/>
            <a:chOff x="0" y="0"/>
            <a:chExt cx="812800" cy="8128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1616"/>
            </a:solidFill>
          </p:spPr>
          <p:txBody>
            <a:bodyPr/>
            <a:lstStyle/>
            <a:p>
              <a:endParaRPr lang="es-SV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6447452" y="754737"/>
            <a:ext cx="14561245" cy="7860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691"/>
              </a:lnSpc>
            </a:pPr>
            <a:r>
              <a:rPr lang="en-US" sz="6776">
                <a:solidFill>
                  <a:srgbClr val="000000"/>
                </a:solidFill>
                <a:latin typeface="Adelina"/>
                <a:ea typeface="Adelina"/>
                <a:cs typeface="Adelina"/>
                <a:sym typeface="Adelina"/>
              </a:rPr>
              <a:t>Plenaria ME05-2024</a:t>
            </a:r>
          </a:p>
        </p:txBody>
      </p:sp>
      <p:grpSp>
        <p:nvGrpSpPr>
          <p:cNvPr id="12" name="Group 12"/>
          <p:cNvGrpSpPr/>
          <p:nvPr/>
        </p:nvGrpSpPr>
        <p:grpSpPr>
          <a:xfrm>
            <a:off x="-2921613" y="-514599"/>
            <a:ext cx="12065613" cy="1105149"/>
            <a:chOff x="0" y="0"/>
            <a:chExt cx="4436926" cy="406400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4436926" cy="406400"/>
            </a:xfrm>
            <a:custGeom>
              <a:avLst/>
              <a:gdLst/>
              <a:ahLst/>
              <a:cxnLst/>
              <a:rect l="l" t="t" r="r" b="b"/>
              <a:pathLst>
                <a:path w="4436926" h="406400">
                  <a:moveTo>
                    <a:pt x="4233726" y="0"/>
                  </a:moveTo>
                  <a:cubicBezTo>
                    <a:pt x="4345950" y="0"/>
                    <a:pt x="4436926" y="90976"/>
                    <a:pt x="4436926" y="203200"/>
                  </a:cubicBezTo>
                  <a:cubicBezTo>
                    <a:pt x="4436926" y="315424"/>
                    <a:pt x="4345950" y="406400"/>
                    <a:pt x="4233726" y="406400"/>
                  </a:cubicBezTo>
                  <a:lnTo>
                    <a:pt x="203200" y="406400"/>
                  </a:lnTo>
                  <a:cubicBezTo>
                    <a:pt x="90976" y="406400"/>
                    <a:pt x="0" y="315424"/>
                    <a:pt x="0" y="203200"/>
                  </a:cubicBezTo>
                  <a:cubicBezTo>
                    <a:pt x="0" y="9097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BD59"/>
            </a:solidFill>
          </p:spPr>
          <p:txBody>
            <a:bodyPr/>
            <a:lstStyle/>
            <a:p>
              <a:endParaRPr lang="es-SV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0" y="-38100"/>
              <a:ext cx="4436926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15267612" y="7266612"/>
            <a:ext cx="3983376" cy="3983376"/>
            <a:chOff x="0" y="0"/>
            <a:chExt cx="812800" cy="812800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7466"/>
            </a:solidFill>
          </p:spPr>
          <p:txBody>
            <a:bodyPr/>
            <a:lstStyle/>
            <a:p>
              <a:endParaRPr lang="es-SV"/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15752347" y="7751347"/>
            <a:ext cx="3013905" cy="3013905"/>
            <a:chOff x="0" y="0"/>
            <a:chExt cx="812800" cy="812800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1616"/>
            </a:solidFill>
          </p:spPr>
          <p:txBody>
            <a:bodyPr/>
            <a:lstStyle/>
            <a:p>
              <a:endParaRPr lang="es-SV"/>
            </a:p>
          </p:txBody>
        </p:sp>
        <p:sp>
          <p:nvSpPr>
            <p:cNvPr id="20" name="TextBox 20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21" name="Group 21"/>
          <p:cNvGrpSpPr/>
          <p:nvPr/>
        </p:nvGrpSpPr>
        <p:grpSpPr>
          <a:xfrm>
            <a:off x="7413505" y="9660103"/>
            <a:ext cx="11864697" cy="1105149"/>
            <a:chOff x="0" y="0"/>
            <a:chExt cx="4363042" cy="406400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4363043" cy="406400"/>
            </a:xfrm>
            <a:custGeom>
              <a:avLst/>
              <a:gdLst/>
              <a:ahLst/>
              <a:cxnLst/>
              <a:rect l="l" t="t" r="r" b="b"/>
              <a:pathLst>
                <a:path w="4363043" h="406400">
                  <a:moveTo>
                    <a:pt x="4159843" y="0"/>
                  </a:moveTo>
                  <a:cubicBezTo>
                    <a:pt x="4272067" y="0"/>
                    <a:pt x="4363043" y="90976"/>
                    <a:pt x="4363043" y="203200"/>
                  </a:cubicBezTo>
                  <a:cubicBezTo>
                    <a:pt x="4363043" y="315424"/>
                    <a:pt x="4272067" y="406400"/>
                    <a:pt x="4159843" y="406400"/>
                  </a:cubicBezTo>
                  <a:lnTo>
                    <a:pt x="203200" y="406400"/>
                  </a:lnTo>
                  <a:cubicBezTo>
                    <a:pt x="90976" y="406400"/>
                    <a:pt x="0" y="315424"/>
                    <a:pt x="0" y="203200"/>
                  </a:cubicBezTo>
                  <a:cubicBezTo>
                    <a:pt x="0" y="9097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BD59"/>
            </a:solidFill>
          </p:spPr>
          <p:txBody>
            <a:bodyPr/>
            <a:lstStyle/>
            <a:p>
              <a:endParaRPr lang="es-SV"/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0" y="-38100"/>
              <a:ext cx="4363042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4" name="Freeform 24"/>
          <p:cNvSpPr/>
          <p:nvPr/>
        </p:nvSpPr>
        <p:spPr>
          <a:xfrm>
            <a:off x="3761341" y="975168"/>
            <a:ext cx="5372222" cy="1837748"/>
          </a:xfrm>
          <a:custGeom>
            <a:avLst/>
            <a:gdLst/>
            <a:ahLst/>
            <a:cxnLst/>
            <a:rect l="l" t="t" r="r" b="b"/>
            <a:pathLst>
              <a:path w="5372222" h="1837748">
                <a:moveTo>
                  <a:pt x="0" y="0"/>
                </a:moveTo>
                <a:lnTo>
                  <a:pt x="5372222" y="0"/>
                </a:lnTo>
                <a:lnTo>
                  <a:pt x="5372222" y="1837747"/>
                </a:lnTo>
                <a:lnTo>
                  <a:pt x="0" y="183774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SV"/>
          </a:p>
        </p:txBody>
      </p:sp>
      <p:sp>
        <p:nvSpPr>
          <p:cNvPr id="25" name="TextBox 25"/>
          <p:cNvSpPr txBox="1"/>
          <p:nvPr/>
        </p:nvSpPr>
        <p:spPr>
          <a:xfrm>
            <a:off x="1863377" y="3833308"/>
            <a:ext cx="14561245" cy="196154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311"/>
              </a:lnSpc>
            </a:pPr>
            <a:r>
              <a:rPr lang="en-US" sz="9026">
                <a:solidFill>
                  <a:srgbClr val="542622"/>
                </a:solidFill>
                <a:latin typeface="Fredoka"/>
                <a:ea typeface="Fredoka"/>
                <a:cs typeface="Fredoka"/>
                <a:sym typeface="Fredoka"/>
              </a:rPr>
              <a:t>Próximas fechas de Diálogos de País 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1231573" y="7199937"/>
            <a:ext cx="7760027" cy="24208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Presenta</a:t>
            </a:r>
          </a:p>
          <a:p>
            <a:pPr algn="ctr">
              <a:lnSpc>
                <a:spcPts val="4759"/>
              </a:lnSpc>
            </a:pPr>
            <a:r>
              <a:rPr lang="en-US" sz="3399" b="1" dirty="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Lcda. Marta Alicia de Magaña</a:t>
            </a:r>
          </a:p>
          <a:p>
            <a:pPr algn="ctr">
              <a:lnSpc>
                <a:spcPts val="4759"/>
              </a:lnSpc>
            </a:pPr>
            <a:r>
              <a:rPr lang="en-US" sz="3399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Directora Ejecutiva </a:t>
            </a:r>
          </a:p>
          <a:p>
            <a:pPr algn="ctr">
              <a:lnSpc>
                <a:spcPts val="4759"/>
              </a:lnSpc>
            </a:pPr>
            <a:r>
              <a:rPr lang="en-US" sz="3399" dirty="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MCP-ES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11895931" y="9668510"/>
            <a:ext cx="4510088" cy="5803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24 de octubre de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4433282" y="2024023"/>
            <a:ext cx="8532944" cy="8532944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DDA9"/>
            </a:solidFill>
          </p:spPr>
          <p:txBody>
            <a:bodyPr/>
            <a:lstStyle/>
            <a:p>
              <a:endParaRPr lang="es-SV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14175946" y="906408"/>
            <a:ext cx="4112054" cy="667481"/>
            <a:chOff x="0" y="0"/>
            <a:chExt cx="2503650" cy="4064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503650" cy="406400"/>
            </a:xfrm>
            <a:custGeom>
              <a:avLst/>
              <a:gdLst/>
              <a:ahLst/>
              <a:cxnLst/>
              <a:rect l="l" t="t" r="r" b="b"/>
              <a:pathLst>
                <a:path w="2503650" h="406400">
                  <a:moveTo>
                    <a:pt x="2300450" y="0"/>
                  </a:moveTo>
                  <a:cubicBezTo>
                    <a:pt x="2412674" y="0"/>
                    <a:pt x="2503650" y="90976"/>
                    <a:pt x="2503650" y="203200"/>
                  </a:cubicBezTo>
                  <a:cubicBezTo>
                    <a:pt x="2503650" y="315424"/>
                    <a:pt x="2412674" y="406400"/>
                    <a:pt x="2300450" y="406400"/>
                  </a:cubicBezTo>
                  <a:lnTo>
                    <a:pt x="203200" y="406400"/>
                  </a:lnTo>
                  <a:cubicBezTo>
                    <a:pt x="90976" y="406400"/>
                    <a:pt x="0" y="315424"/>
                    <a:pt x="0" y="203200"/>
                  </a:cubicBezTo>
                  <a:cubicBezTo>
                    <a:pt x="0" y="9097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1616"/>
            </a:solidFill>
          </p:spPr>
          <p:txBody>
            <a:bodyPr/>
            <a:lstStyle/>
            <a:p>
              <a:endParaRPr lang="es-SV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503650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11557119" y="49572"/>
            <a:ext cx="6808334" cy="1105149"/>
            <a:chOff x="0" y="0"/>
            <a:chExt cx="2503650" cy="4064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503650" cy="406400"/>
            </a:xfrm>
            <a:custGeom>
              <a:avLst/>
              <a:gdLst/>
              <a:ahLst/>
              <a:cxnLst/>
              <a:rect l="l" t="t" r="r" b="b"/>
              <a:pathLst>
                <a:path w="2503650" h="406400">
                  <a:moveTo>
                    <a:pt x="2300450" y="0"/>
                  </a:moveTo>
                  <a:cubicBezTo>
                    <a:pt x="2412674" y="0"/>
                    <a:pt x="2503650" y="90976"/>
                    <a:pt x="2503650" y="203200"/>
                  </a:cubicBezTo>
                  <a:cubicBezTo>
                    <a:pt x="2503650" y="315424"/>
                    <a:pt x="2412674" y="406400"/>
                    <a:pt x="2300450" y="406400"/>
                  </a:cubicBezTo>
                  <a:lnTo>
                    <a:pt x="203200" y="406400"/>
                  </a:lnTo>
                  <a:cubicBezTo>
                    <a:pt x="90976" y="406400"/>
                    <a:pt x="0" y="315424"/>
                    <a:pt x="0" y="203200"/>
                  </a:cubicBezTo>
                  <a:cubicBezTo>
                    <a:pt x="0" y="9097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BD59"/>
            </a:solidFill>
          </p:spPr>
          <p:txBody>
            <a:bodyPr/>
            <a:lstStyle/>
            <a:p>
              <a:endParaRPr lang="es-SV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2503650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4266472" y="4464870"/>
            <a:ext cx="8866564" cy="34702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999"/>
              </a:lnSpc>
            </a:pPr>
            <a:r>
              <a:rPr lang="en-US" sz="9999">
                <a:solidFill>
                  <a:srgbClr val="542622"/>
                </a:solidFill>
                <a:latin typeface="Fredoka"/>
                <a:ea typeface="Fredoka"/>
                <a:cs typeface="Fredoka"/>
                <a:sym typeface="Fredoka"/>
              </a:rPr>
              <a:t>Diálogos de País</a:t>
            </a:r>
          </a:p>
        </p:txBody>
      </p:sp>
      <p:sp>
        <p:nvSpPr>
          <p:cNvPr id="15" name="Freeform 15"/>
          <p:cNvSpPr/>
          <p:nvPr/>
        </p:nvSpPr>
        <p:spPr>
          <a:xfrm>
            <a:off x="89760" y="186275"/>
            <a:ext cx="5372222" cy="1837748"/>
          </a:xfrm>
          <a:custGeom>
            <a:avLst/>
            <a:gdLst/>
            <a:ahLst/>
            <a:cxnLst/>
            <a:rect l="l" t="t" r="r" b="b"/>
            <a:pathLst>
              <a:path w="5372222" h="1837748">
                <a:moveTo>
                  <a:pt x="0" y="0"/>
                </a:moveTo>
                <a:lnTo>
                  <a:pt x="5372222" y="0"/>
                </a:lnTo>
                <a:lnTo>
                  <a:pt x="5372222" y="1837748"/>
                </a:lnTo>
                <a:lnTo>
                  <a:pt x="0" y="183774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SV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8"/>
          <p:cNvSpPr/>
          <p:nvPr/>
        </p:nvSpPr>
        <p:spPr>
          <a:xfrm>
            <a:off x="2252868" y="186275"/>
            <a:ext cx="2857977" cy="977666"/>
          </a:xfrm>
          <a:custGeom>
            <a:avLst/>
            <a:gdLst/>
            <a:ahLst/>
            <a:cxnLst/>
            <a:rect l="l" t="t" r="r" b="b"/>
            <a:pathLst>
              <a:path w="2857977" h="977666">
                <a:moveTo>
                  <a:pt x="0" y="0"/>
                </a:moveTo>
                <a:lnTo>
                  <a:pt x="2857977" y="0"/>
                </a:lnTo>
                <a:lnTo>
                  <a:pt x="2857977" y="977667"/>
                </a:lnTo>
                <a:lnTo>
                  <a:pt x="0" y="97766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SV"/>
          </a:p>
        </p:txBody>
      </p:sp>
      <p:graphicFrame>
        <p:nvGraphicFramePr>
          <p:cNvPr id="9" name="Table 9"/>
          <p:cNvGraphicFramePr>
            <a:graphicFrameLocks noGrp="1"/>
          </p:cNvGraphicFramePr>
          <p:nvPr/>
        </p:nvGraphicFramePr>
        <p:xfrm>
          <a:off x="1028700" y="1497682"/>
          <a:ext cx="16230600" cy="8267700"/>
        </p:xfrm>
        <a:graphic>
          <a:graphicData uri="http://schemas.openxmlformats.org/drawingml/2006/table">
            <a:tbl>
              <a:tblPr/>
              <a:tblGrid>
                <a:gridCol w="524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90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19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33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28567">
                <a:tc>
                  <a:txBody>
                    <a:bodyPr/>
                    <a:lstStyle/>
                    <a:p>
                      <a:pPr algn="l">
                        <a:lnSpc>
                          <a:spcPts val="1679"/>
                        </a:lnSpc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#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59"/>
                        </a:lnSpc>
                        <a:defRPr/>
                      </a:pPr>
                      <a:r>
                        <a:rPr lang="en-US" sz="23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Nombre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59"/>
                        </a:lnSpc>
                        <a:defRPr/>
                      </a:pPr>
                      <a:r>
                        <a:rPr lang="en-US" sz="23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Fecha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59"/>
                        </a:lnSpc>
                        <a:defRPr/>
                      </a:pPr>
                      <a:r>
                        <a:rPr lang="en-US" sz="23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¿Quiénes participan?</a:t>
                      </a:r>
                      <a:endParaRPr lang="en-US" sz="1100"/>
                    </a:p>
                    <a:p>
                      <a:pPr algn="ctr">
                        <a:lnSpc>
                          <a:spcPts val="3359"/>
                        </a:lnSpc>
                      </a:pPr>
                      <a:r>
                        <a:rPr lang="en-US" sz="23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 </a:t>
                      </a:r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1772">
                <a:tc>
                  <a:txBody>
                    <a:bodyPr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219"/>
                        </a:lnSpc>
                        <a:defRPr/>
                      </a:pPr>
                      <a:r>
                        <a:rPr lang="en-US" sz="22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Diálogo</a:t>
                      </a:r>
                      <a:endParaRPr lang="en-US" sz="1100"/>
                    </a:p>
                    <a:p>
                      <a:pPr algn="l">
                        <a:lnSpc>
                          <a:spcPts val="3219"/>
                        </a:lnSpc>
                      </a:pPr>
                      <a:r>
                        <a:rPr lang="en-US" sz="22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 de país de representantes  con sus</a:t>
                      </a:r>
                    </a:p>
                    <a:p>
                      <a:pPr algn="l">
                        <a:lnSpc>
                          <a:spcPts val="3219"/>
                        </a:lnSpc>
                      </a:pPr>
                      <a:r>
                        <a:rPr lang="en-US" sz="22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 constituyentes</a:t>
                      </a:r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30</a:t>
                      </a:r>
                      <a:endParaRPr lang="en-US" sz="1100"/>
                    </a:p>
                    <a:p>
                      <a:pPr algn="ctr">
                        <a:lnSpc>
                          <a:spcPts val="3359"/>
                        </a:lnSpc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 de octubre</a:t>
                      </a:r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Miembros de Sociedad Civil y sectores de Sociedad Civil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8567">
                <a:tc>
                  <a:txBody>
                    <a:bodyPr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 "La importancia de la contribución al</a:t>
                      </a:r>
                      <a:endParaRPr lang="en-US" sz="1100"/>
                    </a:p>
                    <a:p>
                      <a:pPr algn="l">
                        <a:lnSpc>
                          <a:spcPts val="3359"/>
                        </a:lnSpc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 MEGAS en la  respuestal al VIH</a:t>
                      </a:r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31</a:t>
                      </a:r>
                      <a:endParaRPr lang="en-US" sz="1100"/>
                    </a:p>
                    <a:p>
                      <a:pPr algn="ctr">
                        <a:lnSpc>
                          <a:spcPts val="3359"/>
                        </a:lnSpc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de octubre</a:t>
                      </a:r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Instituciones que aportan al MEGAS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8567">
                <a:tc>
                  <a:txBody>
                    <a:bodyPr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Gestión de riesgos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15</a:t>
                      </a:r>
                      <a:endParaRPr lang="en-US" sz="1100"/>
                    </a:p>
                    <a:p>
                      <a:pPr algn="ctr">
                        <a:lnSpc>
                          <a:spcPts val="3359"/>
                        </a:lnSpc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 de noviembre</a:t>
                      </a:r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Todos los sectores constituyentes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0227">
                <a:tc>
                  <a:txBody>
                    <a:bodyPr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4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Diálogo de país: </a:t>
                      </a:r>
                      <a:endParaRPr lang="en-US" sz="1100"/>
                    </a:p>
                    <a:p>
                      <a:pPr marL="518154" lvl="1" indent="-259077" algn="l">
                        <a:lnSpc>
                          <a:spcPts val="3359"/>
                        </a:lnSpc>
                        <a:buAutoNum type="arabicPeriod"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Presentación de estudio Tamaño Poblacional;</a:t>
                      </a:r>
                    </a:p>
                    <a:p>
                      <a:pPr marL="518154" lvl="1" indent="-259077" algn="l">
                        <a:lnSpc>
                          <a:spcPts val="3359"/>
                        </a:lnSpc>
                        <a:buAutoNum type="arabicPeriod"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Aportes significativos al país  del Proyecto Fondo Mundial 2022-2024; </a:t>
                      </a:r>
                    </a:p>
                    <a:p>
                      <a:pPr marL="518154" lvl="1" indent="-259077" algn="l">
                        <a:lnSpc>
                          <a:spcPts val="3359"/>
                        </a:lnSpc>
                        <a:buAutoNum type="arabicPeriod"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Proyecto Fondo Mundial 2025-2027 VIH y TB</a:t>
                      </a:r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25</a:t>
                      </a:r>
                      <a:endParaRPr lang="en-US" sz="1100"/>
                    </a:p>
                    <a:p>
                      <a:pPr algn="ctr">
                        <a:lnSpc>
                          <a:spcPts val="3359"/>
                        </a:lnSpc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 de noviembre </a:t>
                      </a:r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Todos los sectores constituyentes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940205" y="2024023"/>
            <a:ext cx="9346520" cy="8853444"/>
            <a:chOff x="0" y="0"/>
            <a:chExt cx="858067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58067" cy="812800"/>
            </a:xfrm>
            <a:custGeom>
              <a:avLst/>
              <a:gdLst/>
              <a:ahLst/>
              <a:cxnLst/>
              <a:rect l="l" t="t" r="r" b="b"/>
              <a:pathLst>
                <a:path w="858067" h="812800">
                  <a:moveTo>
                    <a:pt x="429034" y="0"/>
                  </a:moveTo>
                  <a:cubicBezTo>
                    <a:pt x="192085" y="0"/>
                    <a:pt x="0" y="181951"/>
                    <a:pt x="0" y="406400"/>
                  </a:cubicBezTo>
                  <a:cubicBezTo>
                    <a:pt x="0" y="630849"/>
                    <a:pt x="192085" y="812800"/>
                    <a:pt x="429034" y="812800"/>
                  </a:cubicBezTo>
                  <a:cubicBezTo>
                    <a:pt x="665982" y="812800"/>
                    <a:pt x="858067" y="630849"/>
                    <a:pt x="858067" y="406400"/>
                  </a:cubicBezTo>
                  <a:cubicBezTo>
                    <a:pt x="858067" y="181951"/>
                    <a:pt x="665982" y="0"/>
                    <a:pt x="429034" y="0"/>
                  </a:cubicBezTo>
                  <a:close/>
                </a:path>
              </a:pathLst>
            </a:custGeom>
            <a:solidFill>
              <a:srgbClr val="FFDDA9"/>
            </a:solidFill>
          </p:spPr>
          <p:txBody>
            <a:bodyPr/>
            <a:lstStyle/>
            <a:p>
              <a:endParaRPr lang="es-SV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80444" y="38100"/>
              <a:ext cx="69718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14086186" y="1083627"/>
            <a:ext cx="4112054" cy="667481"/>
            <a:chOff x="0" y="0"/>
            <a:chExt cx="2503650" cy="4064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503650" cy="406400"/>
            </a:xfrm>
            <a:custGeom>
              <a:avLst/>
              <a:gdLst/>
              <a:ahLst/>
              <a:cxnLst/>
              <a:rect l="l" t="t" r="r" b="b"/>
              <a:pathLst>
                <a:path w="2503650" h="406400">
                  <a:moveTo>
                    <a:pt x="2300450" y="0"/>
                  </a:moveTo>
                  <a:cubicBezTo>
                    <a:pt x="2412674" y="0"/>
                    <a:pt x="2503650" y="90976"/>
                    <a:pt x="2503650" y="203200"/>
                  </a:cubicBezTo>
                  <a:cubicBezTo>
                    <a:pt x="2503650" y="315424"/>
                    <a:pt x="2412674" y="406400"/>
                    <a:pt x="2300450" y="406400"/>
                  </a:cubicBezTo>
                  <a:lnTo>
                    <a:pt x="203200" y="406400"/>
                  </a:lnTo>
                  <a:cubicBezTo>
                    <a:pt x="90976" y="406400"/>
                    <a:pt x="0" y="315424"/>
                    <a:pt x="0" y="203200"/>
                  </a:cubicBezTo>
                  <a:cubicBezTo>
                    <a:pt x="0" y="9097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1616"/>
            </a:solidFill>
          </p:spPr>
          <p:txBody>
            <a:bodyPr/>
            <a:lstStyle/>
            <a:p>
              <a:endParaRPr lang="es-SV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2503650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11658600" y="323550"/>
            <a:ext cx="6808334" cy="1105149"/>
            <a:chOff x="0" y="0"/>
            <a:chExt cx="2503650" cy="4064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2503650" cy="406400"/>
            </a:xfrm>
            <a:custGeom>
              <a:avLst/>
              <a:gdLst/>
              <a:ahLst/>
              <a:cxnLst/>
              <a:rect l="l" t="t" r="r" b="b"/>
              <a:pathLst>
                <a:path w="2503650" h="406400">
                  <a:moveTo>
                    <a:pt x="2300450" y="0"/>
                  </a:moveTo>
                  <a:cubicBezTo>
                    <a:pt x="2412674" y="0"/>
                    <a:pt x="2503650" y="90976"/>
                    <a:pt x="2503650" y="203200"/>
                  </a:cubicBezTo>
                  <a:cubicBezTo>
                    <a:pt x="2503650" y="315424"/>
                    <a:pt x="2412674" y="406400"/>
                    <a:pt x="2300450" y="406400"/>
                  </a:cubicBezTo>
                  <a:lnTo>
                    <a:pt x="203200" y="406400"/>
                  </a:lnTo>
                  <a:cubicBezTo>
                    <a:pt x="90976" y="406400"/>
                    <a:pt x="0" y="315424"/>
                    <a:pt x="0" y="203200"/>
                  </a:cubicBezTo>
                  <a:cubicBezTo>
                    <a:pt x="0" y="9097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BD59"/>
            </a:solidFill>
          </p:spPr>
          <p:txBody>
            <a:bodyPr/>
            <a:lstStyle/>
            <a:p>
              <a:endParaRPr lang="es-SV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2503650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4266472" y="4483920"/>
            <a:ext cx="8866564" cy="30981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460"/>
              </a:lnSpc>
            </a:pPr>
            <a:r>
              <a:rPr lang="en-US" sz="8900">
                <a:solidFill>
                  <a:srgbClr val="542622"/>
                </a:solidFill>
                <a:latin typeface="Fredoka"/>
                <a:ea typeface="Fredoka"/>
                <a:cs typeface="Fredoka"/>
                <a:sym typeface="Fredoka"/>
              </a:rPr>
              <a:t>Talleres de Fortalecimiento</a:t>
            </a:r>
          </a:p>
        </p:txBody>
      </p:sp>
      <p:sp>
        <p:nvSpPr>
          <p:cNvPr id="15" name="Freeform 15"/>
          <p:cNvSpPr/>
          <p:nvPr/>
        </p:nvSpPr>
        <p:spPr>
          <a:xfrm>
            <a:off x="89760" y="186275"/>
            <a:ext cx="5372222" cy="1837748"/>
          </a:xfrm>
          <a:custGeom>
            <a:avLst/>
            <a:gdLst/>
            <a:ahLst/>
            <a:cxnLst/>
            <a:rect l="l" t="t" r="r" b="b"/>
            <a:pathLst>
              <a:path w="5372222" h="1837748">
                <a:moveTo>
                  <a:pt x="0" y="0"/>
                </a:moveTo>
                <a:lnTo>
                  <a:pt x="5372222" y="0"/>
                </a:lnTo>
                <a:lnTo>
                  <a:pt x="5372222" y="1837748"/>
                </a:lnTo>
                <a:lnTo>
                  <a:pt x="0" y="183774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SV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8"/>
          <p:cNvSpPr/>
          <p:nvPr/>
        </p:nvSpPr>
        <p:spPr>
          <a:xfrm>
            <a:off x="2252868" y="186275"/>
            <a:ext cx="2857977" cy="977666"/>
          </a:xfrm>
          <a:custGeom>
            <a:avLst/>
            <a:gdLst/>
            <a:ahLst/>
            <a:cxnLst/>
            <a:rect l="l" t="t" r="r" b="b"/>
            <a:pathLst>
              <a:path w="2857977" h="977666">
                <a:moveTo>
                  <a:pt x="0" y="0"/>
                </a:moveTo>
                <a:lnTo>
                  <a:pt x="2857977" y="0"/>
                </a:lnTo>
                <a:lnTo>
                  <a:pt x="2857977" y="977667"/>
                </a:lnTo>
                <a:lnTo>
                  <a:pt x="0" y="97766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SV"/>
          </a:p>
        </p:txBody>
      </p:sp>
      <p:graphicFrame>
        <p:nvGraphicFramePr>
          <p:cNvPr id="9" name="Table 9"/>
          <p:cNvGraphicFramePr>
            <a:graphicFrameLocks noGrp="1"/>
          </p:cNvGraphicFramePr>
          <p:nvPr/>
        </p:nvGraphicFramePr>
        <p:xfrm>
          <a:off x="3070325" y="2176462"/>
          <a:ext cx="11185850" cy="5324476"/>
        </p:xfrm>
        <a:graphic>
          <a:graphicData uri="http://schemas.openxmlformats.org/drawingml/2006/table">
            <a:tbl>
              <a:tblPr/>
              <a:tblGrid>
                <a:gridCol w="598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17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3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61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31119">
                <a:tc>
                  <a:txBody>
                    <a:bodyPr/>
                    <a:lstStyle/>
                    <a:p>
                      <a:pPr algn="l">
                        <a:lnSpc>
                          <a:spcPts val="2659"/>
                        </a:lnSpc>
                        <a:defRPr/>
                      </a:pPr>
                      <a:r>
                        <a:rPr lang="en-US" sz="18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#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59"/>
                        </a:lnSpc>
                        <a:defRPr/>
                      </a:pPr>
                      <a:r>
                        <a:rPr lang="en-US" sz="23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Nombre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59"/>
                        </a:lnSpc>
                        <a:defRPr/>
                      </a:pPr>
                      <a:r>
                        <a:rPr lang="en-US" sz="23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Fecha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59"/>
                        </a:lnSpc>
                        <a:defRPr/>
                      </a:pPr>
                      <a:r>
                        <a:rPr lang="en-US" sz="23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¿Quiénes</a:t>
                      </a:r>
                      <a:endParaRPr lang="en-US" sz="1100"/>
                    </a:p>
                    <a:p>
                      <a:pPr algn="ctr">
                        <a:lnSpc>
                          <a:spcPts val="3359"/>
                        </a:lnSpc>
                      </a:pPr>
                      <a:r>
                        <a:rPr lang="en-US" sz="2399" b="1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  participan? </a:t>
                      </a:r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1119">
                <a:tc>
                  <a:txBody>
                    <a:bodyPr/>
                    <a:lstStyle/>
                    <a:p>
                      <a:pPr algn="l">
                        <a:lnSpc>
                          <a:spcPts val="2659"/>
                        </a:lnSpc>
                        <a:defRPr/>
                      </a:pPr>
                      <a:r>
                        <a:rPr lang="en-US" sz="18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Liderazgo Consiente 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22</a:t>
                      </a:r>
                      <a:endParaRPr lang="en-US" sz="1100"/>
                    </a:p>
                    <a:p>
                      <a:pPr algn="ctr">
                        <a:lnSpc>
                          <a:spcPts val="3359"/>
                        </a:lnSpc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 de octubre</a:t>
                      </a:r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Todos los miembros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1119">
                <a:tc>
                  <a:txBody>
                    <a:bodyPr/>
                    <a:lstStyle/>
                    <a:p>
                      <a:pPr algn="l">
                        <a:lnSpc>
                          <a:spcPts val="2659"/>
                        </a:lnSpc>
                        <a:defRPr/>
                      </a:pPr>
                      <a:r>
                        <a:rPr lang="en-US" sz="18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Monitoreo Liderado por la comunidad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13</a:t>
                      </a:r>
                      <a:endParaRPr lang="en-US" sz="1100"/>
                    </a:p>
                    <a:p>
                      <a:pPr algn="ctr">
                        <a:lnSpc>
                          <a:spcPts val="3359"/>
                        </a:lnSpc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 de noviembre</a:t>
                      </a:r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Todos los miembros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1119">
                <a:tc>
                  <a:txBody>
                    <a:bodyPr/>
                    <a:lstStyle/>
                    <a:p>
                      <a:pPr algn="l">
                        <a:lnSpc>
                          <a:spcPts val="2659"/>
                        </a:lnSpc>
                        <a:defRPr/>
                      </a:pPr>
                      <a:r>
                        <a:rPr lang="en-US" sz="18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Monitoreo Estratégico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19</a:t>
                      </a:r>
                      <a:endParaRPr lang="en-US" sz="1100"/>
                    </a:p>
                    <a:p>
                      <a:pPr algn="ctr">
                        <a:lnSpc>
                          <a:spcPts val="3359"/>
                        </a:lnSpc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 de noviembre</a:t>
                      </a:r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3359"/>
                        </a:lnSpc>
                        <a:defRPr/>
                      </a:pPr>
                      <a:r>
                        <a:rPr lang="en-US" sz="2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Todos los miembros</a:t>
                      </a:r>
                      <a:endParaRPr lang="en-US" sz="1100"/>
                    </a:p>
                  </a:txBody>
                  <a:tcPr marL="190500" marR="190500" marT="190500" marB="190500" anchor="ctr">
                    <a:lnL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BD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5267612" y="-962988"/>
            <a:ext cx="3983376" cy="3983376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7466"/>
            </a:solidFill>
          </p:spPr>
          <p:txBody>
            <a:bodyPr/>
            <a:lstStyle/>
            <a:p>
              <a:endParaRPr lang="es-SV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-256862" y="7031204"/>
            <a:ext cx="3983376" cy="3983376"/>
            <a:chOff x="0" y="0"/>
            <a:chExt cx="812800" cy="8128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7466"/>
            </a:solidFill>
          </p:spPr>
          <p:txBody>
            <a:bodyPr/>
            <a:lstStyle/>
            <a:p>
              <a:endParaRPr lang="es-SV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15752347" y="-519233"/>
            <a:ext cx="3013905" cy="3013905"/>
            <a:chOff x="0" y="0"/>
            <a:chExt cx="812800" cy="81280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1616"/>
            </a:solidFill>
          </p:spPr>
          <p:txBody>
            <a:bodyPr/>
            <a:lstStyle/>
            <a:p>
              <a:endParaRPr lang="es-SV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6483" y="7422579"/>
            <a:ext cx="3013905" cy="3013905"/>
            <a:chOff x="0" y="0"/>
            <a:chExt cx="812800" cy="81280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1616"/>
            </a:solidFill>
          </p:spPr>
          <p:txBody>
            <a:bodyPr/>
            <a:lstStyle/>
            <a:p>
              <a:endParaRPr lang="es-SV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9144000" y="-514599"/>
            <a:ext cx="12065613" cy="1105149"/>
            <a:chOff x="0" y="0"/>
            <a:chExt cx="4436926" cy="40640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4436926" cy="406400"/>
            </a:xfrm>
            <a:custGeom>
              <a:avLst/>
              <a:gdLst/>
              <a:ahLst/>
              <a:cxnLst/>
              <a:rect l="l" t="t" r="r" b="b"/>
              <a:pathLst>
                <a:path w="4436926" h="406400">
                  <a:moveTo>
                    <a:pt x="4233726" y="0"/>
                  </a:moveTo>
                  <a:cubicBezTo>
                    <a:pt x="4345950" y="0"/>
                    <a:pt x="4436926" y="90976"/>
                    <a:pt x="4436926" y="203200"/>
                  </a:cubicBezTo>
                  <a:cubicBezTo>
                    <a:pt x="4436926" y="315424"/>
                    <a:pt x="4345950" y="406400"/>
                    <a:pt x="4233726" y="406400"/>
                  </a:cubicBezTo>
                  <a:lnTo>
                    <a:pt x="203200" y="406400"/>
                  </a:lnTo>
                  <a:cubicBezTo>
                    <a:pt x="90976" y="406400"/>
                    <a:pt x="0" y="315424"/>
                    <a:pt x="0" y="203200"/>
                  </a:cubicBezTo>
                  <a:cubicBezTo>
                    <a:pt x="0" y="9097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BD59"/>
            </a:solidFill>
          </p:spPr>
          <p:txBody>
            <a:bodyPr/>
            <a:lstStyle/>
            <a:p>
              <a:endParaRPr lang="es-SV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38100"/>
              <a:ext cx="4436926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-467367" y="9670989"/>
            <a:ext cx="11864697" cy="1105149"/>
            <a:chOff x="0" y="0"/>
            <a:chExt cx="4363042" cy="406400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4363043" cy="406400"/>
            </a:xfrm>
            <a:custGeom>
              <a:avLst/>
              <a:gdLst/>
              <a:ahLst/>
              <a:cxnLst/>
              <a:rect l="l" t="t" r="r" b="b"/>
              <a:pathLst>
                <a:path w="4363043" h="406400">
                  <a:moveTo>
                    <a:pt x="4159843" y="0"/>
                  </a:moveTo>
                  <a:cubicBezTo>
                    <a:pt x="4272067" y="0"/>
                    <a:pt x="4363043" y="90976"/>
                    <a:pt x="4363043" y="203200"/>
                  </a:cubicBezTo>
                  <a:cubicBezTo>
                    <a:pt x="4363043" y="315424"/>
                    <a:pt x="4272067" y="406400"/>
                    <a:pt x="4159843" y="406400"/>
                  </a:cubicBezTo>
                  <a:lnTo>
                    <a:pt x="203200" y="406400"/>
                  </a:lnTo>
                  <a:cubicBezTo>
                    <a:pt x="90976" y="406400"/>
                    <a:pt x="0" y="315424"/>
                    <a:pt x="0" y="203200"/>
                  </a:cubicBezTo>
                  <a:cubicBezTo>
                    <a:pt x="0" y="90976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FFBD59"/>
            </a:solidFill>
          </p:spPr>
          <p:txBody>
            <a:bodyPr/>
            <a:lstStyle/>
            <a:p>
              <a:endParaRPr lang="es-SV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38100"/>
              <a:ext cx="4363042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20" name="Freeform 20"/>
          <p:cNvSpPr/>
          <p:nvPr/>
        </p:nvSpPr>
        <p:spPr>
          <a:xfrm>
            <a:off x="8790848" y="3229416"/>
            <a:ext cx="5654479" cy="6028884"/>
          </a:xfrm>
          <a:custGeom>
            <a:avLst/>
            <a:gdLst/>
            <a:ahLst/>
            <a:cxnLst/>
            <a:rect l="l" t="t" r="r" b="b"/>
            <a:pathLst>
              <a:path w="5654479" h="6028884">
                <a:moveTo>
                  <a:pt x="0" y="0"/>
                </a:moveTo>
                <a:lnTo>
                  <a:pt x="5654479" y="0"/>
                </a:lnTo>
                <a:lnTo>
                  <a:pt x="5654479" y="6028884"/>
                </a:lnTo>
                <a:lnTo>
                  <a:pt x="0" y="602888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SV"/>
          </a:p>
        </p:txBody>
      </p:sp>
      <p:sp>
        <p:nvSpPr>
          <p:cNvPr id="21" name="TextBox 21"/>
          <p:cNvSpPr txBox="1"/>
          <p:nvPr/>
        </p:nvSpPr>
        <p:spPr>
          <a:xfrm>
            <a:off x="0" y="2276177"/>
            <a:ext cx="10412807" cy="12264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551"/>
              </a:lnSpc>
            </a:pPr>
            <a:r>
              <a:rPr lang="en-US" sz="10557">
                <a:solidFill>
                  <a:srgbClr val="542622"/>
                </a:solidFill>
                <a:latin typeface="Fredoka"/>
                <a:ea typeface="Fredoka"/>
                <a:cs typeface="Fredoka"/>
                <a:sym typeface="Fredoka"/>
              </a:rPr>
              <a:t>Gracias</a:t>
            </a:r>
          </a:p>
        </p:txBody>
      </p:sp>
      <p:sp>
        <p:nvSpPr>
          <p:cNvPr id="22" name="Freeform 22"/>
          <p:cNvSpPr/>
          <p:nvPr/>
        </p:nvSpPr>
        <p:spPr>
          <a:xfrm>
            <a:off x="162411" y="284891"/>
            <a:ext cx="2857977" cy="977666"/>
          </a:xfrm>
          <a:custGeom>
            <a:avLst/>
            <a:gdLst/>
            <a:ahLst/>
            <a:cxnLst/>
            <a:rect l="l" t="t" r="r" b="b"/>
            <a:pathLst>
              <a:path w="2857977" h="977666">
                <a:moveTo>
                  <a:pt x="0" y="0"/>
                </a:moveTo>
                <a:lnTo>
                  <a:pt x="2857977" y="0"/>
                </a:lnTo>
                <a:lnTo>
                  <a:pt x="2857977" y="977666"/>
                </a:lnTo>
                <a:lnTo>
                  <a:pt x="0" y="97766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s-SV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177</Words>
  <Application>Microsoft Office PowerPoint</Application>
  <PresentationFormat>Personalizado</PresentationFormat>
  <Paragraphs>61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Adelina</vt:lpstr>
      <vt:lpstr>Arial</vt:lpstr>
      <vt:lpstr>Open Sans Bold</vt:lpstr>
      <vt:lpstr>Calibri</vt:lpstr>
      <vt:lpstr>Open Sans</vt:lpstr>
      <vt:lpstr>Fredoka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Próximas fechas de</dc:title>
  <dc:creator>María Eugenia Ochoa Valencia</dc:creator>
  <cp:lastModifiedBy>Administración y Comunicaciones MCP</cp:lastModifiedBy>
  <cp:revision>2</cp:revision>
  <dcterms:created xsi:type="dcterms:W3CDTF">2006-08-16T00:00:00Z</dcterms:created>
  <dcterms:modified xsi:type="dcterms:W3CDTF">2024-10-23T22:48:04Z</dcterms:modified>
  <dc:identifier>DAGUbQ0-FWc</dc:identifier>
</cp:coreProperties>
</file>