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18288000" cy="10287000"/>
  <p:notesSz cx="6858000" cy="9144000"/>
  <p:embeddedFontLst>
    <p:embeddedFont>
      <p:font typeface="Glacial Indifference" panose="020B0604020202020204" charset="0"/>
      <p:regular r:id="rId12"/>
    </p:embeddedFont>
    <p:embeddedFont>
      <p:font typeface="Glacial Indifference Bold" panose="020B0604020202020204" charset="0"/>
      <p:regular r:id="rId13"/>
    </p:embeddedFont>
    <p:embeddedFont>
      <p:font typeface="Open Sans" panose="020B0606030504020204" pitchFamily="34" charset="0"/>
      <p:regular r:id="rId14"/>
    </p:embeddedFont>
    <p:embeddedFont>
      <p:font typeface="Open Sans Bold" panose="020B0806030504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a Alicia Alvarado de Magaña" userId="8294032b-ec43-48bf-992a-ad1cff917001" providerId="ADAL" clId="{307E82F4-D3CD-4051-9FB2-A68069FBCCC9}"/>
    <pc:docChg chg="delSld modSld">
      <pc:chgData name="Marta Alicia Alvarado de Magaña" userId="8294032b-ec43-48bf-992a-ad1cff917001" providerId="ADAL" clId="{307E82F4-D3CD-4051-9FB2-A68069FBCCC9}" dt="2024-10-15T18:06:57.655" v="39" actId="1076"/>
      <pc:docMkLst>
        <pc:docMk/>
      </pc:docMkLst>
      <pc:sldChg chg="modSp mod">
        <pc:chgData name="Marta Alicia Alvarado de Magaña" userId="8294032b-ec43-48bf-992a-ad1cff917001" providerId="ADAL" clId="{307E82F4-D3CD-4051-9FB2-A68069FBCCC9}" dt="2024-10-15T18:05:38.129" v="11" actId="14100"/>
        <pc:sldMkLst>
          <pc:docMk/>
          <pc:sldMk cId="0" sldId="259"/>
        </pc:sldMkLst>
        <pc:spChg chg="mod">
          <ac:chgData name="Marta Alicia Alvarado de Magaña" userId="8294032b-ec43-48bf-992a-ad1cff917001" providerId="ADAL" clId="{307E82F4-D3CD-4051-9FB2-A68069FBCCC9}" dt="2024-10-15T18:05:38.129" v="11" actId="14100"/>
          <ac:spMkLst>
            <pc:docMk/>
            <pc:sldMk cId="0" sldId="259"/>
            <ac:spMk id="5" creationId="{00000000-0000-0000-0000-000000000000}"/>
          </ac:spMkLst>
        </pc:spChg>
        <pc:spChg chg="mod">
          <ac:chgData name="Marta Alicia Alvarado de Magaña" userId="8294032b-ec43-48bf-992a-ad1cff917001" providerId="ADAL" clId="{307E82F4-D3CD-4051-9FB2-A68069FBCCC9}" dt="2024-10-15T18:05:34.371" v="10" actId="1076"/>
          <ac:spMkLst>
            <pc:docMk/>
            <pc:sldMk cId="0" sldId="259"/>
            <ac:spMk id="6" creationId="{00000000-0000-0000-0000-000000000000}"/>
          </ac:spMkLst>
        </pc:spChg>
      </pc:sldChg>
      <pc:sldChg chg="modSp mod">
        <pc:chgData name="Marta Alicia Alvarado de Magaña" userId="8294032b-ec43-48bf-992a-ad1cff917001" providerId="ADAL" clId="{307E82F4-D3CD-4051-9FB2-A68069FBCCC9}" dt="2024-10-15T18:06:09.788" v="27" actId="1076"/>
        <pc:sldMkLst>
          <pc:docMk/>
          <pc:sldMk cId="0" sldId="260"/>
        </pc:sldMkLst>
        <pc:spChg chg="mod">
          <ac:chgData name="Marta Alicia Alvarado de Magaña" userId="8294032b-ec43-48bf-992a-ad1cff917001" providerId="ADAL" clId="{307E82F4-D3CD-4051-9FB2-A68069FBCCC9}" dt="2024-10-15T18:06:06.072" v="26" actId="1076"/>
          <ac:spMkLst>
            <pc:docMk/>
            <pc:sldMk cId="0" sldId="260"/>
            <ac:spMk id="5" creationId="{00000000-0000-0000-0000-000000000000}"/>
          </ac:spMkLst>
        </pc:spChg>
        <pc:spChg chg="mod">
          <ac:chgData name="Marta Alicia Alvarado de Magaña" userId="8294032b-ec43-48bf-992a-ad1cff917001" providerId="ADAL" clId="{307E82F4-D3CD-4051-9FB2-A68069FBCCC9}" dt="2024-10-15T18:06:09.788" v="27" actId="1076"/>
          <ac:spMkLst>
            <pc:docMk/>
            <pc:sldMk cId="0" sldId="260"/>
            <ac:spMk id="6" creationId="{00000000-0000-0000-0000-000000000000}"/>
          </ac:spMkLst>
        </pc:spChg>
      </pc:sldChg>
      <pc:sldChg chg="modSp del mod">
        <pc:chgData name="Marta Alicia Alvarado de Magaña" userId="8294032b-ec43-48bf-992a-ad1cff917001" providerId="ADAL" clId="{307E82F4-D3CD-4051-9FB2-A68069FBCCC9}" dt="2024-10-15T18:05:16.788" v="9" actId="47"/>
        <pc:sldMkLst>
          <pc:docMk/>
          <pc:sldMk cId="0" sldId="261"/>
        </pc:sldMkLst>
        <pc:spChg chg="mod">
          <ac:chgData name="Marta Alicia Alvarado de Magaña" userId="8294032b-ec43-48bf-992a-ad1cff917001" providerId="ADAL" clId="{307E82F4-D3CD-4051-9FB2-A68069FBCCC9}" dt="2024-10-15T17:59:51.174" v="4" actId="14100"/>
          <ac:spMkLst>
            <pc:docMk/>
            <pc:sldMk cId="0" sldId="261"/>
            <ac:spMk id="5" creationId="{00000000-0000-0000-0000-000000000000}"/>
          </ac:spMkLst>
        </pc:spChg>
        <pc:spChg chg="mod">
          <ac:chgData name="Marta Alicia Alvarado de Magaña" userId="8294032b-ec43-48bf-992a-ad1cff917001" providerId="ADAL" clId="{307E82F4-D3CD-4051-9FB2-A68069FBCCC9}" dt="2024-10-15T18:00:00.591" v="5" actId="1076"/>
          <ac:spMkLst>
            <pc:docMk/>
            <pc:sldMk cId="0" sldId="261"/>
            <ac:spMk id="6" creationId="{00000000-0000-0000-0000-000000000000}"/>
          </ac:spMkLst>
        </pc:spChg>
      </pc:sldChg>
      <pc:sldChg chg="modSp mod">
        <pc:chgData name="Marta Alicia Alvarado de Magaña" userId="8294032b-ec43-48bf-992a-ad1cff917001" providerId="ADAL" clId="{307E82F4-D3CD-4051-9FB2-A68069FBCCC9}" dt="2024-10-15T18:06:43.323" v="33" actId="1076"/>
        <pc:sldMkLst>
          <pc:docMk/>
          <pc:sldMk cId="0" sldId="263"/>
        </pc:sldMkLst>
        <pc:spChg chg="mod">
          <ac:chgData name="Marta Alicia Alvarado de Magaña" userId="8294032b-ec43-48bf-992a-ad1cff917001" providerId="ADAL" clId="{307E82F4-D3CD-4051-9FB2-A68069FBCCC9}" dt="2024-10-15T18:06:39.354" v="32" actId="6549"/>
          <ac:spMkLst>
            <pc:docMk/>
            <pc:sldMk cId="0" sldId="263"/>
            <ac:spMk id="5" creationId="{00000000-0000-0000-0000-000000000000}"/>
          </ac:spMkLst>
        </pc:spChg>
        <pc:spChg chg="mod">
          <ac:chgData name="Marta Alicia Alvarado de Magaña" userId="8294032b-ec43-48bf-992a-ad1cff917001" providerId="ADAL" clId="{307E82F4-D3CD-4051-9FB2-A68069FBCCC9}" dt="2024-10-15T18:06:43.323" v="33" actId="1076"/>
          <ac:spMkLst>
            <pc:docMk/>
            <pc:sldMk cId="0" sldId="263"/>
            <ac:spMk id="6" creationId="{00000000-0000-0000-0000-000000000000}"/>
          </ac:spMkLst>
        </pc:spChg>
      </pc:sldChg>
      <pc:sldChg chg="modSp mod">
        <pc:chgData name="Marta Alicia Alvarado de Magaña" userId="8294032b-ec43-48bf-992a-ad1cff917001" providerId="ADAL" clId="{307E82F4-D3CD-4051-9FB2-A68069FBCCC9}" dt="2024-10-15T18:06:57.655" v="39" actId="1076"/>
        <pc:sldMkLst>
          <pc:docMk/>
          <pc:sldMk cId="0" sldId="264"/>
        </pc:sldMkLst>
        <pc:spChg chg="mod">
          <ac:chgData name="Marta Alicia Alvarado de Magaña" userId="8294032b-ec43-48bf-992a-ad1cff917001" providerId="ADAL" clId="{307E82F4-D3CD-4051-9FB2-A68069FBCCC9}" dt="2024-10-15T18:06:57.655" v="39" actId="1076"/>
          <ac:spMkLst>
            <pc:docMk/>
            <pc:sldMk cId="0" sldId="264"/>
            <ac:spMk id="7" creationId="{00000000-0000-0000-0000-000000000000}"/>
          </ac:spMkLst>
        </pc:spChg>
        <pc:spChg chg="mod">
          <ac:chgData name="Marta Alicia Alvarado de Magaña" userId="8294032b-ec43-48bf-992a-ad1cff917001" providerId="ADAL" clId="{307E82F4-D3CD-4051-9FB2-A68069FBCCC9}" dt="2024-10-15T18:06:56.488" v="38" actId="20577"/>
          <ac:spMkLst>
            <pc:docMk/>
            <pc:sldMk cId="0" sldId="264"/>
            <ac:spMk id="8" creationId="{00000000-0000-0000-0000-000000000000}"/>
          </ac:spMkLst>
        </pc:spChg>
      </pc:sldChg>
      <pc:sldChg chg="modSp mod">
        <pc:chgData name="Marta Alicia Alvarado de Magaña" userId="8294032b-ec43-48bf-992a-ad1cff917001" providerId="ADAL" clId="{307E82F4-D3CD-4051-9FB2-A68069FBCCC9}" dt="2024-10-15T18:00:42.759" v="8" actId="1076"/>
        <pc:sldMkLst>
          <pc:docMk/>
          <pc:sldMk cId="0" sldId="265"/>
        </pc:sldMkLst>
        <pc:spChg chg="mod">
          <ac:chgData name="Marta Alicia Alvarado de Magaña" userId="8294032b-ec43-48bf-992a-ad1cff917001" providerId="ADAL" clId="{307E82F4-D3CD-4051-9FB2-A68069FBCCC9}" dt="2024-10-15T18:00:42.759" v="8" actId="1076"/>
          <ac:spMkLst>
            <pc:docMk/>
            <pc:sldMk cId="0" sldId="265"/>
            <ac:spMk id="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72144" y="741535"/>
            <a:ext cx="3987881" cy="7216511"/>
            <a:chOff x="0" y="0"/>
            <a:chExt cx="1050306" cy="19006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50306" cy="1900645"/>
            </a:xfrm>
            <a:custGeom>
              <a:avLst/>
              <a:gdLst/>
              <a:ahLst/>
              <a:cxnLst/>
              <a:rect l="l" t="t" r="r" b="b"/>
              <a:pathLst>
                <a:path w="1050306" h="1900645">
                  <a:moveTo>
                    <a:pt x="0" y="0"/>
                  </a:moveTo>
                  <a:lnTo>
                    <a:pt x="1050306" y="0"/>
                  </a:lnTo>
                  <a:lnTo>
                    <a:pt x="1050306" y="1900645"/>
                  </a:lnTo>
                  <a:lnTo>
                    <a:pt x="0" y="1900645"/>
                  </a:lnTo>
                  <a:close/>
                </a:path>
              </a:pathLst>
            </a:custGeom>
            <a:gradFill rotWithShape="1">
              <a:gsLst>
                <a:gs pos="0">
                  <a:srgbClr val="17B752">
                    <a:alpha val="100000"/>
                  </a:srgbClr>
                </a:gs>
                <a:gs pos="100000">
                  <a:srgbClr val="04DBBC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050306" cy="19387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864926" y="8853595"/>
            <a:ext cx="3266955" cy="1559081"/>
            <a:chOff x="0" y="0"/>
            <a:chExt cx="860433" cy="41062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0433" cy="410622"/>
            </a:xfrm>
            <a:custGeom>
              <a:avLst/>
              <a:gdLst/>
              <a:ahLst/>
              <a:cxnLst/>
              <a:rect l="l" t="t" r="r" b="b"/>
              <a:pathLst>
                <a:path w="860433" h="410622">
                  <a:moveTo>
                    <a:pt x="0" y="0"/>
                  </a:moveTo>
                  <a:lnTo>
                    <a:pt x="860433" y="0"/>
                  </a:lnTo>
                  <a:lnTo>
                    <a:pt x="860433" y="410622"/>
                  </a:lnTo>
                  <a:lnTo>
                    <a:pt x="0" y="410622"/>
                  </a:lnTo>
                  <a:close/>
                </a:path>
              </a:pathLst>
            </a:custGeom>
            <a:gradFill rotWithShape="1">
              <a:gsLst>
                <a:gs pos="0">
                  <a:srgbClr val="17B752">
                    <a:alpha val="49000"/>
                  </a:srgbClr>
                </a:gs>
                <a:gs pos="100000">
                  <a:srgbClr val="04DBBC">
                    <a:alpha val="49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s-SV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60433" cy="4487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256287" y="1028700"/>
            <a:ext cx="8031713" cy="9258300"/>
          </a:xfrm>
          <a:custGeom>
            <a:avLst/>
            <a:gdLst/>
            <a:ahLst/>
            <a:cxnLst/>
            <a:rect l="l" t="t" r="r" b="b"/>
            <a:pathLst>
              <a:path w="8031713" h="9258300">
                <a:moveTo>
                  <a:pt x="0" y="0"/>
                </a:moveTo>
                <a:lnTo>
                  <a:pt x="8031713" y="0"/>
                </a:lnTo>
                <a:lnTo>
                  <a:pt x="8031713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4666" t="-13776" r="-21449"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9" name="TextBox 9"/>
          <p:cNvSpPr txBox="1"/>
          <p:nvPr/>
        </p:nvSpPr>
        <p:spPr>
          <a:xfrm>
            <a:off x="0" y="2645292"/>
            <a:ext cx="10068613" cy="4228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6"/>
              </a:lnSpc>
            </a:pPr>
            <a:r>
              <a:rPr lang="en-US" sz="5004" b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Resumen del Informe de Ejecución Financiera y Programática al 30 de junio del 2024</a:t>
            </a:r>
          </a:p>
          <a:p>
            <a:pPr algn="l">
              <a:lnSpc>
                <a:spcPts val="13025"/>
              </a:lnSpc>
            </a:pPr>
            <a:r>
              <a:rPr lang="en-US" sz="9303" b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876197" y="6143006"/>
            <a:ext cx="10373620" cy="776012"/>
            <a:chOff x="0" y="0"/>
            <a:chExt cx="2732147" cy="20438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32147" cy="204382"/>
            </a:xfrm>
            <a:custGeom>
              <a:avLst/>
              <a:gdLst/>
              <a:ahLst/>
              <a:cxnLst/>
              <a:rect l="l" t="t" r="r" b="b"/>
              <a:pathLst>
                <a:path w="2732147" h="204382">
                  <a:moveTo>
                    <a:pt x="0" y="0"/>
                  </a:moveTo>
                  <a:lnTo>
                    <a:pt x="2732147" y="0"/>
                  </a:lnTo>
                  <a:lnTo>
                    <a:pt x="2732147" y="204382"/>
                  </a:lnTo>
                  <a:lnTo>
                    <a:pt x="0" y="204382"/>
                  </a:lnTo>
                  <a:close/>
                </a:path>
              </a:pathLst>
            </a:custGeom>
            <a:gradFill rotWithShape="1">
              <a:gsLst>
                <a:gs pos="0">
                  <a:srgbClr val="FFAE00">
                    <a:alpha val="39000"/>
                  </a:srgbClr>
                </a:gs>
                <a:gs pos="100000">
                  <a:srgbClr val="E7DD58">
                    <a:alpha val="39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s-SV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732147" cy="242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28700" y="6102650"/>
            <a:ext cx="8836226" cy="77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28"/>
              </a:lnSpc>
            </a:pPr>
            <a:r>
              <a:rPr lang="en-US" sz="452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Reunión CME01-2024</a:t>
            </a:r>
          </a:p>
        </p:txBody>
      </p:sp>
      <p:sp>
        <p:nvSpPr>
          <p:cNvPr id="14" name="Freeform 14"/>
          <p:cNvSpPr/>
          <p:nvPr/>
        </p:nvSpPr>
        <p:spPr>
          <a:xfrm>
            <a:off x="364706" y="384551"/>
            <a:ext cx="3308848" cy="1131902"/>
          </a:xfrm>
          <a:custGeom>
            <a:avLst/>
            <a:gdLst/>
            <a:ahLst/>
            <a:cxnLst/>
            <a:rect l="l" t="t" r="r" b="b"/>
            <a:pathLst>
              <a:path w="3308848" h="1131902">
                <a:moveTo>
                  <a:pt x="0" y="0"/>
                </a:moveTo>
                <a:lnTo>
                  <a:pt x="3308848" y="0"/>
                </a:lnTo>
                <a:lnTo>
                  <a:pt x="3308848" y="1131902"/>
                </a:lnTo>
                <a:lnTo>
                  <a:pt x="0" y="11319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5" name="TextBox 15"/>
          <p:cNvSpPr txBox="1"/>
          <p:nvPr/>
        </p:nvSpPr>
        <p:spPr>
          <a:xfrm>
            <a:off x="876197" y="9566461"/>
            <a:ext cx="451008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17 de octubre de 2024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0" y="7224041"/>
            <a:ext cx="9144000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Presenta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Lcda. Marta Alicia de Magaña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Directora Ejecutiva del MCP-ES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104399" y="418147"/>
            <a:ext cx="6079201" cy="1087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19"/>
              </a:lnSpc>
            </a:pPr>
            <a:r>
              <a:rPr lang="en-US" sz="6299" b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Gracias</a:t>
            </a:r>
          </a:p>
        </p:txBody>
      </p:sp>
      <p:sp>
        <p:nvSpPr>
          <p:cNvPr id="3" name="Freeform 3"/>
          <p:cNvSpPr/>
          <p:nvPr/>
        </p:nvSpPr>
        <p:spPr>
          <a:xfrm>
            <a:off x="5624162" y="1791429"/>
            <a:ext cx="7967980" cy="8495571"/>
          </a:xfrm>
          <a:custGeom>
            <a:avLst/>
            <a:gdLst/>
            <a:ahLst/>
            <a:cxnLst/>
            <a:rect l="l" t="t" r="r" b="b"/>
            <a:pathLst>
              <a:path w="7967980" h="8495571">
                <a:moveTo>
                  <a:pt x="0" y="0"/>
                </a:moveTo>
                <a:lnTo>
                  <a:pt x="7967981" y="0"/>
                </a:lnTo>
                <a:lnTo>
                  <a:pt x="7967981" y="8495571"/>
                </a:lnTo>
                <a:lnTo>
                  <a:pt x="0" y="84955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/>
          <p:cNvSpPr/>
          <p:nvPr/>
        </p:nvSpPr>
        <p:spPr>
          <a:xfrm>
            <a:off x="974201" y="1028700"/>
            <a:ext cx="3308848" cy="1131902"/>
          </a:xfrm>
          <a:custGeom>
            <a:avLst/>
            <a:gdLst/>
            <a:ahLst/>
            <a:cxnLst/>
            <a:rect l="l" t="t" r="r" b="b"/>
            <a:pathLst>
              <a:path w="3308848" h="1131902">
                <a:moveTo>
                  <a:pt x="0" y="0"/>
                </a:moveTo>
                <a:lnTo>
                  <a:pt x="3308848" y="0"/>
                </a:lnTo>
                <a:lnTo>
                  <a:pt x="3308848" y="1131902"/>
                </a:lnTo>
                <a:lnTo>
                  <a:pt x="0" y="11319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575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12735171" y="279029"/>
            <a:ext cx="1417818" cy="749671"/>
          </a:xfrm>
          <a:custGeom>
            <a:avLst/>
            <a:gdLst/>
            <a:ahLst/>
            <a:cxnLst/>
            <a:rect l="l" t="t" r="r" b="b"/>
            <a:pathLst>
              <a:path w="1417818" h="749671">
                <a:moveTo>
                  <a:pt x="0" y="0"/>
                </a:moveTo>
                <a:lnTo>
                  <a:pt x="1417818" y="0"/>
                </a:lnTo>
                <a:lnTo>
                  <a:pt x="1417818" y="749671"/>
                </a:lnTo>
                <a:lnTo>
                  <a:pt x="0" y="74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/>
          <p:cNvSpPr/>
          <p:nvPr/>
        </p:nvSpPr>
        <p:spPr>
          <a:xfrm>
            <a:off x="-796636" y="1028700"/>
            <a:ext cx="1417818" cy="749671"/>
          </a:xfrm>
          <a:custGeom>
            <a:avLst/>
            <a:gdLst/>
            <a:ahLst/>
            <a:cxnLst/>
            <a:rect l="l" t="t" r="r" b="b"/>
            <a:pathLst>
              <a:path w="1417818" h="749671">
                <a:moveTo>
                  <a:pt x="0" y="0"/>
                </a:moveTo>
                <a:lnTo>
                  <a:pt x="1417818" y="0"/>
                </a:lnTo>
                <a:lnTo>
                  <a:pt x="1417818" y="749671"/>
                </a:lnTo>
                <a:lnTo>
                  <a:pt x="0" y="74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TextBox 5"/>
          <p:cNvSpPr txBox="1"/>
          <p:nvPr/>
        </p:nvSpPr>
        <p:spPr>
          <a:xfrm>
            <a:off x="5079268" y="2870023"/>
            <a:ext cx="10275813" cy="1087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19"/>
              </a:lnSpc>
            </a:pPr>
            <a:r>
              <a:rPr lang="en-US" sz="6299" b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Objetivo del Informe: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04380" y="4531527"/>
            <a:ext cx="15724616" cy="2715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Documentar y recopilar la información sobre las actividades implementadas entre el 1 de enero y el 30 de junio de 2024, destacando los resultados programáticos y financieros del proyecto.</a:t>
            </a:r>
          </a:p>
          <a:p>
            <a:pPr algn="l">
              <a:lnSpc>
                <a:spcPts val="4760"/>
              </a:lnSpc>
            </a:pPr>
            <a:endParaRPr lang="en-US" sz="400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0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Freeform 8"/>
          <p:cNvSpPr/>
          <p:nvPr/>
        </p:nvSpPr>
        <p:spPr>
          <a:xfrm>
            <a:off x="974201" y="1028700"/>
            <a:ext cx="3308848" cy="1131902"/>
          </a:xfrm>
          <a:custGeom>
            <a:avLst/>
            <a:gdLst/>
            <a:ahLst/>
            <a:cxnLst/>
            <a:rect l="l" t="t" r="r" b="b"/>
            <a:pathLst>
              <a:path w="3308848" h="1131902">
                <a:moveTo>
                  <a:pt x="0" y="0"/>
                </a:moveTo>
                <a:lnTo>
                  <a:pt x="3308848" y="0"/>
                </a:lnTo>
                <a:lnTo>
                  <a:pt x="3308848" y="1131902"/>
                </a:lnTo>
                <a:lnTo>
                  <a:pt x="0" y="11319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575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12735171" y="279029"/>
            <a:ext cx="1417818" cy="749671"/>
          </a:xfrm>
          <a:custGeom>
            <a:avLst/>
            <a:gdLst/>
            <a:ahLst/>
            <a:cxnLst/>
            <a:rect l="l" t="t" r="r" b="b"/>
            <a:pathLst>
              <a:path w="1417818" h="749671">
                <a:moveTo>
                  <a:pt x="0" y="0"/>
                </a:moveTo>
                <a:lnTo>
                  <a:pt x="1417818" y="0"/>
                </a:lnTo>
                <a:lnTo>
                  <a:pt x="1417818" y="749671"/>
                </a:lnTo>
                <a:lnTo>
                  <a:pt x="0" y="74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/>
          <p:cNvSpPr/>
          <p:nvPr/>
        </p:nvSpPr>
        <p:spPr>
          <a:xfrm>
            <a:off x="-796636" y="1028700"/>
            <a:ext cx="1417818" cy="749671"/>
          </a:xfrm>
          <a:custGeom>
            <a:avLst/>
            <a:gdLst/>
            <a:ahLst/>
            <a:cxnLst/>
            <a:rect l="l" t="t" r="r" b="b"/>
            <a:pathLst>
              <a:path w="1417818" h="749671">
                <a:moveTo>
                  <a:pt x="0" y="0"/>
                </a:moveTo>
                <a:lnTo>
                  <a:pt x="1417818" y="0"/>
                </a:lnTo>
                <a:lnTo>
                  <a:pt x="1417818" y="749671"/>
                </a:lnTo>
                <a:lnTo>
                  <a:pt x="0" y="74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TextBox 5"/>
          <p:cNvSpPr txBox="1"/>
          <p:nvPr/>
        </p:nvSpPr>
        <p:spPr>
          <a:xfrm>
            <a:off x="3441824" y="3024136"/>
            <a:ext cx="12449729" cy="1087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19"/>
              </a:lnSpc>
            </a:pPr>
            <a:r>
              <a:rPr lang="en-US" sz="6299" b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Resultado General del Proyecto: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04380" y="4531527"/>
            <a:ext cx="15724616" cy="4125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El objetivo es acompañar a los miembros del Mecanismo de Coordinación de País (MCP-ES) para el seguimiento eficaz de las subvenciones del Fondo Mundial, alineando sus iniciativas con los mecanismos nacionales sobre VIH, tuberculosis y malaria. En 2024, se continuó con la Estrategia de Evolución para el MCP-ES.</a:t>
            </a:r>
          </a:p>
          <a:p>
            <a:pPr algn="l">
              <a:lnSpc>
                <a:spcPts val="4760"/>
              </a:lnSpc>
            </a:pPr>
            <a:endParaRPr lang="en-US" sz="400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0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Freeform 8"/>
          <p:cNvSpPr/>
          <p:nvPr/>
        </p:nvSpPr>
        <p:spPr>
          <a:xfrm>
            <a:off x="974201" y="1028700"/>
            <a:ext cx="3308848" cy="1131902"/>
          </a:xfrm>
          <a:custGeom>
            <a:avLst/>
            <a:gdLst/>
            <a:ahLst/>
            <a:cxnLst/>
            <a:rect l="l" t="t" r="r" b="b"/>
            <a:pathLst>
              <a:path w="3308848" h="1131902">
                <a:moveTo>
                  <a:pt x="0" y="0"/>
                </a:moveTo>
                <a:lnTo>
                  <a:pt x="3308848" y="0"/>
                </a:lnTo>
                <a:lnTo>
                  <a:pt x="3308848" y="1131902"/>
                </a:lnTo>
                <a:lnTo>
                  <a:pt x="0" y="11319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575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12735171" y="279029"/>
            <a:ext cx="1417818" cy="749671"/>
          </a:xfrm>
          <a:custGeom>
            <a:avLst/>
            <a:gdLst/>
            <a:ahLst/>
            <a:cxnLst/>
            <a:rect l="l" t="t" r="r" b="b"/>
            <a:pathLst>
              <a:path w="1417818" h="749671">
                <a:moveTo>
                  <a:pt x="0" y="0"/>
                </a:moveTo>
                <a:lnTo>
                  <a:pt x="1417818" y="0"/>
                </a:lnTo>
                <a:lnTo>
                  <a:pt x="1417818" y="749671"/>
                </a:lnTo>
                <a:lnTo>
                  <a:pt x="0" y="74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/>
          <p:cNvSpPr/>
          <p:nvPr/>
        </p:nvSpPr>
        <p:spPr>
          <a:xfrm>
            <a:off x="-796636" y="1028700"/>
            <a:ext cx="1417818" cy="749671"/>
          </a:xfrm>
          <a:custGeom>
            <a:avLst/>
            <a:gdLst/>
            <a:ahLst/>
            <a:cxnLst/>
            <a:rect l="l" t="t" r="r" b="b"/>
            <a:pathLst>
              <a:path w="1417818" h="749671">
                <a:moveTo>
                  <a:pt x="0" y="0"/>
                </a:moveTo>
                <a:lnTo>
                  <a:pt x="1417818" y="0"/>
                </a:lnTo>
                <a:lnTo>
                  <a:pt x="1417818" y="749671"/>
                </a:lnTo>
                <a:lnTo>
                  <a:pt x="0" y="74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TextBox 5"/>
          <p:cNvSpPr txBox="1"/>
          <p:nvPr/>
        </p:nvSpPr>
        <p:spPr>
          <a:xfrm>
            <a:off x="3429000" y="2323942"/>
            <a:ext cx="12462553" cy="1048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819"/>
              </a:lnSpc>
            </a:pPr>
            <a:r>
              <a:rPr lang="en-US" sz="62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Presupuesto</a:t>
            </a:r>
            <a:r>
              <a:rPr lang="en-US" sz="62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del Proyecto: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91178" y="3314700"/>
            <a:ext cx="15724616" cy="6240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El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presupuesto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aprobado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fue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de $125,000.00, con un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incremento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al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mes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de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marzo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de $8,504.00 para un total de $133,504.00. </a:t>
            </a:r>
          </a:p>
          <a:p>
            <a:pPr algn="just">
              <a:lnSpc>
                <a:spcPts val="5600"/>
              </a:lnSpc>
            </a:pP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Hasta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junio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de 2024, se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logró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una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ejecución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financiera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del 42% y con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una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ejecución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programática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que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alcanzó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el 63% en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relación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con la meta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anual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 </a:t>
            </a:r>
          </a:p>
          <a:p>
            <a:pPr algn="just">
              <a:lnSpc>
                <a:spcPts val="5600"/>
              </a:lnSpc>
            </a:pP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cuanto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 la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ejecución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del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mismo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periodo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semestral, en la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parte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financiera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se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logró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el 97% y  en la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parte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programática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el 124% al 30 de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junio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según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lo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programado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  <a:p>
            <a:pPr algn="l">
              <a:lnSpc>
                <a:spcPts val="4760"/>
              </a:lnSpc>
            </a:pPr>
            <a:endParaRPr lang="en-US" sz="40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0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Freeform 8"/>
          <p:cNvSpPr/>
          <p:nvPr/>
        </p:nvSpPr>
        <p:spPr>
          <a:xfrm>
            <a:off x="974201" y="1028700"/>
            <a:ext cx="3308848" cy="1131902"/>
          </a:xfrm>
          <a:custGeom>
            <a:avLst/>
            <a:gdLst/>
            <a:ahLst/>
            <a:cxnLst/>
            <a:rect l="l" t="t" r="r" b="b"/>
            <a:pathLst>
              <a:path w="3308848" h="1131902">
                <a:moveTo>
                  <a:pt x="0" y="0"/>
                </a:moveTo>
                <a:lnTo>
                  <a:pt x="3308848" y="0"/>
                </a:lnTo>
                <a:lnTo>
                  <a:pt x="3308848" y="1131902"/>
                </a:lnTo>
                <a:lnTo>
                  <a:pt x="0" y="11319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575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12735171" y="279029"/>
            <a:ext cx="1417818" cy="749671"/>
          </a:xfrm>
          <a:custGeom>
            <a:avLst/>
            <a:gdLst/>
            <a:ahLst/>
            <a:cxnLst/>
            <a:rect l="l" t="t" r="r" b="b"/>
            <a:pathLst>
              <a:path w="1417818" h="749671">
                <a:moveTo>
                  <a:pt x="0" y="0"/>
                </a:moveTo>
                <a:lnTo>
                  <a:pt x="1417818" y="0"/>
                </a:lnTo>
                <a:lnTo>
                  <a:pt x="1417818" y="749671"/>
                </a:lnTo>
                <a:lnTo>
                  <a:pt x="0" y="74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/>
          <p:cNvSpPr/>
          <p:nvPr/>
        </p:nvSpPr>
        <p:spPr>
          <a:xfrm>
            <a:off x="-796636" y="1028700"/>
            <a:ext cx="1417818" cy="749671"/>
          </a:xfrm>
          <a:custGeom>
            <a:avLst/>
            <a:gdLst/>
            <a:ahLst/>
            <a:cxnLst/>
            <a:rect l="l" t="t" r="r" b="b"/>
            <a:pathLst>
              <a:path w="1417818" h="749671">
                <a:moveTo>
                  <a:pt x="0" y="0"/>
                </a:moveTo>
                <a:lnTo>
                  <a:pt x="1417818" y="0"/>
                </a:lnTo>
                <a:lnTo>
                  <a:pt x="1417818" y="749671"/>
                </a:lnTo>
                <a:lnTo>
                  <a:pt x="0" y="74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TextBox 5"/>
          <p:cNvSpPr txBox="1"/>
          <p:nvPr/>
        </p:nvSpPr>
        <p:spPr>
          <a:xfrm>
            <a:off x="1416539" y="2351117"/>
            <a:ext cx="16500297" cy="2202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9"/>
              </a:lnSpc>
            </a:pPr>
            <a:r>
              <a:rPr lang="en-US" sz="62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Actividades</a:t>
            </a:r>
            <a:r>
              <a:rPr lang="en-US" sz="62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62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Principales</a:t>
            </a:r>
            <a:r>
              <a:rPr lang="en-US" sz="62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del </a:t>
            </a:r>
            <a:r>
              <a:rPr lang="en-US" sz="62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semestre</a:t>
            </a:r>
            <a:endParaRPr lang="en-US" sz="6299" b="1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 algn="l">
              <a:lnSpc>
                <a:spcPts val="8819"/>
              </a:lnSpc>
            </a:pPr>
            <a:endParaRPr lang="en-US" sz="6299" b="1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804379" y="3654886"/>
            <a:ext cx="15724616" cy="4830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06" lvl="1" indent="-431803" algn="just">
              <a:lnSpc>
                <a:spcPts val="5600"/>
              </a:lnSpc>
              <a:buFont typeface="Arial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Plenarias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: 5 de 6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programadas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  <a:p>
            <a:pPr marL="863606" lvl="1" indent="-431803" algn="just">
              <a:lnSpc>
                <a:spcPts val="5600"/>
              </a:lnSpc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Comité Ejecutivo: 2 de 2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programadas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  <a:p>
            <a:pPr marL="863606" lvl="1" indent="-431803" algn="just">
              <a:lnSpc>
                <a:spcPts val="5600"/>
              </a:lnSpc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Comité de Monitoreo: 0 de 2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programadas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  <a:p>
            <a:pPr marL="863606" lvl="1" indent="-431803" algn="just">
              <a:lnSpc>
                <a:spcPts val="5600"/>
              </a:lnSpc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Comité de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Propuestas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: 15 de 6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programadas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  <a:p>
            <a:pPr marL="863606" lvl="1" indent="-431803" algn="just">
              <a:lnSpc>
                <a:spcPts val="5600"/>
              </a:lnSpc>
              <a:buFont typeface="Arial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Visitas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de Campo: 2 de 3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programadas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  <a:p>
            <a:pPr marL="863606" lvl="1" indent="-431803" algn="just">
              <a:lnSpc>
                <a:spcPts val="5600"/>
              </a:lnSpc>
              <a:buFont typeface="Arial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Diálogos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de País: 2 de 2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programadas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  <a:p>
            <a:pPr algn="l">
              <a:lnSpc>
                <a:spcPts val="4760"/>
              </a:lnSpc>
            </a:pPr>
            <a:endParaRPr lang="en-US" sz="40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0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Freeform 8"/>
          <p:cNvSpPr/>
          <p:nvPr/>
        </p:nvSpPr>
        <p:spPr>
          <a:xfrm>
            <a:off x="974201" y="1028700"/>
            <a:ext cx="3308848" cy="1131902"/>
          </a:xfrm>
          <a:custGeom>
            <a:avLst/>
            <a:gdLst/>
            <a:ahLst/>
            <a:cxnLst/>
            <a:rect l="l" t="t" r="r" b="b"/>
            <a:pathLst>
              <a:path w="3308848" h="1131902">
                <a:moveTo>
                  <a:pt x="0" y="0"/>
                </a:moveTo>
                <a:lnTo>
                  <a:pt x="3308848" y="0"/>
                </a:lnTo>
                <a:lnTo>
                  <a:pt x="3308848" y="1131902"/>
                </a:lnTo>
                <a:lnTo>
                  <a:pt x="0" y="11319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575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12735171" y="279029"/>
            <a:ext cx="1417818" cy="749671"/>
          </a:xfrm>
          <a:custGeom>
            <a:avLst/>
            <a:gdLst/>
            <a:ahLst/>
            <a:cxnLst/>
            <a:rect l="l" t="t" r="r" b="b"/>
            <a:pathLst>
              <a:path w="1417818" h="749671">
                <a:moveTo>
                  <a:pt x="0" y="0"/>
                </a:moveTo>
                <a:lnTo>
                  <a:pt x="1417818" y="0"/>
                </a:lnTo>
                <a:lnTo>
                  <a:pt x="1417818" y="749671"/>
                </a:lnTo>
                <a:lnTo>
                  <a:pt x="0" y="74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/>
          <p:cNvSpPr/>
          <p:nvPr/>
        </p:nvSpPr>
        <p:spPr>
          <a:xfrm>
            <a:off x="-796636" y="1028700"/>
            <a:ext cx="1417818" cy="749671"/>
          </a:xfrm>
          <a:custGeom>
            <a:avLst/>
            <a:gdLst/>
            <a:ahLst/>
            <a:cxnLst/>
            <a:rect l="l" t="t" r="r" b="b"/>
            <a:pathLst>
              <a:path w="1417818" h="749671">
                <a:moveTo>
                  <a:pt x="0" y="0"/>
                </a:moveTo>
                <a:lnTo>
                  <a:pt x="1417818" y="0"/>
                </a:lnTo>
                <a:lnTo>
                  <a:pt x="1417818" y="749671"/>
                </a:lnTo>
                <a:lnTo>
                  <a:pt x="0" y="74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TextBox 5"/>
          <p:cNvSpPr txBox="1"/>
          <p:nvPr/>
        </p:nvSpPr>
        <p:spPr>
          <a:xfrm>
            <a:off x="0" y="2901799"/>
            <a:ext cx="18288000" cy="2202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9"/>
              </a:lnSpc>
            </a:pPr>
            <a:r>
              <a:rPr lang="en-US" sz="6299" b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Principales Acuerdos y Actividades:</a:t>
            </a:r>
          </a:p>
          <a:p>
            <a:pPr algn="l">
              <a:lnSpc>
                <a:spcPts val="8819"/>
              </a:lnSpc>
            </a:pPr>
            <a:endParaRPr lang="en-US" sz="6299" b="1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804380" y="4531527"/>
            <a:ext cx="15724616" cy="4125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06" lvl="1" indent="-431803" algn="just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 llevaron a cabo asambleas y plenarias para el seguimiento de subvenciones.</a:t>
            </a:r>
          </a:p>
          <a:p>
            <a:pPr marL="863606" lvl="1" indent="-431803" algn="just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 ratificaron solicitudes de fondos para VIH y tuberculosis.</a:t>
            </a:r>
          </a:p>
          <a:p>
            <a:pPr marL="863606" lvl="1" indent="-431803" algn="just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 realizaron actividades de movilización y fortalecimiento de la sociedad civil.</a:t>
            </a:r>
          </a:p>
          <a:p>
            <a:pPr algn="l">
              <a:lnSpc>
                <a:spcPts val="4760"/>
              </a:lnSpc>
            </a:pPr>
            <a:endParaRPr lang="en-US" sz="400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0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Freeform 8"/>
          <p:cNvSpPr/>
          <p:nvPr/>
        </p:nvSpPr>
        <p:spPr>
          <a:xfrm>
            <a:off x="974201" y="1028700"/>
            <a:ext cx="3308848" cy="1131902"/>
          </a:xfrm>
          <a:custGeom>
            <a:avLst/>
            <a:gdLst/>
            <a:ahLst/>
            <a:cxnLst/>
            <a:rect l="l" t="t" r="r" b="b"/>
            <a:pathLst>
              <a:path w="3308848" h="1131902">
                <a:moveTo>
                  <a:pt x="0" y="0"/>
                </a:moveTo>
                <a:lnTo>
                  <a:pt x="3308848" y="0"/>
                </a:lnTo>
                <a:lnTo>
                  <a:pt x="3308848" y="1131902"/>
                </a:lnTo>
                <a:lnTo>
                  <a:pt x="0" y="11319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575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12735171" y="279029"/>
            <a:ext cx="1417818" cy="749671"/>
          </a:xfrm>
          <a:custGeom>
            <a:avLst/>
            <a:gdLst/>
            <a:ahLst/>
            <a:cxnLst/>
            <a:rect l="l" t="t" r="r" b="b"/>
            <a:pathLst>
              <a:path w="1417818" h="749671">
                <a:moveTo>
                  <a:pt x="0" y="0"/>
                </a:moveTo>
                <a:lnTo>
                  <a:pt x="1417818" y="0"/>
                </a:lnTo>
                <a:lnTo>
                  <a:pt x="1417818" y="749671"/>
                </a:lnTo>
                <a:lnTo>
                  <a:pt x="0" y="74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/>
          <p:cNvSpPr/>
          <p:nvPr/>
        </p:nvSpPr>
        <p:spPr>
          <a:xfrm>
            <a:off x="-796636" y="1028700"/>
            <a:ext cx="1417818" cy="749671"/>
          </a:xfrm>
          <a:custGeom>
            <a:avLst/>
            <a:gdLst/>
            <a:ahLst/>
            <a:cxnLst/>
            <a:rect l="l" t="t" r="r" b="b"/>
            <a:pathLst>
              <a:path w="1417818" h="749671">
                <a:moveTo>
                  <a:pt x="0" y="0"/>
                </a:moveTo>
                <a:lnTo>
                  <a:pt x="1417818" y="0"/>
                </a:lnTo>
                <a:lnTo>
                  <a:pt x="1417818" y="749671"/>
                </a:lnTo>
                <a:lnTo>
                  <a:pt x="0" y="74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TextBox 5"/>
          <p:cNvSpPr txBox="1"/>
          <p:nvPr/>
        </p:nvSpPr>
        <p:spPr>
          <a:xfrm>
            <a:off x="1600200" y="2510163"/>
            <a:ext cx="14401800" cy="1048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19"/>
              </a:lnSpc>
            </a:pPr>
            <a:r>
              <a:rPr lang="en-US" sz="62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Resumen</a:t>
            </a:r>
            <a:r>
              <a:rPr lang="en-US" sz="62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62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Financiero</a:t>
            </a:r>
            <a:r>
              <a:rPr lang="en-US" sz="62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52600" y="3525870"/>
            <a:ext cx="15724616" cy="6240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06" lvl="1" indent="-431803" algn="just">
              <a:lnSpc>
                <a:spcPts val="5600"/>
              </a:lnSpc>
              <a:buFont typeface="Arial"/>
              <a:buChar char="•"/>
            </a:pPr>
            <a:r>
              <a:rPr lang="en-US" sz="4000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Semestre</a:t>
            </a:r>
            <a:endParaRPr lang="en-US" sz="4000" b="1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 algn="just">
              <a:lnSpc>
                <a:spcPts val="5600"/>
              </a:lnSpc>
            </a:pP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CCM Agreement.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Presupuesto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junio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de $57,301.00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gastos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al 30-Junio $55,755.55 el 97% en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relación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con el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semestre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  <a:p>
            <a:pPr algn="just">
              <a:lnSpc>
                <a:spcPts val="5600"/>
              </a:lnSpc>
            </a:pPr>
            <a:endParaRPr lang="en-US" sz="40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863606" lvl="1" indent="-431803" algn="just">
              <a:lnSpc>
                <a:spcPts val="5600"/>
              </a:lnSpc>
              <a:buFont typeface="Arial"/>
              <a:buChar char="•"/>
            </a:pPr>
            <a:r>
              <a:rPr lang="en-US" sz="4000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Anual</a:t>
            </a:r>
            <a:endParaRPr lang="en-US" sz="4000" b="1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 algn="just">
              <a:lnSpc>
                <a:spcPts val="5600"/>
              </a:lnSpc>
            </a:pP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Total: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Presupuesto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total de $133,254, con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gastos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de $55,755.55 al 30 de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junio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 Un 42% en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relación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con el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presupuesto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anual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</a:p>
          <a:p>
            <a:pPr algn="just">
              <a:lnSpc>
                <a:spcPts val="5600"/>
              </a:lnSpc>
            </a:pPr>
            <a:endParaRPr lang="en-US" sz="40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4760"/>
              </a:lnSpc>
            </a:pPr>
            <a:endParaRPr lang="en-US" sz="40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0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Freeform 8"/>
          <p:cNvSpPr/>
          <p:nvPr/>
        </p:nvSpPr>
        <p:spPr>
          <a:xfrm>
            <a:off x="974201" y="1028700"/>
            <a:ext cx="3308848" cy="1131902"/>
          </a:xfrm>
          <a:custGeom>
            <a:avLst/>
            <a:gdLst/>
            <a:ahLst/>
            <a:cxnLst/>
            <a:rect l="l" t="t" r="r" b="b"/>
            <a:pathLst>
              <a:path w="3308848" h="1131902">
                <a:moveTo>
                  <a:pt x="0" y="0"/>
                </a:moveTo>
                <a:lnTo>
                  <a:pt x="3308848" y="0"/>
                </a:lnTo>
                <a:lnTo>
                  <a:pt x="3308848" y="1131902"/>
                </a:lnTo>
                <a:lnTo>
                  <a:pt x="0" y="11319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575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12735171" y="279029"/>
            <a:ext cx="1417818" cy="749671"/>
          </a:xfrm>
          <a:custGeom>
            <a:avLst/>
            <a:gdLst/>
            <a:ahLst/>
            <a:cxnLst/>
            <a:rect l="l" t="t" r="r" b="b"/>
            <a:pathLst>
              <a:path w="1417818" h="749671">
                <a:moveTo>
                  <a:pt x="0" y="0"/>
                </a:moveTo>
                <a:lnTo>
                  <a:pt x="1417818" y="0"/>
                </a:lnTo>
                <a:lnTo>
                  <a:pt x="1417818" y="749671"/>
                </a:lnTo>
                <a:lnTo>
                  <a:pt x="0" y="74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/>
          <p:cNvSpPr/>
          <p:nvPr/>
        </p:nvSpPr>
        <p:spPr>
          <a:xfrm>
            <a:off x="-796636" y="1028700"/>
            <a:ext cx="1417818" cy="749671"/>
          </a:xfrm>
          <a:custGeom>
            <a:avLst/>
            <a:gdLst/>
            <a:ahLst/>
            <a:cxnLst/>
            <a:rect l="l" t="t" r="r" b="b"/>
            <a:pathLst>
              <a:path w="1417818" h="749671">
                <a:moveTo>
                  <a:pt x="0" y="0"/>
                </a:moveTo>
                <a:lnTo>
                  <a:pt x="1417818" y="0"/>
                </a:lnTo>
                <a:lnTo>
                  <a:pt x="1417818" y="749671"/>
                </a:lnTo>
                <a:lnTo>
                  <a:pt x="0" y="74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Freeform 5"/>
          <p:cNvSpPr/>
          <p:nvPr/>
        </p:nvSpPr>
        <p:spPr>
          <a:xfrm>
            <a:off x="0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6" name="Freeform 6"/>
          <p:cNvSpPr/>
          <p:nvPr/>
        </p:nvSpPr>
        <p:spPr>
          <a:xfrm>
            <a:off x="974201" y="1028700"/>
            <a:ext cx="3308848" cy="1131902"/>
          </a:xfrm>
          <a:custGeom>
            <a:avLst/>
            <a:gdLst/>
            <a:ahLst/>
            <a:cxnLst/>
            <a:rect l="l" t="t" r="r" b="b"/>
            <a:pathLst>
              <a:path w="3308848" h="1131902">
                <a:moveTo>
                  <a:pt x="0" y="0"/>
                </a:moveTo>
                <a:lnTo>
                  <a:pt x="3308848" y="0"/>
                </a:lnTo>
                <a:lnTo>
                  <a:pt x="3308848" y="1131902"/>
                </a:lnTo>
                <a:lnTo>
                  <a:pt x="0" y="11319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7" name="Freeform 7"/>
          <p:cNvSpPr/>
          <p:nvPr/>
        </p:nvSpPr>
        <p:spPr>
          <a:xfrm>
            <a:off x="621182" y="2444433"/>
            <a:ext cx="17043542" cy="7541767"/>
          </a:xfrm>
          <a:custGeom>
            <a:avLst/>
            <a:gdLst/>
            <a:ahLst/>
            <a:cxnLst/>
            <a:rect l="l" t="t" r="r" b="b"/>
            <a:pathLst>
              <a:path w="17043542" h="7541767">
                <a:moveTo>
                  <a:pt x="0" y="0"/>
                </a:moveTo>
                <a:lnTo>
                  <a:pt x="17043542" y="0"/>
                </a:lnTo>
                <a:lnTo>
                  <a:pt x="17043542" y="7541767"/>
                </a:lnTo>
                <a:lnTo>
                  <a:pt x="0" y="754176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TextBox 8"/>
          <p:cNvSpPr txBox="1"/>
          <p:nvPr/>
        </p:nvSpPr>
        <p:spPr>
          <a:xfrm>
            <a:off x="1028700" y="1270186"/>
            <a:ext cx="18288000" cy="2202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9"/>
              </a:lnSpc>
            </a:pPr>
            <a:r>
              <a:rPr lang="en-US" sz="62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Metas </a:t>
            </a:r>
            <a:r>
              <a:rPr lang="en-US" sz="62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Programáticas</a:t>
            </a:r>
            <a:r>
              <a:rPr lang="en-US" sz="62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2024 </a:t>
            </a:r>
          </a:p>
          <a:p>
            <a:pPr algn="l">
              <a:lnSpc>
                <a:spcPts val="8819"/>
              </a:lnSpc>
            </a:pPr>
            <a:endParaRPr lang="en-US" sz="6299" b="1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575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12735171" y="279029"/>
            <a:ext cx="1417818" cy="749671"/>
          </a:xfrm>
          <a:custGeom>
            <a:avLst/>
            <a:gdLst/>
            <a:ahLst/>
            <a:cxnLst/>
            <a:rect l="l" t="t" r="r" b="b"/>
            <a:pathLst>
              <a:path w="1417818" h="749671">
                <a:moveTo>
                  <a:pt x="0" y="0"/>
                </a:moveTo>
                <a:lnTo>
                  <a:pt x="1417818" y="0"/>
                </a:lnTo>
                <a:lnTo>
                  <a:pt x="1417818" y="749671"/>
                </a:lnTo>
                <a:lnTo>
                  <a:pt x="0" y="74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/>
          <p:cNvSpPr/>
          <p:nvPr/>
        </p:nvSpPr>
        <p:spPr>
          <a:xfrm>
            <a:off x="-796636" y="1028700"/>
            <a:ext cx="1417818" cy="749671"/>
          </a:xfrm>
          <a:custGeom>
            <a:avLst/>
            <a:gdLst/>
            <a:ahLst/>
            <a:cxnLst/>
            <a:rect l="l" t="t" r="r" b="b"/>
            <a:pathLst>
              <a:path w="1417818" h="749671">
                <a:moveTo>
                  <a:pt x="0" y="0"/>
                </a:moveTo>
                <a:lnTo>
                  <a:pt x="1417818" y="0"/>
                </a:lnTo>
                <a:lnTo>
                  <a:pt x="1417818" y="749671"/>
                </a:lnTo>
                <a:lnTo>
                  <a:pt x="0" y="74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Freeform 5"/>
          <p:cNvSpPr/>
          <p:nvPr/>
        </p:nvSpPr>
        <p:spPr>
          <a:xfrm>
            <a:off x="0" y="-3417689"/>
            <a:ext cx="4283049" cy="4283049"/>
          </a:xfrm>
          <a:custGeom>
            <a:avLst/>
            <a:gdLst/>
            <a:ahLst/>
            <a:cxnLst/>
            <a:rect l="l" t="t" r="r" b="b"/>
            <a:pathLst>
              <a:path w="4283049" h="4283049">
                <a:moveTo>
                  <a:pt x="0" y="0"/>
                </a:moveTo>
                <a:lnTo>
                  <a:pt x="4283049" y="0"/>
                </a:lnTo>
                <a:lnTo>
                  <a:pt x="4283049" y="4283049"/>
                </a:lnTo>
                <a:lnTo>
                  <a:pt x="0" y="428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6" name="Freeform 6"/>
          <p:cNvSpPr/>
          <p:nvPr/>
        </p:nvSpPr>
        <p:spPr>
          <a:xfrm>
            <a:off x="974201" y="1028700"/>
            <a:ext cx="3308848" cy="1131902"/>
          </a:xfrm>
          <a:custGeom>
            <a:avLst/>
            <a:gdLst/>
            <a:ahLst/>
            <a:cxnLst/>
            <a:rect l="l" t="t" r="r" b="b"/>
            <a:pathLst>
              <a:path w="3308848" h="1131902">
                <a:moveTo>
                  <a:pt x="0" y="0"/>
                </a:moveTo>
                <a:lnTo>
                  <a:pt x="3308848" y="0"/>
                </a:lnTo>
                <a:lnTo>
                  <a:pt x="3308848" y="1131902"/>
                </a:lnTo>
                <a:lnTo>
                  <a:pt x="0" y="11319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7" name="TextBox 7"/>
          <p:cNvSpPr txBox="1"/>
          <p:nvPr/>
        </p:nvSpPr>
        <p:spPr>
          <a:xfrm>
            <a:off x="3048000" y="2412806"/>
            <a:ext cx="13335000" cy="6867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559"/>
              </a:lnSpc>
            </a:pPr>
            <a:r>
              <a:rPr lang="en-US" sz="53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Este </a:t>
            </a:r>
            <a:r>
              <a:rPr lang="en-US" sz="53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informe</a:t>
            </a:r>
            <a:r>
              <a:rPr lang="en-US" sz="53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53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proporciona</a:t>
            </a:r>
            <a:r>
              <a:rPr lang="en-US" sz="53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53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una</a:t>
            </a:r>
            <a:r>
              <a:rPr lang="en-US" sz="53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53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visión</a:t>
            </a:r>
            <a:r>
              <a:rPr lang="en-US" sz="53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general de las </a:t>
            </a:r>
            <a:r>
              <a:rPr lang="en-US" sz="53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actividades</a:t>
            </a:r>
            <a:r>
              <a:rPr lang="en-US" sz="53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y </a:t>
            </a:r>
            <a:r>
              <a:rPr lang="en-US" sz="53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resultados</a:t>
            </a:r>
            <a:r>
              <a:rPr lang="en-US" sz="53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53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financieros</a:t>
            </a:r>
            <a:r>
              <a:rPr lang="en-US" sz="53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del MCP-ES en la </a:t>
            </a:r>
            <a:r>
              <a:rPr lang="en-US" sz="53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primera</a:t>
            </a:r>
            <a:r>
              <a:rPr lang="en-US" sz="53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53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mitad</a:t>
            </a:r>
            <a:r>
              <a:rPr lang="en-US" sz="53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de 2024, </a:t>
            </a:r>
            <a:r>
              <a:rPr lang="en-US" sz="53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evidenciando</a:t>
            </a:r>
            <a:r>
              <a:rPr lang="en-US" sz="53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un </a:t>
            </a:r>
            <a:r>
              <a:rPr lang="en-US" sz="53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cumplimiento</a:t>
            </a:r>
            <a:r>
              <a:rPr lang="en-US" sz="53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53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significativo</a:t>
            </a:r>
            <a:r>
              <a:rPr lang="en-US" sz="53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de las </a:t>
            </a:r>
            <a:r>
              <a:rPr lang="en-US" sz="53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metas</a:t>
            </a:r>
            <a:r>
              <a:rPr lang="en-US" sz="53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53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programáticas</a:t>
            </a:r>
            <a:r>
              <a:rPr lang="en-US" sz="53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.</a:t>
            </a:r>
          </a:p>
          <a:p>
            <a:pPr algn="l">
              <a:lnSpc>
                <a:spcPts val="8819"/>
              </a:lnSpc>
            </a:pPr>
            <a:endParaRPr lang="en-US" sz="5399" b="1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406</Words>
  <Application>Microsoft Office PowerPoint</Application>
  <PresentationFormat>Personalizado</PresentationFormat>
  <Paragraphs>35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Glacial Indifference Bold</vt:lpstr>
      <vt:lpstr>Arial</vt:lpstr>
      <vt:lpstr>Open Sans</vt:lpstr>
      <vt:lpstr>Calibri</vt:lpstr>
      <vt:lpstr>Open Sans Bold</vt:lpstr>
      <vt:lpstr>Glacial Indifference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Resumen del Informe de Ejecución Financiera y Programática al 30 de junio del 2024</dc:title>
  <dc:creator>María Eugenia Ochoa Valencia</dc:creator>
  <cp:lastModifiedBy>Marta Alicia Alvarado de Magaña</cp:lastModifiedBy>
  <cp:revision>2</cp:revision>
  <dcterms:created xsi:type="dcterms:W3CDTF">2006-08-16T00:00:00Z</dcterms:created>
  <dcterms:modified xsi:type="dcterms:W3CDTF">2024-10-15T18:07:04Z</dcterms:modified>
  <dc:identifier>DAGTm9tx8Bg</dc:identifier>
</cp:coreProperties>
</file>