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60" r:id="rId3"/>
    <p:sldId id="361" r:id="rId4"/>
    <p:sldId id="362" r:id="rId5"/>
    <p:sldId id="371" r:id="rId6"/>
    <p:sldId id="313" r:id="rId7"/>
    <p:sldId id="365" r:id="rId8"/>
    <p:sldId id="363" r:id="rId9"/>
    <p:sldId id="367" r:id="rId10"/>
    <p:sldId id="372" r:id="rId11"/>
    <p:sldId id="373" r:id="rId12"/>
    <p:sldId id="374" r:id="rId13"/>
    <p:sldId id="375" r:id="rId14"/>
  </p:sldIdLst>
  <p:sldSz cx="12192000" cy="6858000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UADALUPE FLORES FLORES" initials="AGFF" lastIdx="1" clrIdx="0">
    <p:extLst>
      <p:ext uri="{19B8F6BF-5375-455C-9EA6-DF929625EA0E}">
        <p15:presenceInfo xmlns:p15="http://schemas.microsoft.com/office/powerpoint/2012/main" userId="S::ana.fflores@salud.gob.sv::d033ff97-8db6-4721-b8b1-70559c01c4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2B28B-D0B4-487F-AF2C-1AB860363F0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361ED9B-6150-4B7D-9CA1-DD75B830C63A}">
      <dgm:prSet phldrT="[Texto]"/>
      <dgm:spPr/>
      <dgm:t>
        <a:bodyPr/>
        <a:lstStyle/>
        <a:p>
          <a:r>
            <a:rPr lang="es-MX" dirty="0"/>
            <a:t>Carta de Asignación de Fondos </a:t>
          </a:r>
        </a:p>
      </dgm:t>
    </dgm:pt>
    <dgm:pt modelId="{6C7E7D07-91C2-411C-B9F3-D65CCD639B62}" type="parTrans" cxnId="{D3F168DA-5657-45B9-8426-CBC935BF5B89}">
      <dgm:prSet/>
      <dgm:spPr/>
      <dgm:t>
        <a:bodyPr/>
        <a:lstStyle/>
        <a:p>
          <a:endParaRPr lang="es-MX"/>
        </a:p>
      </dgm:t>
    </dgm:pt>
    <dgm:pt modelId="{074E069F-77C0-4C0D-91DB-9ACCF5F97E5B}" type="sibTrans" cxnId="{D3F168DA-5657-45B9-8426-CBC935BF5B89}">
      <dgm:prSet/>
      <dgm:spPr/>
      <dgm:t>
        <a:bodyPr/>
        <a:lstStyle/>
        <a:p>
          <a:endParaRPr lang="es-MX"/>
        </a:p>
      </dgm:t>
    </dgm:pt>
    <dgm:pt modelId="{28061601-9268-4E30-956E-7F284BEF8AFF}">
      <dgm:prSet phldrT="[Texto]"/>
      <dgm:spPr/>
      <dgm:t>
        <a:bodyPr/>
        <a:lstStyle/>
        <a:p>
          <a:r>
            <a:rPr lang="es-MX" dirty="0"/>
            <a:t>Acuerdo Firmado enero 2025</a:t>
          </a:r>
        </a:p>
      </dgm:t>
    </dgm:pt>
    <dgm:pt modelId="{BDF3933E-EFDA-4BC2-A75C-C08DAD9D3E82}" type="parTrans" cxnId="{6FC5A96B-DDE1-41DD-8714-9A9759B57E58}">
      <dgm:prSet/>
      <dgm:spPr/>
      <dgm:t>
        <a:bodyPr/>
        <a:lstStyle/>
        <a:p>
          <a:endParaRPr lang="es-MX"/>
        </a:p>
      </dgm:t>
    </dgm:pt>
    <dgm:pt modelId="{5D27C6D7-11A6-4B4B-B3B2-1276A29E80DF}" type="sibTrans" cxnId="{6FC5A96B-DDE1-41DD-8714-9A9759B57E58}">
      <dgm:prSet/>
      <dgm:spPr/>
      <dgm:t>
        <a:bodyPr/>
        <a:lstStyle/>
        <a:p>
          <a:endParaRPr lang="es-MX"/>
        </a:p>
      </dgm:t>
    </dgm:pt>
    <dgm:pt modelId="{C6501378-C1A3-4B5A-A14F-64DAC8A0F2C9}">
      <dgm:prSet/>
      <dgm:spPr/>
      <dgm:t>
        <a:bodyPr/>
        <a:lstStyle/>
        <a:p>
          <a:r>
            <a:rPr lang="es-MX" dirty="0"/>
            <a:t>Acuerdo Marco: Gestión RREE</a:t>
          </a:r>
        </a:p>
      </dgm:t>
    </dgm:pt>
    <dgm:pt modelId="{D1AE6CEB-8962-4539-A62C-25A1684AD5A7}" type="parTrans" cxnId="{E5E8F0C2-EB28-4F9D-9C65-5EAD30D1EA0E}">
      <dgm:prSet/>
      <dgm:spPr/>
      <dgm:t>
        <a:bodyPr/>
        <a:lstStyle/>
        <a:p>
          <a:endParaRPr lang="es-MX"/>
        </a:p>
      </dgm:t>
    </dgm:pt>
    <dgm:pt modelId="{B236ACB2-1F22-4C8E-B493-0BB516AE0468}" type="sibTrans" cxnId="{E5E8F0C2-EB28-4F9D-9C65-5EAD30D1EA0E}">
      <dgm:prSet/>
      <dgm:spPr/>
      <dgm:t>
        <a:bodyPr/>
        <a:lstStyle/>
        <a:p>
          <a:endParaRPr lang="es-MX"/>
        </a:p>
      </dgm:t>
    </dgm:pt>
    <dgm:pt modelId="{55E34D58-3D78-4F34-B5D0-6E6F626998C4}">
      <dgm:prSet custT="1"/>
      <dgm:spPr/>
      <dgm:t>
        <a:bodyPr/>
        <a:lstStyle/>
        <a:p>
          <a:r>
            <a:rPr lang="es-MX" sz="2400" dirty="0"/>
            <a:t>Acuerdo Subvención: Gestión firma</a:t>
          </a:r>
        </a:p>
        <a:p>
          <a:r>
            <a:rPr lang="es-MX" sz="2400" dirty="0"/>
            <a:t>Revisión Jurídico</a:t>
          </a:r>
        </a:p>
      </dgm:t>
    </dgm:pt>
    <dgm:pt modelId="{4C8D3992-2670-4BBB-9C44-965621C2820E}" type="parTrans" cxnId="{EB1E7DDB-8E8E-4BBB-9834-CCCCDF170697}">
      <dgm:prSet/>
      <dgm:spPr/>
      <dgm:t>
        <a:bodyPr/>
        <a:lstStyle/>
        <a:p>
          <a:endParaRPr lang="es-MX"/>
        </a:p>
      </dgm:t>
    </dgm:pt>
    <dgm:pt modelId="{BF1DBF70-5847-4B6F-A30B-23CB10003955}" type="sibTrans" cxnId="{EB1E7DDB-8E8E-4BBB-9834-CCCCDF170697}">
      <dgm:prSet/>
      <dgm:spPr/>
      <dgm:t>
        <a:bodyPr/>
        <a:lstStyle/>
        <a:p>
          <a:endParaRPr lang="es-MX"/>
        </a:p>
      </dgm:t>
    </dgm:pt>
    <dgm:pt modelId="{994D7FF0-A4D8-4645-9B2D-484A735EA90D}" type="pres">
      <dgm:prSet presAssocID="{5E12B28B-D0B4-487F-AF2C-1AB860363F04}" presName="Name0" presStyleCnt="0">
        <dgm:presLayoutVars>
          <dgm:dir/>
          <dgm:resizeHandles val="exact"/>
        </dgm:presLayoutVars>
      </dgm:prSet>
      <dgm:spPr/>
    </dgm:pt>
    <dgm:pt modelId="{84E3EA73-2B75-432E-BD00-63EFB6128CE2}" type="pres">
      <dgm:prSet presAssocID="{5E12B28B-D0B4-487F-AF2C-1AB860363F04}" presName="fgShape" presStyleLbl="fgShp" presStyleIdx="0" presStyleCnt="1"/>
      <dgm:spPr>
        <a:prstGeom prst="rightArrow">
          <a:avLst/>
        </a:prstGeom>
      </dgm:spPr>
    </dgm:pt>
    <dgm:pt modelId="{31885849-F014-4212-B53A-4A25DAC0C4E5}" type="pres">
      <dgm:prSet presAssocID="{5E12B28B-D0B4-487F-AF2C-1AB860363F04}" presName="linComp" presStyleCnt="0"/>
      <dgm:spPr/>
    </dgm:pt>
    <dgm:pt modelId="{81F4B0F7-96A9-4E4A-A7FC-DED33762F61D}" type="pres">
      <dgm:prSet presAssocID="{5361ED9B-6150-4B7D-9CA1-DD75B830C63A}" presName="compNode" presStyleCnt="0"/>
      <dgm:spPr/>
    </dgm:pt>
    <dgm:pt modelId="{E685D0CC-A19F-419E-814F-E6FF1344605A}" type="pres">
      <dgm:prSet presAssocID="{5361ED9B-6150-4B7D-9CA1-DD75B830C63A}" presName="bkgdShape" presStyleLbl="node1" presStyleIdx="0" presStyleCnt="4"/>
      <dgm:spPr/>
    </dgm:pt>
    <dgm:pt modelId="{6BC34BF9-3BD0-45C1-93CC-095196759457}" type="pres">
      <dgm:prSet presAssocID="{5361ED9B-6150-4B7D-9CA1-DD75B830C63A}" presName="nodeTx" presStyleLbl="node1" presStyleIdx="0" presStyleCnt="4">
        <dgm:presLayoutVars>
          <dgm:bulletEnabled val="1"/>
        </dgm:presLayoutVars>
      </dgm:prSet>
      <dgm:spPr/>
    </dgm:pt>
    <dgm:pt modelId="{D58C2D81-24A6-42F8-9F75-8285C430A5CD}" type="pres">
      <dgm:prSet presAssocID="{5361ED9B-6150-4B7D-9CA1-DD75B830C63A}" presName="invisiNode" presStyleLbl="node1" presStyleIdx="0" presStyleCnt="4"/>
      <dgm:spPr/>
    </dgm:pt>
    <dgm:pt modelId="{E3C22F2D-34F4-4C3E-BC3E-D520E6BBD086}" type="pres">
      <dgm:prSet presAssocID="{5361ED9B-6150-4B7D-9CA1-DD75B830C63A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Escritorio iluminado por el sol"/>
        </a:ext>
      </dgm:extLst>
    </dgm:pt>
    <dgm:pt modelId="{208C182E-3A69-47A1-AD5A-76CDF4E059CD}" type="pres">
      <dgm:prSet presAssocID="{074E069F-77C0-4C0D-91DB-9ACCF5F97E5B}" presName="sibTrans" presStyleLbl="sibTrans2D1" presStyleIdx="0" presStyleCnt="0"/>
      <dgm:spPr/>
    </dgm:pt>
    <dgm:pt modelId="{D7FFEDF3-FF59-4E53-96ED-79887AADE73C}" type="pres">
      <dgm:prSet presAssocID="{C6501378-C1A3-4B5A-A14F-64DAC8A0F2C9}" presName="compNode" presStyleCnt="0"/>
      <dgm:spPr/>
    </dgm:pt>
    <dgm:pt modelId="{75167C4C-2EE6-431B-969A-AC75251757C4}" type="pres">
      <dgm:prSet presAssocID="{C6501378-C1A3-4B5A-A14F-64DAC8A0F2C9}" presName="bkgdShape" presStyleLbl="node1" presStyleIdx="1" presStyleCnt="4"/>
      <dgm:spPr/>
    </dgm:pt>
    <dgm:pt modelId="{A050C839-AC4C-4D1B-B4A8-9E2404D89A32}" type="pres">
      <dgm:prSet presAssocID="{C6501378-C1A3-4B5A-A14F-64DAC8A0F2C9}" presName="nodeTx" presStyleLbl="node1" presStyleIdx="1" presStyleCnt="4">
        <dgm:presLayoutVars>
          <dgm:bulletEnabled val="1"/>
        </dgm:presLayoutVars>
      </dgm:prSet>
      <dgm:spPr/>
    </dgm:pt>
    <dgm:pt modelId="{446FA7BF-49E1-4B08-B839-B171503E891E}" type="pres">
      <dgm:prSet presAssocID="{C6501378-C1A3-4B5A-A14F-64DAC8A0F2C9}" presName="invisiNode" presStyleLbl="node1" presStyleIdx="1" presStyleCnt="4"/>
      <dgm:spPr/>
    </dgm:pt>
    <dgm:pt modelId="{5B1FA3CA-F847-4E65-8AC5-3671857835FC}" type="pres">
      <dgm:prSet presAssocID="{C6501378-C1A3-4B5A-A14F-64DAC8A0F2C9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rismáticos reflejando un atardecer y colocados sobre una mesa frente al mar"/>
        </a:ext>
      </dgm:extLst>
    </dgm:pt>
    <dgm:pt modelId="{374EBFA0-F184-4DF1-B785-78E9AE0DE59F}" type="pres">
      <dgm:prSet presAssocID="{B236ACB2-1F22-4C8E-B493-0BB516AE0468}" presName="sibTrans" presStyleLbl="sibTrans2D1" presStyleIdx="0" presStyleCnt="0"/>
      <dgm:spPr/>
    </dgm:pt>
    <dgm:pt modelId="{21E98A57-7F07-4247-82B0-EA43ABAEF1B7}" type="pres">
      <dgm:prSet presAssocID="{55E34D58-3D78-4F34-B5D0-6E6F626998C4}" presName="compNode" presStyleCnt="0"/>
      <dgm:spPr/>
    </dgm:pt>
    <dgm:pt modelId="{6477DFD9-4646-4CAF-92A4-F07DE120BF56}" type="pres">
      <dgm:prSet presAssocID="{55E34D58-3D78-4F34-B5D0-6E6F626998C4}" presName="bkgdShape" presStyleLbl="node1" presStyleIdx="2" presStyleCnt="4" custLinFactNeighborY="-214"/>
      <dgm:spPr/>
    </dgm:pt>
    <dgm:pt modelId="{F6C22E37-29A8-4476-BB22-E5BD47586C60}" type="pres">
      <dgm:prSet presAssocID="{55E34D58-3D78-4F34-B5D0-6E6F626998C4}" presName="nodeTx" presStyleLbl="node1" presStyleIdx="2" presStyleCnt="4">
        <dgm:presLayoutVars>
          <dgm:bulletEnabled val="1"/>
        </dgm:presLayoutVars>
      </dgm:prSet>
      <dgm:spPr/>
    </dgm:pt>
    <dgm:pt modelId="{DAD19B93-699F-4C2C-97CD-32558808C7FA}" type="pres">
      <dgm:prSet presAssocID="{55E34D58-3D78-4F34-B5D0-6E6F626998C4}" presName="invisiNode" presStyleLbl="node1" presStyleIdx="2" presStyleCnt="4"/>
      <dgm:spPr/>
    </dgm:pt>
    <dgm:pt modelId="{B084BCED-2D8D-4C33-8BA5-3B699A937779}" type="pres">
      <dgm:prSet presAssocID="{55E34D58-3D78-4F34-B5D0-6E6F626998C4}" presName="imagNod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ombre de negocios usando tableta digital en una reunión"/>
        </a:ext>
      </dgm:extLst>
    </dgm:pt>
    <dgm:pt modelId="{2F3C4970-25D2-4DA4-BDD4-FDE8F46B0499}" type="pres">
      <dgm:prSet presAssocID="{BF1DBF70-5847-4B6F-A30B-23CB10003955}" presName="sibTrans" presStyleLbl="sibTrans2D1" presStyleIdx="0" presStyleCnt="0"/>
      <dgm:spPr/>
    </dgm:pt>
    <dgm:pt modelId="{3D30D55C-B6EB-4018-9703-5A163E77DDC1}" type="pres">
      <dgm:prSet presAssocID="{28061601-9268-4E30-956E-7F284BEF8AFF}" presName="compNode" presStyleCnt="0"/>
      <dgm:spPr/>
    </dgm:pt>
    <dgm:pt modelId="{E1B620C8-B469-4B23-855E-76ED649B867D}" type="pres">
      <dgm:prSet presAssocID="{28061601-9268-4E30-956E-7F284BEF8AFF}" presName="bkgdShape" presStyleLbl="node1" presStyleIdx="3" presStyleCnt="4"/>
      <dgm:spPr/>
    </dgm:pt>
    <dgm:pt modelId="{E93AD0A7-37FF-424D-9B4E-A8E6E84EFA51}" type="pres">
      <dgm:prSet presAssocID="{28061601-9268-4E30-956E-7F284BEF8AFF}" presName="nodeTx" presStyleLbl="node1" presStyleIdx="3" presStyleCnt="4">
        <dgm:presLayoutVars>
          <dgm:bulletEnabled val="1"/>
        </dgm:presLayoutVars>
      </dgm:prSet>
      <dgm:spPr/>
    </dgm:pt>
    <dgm:pt modelId="{A558E751-9F41-425E-9A74-084AD37C5798}" type="pres">
      <dgm:prSet presAssocID="{28061601-9268-4E30-956E-7F284BEF8AFF}" presName="invisiNode" presStyleLbl="node1" presStyleIdx="3" presStyleCnt="4"/>
      <dgm:spPr/>
    </dgm:pt>
    <dgm:pt modelId="{78A3FA80-799A-4DB6-B4B2-A99E378AA888}" type="pres">
      <dgm:prSet presAssocID="{28061601-9268-4E30-956E-7F284BEF8AFF}" presName="imagNod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loj analógico"/>
        </a:ext>
      </dgm:extLst>
    </dgm:pt>
  </dgm:ptLst>
  <dgm:cxnLst>
    <dgm:cxn modelId="{CDCFD906-8377-4753-B952-8856D4D9539E}" type="presOf" srcId="{28061601-9268-4E30-956E-7F284BEF8AFF}" destId="{E1B620C8-B469-4B23-855E-76ED649B867D}" srcOrd="0" destOrd="0" presId="urn:microsoft.com/office/officeart/2005/8/layout/hList7"/>
    <dgm:cxn modelId="{FA2D9125-2A74-4438-AB03-73560731F103}" type="presOf" srcId="{5E12B28B-D0B4-487F-AF2C-1AB860363F04}" destId="{994D7FF0-A4D8-4645-9B2D-484A735EA90D}" srcOrd="0" destOrd="0" presId="urn:microsoft.com/office/officeart/2005/8/layout/hList7"/>
    <dgm:cxn modelId="{87524F39-9B7A-4205-98A3-1CEA39498DE3}" type="presOf" srcId="{55E34D58-3D78-4F34-B5D0-6E6F626998C4}" destId="{F6C22E37-29A8-4476-BB22-E5BD47586C60}" srcOrd="1" destOrd="0" presId="urn:microsoft.com/office/officeart/2005/8/layout/hList7"/>
    <dgm:cxn modelId="{23401B5B-5141-42E1-ACDF-7C448FE07366}" type="presOf" srcId="{5361ED9B-6150-4B7D-9CA1-DD75B830C63A}" destId="{6BC34BF9-3BD0-45C1-93CC-095196759457}" srcOrd="1" destOrd="0" presId="urn:microsoft.com/office/officeart/2005/8/layout/hList7"/>
    <dgm:cxn modelId="{B97D7249-EC97-4050-A7A8-A9E6768A4790}" type="presOf" srcId="{BF1DBF70-5847-4B6F-A30B-23CB10003955}" destId="{2F3C4970-25D2-4DA4-BDD4-FDE8F46B0499}" srcOrd="0" destOrd="0" presId="urn:microsoft.com/office/officeart/2005/8/layout/hList7"/>
    <dgm:cxn modelId="{6FC5A96B-DDE1-41DD-8714-9A9759B57E58}" srcId="{5E12B28B-D0B4-487F-AF2C-1AB860363F04}" destId="{28061601-9268-4E30-956E-7F284BEF8AFF}" srcOrd="3" destOrd="0" parTransId="{BDF3933E-EFDA-4BC2-A75C-C08DAD9D3E82}" sibTransId="{5D27C6D7-11A6-4B4B-B3B2-1276A29E80DF}"/>
    <dgm:cxn modelId="{97404276-F34F-4D33-86E5-0E6E0FEABC90}" type="presOf" srcId="{28061601-9268-4E30-956E-7F284BEF8AFF}" destId="{E93AD0A7-37FF-424D-9B4E-A8E6E84EFA51}" srcOrd="1" destOrd="0" presId="urn:microsoft.com/office/officeart/2005/8/layout/hList7"/>
    <dgm:cxn modelId="{979E4A7C-4E29-41A8-8571-D17A66F540EA}" type="presOf" srcId="{55E34D58-3D78-4F34-B5D0-6E6F626998C4}" destId="{6477DFD9-4646-4CAF-92A4-F07DE120BF56}" srcOrd="0" destOrd="0" presId="urn:microsoft.com/office/officeart/2005/8/layout/hList7"/>
    <dgm:cxn modelId="{CADB0189-1D62-4C58-8356-E464DF608BA9}" type="presOf" srcId="{074E069F-77C0-4C0D-91DB-9ACCF5F97E5B}" destId="{208C182E-3A69-47A1-AD5A-76CDF4E059CD}" srcOrd="0" destOrd="0" presId="urn:microsoft.com/office/officeart/2005/8/layout/hList7"/>
    <dgm:cxn modelId="{E8DCEC9A-54D0-411F-9844-450007AA554A}" type="presOf" srcId="{C6501378-C1A3-4B5A-A14F-64DAC8A0F2C9}" destId="{A050C839-AC4C-4D1B-B4A8-9E2404D89A32}" srcOrd="1" destOrd="0" presId="urn:microsoft.com/office/officeart/2005/8/layout/hList7"/>
    <dgm:cxn modelId="{4F0CD89B-0984-4CC6-88EE-FA33C58F2DAE}" type="presOf" srcId="{B236ACB2-1F22-4C8E-B493-0BB516AE0468}" destId="{374EBFA0-F184-4DF1-B785-78E9AE0DE59F}" srcOrd="0" destOrd="0" presId="urn:microsoft.com/office/officeart/2005/8/layout/hList7"/>
    <dgm:cxn modelId="{E5E8F0C2-EB28-4F9D-9C65-5EAD30D1EA0E}" srcId="{5E12B28B-D0B4-487F-AF2C-1AB860363F04}" destId="{C6501378-C1A3-4B5A-A14F-64DAC8A0F2C9}" srcOrd="1" destOrd="0" parTransId="{D1AE6CEB-8962-4539-A62C-25A1684AD5A7}" sibTransId="{B236ACB2-1F22-4C8E-B493-0BB516AE0468}"/>
    <dgm:cxn modelId="{CDC9EDD6-DE18-4521-A09F-5E9FBD747F39}" type="presOf" srcId="{C6501378-C1A3-4B5A-A14F-64DAC8A0F2C9}" destId="{75167C4C-2EE6-431B-969A-AC75251757C4}" srcOrd="0" destOrd="0" presId="urn:microsoft.com/office/officeart/2005/8/layout/hList7"/>
    <dgm:cxn modelId="{F01DBAD7-1D44-4BFC-BBD0-D2360666950D}" type="presOf" srcId="{5361ED9B-6150-4B7D-9CA1-DD75B830C63A}" destId="{E685D0CC-A19F-419E-814F-E6FF1344605A}" srcOrd="0" destOrd="0" presId="urn:microsoft.com/office/officeart/2005/8/layout/hList7"/>
    <dgm:cxn modelId="{D3F168DA-5657-45B9-8426-CBC935BF5B89}" srcId="{5E12B28B-D0B4-487F-AF2C-1AB860363F04}" destId="{5361ED9B-6150-4B7D-9CA1-DD75B830C63A}" srcOrd="0" destOrd="0" parTransId="{6C7E7D07-91C2-411C-B9F3-D65CCD639B62}" sibTransId="{074E069F-77C0-4C0D-91DB-9ACCF5F97E5B}"/>
    <dgm:cxn modelId="{EB1E7DDB-8E8E-4BBB-9834-CCCCDF170697}" srcId="{5E12B28B-D0B4-487F-AF2C-1AB860363F04}" destId="{55E34D58-3D78-4F34-B5D0-6E6F626998C4}" srcOrd="2" destOrd="0" parTransId="{4C8D3992-2670-4BBB-9C44-965621C2820E}" sibTransId="{BF1DBF70-5847-4B6F-A30B-23CB10003955}"/>
    <dgm:cxn modelId="{FCCEBA99-E089-4D62-8E21-7E08FB2FFD37}" type="presParOf" srcId="{994D7FF0-A4D8-4645-9B2D-484A735EA90D}" destId="{84E3EA73-2B75-432E-BD00-63EFB6128CE2}" srcOrd="0" destOrd="0" presId="urn:microsoft.com/office/officeart/2005/8/layout/hList7"/>
    <dgm:cxn modelId="{729FA94F-643A-436C-87EE-43C5E87BC2D5}" type="presParOf" srcId="{994D7FF0-A4D8-4645-9B2D-484A735EA90D}" destId="{31885849-F014-4212-B53A-4A25DAC0C4E5}" srcOrd="1" destOrd="0" presId="urn:microsoft.com/office/officeart/2005/8/layout/hList7"/>
    <dgm:cxn modelId="{8C24F55C-E5D7-465D-ACEA-1CEA0E542D35}" type="presParOf" srcId="{31885849-F014-4212-B53A-4A25DAC0C4E5}" destId="{81F4B0F7-96A9-4E4A-A7FC-DED33762F61D}" srcOrd="0" destOrd="0" presId="urn:microsoft.com/office/officeart/2005/8/layout/hList7"/>
    <dgm:cxn modelId="{83A9D4FC-027C-49A5-AAA1-B327B9CA8965}" type="presParOf" srcId="{81F4B0F7-96A9-4E4A-A7FC-DED33762F61D}" destId="{E685D0CC-A19F-419E-814F-E6FF1344605A}" srcOrd="0" destOrd="0" presId="urn:microsoft.com/office/officeart/2005/8/layout/hList7"/>
    <dgm:cxn modelId="{8559CA04-81EC-4A98-BE75-B25895258F22}" type="presParOf" srcId="{81F4B0F7-96A9-4E4A-A7FC-DED33762F61D}" destId="{6BC34BF9-3BD0-45C1-93CC-095196759457}" srcOrd="1" destOrd="0" presId="urn:microsoft.com/office/officeart/2005/8/layout/hList7"/>
    <dgm:cxn modelId="{6ABC189C-BC91-4BC5-B602-0F73B4AC3891}" type="presParOf" srcId="{81F4B0F7-96A9-4E4A-A7FC-DED33762F61D}" destId="{D58C2D81-24A6-42F8-9F75-8285C430A5CD}" srcOrd="2" destOrd="0" presId="urn:microsoft.com/office/officeart/2005/8/layout/hList7"/>
    <dgm:cxn modelId="{3205D149-B401-4577-9A1E-E97AB7354D63}" type="presParOf" srcId="{81F4B0F7-96A9-4E4A-A7FC-DED33762F61D}" destId="{E3C22F2D-34F4-4C3E-BC3E-D520E6BBD086}" srcOrd="3" destOrd="0" presId="urn:microsoft.com/office/officeart/2005/8/layout/hList7"/>
    <dgm:cxn modelId="{4DE6EE82-3CD8-4CA5-9B9F-DF71841981B8}" type="presParOf" srcId="{31885849-F014-4212-B53A-4A25DAC0C4E5}" destId="{208C182E-3A69-47A1-AD5A-76CDF4E059CD}" srcOrd="1" destOrd="0" presId="urn:microsoft.com/office/officeart/2005/8/layout/hList7"/>
    <dgm:cxn modelId="{0C7C650C-1D27-462D-8587-CA7D1EFF1300}" type="presParOf" srcId="{31885849-F014-4212-B53A-4A25DAC0C4E5}" destId="{D7FFEDF3-FF59-4E53-96ED-79887AADE73C}" srcOrd="2" destOrd="0" presId="urn:microsoft.com/office/officeart/2005/8/layout/hList7"/>
    <dgm:cxn modelId="{711D41B9-7951-4567-887D-5B0E51AF1EAE}" type="presParOf" srcId="{D7FFEDF3-FF59-4E53-96ED-79887AADE73C}" destId="{75167C4C-2EE6-431B-969A-AC75251757C4}" srcOrd="0" destOrd="0" presId="urn:microsoft.com/office/officeart/2005/8/layout/hList7"/>
    <dgm:cxn modelId="{04457762-E930-48B2-A386-BA17A1C5A60A}" type="presParOf" srcId="{D7FFEDF3-FF59-4E53-96ED-79887AADE73C}" destId="{A050C839-AC4C-4D1B-B4A8-9E2404D89A32}" srcOrd="1" destOrd="0" presId="urn:microsoft.com/office/officeart/2005/8/layout/hList7"/>
    <dgm:cxn modelId="{13CF35AF-20F8-4F4B-A979-6211E5DB136C}" type="presParOf" srcId="{D7FFEDF3-FF59-4E53-96ED-79887AADE73C}" destId="{446FA7BF-49E1-4B08-B839-B171503E891E}" srcOrd="2" destOrd="0" presId="urn:microsoft.com/office/officeart/2005/8/layout/hList7"/>
    <dgm:cxn modelId="{59E91338-D5DD-468B-87EE-8A9175F1C6E4}" type="presParOf" srcId="{D7FFEDF3-FF59-4E53-96ED-79887AADE73C}" destId="{5B1FA3CA-F847-4E65-8AC5-3671857835FC}" srcOrd="3" destOrd="0" presId="urn:microsoft.com/office/officeart/2005/8/layout/hList7"/>
    <dgm:cxn modelId="{35B050A7-4405-47F3-BD4D-F099E30EEE03}" type="presParOf" srcId="{31885849-F014-4212-B53A-4A25DAC0C4E5}" destId="{374EBFA0-F184-4DF1-B785-78E9AE0DE59F}" srcOrd="3" destOrd="0" presId="urn:microsoft.com/office/officeart/2005/8/layout/hList7"/>
    <dgm:cxn modelId="{596593A9-2F89-4933-A65C-15E01A6F731E}" type="presParOf" srcId="{31885849-F014-4212-B53A-4A25DAC0C4E5}" destId="{21E98A57-7F07-4247-82B0-EA43ABAEF1B7}" srcOrd="4" destOrd="0" presId="urn:microsoft.com/office/officeart/2005/8/layout/hList7"/>
    <dgm:cxn modelId="{6E9DF7C5-7FBC-427E-BE93-724013C9EE84}" type="presParOf" srcId="{21E98A57-7F07-4247-82B0-EA43ABAEF1B7}" destId="{6477DFD9-4646-4CAF-92A4-F07DE120BF56}" srcOrd="0" destOrd="0" presId="urn:microsoft.com/office/officeart/2005/8/layout/hList7"/>
    <dgm:cxn modelId="{A546D314-4A9E-4DDA-B8B0-C3245E5CB972}" type="presParOf" srcId="{21E98A57-7F07-4247-82B0-EA43ABAEF1B7}" destId="{F6C22E37-29A8-4476-BB22-E5BD47586C60}" srcOrd="1" destOrd="0" presId="urn:microsoft.com/office/officeart/2005/8/layout/hList7"/>
    <dgm:cxn modelId="{926DD3FB-E930-408D-92A2-A08746F0435A}" type="presParOf" srcId="{21E98A57-7F07-4247-82B0-EA43ABAEF1B7}" destId="{DAD19B93-699F-4C2C-97CD-32558808C7FA}" srcOrd="2" destOrd="0" presId="urn:microsoft.com/office/officeart/2005/8/layout/hList7"/>
    <dgm:cxn modelId="{AED83BA6-14AE-4656-8E61-197341901C8C}" type="presParOf" srcId="{21E98A57-7F07-4247-82B0-EA43ABAEF1B7}" destId="{B084BCED-2D8D-4C33-8BA5-3B699A937779}" srcOrd="3" destOrd="0" presId="urn:microsoft.com/office/officeart/2005/8/layout/hList7"/>
    <dgm:cxn modelId="{189BDD89-553E-408F-AECC-41F35EADF154}" type="presParOf" srcId="{31885849-F014-4212-B53A-4A25DAC0C4E5}" destId="{2F3C4970-25D2-4DA4-BDD4-FDE8F46B0499}" srcOrd="5" destOrd="0" presId="urn:microsoft.com/office/officeart/2005/8/layout/hList7"/>
    <dgm:cxn modelId="{3204996F-9BF7-4FBC-8658-21C170B3415B}" type="presParOf" srcId="{31885849-F014-4212-B53A-4A25DAC0C4E5}" destId="{3D30D55C-B6EB-4018-9703-5A163E77DDC1}" srcOrd="6" destOrd="0" presId="urn:microsoft.com/office/officeart/2005/8/layout/hList7"/>
    <dgm:cxn modelId="{76326F66-6EC4-4E53-B4B7-34A1626C03A3}" type="presParOf" srcId="{3D30D55C-B6EB-4018-9703-5A163E77DDC1}" destId="{E1B620C8-B469-4B23-855E-76ED649B867D}" srcOrd="0" destOrd="0" presId="urn:microsoft.com/office/officeart/2005/8/layout/hList7"/>
    <dgm:cxn modelId="{B9E3DFE5-5A06-47E1-9FF1-406929A6FF52}" type="presParOf" srcId="{3D30D55C-B6EB-4018-9703-5A163E77DDC1}" destId="{E93AD0A7-37FF-424D-9B4E-A8E6E84EFA51}" srcOrd="1" destOrd="0" presId="urn:microsoft.com/office/officeart/2005/8/layout/hList7"/>
    <dgm:cxn modelId="{BBF88FD0-BC42-4811-A846-B4BA09AC9C98}" type="presParOf" srcId="{3D30D55C-B6EB-4018-9703-5A163E77DDC1}" destId="{A558E751-9F41-425E-9A74-084AD37C5798}" srcOrd="2" destOrd="0" presId="urn:microsoft.com/office/officeart/2005/8/layout/hList7"/>
    <dgm:cxn modelId="{A661ECC8-2142-409F-A443-50526C4795D9}" type="presParOf" srcId="{3D30D55C-B6EB-4018-9703-5A163E77DDC1}" destId="{78A3FA80-799A-4DB6-B4B2-A99E378AA88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5D0CC-A19F-419E-814F-E6FF1344605A}">
      <dsp:nvSpPr>
        <dsp:cNvPr id="0" name=""/>
        <dsp:cNvSpPr/>
      </dsp:nvSpPr>
      <dsp:spPr>
        <a:xfrm>
          <a:off x="2475" y="0"/>
          <a:ext cx="2594935" cy="5014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Carta de Asignación de Fondos </a:t>
          </a:r>
        </a:p>
      </dsp:txBody>
      <dsp:txXfrm>
        <a:off x="2475" y="2005879"/>
        <a:ext cx="2594935" cy="2005879"/>
      </dsp:txXfrm>
    </dsp:sp>
    <dsp:sp modelId="{E3C22F2D-34F4-4C3E-BC3E-D520E6BBD086}">
      <dsp:nvSpPr>
        <dsp:cNvPr id="0" name=""/>
        <dsp:cNvSpPr/>
      </dsp:nvSpPr>
      <dsp:spPr>
        <a:xfrm>
          <a:off x="464995" y="300881"/>
          <a:ext cx="1669894" cy="166989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67C4C-2EE6-431B-969A-AC75251757C4}">
      <dsp:nvSpPr>
        <dsp:cNvPr id="0" name=""/>
        <dsp:cNvSpPr/>
      </dsp:nvSpPr>
      <dsp:spPr>
        <a:xfrm>
          <a:off x="2675258" y="0"/>
          <a:ext cx="2594935" cy="5014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Acuerdo Marco: Gestión RREE</a:t>
          </a:r>
        </a:p>
      </dsp:txBody>
      <dsp:txXfrm>
        <a:off x="2675258" y="2005879"/>
        <a:ext cx="2594935" cy="2005879"/>
      </dsp:txXfrm>
    </dsp:sp>
    <dsp:sp modelId="{5B1FA3CA-F847-4E65-8AC5-3671857835FC}">
      <dsp:nvSpPr>
        <dsp:cNvPr id="0" name=""/>
        <dsp:cNvSpPr/>
      </dsp:nvSpPr>
      <dsp:spPr>
        <a:xfrm>
          <a:off x="3137779" y="300881"/>
          <a:ext cx="1669894" cy="166989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7DFD9-4646-4CAF-92A4-F07DE120BF56}">
      <dsp:nvSpPr>
        <dsp:cNvPr id="0" name=""/>
        <dsp:cNvSpPr/>
      </dsp:nvSpPr>
      <dsp:spPr>
        <a:xfrm>
          <a:off x="5348042" y="0"/>
          <a:ext cx="2594935" cy="5014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Acuerdo Subvención: Gestión firma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Revisión Jurídico</a:t>
          </a:r>
        </a:p>
      </dsp:txBody>
      <dsp:txXfrm>
        <a:off x="5348042" y="2005879"/>
        <a:ext cx="2594935" cy="2005879"/>
      </dsp:txXfrm>
    </dsp:sp>
    <dsp:sp modelId="{B084BCED-2D8D-4C33-8BA5-3B699A937779}">
      <dsp:nvSpPr>
        <dsp:cNvPr id="0" name=""/>
        <dsp:cNvSpPr/>
      </dsp:nvSpPr>
      <dsp:spPr>
        <a:xfrm>
          <a:off x="5810562" y="300881"/>
          <a:ext cx="1669894" cy="1669894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620C8-B469-4B23-855E-76ED649B867D}">
      <dsp:nvSpPr>
        <dsp:cNvPr id="0" name=""/>
        <dsp:cNvSpPr/>
      </dsp:nvSpPr>
      <dsp:spPr>
        <a:xfrm>
          <a:off x="8020825" y="0"/>
          <a:ext cx="2594935" cy="5014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Acuerdo Firmado enero 2025</a:t>
          </a:r>
        </a:p>
      </dsp:txBody>
      <dsp:txXfrm>
        <a:off x="8020825" y="2005879"/>
        <a:ext cx="2594935" cy="2005879"/>
      </dsp:txXfrm>
    </dsp:sp>
    <dsp:sp modelId="{78A3FA80-799A-4DB6-B4B2-A99E378AA888}">
      <dsp:nvSpPr>
        <dsp:cNvPr id="0" name=""/>
        <dsp:cNvSpPr/>
      </dsp:nvSpPr>
      <dsp:spPr>
        <a:xfrm>
          <a:off x="8483345" y="300881"/>
          <a:ext cx="1669894" cy="1669894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3EA73-2B75-432E-BD00-63EFB6128CE2}">
      <dsp:nvSpPr>
        <dsp:cNvPr id="0" name=""/>
        <dsp:cNvSpPr/>
      </dsp:nvSpPr>
      <dsp:spPr>
        <a:xfrm>
          <a:off x="424729" y="4011759"/>
          <a:ext cx="9768777" cy="75220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3764A-DBAA-4465-B182-419468396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A648CD-9404-444B-9962-FA6849D4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AB785-40EA-4355-B2B0-0EF0DE6D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51AFE-BEB7-438A-80B2-95F185D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4039B-927D-4C6A-98D6-867D7CB1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719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FE1F0-9D05-4E63-91BE-F6E518A1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4C4B22-BC1B-4BFD-9CF2-FB1CABBC8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02277-4754-4412-AE4D-857DF525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96AD9-D6F6-4E17-A719-F9B428A8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0D23D-E311-4E60-B256-E2C8E3AC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700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457B98-04BC-4738-B88D-CE29759D3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FEB3BC-BE57-4DE0-9E57-2195D0C5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CA856-89D9-4F2B-AFEA-43B76690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E07F3-873D-4F13-AE65-DE34E05F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2ED4E-0BFC-442E-A4AF-26F2C3B8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676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644925-C456-486B-A10C-80E565CB6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BF1FF1-6992-4259-9676-F1A04E95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E345D-30A3-419F-9B1C-C9FD1300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5C2997-4CC0-4E81-B37E-CDE64309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99AA27-858C-EAB0-935B-654FA4F45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040" y="197490"/>
            <a:ext cx="1499746" cy="6340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2E34FD-318B-8603-4E90-27006C0BA2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173" y="136525"/>
            <a:ext cx="206062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6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515B-2E83-4681-807C-70DC2119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644925-C456-486B-A10C-80E565CB6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BF1FF1-6992-4259-9676-F1A04E95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E345D-30A3-419F-9B1C-C9FD1300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5C2997-4CC0-4E81-B37E-CDE64309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175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1BFB7-AB53-40C2-987A-25CEAA3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B2A0AC-0A51-44B6-9A5C-325F16F8F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392AC-CF66-4970-8CCA-E3425942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DA88BF-DBC6-4303-8F6E-9E910ADA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125C7-27D2-4DCC-9B9D-6F3DA272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792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4C2B0-7399-4EDD-B34B-8EA813B6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D8D4C1-97A1-4133-B9C6-731331CE1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AC143E-CC31-44FD-BD7C-9BE7D6F5E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275ECB-7854-4179-ACBB-C64BE404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70C9FE-5B03-45E0-A562-35ADF84D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42FDD8-6B82-4E9B-BA8F-6D73D030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121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15993-6BFB-4D89-A8F6-24A66434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B7D5E0-4FFC-498E-9B2E-D84CA2CF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7EBC50-C434-4660-ADAE-850D5F2C9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56E7AE-30CC-47CF-BCCB-86A8BDCF9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4387DE-FE64-4D0D-AB7C-221BCBDE2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2FB4C9-CC11-406B-91D1-F16AD90C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BAAEFB-649B-4514-963E-3CB119FD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6F59C5-90F5-4D65-A706-6E0B1D61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104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10508-3F4D-4D9D-B6FB-1D35EB41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319F57-D0D9-4472-A86B-5F240B11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9F0817-D93B-4330-A501-B27CED16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CCFC9C-36C7-4F69-8E3F-CBC0C545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90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EA1A4E-0C29-468B-B3D7-7719940C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ED9C55-6177-42EB-AFB7-C137351F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6E970F-837B-49B9-9663-ACA4EF27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983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33B06-F88B-4813-AAAC-565F4FA6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D69BE-4DB8-4E2C-BDA4-C919AC50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79AD5F-98E3-4498-B54A-A7BC1600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7F5C93-0D1A-4F70-B182-024E8B6B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EACC16-0E8D-47F3-9FC4-388CD7E6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AFCBE2-E5FE-4509-8D76-65F262B3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4813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1ADE3-9881-465C-8CA4-AF07257E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5858D9-0B0B-45C5-9CCD-C375254C9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A9C10D-F67D-498A-AF1A-95E3CC5BF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E3B552-DB83-4669-A2EA-67B6A757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019C24-E564-463C-B91A-5EF9134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8AB6F1-F6A5-41B6-914C-BCE233A1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732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BA9A92-4A47-4FE4-A56D-6F32ABEC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C4C17-884A-4D25-A0EC-E297E774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FE0BF-7DAD-4BBB-8628-7A882D7DA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78FD-E1E5-411B-8C3F-F723A7DFAEB3}" type="datetimeFigureOut">
              <a:rPr lang="es-SV" smtClean="0"/>
              <a:t>22/10/2024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4BC57-59A4-49C3-89A0-20C207DE0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737615-C8D9-4107-9820-B993BAD8F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990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ata.theglobalfund.org/location/SLV/financial-insigh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en/results/#download" TargetMode="External"/><Relationship Id="rId2" Type="http://schemas.openxmlformats.org/officeDocument/2006/relationships/hyperlink" Target="https://mail.google.com/mail/u/0/#search/carta+de+asig/CllgCJTNqVgrGwJvzJlksgxGNRwmqXnFvvRnLCkLFXMwNfNRpHRzcFrxBTdkqfsZDFJCpTffkkg?projector=1&amp;messagePartId=0.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ra.%20Ana%20Flores\Downloads\core_grant-budgeting-operational_guidance_esV2023%20(1)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ra.%20Ana%20Flores\Downloads\core_grant-budgeting-operational_guidance_esV2023%20(1)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268" y="2747740"/>
            <a:ext cx="9895951" cy="36732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Proyecto SLV-C-MOH </a:t>
            </a: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SUBVENCIÓN VIH Y TB  </a:t>
            </a: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2025-2027 </a:t>
            </a: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b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cs typeface="Arial" panose="020B0604020202020204" pitchFamily="34" charset="0"/>
              </a:rPr>
            </a:br>
            <a:endParaRPr lang="en-US" sz="4800" b="1" kern="1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3BE72A-5235-4681-884B-DBFDAE136FC9}"/>
              </a:ext>
            </a:extLst>
          </p:cNvPr>
          <p:cNvSpPr txBox="1"/>
          <p:nvPr/>
        </p:nvSpPr>
        <p:spPr>
          <a:xfrm>
            <a:off x="2677679" y="5524661"/>
            <a:ext cx="7295987" cy="960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Bembo Std" panose="02020605060306020A03" pitchFamily="18" charset="0"/>
                <a:cs typeface="Arial" panose="020B0604020202020204" pitchFamily="34" charset="0"/>
              </a:rPr>
              <a:t>Dra Ana Isabel Nieto Gómez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Bembo Std" panose="02020605060306020A03" pitchFamily="18" charset="0"/>
                <a:cs typeface="Arial" panose="020B0604020202020204" pitchFamily="34" charset="0"/>
              </a:rPr>
              <a:t>Receptor Principal Ministerio de Salud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3781FB-0BDD-410C-BE48-AB3468B1B96E}"/>
              </a:ext>
            </a:extLst>
          </p:cNvPr>
          <p:cNvSpPr txBox="1"/>
          <p:nvPr/>
        </p:nvSpPr>
        <p:spPr>
          <a:xfrm>
            <a:off x="8883941" y="472204"/>
            <a:ext cx="306198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23 </a:t>
            </a:r>
            <a:r>
              <a:rPr lang="en-US" b="1" dirty="0" err="1">
                <a:solidFill>
                  <a:schemeClr val="bg1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Octubre</a:t>
            </a:r>
            <a:r>
              <a:rPr lang="en-US" b="1" dirty="0">
                <a:solidFill>
                  <a:schemeClr val="bg1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 de 2024</a:t>
            </a:r>
            <a:r>
              <a:rPr lang="en-US" sz="1800" b="1" dirty="0">
                <a:solidFill>
                  <a:schemeClr val="bg1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5D0CC1-96FF-4A52-8AC1-9A180A11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" y="1594050"/>
            <a:ext cx="2438611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9B6C1-EC59-87E6-AA90-199266EE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084"/>
            <a:ext cx="10515600" cy="791864"/>
          </a:xfrm>
        </p:spPr>
        <p:txBody>
          <a:bodyPr>
            <a:noAutofit/>
          </a:bodyPr>
          <a:lstStyle/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FINANCIAMIENTO BASADO EN RESULTADOS (BFR):</a:t>
            </a:r>
            <a:b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VIH 2025-2027 </a:t>
            </a:r>
            <a:b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4 INDICADORES DE COBERTURA</a:t>
            </a:r>
            <a:b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endParaRPr lang="es-MX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3004615-E9BB-2782-D963-AB0DEBC6E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96353"/>
              </p:ext>
            </p:extLst>
          </p:nvPr>
        </p:nvGraphicFramePr>
        <p:xfrm>
          <a:off x="838199" y="1324948"/>
          <a:ext cx="10582468" cy="546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830">
                  <a:extLst>
                    <a:ext uri="{9D8B030D-6E8A-4147-A177-3AD203B41FA5}">
                      <a16:colId xmlns:a16="http://schemas.microsoft.com/office/drawing/2014/main" val="222259766"/>
                    </a:ext>
                  </a:extLst>
                </a:gridCol>
                <a:gridCol w="1601947">
                  <a:extLst>
                    <a:ext uri="{9D8B030D-6E8A-4147-A177-3AD203B41FA5}">
                      <a16:colId xmlns:a16="http://schemas.microsoft.com/office/drawing/2014/main" val="876092393"/>
                    </a:ext>
                  </a:extLst>
                </a:gridCol>
                <a:gridCol w="1854594">
                  <a:extLst>
                    <a:ext uri="{9D8B030D-6E8A-4147-A177-3AD203B41FA5}">
                      <a16:colId xmlns:a16="http://schemas.microsoft.com/office/drawing/2014/main" val="2055053038"/>
                    </a:ext>
                  </a:extLst>
                </a:gridCol>
                <a:gridCol w="1123529">
                  <a:extLst>
                    <a:ext uri="{9D8B030D-6E8A-4147-A177-3AD203B41FA5}">
                      <a16:colId xmlns:a16="http://schemas.microsoft.com/office/drawing/2014/main" val="1022763278"/>
                    </a:ext>
                  </a:extLst>
                </a:gridCol>
                <a:gridCol w="1223568">
                  <a:extLst>
                    <a:ext uri="{9D8B030D-6E8A-4147-A177-3AD203B41FA5}">
                      <a16:colId xmlns:a16="http://schemas.microsoft.com/office/drawing/2014/main" val="4169122423"/>
                    </a:ext>
                  </a:extLst>
                </a:gridCol>
              </a:tblGrid>
              <a:tr h="5918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PAGO POR RESULTADOS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 AÑO 2023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METAS ANUALES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70808"/>
                  </a:ext>
                </a:extLst>
              </a:tr>
              <a:tr h="36924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PAGO POR RESULTADOS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673377"/>
                  </a:ext>
                </a:extLst>
              </a:tr>
              <a:tr h="138089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KP-6 - Otro 5  Número de hombres que tienen relaciones sexuales con hombres y número de personas transgénero que recibieron algún producto PrEP al menos una vez durante 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19617"/>
                  </a:ext>
                </a:extLst>
              </a:tr>
              <a:tr h="110471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HTS-5- Otro 6  Porcentaje de personas recién diagnosticadas con infección por el VIH que han iniciado tratamiento antirretroviral en 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2000" b="1" dirty="0"/>
                    </a:p>
                    <a:p>
                      <a:pPr algn="ctr"/>
                      <a:r>
                        <a:rPr lang="es-MX" sz="2000" b="1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b="1" dirty="0"/>
                    </a:p>
                    <a:p>
                      <a:pPr algn="ctr"/>
                      <a:r>
                        <a:rPr lang="es-MX" sz="2000" b="1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32342"/>
                  </a:ext>
                </a:extLst>
              </a:tr>
              <a:tr h="828537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TCS-1.1 - Otro 7  Número de personas que viven con VIH en tratamiento antirretroviral al final del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64037"/>
                  </a:ext>
                </a:extLst>
              </a:tr>
              <a:tr h="110471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TB/HIV-3.1a - Otro 8 Porcentaje de personas que viven con el VIH que acaban de iniciar el tratamiento antirretroviral y que fueron sometidas a pruebas de tuberculosis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2000" b="1" dirty="0"/>
                    </a:p>
                    <a:p>
                      <a:pPr algn="ctr"/>
                      <a:r>
                        <a:rPr lang="es-MX" sz="2000" b="1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b="1" dirty="0"/>
                    </a:p>
                    <a:p>
                      <a:pPr algn="ctr"/>
                      <a:r>
                        <a:rPr lang="es-MX" sz="2000" b="1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47865"/>
                  </a:ext>
                </a:extLst>
              </a:tr>
            </a:tbl>
          </a:graphicData>
        </a:graphic>
      </p:graphicFrame>
      <p:pic>
        <p:nvPicPr>
          <p:cNvPr id="5" name="Imagen 1" descr="image001">
            <a:extLst>
              <a:ext uri="{FF2B5EF4-FFF2-40B4-BE49-F238E27FC236}">
                <a16:creationId xmlns:a16="http://schemas.microsoft.com/office/drawing/2014/main" id="{F6434DC1-46D6-9F33-1559-9516E10B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49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9B6C1-EC59-87E6-AA90-199266EE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084"/>
            <a:ext cx="10515600" cy="791864"/>
          </a:xfrm>
        </p:spPr>
        <p:txBody>
          <a:bodyPr>
            <a:noAutofit/>
          </a:bodyPr>
          <a:lstStyle/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FINANCIAMIENTO BASADO EN RESULTADOS (BFR):</a:t>
            </a:r>
            <a:b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TUBERCULOSIS  2025-2027 </a:t>
            </a:r>
            <a:b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4 INDICADORES DE COBERTURA</a:t>
            </a:r>
            <a:b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endParaRPr lang="es-MX" sz="2400" dirty="0"/>
          </a:p>
        </p:txBody>
      </p:sp>
      <p:pic>
        <p:nvPicPr>
          <p:cNvPr id="5" name="Imagen 1" descr="image001">
            <a:extLst>
              <a:ext uri="{FF2B5EF4-FFF2-40B4-BE49-F238E27FC236}">
                <a16:creationId xmlns:a16="http://schemas.microsoft.com/office/drawing/2014/main" id="{F6434DC1-46D6-9F33-1559-9516E10B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B1F4C2A-88D4-72C5-1415-F04E6D9A2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273" y="1427584"/>
            <a:ext cx="11700587" cy="5262465"/>
          </a:xfrm>
        </p:spPr>
      </p:pic>
    </p:spTree>
    <p:extLst>
      <p:ext uri="{BB962C8B-B14F-4D97-AF65-F5344CB8AC3E}">
        <p14:creationId xmlns:p14="http://schemas.microsoft.com/office/powerpoint/2010/main" val="14077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9B6C1-EC59-87E6-AA90-199266EE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084"/>
            <a:ext cx="10515600" cy="791864"/>
          </a:xfrm>
        </p:spPr>
        <p:txBody>
          <a:bodyPr>
            <a:noAutofit/>
          </a:bodyPr>
          <a:lstStyle/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FINANCIAMIENTO BASADO EN RESULTADOS (BFR):</a:t>
            </a:r>
            <a:b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TUBERCULOSIS  2025-2027 </a:t>
            </a:r>
            <a:b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4 INDICADORES DE COBERTURA</a:t>
            </a:r>
            <a:b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endParaRPr lang="es-MX" sz="2400" dirty="0"/>
          </a:p>
        </p:txBody>
      </p:sp>
      <p:pic>
        <p:nvPicPr>
          <p:cNvPr id="5" name="Imagen 1" descr="image001">
            <a:extLst>
              <a:ext uri="{FF2B5EF4-FFF2-40B4-BE49-F238E27FC236}">
                <a16:creationId xmlns:a16="http://schemas.microsoft.com/office/drawing/2014/main" id="{F6434DC1-46D6-9F33-1559-9516E10B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BD6CAFA-82E8-1BC7-8624-7AE81CF75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7788" y="1483567"/>
            <a:ext cx="10604707" cy="4693396"/>
          </a:xfrm>
        </p:spPr>
      </p:pic>
    </p:spTree>
    <p:extLst>
      <p:ext uri="{BB962C8B-B14F-4D97-AF65-F5344CB8AC3E}">
        <p14:creationId xmlns:p14="http://schemas.microsoft.com/office/powerpoint/2010/main" val="339840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718831" y="452954"/>
            <a:ext cx="10392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Asignación  Financiamiento Fondo Mundial 2025-2027</a:t>
            </a:r>
          </a:p>
          <a:p>
            <a:pPr algn="ctr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Dónde estamos 23 octubre 2024???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8B2DF3-9983-467D-6F73-DFEEC07AA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714" y="93306"/>
            <a:ext cx="1960695" cy="821093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054B742-8CF6-D36E-69A4-432B80041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950042"/>
              </p:ext>
            </p:extLst>
          </p:nvPr>
        </p:nvGraphicFramePr>
        <p:xfrm>
          <a:off x="951723" y="1582044"/>
          <a:ext cx="10618236" cy="501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E71E4C2A-24E3-5D1B-2D8C-1F72B4C0B591}"/>
              </a:ext>
            </a:extLst>
          </p:cNvPr>
          <p:cNvSpPr txBox="1"/>
          <p:nvPr/>
        </p:nvSpPr>
        <p:spPr>
          <a:xfrm>
            <a:off x="1464906" y="5737191"/>
            <a:ext cx="9246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Objetivo Iniciar Implementación Enero 2025</a:t>
            </a:r>
          </a:p>
          <a:p>
            <a:pPr algn="ctr"/>
            <a:endParaRPr lang="es-MX" sz="2000" b="1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8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BC5FF-CE7A-4D2E-F904-25AFA3ED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1"/>
            <a:ext cx="10515600" cy="757627"/>
          </a:xfrm>
        </p:spPr>
        <p:txBody>
          <a:bodyPr/>
          <a:lstStyle/>
          <a:p>
            <a:pPr algn="ctr"/>
            <a:r>
              <a:rPr lang="es-MX" dirty="0"/>
              <a:t> Financiamiento Fondo Mundial a El Salvador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F5DD14-FA49-7DD4-7AE0-6148841EED71}"/>
              </a:ext>
            </a:extLst>
          </p:cNvPr>
          <p:cNvSpPr txBox="1"/>
          <p:nvPr/>
        </p:nvSpPr>
        <p:spPr>
          <a:xfrm>
            <a:off x="212272" y="1673305"/>
            <a:ext cx="3622609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000000"/>
                </a:solidFill>
                <a:effectLst/>
                <a:latin typeface="Bembo Std" panose="02020605060306020A03"/>
              </a:rPr>
              <a:t>Desde el año 2003 a la fecha el Fondo Mundial ha desembolsado </a:t>
            </a:r>
            <a:r>
              <a:rPr lang="es-MX" sz="1600" b="1" i="0" dirty="0">
                <a:solidFill>
                  <a:srgbClr val="000000"/>
                </a:solidFill>
                <a:effectLst/>
                <a:latin typeface="Bembo Std" panose="02020605060306020A03"/>
              </a:rPr>
              <a:t>$161,070,980.00 </a:t>
            </a:r>
            <a:r>
              <a:rPr lang="es-MX" sz="1600" b="0" i="0" dirty="0">
                <a:solidFill>
                  <a:srgbClr val="000000"/>
                </a:solidFill>
                <a:effectLst/>
                <a:latin typeface="Bembo Std" panose="02020605060306020A03"/>
              </a:rPr>
              <a:t>millones para contribuir a la respuesta nacional del VIH, TB </a:t>
            </a:r>
            <a:r>
              <a:rPr lang="es-MX" sz="1600" dirty="0">
                <a:solidFill>
                  <a:srgbClr val="000000"/>
                </a:solidFill>
                <a:latin typeface="Bembo Std" panose="02020605060306020A03"/>
              </a:rPr>
              <a:t>y Malaria. </a:t>
            </a:r>
          </a:p>
          <a:p>
            <a:pPr algn="just"/>
            <a:endParaRPr lang="es-MX" sz="1600" b="0" i="0" dirty="0">
              <a:solidFill>
                <a:srgbClr val="000000"/>
              </a:solidFill>
              <a:effectLst/>
              <a:latin typeface="Bembo Std" panose="02020605060306020A03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Bembo Std" panose="02020605060306020A03"/>
              </a:rPr>
              <a:t>Financiamiento que ha sido implementado a través de 14 convenios, con desembolsos de forma acumulativa, con la siguiente distribución: </a:t>
            </a:r>
          </a:p>
          <a:p>
            <a:pPr algn="just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Bembo Std" panose="02020605060306020A03"/>
              </a:rPr>
              <a:t>         VIH: US$ 135,112,185.00</a:t>
            </a: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Bembo Std" panose="02020605060306020A03"/>
              </a:rPr>
              <a:t>         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Bembo Std" panose="02020605060306020A03"/>
              </a:rPr>
              <a:t>TB:  US$ 24,103,474.00</a:t>
            </a:r>
            <a:endParaRPr lang="es-MX" sz="1600" b="1" dirty="0">
              <a:solidFill>
                <a:schemeClr val="accent1">
                  <a:lumMod val="75000"/>
                </a:schemeClr>
              </a:solidFill>
              <a:latin typeface="Bembo Std" panose="02020605060306020A03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Bembo Std" panose="02020605060306020A03"/>
              </a:rPr>
              <a:t>          MALARIA: US$1,855,321.00 </a:t>
            </a:r>
          </a:p>
          <a:p>
            <a:pPr algn="just"/>
            <a:endParaRPr lang="es-MX" sz="1600" dirty="0">
              <a:solidFill>
                <a:srgbClr val="000000"/>
              </a:solidFill>
              <a:latin typeface="Bembo Std" panose="02020605060306020A03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000000"/>
                </a:solidFill>
                <a:effectLst/>
                <a:latin typeface="Bembo Std" panose="02020605060306020A03"/>
              </a:rPr>
              <a:t>A través de diferentes receptores principales: PNUD, MINSAL, PLAN INTERNATIONAL. </a:t>
            </a:r>
            <a:endParaRPr lang="es-MX" b="0" i="0" dirty="0">
              <a:solidFill>
                <a:srgbClr val="000000"/>
              </a:solidFill>
              <a:effectLst/>
              <a:latin typeface="Object Sans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Object Sans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b="0" i="0" dirty="0">
                <a:solidFill>
                  <a:srgbClr val="000000"/>
                </a:solidFill>
                <a:effectLst/>
                <a:latin typeface="Object Sans Regular"/>
              </a:rPr>
              <a:t>Fuente 11092024: </a:t>
            </a:r>
            <a:r>
              <a:rPr lang="es-SV" sz="1200" dirty="0" err="1">
                <a:hlinkClick r:id="rId2"/>
              </a:rPr>
              <a:t>The</a:t>
            </a:r>
            <a:r>
              <a:rPr lang="es-SV" sz="1200" dirty="0">
                <a:hlinkClick r:id="rId2"/>
              </a:rPr>
              <a:t> Data Explorer - El Salvador (theglobalfund.org)</a:t>
            </a:r>
            <a:endParaRPr lang="es-MX" sz="1200" b="0" i="0" dirty="0">
              <a:solidFill>
                <a:srgbClr val="000000"/>
              </a:solidFill>
              <a:effectLst/>
              <a:latin typeface="Object Sans Regular"/>
            </a:endParaRPr>
          </a:p>
        </p:txBody>
      </p:sp>
      <p:pic>
        <p:nvPicPr>
          <p:cNvPr id="8" name="Imagen 1" descr="image001">
            <a:extLst>
              <a:ext uri="{FF2B5EF4-FFF2-40B4-BE49-F238E27FC236}">
                <a16:creationId xmlns:a16="http://schemas.microsoft.com/office/drawing/2014/main" id="{093CD12B-FDC0-DD95-032C-C775C499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EF6AD9C-A703-FBEE-DCF5-AE9B2EF92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489" t="-83"/>
          <a:stretch/>
        </p:blipFill>
        <p:spPr>
          <a:xfrm>
            <a:off x="4226944" y="1720839"/>
            <a:ext cx="7323826" cy="4590667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8A37E0D-B545-67B1-5026-E8DDF7A3C634}"/>
              </a:ext>
            </a:extLst>
          </p:cNvPr>
          <p:cNvSpPr/>
          <p:nvPr/>
        </p:nvSpPr>
        <p:spPr>
          <a:xfrm>
            <a:off x="9927771" y="3526973"/>
            <a:ext cx="2264229" cy="53184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Bembo Std" panose="02020605060306020A03"/>
              </a:rPr>
              <a:t>US$ 135,112,185.00</a:t>
            </a:r>
          </a:p>
        </p:txBody>
      </p:sp>
    </p:spTree>
    <p:extLst>
      <p:ext uri="{BB962C8B-B14F-4D97-AF65-F5344CB8AC3E}">
        <p14:creationId xmlns:p14="http://schemas.microsoft.com/office/powerpoint/2010/main" val="103262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BC5FF-CE7A-4D2E-F904-25AFA3ED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807"/>
            <a:ext cx="10515600" cy="757627"/>
          </a:xfrm>
        </p:spPr>
        <p:txBody>
          <a:bodyPr>
            <a:normAutofit/>
          </a:bodyPr>
          <a:lstStyle/>
          <a:p>
            <a:pPr algn="ctr"/>
            <a:r>
              <a:rPr lang="es-MX" sz="3200" dirty="0"/>
              <a:t>Estrategia del  Fondo Mundial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F5DD14-FA49-7DD4-7AE0-6148841EED71}"/>
              </a:ext>
            </a:extLst>
          </p:cNvPr>
          <p:cNvSpPr txBox="1"/>
          <p:nvPr/>
        </p:nvSpPr>
        <p:spPr>
          <a:xfrm>
            <a:off x="212272" y="6123474"/>
            <a:ext cx="89489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000000"/>
              </a:solidFill>
              <a:latin typeface="Object Sans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100" b="1" i="0" dirty="0">
              <a:solidFill>
                <a:srgbClr val="000000"/>
              </a:solidFill>
              <a:effectLst/>
              <a:latin typeface="Object Sans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800" b="1" i="0" dirty="0" err="1">
                <a:solidFill>
                  <a:srgbClr val="000000"/>
                </a:solidFill>
                <a:effectLst/>
                <a:latin typeface="Object Sans Regular"/>
              </a:rPr>
              <a:t>Fuente</a:t>
            </a:r>
            <a:r>
              <a:rPr lang="es-MX" sz="1000" b="0" i="0" dirty="0" err="1">
                <a:solidFill>
                  <a:srgbClr val="000000"/>
                </a:solidFill>
                <a:effectLst/>
                <a:latin typeface="Object Sans Regular"/>
              </a:rPr>
              <a:t>:</a:t>
            </a:r>
            <a:r>
              <a:rPr lang="es-MX" sz="800" dirty="0" err="1">
                <a:hlinkClick r:id="rId2"/>
              </a:rPr>
              <a:t>Documentos</a:t>
            </a:r>
            <a:r>
              <a:rPr lang="es-MX" sz="800" dirty="0">
                <a:hlinkClick r:id="rId2"/>
              </a:rPr>
              <a:t> anexos a Carta de Asignación - ana.fflores@salud.gob.sv - Correo de Gobierno de El Salvador (google.com)</a:t>
            </a:r>
            <a:endParaRPr lang="es-MX" sz="800" b="0" i="0" dirty="0">
              <a:solidFill>
                <a:srgbClr val="000000"/>
              </a:solidFill>
              <a:effectLst/>
              <a:latin typeface="Object Sans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000000"/>
              </a:solidFill>
              <a:latin typeface="Object Sans Regular"/>
              <a:hlinkClick r:id="rId3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000000"/>
              </a:solidFill>
              <a:latin typeface="Object Sans Regular"/>
              <a:hlinkClick r:id="rId3"/>
            </a:endParaRPr>
          </a:p>
        </p:txBody>
      </p:sp>
      <p:pic>
        <p:nvPicPr>
          <p:cNvPr id="8" name="Imagen 1" descr="image001">
            <a:extLst>
              <a:ext uri="{FF2B5EF4-FFF2-40B4-BE49-F238E27FC236}">
                <a16:creationId xmlns:a16="http://schemas.microsoft.com/office/drawing/2014/main" id="{093CD12B-FDC0-DD95-032C-C775C499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A940031-F85E-1FC5-CBF4-DA8B98069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5837"/>
          <a:stretch/>
        </p:blipFill>
        <p:spPr>
          <a:xfrm>
            <a:off x="2225879" y="662064"/>
            <a:ext cx="7832521" cy="5732290"/>
          </a:xfrm>
        </p:spPr>
      </p:pic>
    </p:spTree>
    <p:extLst>
      <p:ext uri="{BB962C8B-B14F-4D97-AF65-F5344CB8AC3E}">
        <p14:creationId xmlns:p14="http://schemas.microsoft.com/office/powerpoint/2010/main" val="173123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BC5FF-CE7A-4D2E-F904-25AFA3ED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1"/>
            <a:ext cx="10515600" cy="757627"/>
          </a:xfrm>
        </p:spPr>
        <p:txBody>
          <a:bodyPr>
            <a:normAutofit/>
          </a:bodyPr>
          <a:lstStyle/>
          <a:p>
            <a:pPr algn="ctr"/>
            <a:r>
              <a:rPr lang="es-MX" sz="3600" dirty="0"/>
              <a:t>Asignación  Financiamiento Fondo Mundial 2025-2027</a:t>
            </a:r>
          </a:p>
        </p:txBody>
      </p:sp>
      <p:pic>
        <p:nvPicPr>
          <p:cNvPr id="8" name="Imagen 1" descr="image001">
            <a:extLst>
              <a:ext uri="{FF2B5EF4-FFF2-40B4-BE49-F238E27FC236}">
                <a16:creationId xmlns:a16="http://schemas.microsoft.com/office/drawing/2014/main" id="{093CD12B-FDC0-DD95-032C-C775C499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3A365CC-FFE2-44DE-5014-57E697C2B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0671" y="1544128"/>
            <a:ext cx="8255479" cy="5282338"/>
          </a:xfr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721198-2C4F-D698-7EB6-A162D2EE3BD6}"/>
              </a:ext>
            </a:extLst>
          </p:cNvPr>
          <p:cNvSpPr/>
          <p:nvPr/>
        </p:nvSpPr>
        <p:spPr>
          <a:xfrm>
            <a:off x="5960848" y="3872204"/>
            <a:ext cx="1671593" cy="44963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US$14,382,672.00   86.62% </a:t>
            </a:r>
            <a:endParaRPr lang="es-SV" sz="1400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58E8BB-8690-050A-4DA4-DC748B447F3F}"/>
              </a:ext>
            </a:extLst>
          </p:cNvPr>
          <p:cNvSpPr/>
          <p:nvPr/>
        </p:nvSpPr>
        <p:spPr>
          <a:xfrm>
            <a:off x="8522897" y="5924939"/>
            <a:ext cx="1862074" cy="440827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US$</a:t>
            </a:r>
            <a:r>
              <a:rPr lang="es-MX" sz="1600" b="1" dirty="0">
                <a:solidFill>
                  <a:schemeClr val="tx1"/>
                </a:solidFill>
              </a:rPr>
              <a:t>2,221,745.00</a:t>
            </a:r>
            <a:r>
              <a:rPr lang="es-MX" sz="1400" b="1" dirty="0">
                <a:solidFill>
                  <a:schemeClr val="tx1"/>
                </a:solidFill>
              </a:rPr>
              <a:t>   13.38% </a:t>
            </a:r>
            <a:endParaRPr lang="es-SV" sz="1400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E99B0FB-8DFC-DAEE-7E7E-28BAA7A88AA1}"/>
              </a:ext>
            </a:extLst>
          </p:cNvPr>
          <p:cNvSpPr/>
          <p:nvPr/>
        </p:nvSpPr>
        <p:spPr>
          <a:xfrm>
            <a:off x="379563" y="2024269"/>
            <a:ext cx="2191108" cy="4802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FONDO MUNDIAL notifica a El Salvador a través de </a:t>
            </a:r>
            <a:r>
              <a:rPr lang="es-ES" sz="2000" b="1" dirty="0">
                <a:solidFill>
                  <a:schemeClr val="tx1"/>
                </a:solidFill>
              </a:rPr>
              <a:t>CARTA DE ASIGNACIÓN </a:t>
            </a:r>
            <a:r>
              <a:rPr lang="es-ES" dirty="0">
                <a:solidFill>
                  <a:schemeClr val="tx1"/>
                </a:solidFill>
              </a:rPr>
              <a:t>con fecha 20 diciembre 2022,  que  incluye anexos y enlaces, que deben leerse conjuntamente y en su totalidad.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La cual a su vez establece la fecha de presentación de solicitud de financiamiento.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410520-3E89-EA6A-0C1D-146A506D3CBE}"/>
              </a:ext>
            </a:extLst>
          </p:cNvPr>
          <p:cNvSpPr txBox="1"/>
          <p:nvPr/>
        </p:nvSpPr>
        <p:spPr>
          <a:xfrm>
            <a:off x="1219977" y="478855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RP MINSAL </a:t>
            </a:r>
            <a:r>
              <a:rPr lang="es-MX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$ 4,314,801.59 </a:t>
            </a:r>
          </a:p>
        </p:txBody>
      </p:sp>
    </p:spTree>
    <p:extLst>
      <p:ext uri="{BB962C8B-B14F-4D97-AF65-F5344CB8AC3E}">
        <p14:creationId xmlns:p14="http://schemas.microsoft.com/office/powerpoint/2010/main" val="9994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718831" y="760870"/>
            <a:ext cx="1039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Asignación  Financiamiento Fondo Mundial 2025-2027</a:t>
            </a:r>
          </a:p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Etapas para aprobación de subvención: </a:t>
            </a:r>
          </a:p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Inicio Carta Asignación 20 diciembre 2022</a:t>
            </a:r>
            <a:r>
              <a:rPr lang="es-SV" sz="28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endParaRPr lang="es-SV" sz="24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F46B952-8CF0-2291-CEA7-CC097B106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035834"/>
            <a:ext cx="10600533" cy="2544791"/>
          </a:xfrm>
        </p:spPr>
      </p:pic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C0A024F1-4A1D-055E-626A-4C9F7B4446A9}"/>
              </a:ext>
            </a:extLst>
          </p:cNvPr>
          <p:cNvSpPr/>
          <p:nvPr/>
        </p:nvSpPr>
        <p:spPr>
          <a:xfrm>
            <a:off x="121299" y="5408761"/>
            <a:ext cx="1754154" cy="759125"/>
          </a:xfrm>
          <a:prstGeom prst="wedgeRectCallout">
            <a:avLst>
              <a:gd name="adj1" fmla="val 23452"/>
              <a:gd name="adj2" fmla="val -24147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</a:t>
            </a:r>
            <a:r>
              <a:rPr lang="es-MX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de F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abril 2024</a:t>
            </a:r>
            <a:endParaRPr lang="es-SV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Globo: línea 9">
            <a:extLst>
              <a:ext uri="{FF2B5EF4-FFF2-40B4-BE49-F238E27FC236}">
                <a16:creationId xmlns:a16="http://schemas.microsoft.com/office/drawing/2014/main" id="{E8F8AA71-A99C-12DC-2BD0-810D3280C156}"/>
              </a:ext>
            </a:extLst>
          </p:cNvPr>
          <p:cNvSpPr/>
          <p:nvPr/>
        </p:nvSpPr>
        <p:spPr>
          <a:xfrm>
            <a:off x="1993453" y="5408762"/>
            <a:ext cx="1828050" cy="759124"/>
          </a:xfrm>
          <a:prstGeom prst="borderCallout1">
            <a:avLst>
              <a:gd name="adj1" fmla="val 3237"/>
              <a:gd name="adj2" fmla="val 39227"/>
              <a:gd name="adj3" fmla="val -199004"/>
              <a:gd name="adj4" fmla="val 3800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Aprobación PRT </a:t>
            </a:r>
          </a:p>
          <a:p>
            <a:pPr algn="ctr"/>
            <a:r>
              <a:rPr lang="es-MX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junio 2024</a:t>
            </a:r>
            <a:endParaRPr lang="es-SV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Globo: línea 12">
            <a:extLst>
              <a:ext uri="{FF2B5EF4-FFF2-40B4-BE49-F238E27FC236}">
                <a16:creationId xmlns:a16="http://schemas.microsoft.com/office/drawing/2014/main" id="{C1C9A41F-FE63-5E76-B116-91A9C2A43A32}"/>
              </a:ext>
            </a:extLst>
          </p:cNvPr>
          <p:cNvSpPr/>
          <p:nvPr/>
        </p:nvSpPr>
        <p:spPr>
          <a:xfrm>
            <a:off x="3961465" y="5408761"/>
            <a:ext cx="2274498" cy="759124"/>
          </a:xfrm>
          <a:prstGeom prst="borderCallout1">
            <a:avLst>
              <a:gd name="adj1" fmla="val -551"/>
              <a:gd name="adj2" fmla="val 49498"/>
              <a:gd name="adj3" fmla="val -216146"/>
              <a:gd name="adj4" fmla="val 4971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Negociación preparación documentos  </a:t>
            </a:r>
          </a:p>
          <a:p>
            <a:pPr algn="ctr"/>
            <a:r>
              <a:rPr lang="es-MX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 a Septiembre 2024</a:t>
            </a:r>
            <a:endParaRPr lang="es-SV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Globo: línea 13">
            <a:extLst>
              <a:ext uri="{FF2B5EF4-FFF2-40B4-BE49-F238E27FC236}">
                <a16:creationId xmlns:a16="http://schemas.microsoft.com/office/drawing/2014/main" id="{FE15D5C6-5799-410A-9CB6-7642CB421C0F}"/>
              </a:ext>
            </a:extLst>
          </p:cNvPr>
          <p:cNvSpPr/>
          <p:nvPr/>
        </p:nvSpPr>
        <p:spPr>
          <a:xfrm>
            <a:off x="6400136" y="5417387"/>
            <a:ext cx="2274498" cy="750499"/>
          </a:xfrm>
          <a:prstGeom prst="borderCallout1">
            <a:avLst>
              <a:gd name="adj1" fmla="val -962"/>
              <a:gd name="adj2" fmla="val 39427"/>
              <a:gd name="adj3" fmla="val -235922"/>
              <a:gd name="adj4" fmla="val 3882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CAS</a:t>
            </a:r>
          </a:p>
          <a:p>
            <a:pPr algn="ctr"/>
            <a:r>
              <a:rPr lang="es-MX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Junta Directiva FM   </a:t>
            </a:r>
          </a:p>
          <a:p>
            <a:pPr algn="ctr"/>
            <a:r>
              <a:rPr lang="es-MX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 2024</a:t>
            </a:r>
            <a:endParaRPr lang="es-SV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Globo: línea 14">
            <a:extLst>
              <a:ext uri="{FF2B5EF4-FFF2-40B4-BE49-F238E27FC236}">
                <a16:creationId xmlns:a16="http://schemas.microsoft.com/office/drawing/2014/main" id="{F8B79BD4-1E31-E18A-7011-8ECDCDB696B3}"/>
              </a:ext>
            </a:extLst>
          </p:cNvPr>
          <p:cNvSpPr/>
          <p:nvPr/>
        </p:nvSpPr>
        <p:spPr>
          <a:xfrm>
            <a:off x="8747952" y="5417387"/>
            <a:ext cx="1599697" cy="750499"/>
          </a:xfrm>
          <a:prstGeom prst="borderCallout1">
            <a:avLst>
              <a:gd name="adj1" fmla="val 1996"/>
              <a:gd name="adj2" fmla="val 30703"/>
              <a:gd name="adj3" fmla="val -191347"/>
              <a:gd name="adj4" fmla="val 239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Convenio Noviembre 2024</a:t>
            </a:r>
            <a:endParaRPr lang="es-SV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Globo: línea 15">
            <a:extLst>
              <a:ext uri="{FF2B5EF4-FFF2-40B4-BE49-F238E27FC236}">
                <a16:creationId xmlns:a16="http://schemas.microsoft.com/office/drawing/2014/main" id="{3FEB1589-80ED-21EA-E8AF-57E7556D77F2}"/>
              </a:ext>
            </a:extLst>
          </p:cNvPr>
          <p:cNvSpPr/>
          <p:nvPr/>
        </p:nvSpPr>
        <p:spPr>
          <a:xfrm>
            <a:off x="10460015" y="5417387"/>
            <a:ext cx="1512394" cy="750499"/>
          </a:xfrm>
          <a:prstGeom prst="borderCallout1">
            <a:avLst>
              <a:gd name="adj1" fmla="val 3670"/>
              <a:gd name="adj2" fmla="val 26365"/>
              <a:gd name="adj3" fmla="val -203230"/>
              <a:gd name="adj4" fmla="val 567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Implementación Enero 2025</a:t>
            </a:r>
            <a:endParaRPr lang="es-SV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8B2DF3-9983-467D-6F73-DFEEC07AA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714" y="93306"/>
            <a:ext cx="1960695" cy="8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6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1012055" y="938449"/>
            <a:ext cx="8954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RECORDEMOS UN POCO……….. </a:t>
            </a: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FINANCIAMIENTO BASADO EN RESULTADOS (BFR):</a:t>
            </a: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VIH Y TB  2025-2027 </a:t>
            </a: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9" name="Imagen 1" descr="image001">
            <a:extLst>
              <a:ext uri="{FF2B5EF4-FFF2-40B4-BE49-F238E27FC236}">
                <a16:creationId xmlns:a16="http://schemas.microsoft.com/office/drawing/2014/main" id="{04C34BB5-0127-485F-9F76-32ADC38D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C25263-59C8-DE21-5775-CE9BA00C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09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El financiamiento basado en resultados constituye una forma de financiamiento en la que los </a:t>
            </a:r>
            <a:r>
              <a:rPr lang="es-MX" sz="2400" b="1" dirty="0"/>
              <a:t>pagos están supeditados a la verificación de resultados predeterminados </a:t>
            </a:r>
            <a:r>
              <a:rPr lang="es-MX" sz="2400" dirty="0"/>
              <a:t>(</a:t>
            </a:r>
            <a:r>
              <a:rPr lang="es-MX" sz="2000" dirty="0"/>
              <a:t>pueden ser a nivel de impacto, resultado</a:t>
            </a:r>
            <a:r>
              <a:rPr lang="es-MX" sz="2400" b="1" dirty="0"/>
              <a:t>, cobertura</a:t>
            </a:r>
            <a:r>
              <a:rPr lang="es-MX" sz="2000" dirty="0"/>
              <a:t>, productos o hitos). </a:t>
            </a:r>
          </a:p>
          <a:p>
            <a:pPr algn="just"/>
            <a:r>
              <a:rPr lang="es-MX" sz="2000" dirty="0"/>
              <a:t>Se centra en los </a:t>
            </a:r>
            <a:r>
              <a:rPr lang="es-MX" sz="2400" b="1" dirty="0"/>
              <a:t>sistemas nacionales, la optimización de recursos y el impacto</a:t>
            </a:r>
            <a:r>
              <a:rPr lang="es-MX" sz="2400" dirty="0"/>
              <a:t>, </a:t>
            </a:r>
            <a:r>
              <a:rPr lang="es-MX" sz="2000" dirty="0"/>
              <a:t>más que en la gestión de los insumos. </a:t>
            </a:r>
          </a:p>
          <a:p>
            <a:pPr algn="just"/>
            <a:r>
              <a:rPr lang="es-MX" sz="2000" dirty="0"/>
              <a:t>Permite que </a:t>
            </a:r>
            <a:r>
              <a:rPr lang="es-MX" sz="2400" b="1" dirty="0"/>
              <a:t>se haga un uso flexible de los fondos de subvención dentro de parámetros acordados </a:t>
            </a:r>
            <a:r>
              <a:rPr lang="es-MX" sz="2000" dirty="0"/>
              <a:t>previamente. </a:t>
            </a:r>
          </a:p>
          <a:p>
            <a:pPr algn="just"/>
            <a:r>
              <a:rPr lang="es-MX" sz="2000" dirty="0"/>
              <a:t>Se debe contemplar el financiamiento basado en resultados cuando </a:t>
            </a:r>
            <a:r>
              <a:rPr lang="es-MX" sz="2000" b="1" dirty="0"/>
              <a:t>pueda aumentar la eficacia del programa y</a:t>
            </a:r>
            <a:r>
              <a:rPr lang="es-MX" sz="2000" dirty="0"/>
              <a:t>, en última instancia, </a:t>
            </a:r>
            <a:r>
              <a:rPr lang="es-MX" sz="2400" b="1" dirty="0"/>
              <a:t>maximizar el impacto de la inversión en los resultados </a:t>
            </a:r>
            <a:r>
              <a:rPr lang="es-MX" sz="2000" dirty="0"/>
              <a:t>sanitarios nacionales o de un área programática específica.</a:t>
            </a:r>
            <a:endParaRPr lang="es-SV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E58761-7020-E8CB-E7ED-179ACF8B763A}"/>
              </a:ext>
            </a:extLst>
          </p:cNvPr>
          <p:cNvSpPr txBox="1"/>
          <p:nvPr/>
        </p:nvSpPr>
        <p:spPr>
          <a:xfrm>
            <a:off x="1071832" y="6073792"/>
            <a:ext cx="87364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Fuente: core_grant-budgeting-operational_guidance_esV2023 (1).pdf</a:t>
            </a: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92352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1012055" y="938449"/>
            <a:ext cx="8954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FINANCIAMIENTO BASADO EN RESULTADOS (BFR):</a:t>
            </a: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VIH 2025-2027 </a:t>
            </a:r>
          </a:p>
          <a:p>
            <a:pPr algn="ctr"/>
            <a:r>
              <a:rPr lang="es-SV" sz="24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REQUISITOS CLAVES </a:t>
            </a:r>
            <a:endParaRPr lang="es-SV" sz="3200" b="1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9" name="Imagen 1" descr="image001">
            <a:extLst>
              <a:ext uri="{FF2B5EF4-FFF2-40B4-BE49-F238E27FC236}">
                <a16:creationId xmlns:a16="http://schemas.microsoft.com/office/drawing/2014/main" id="{04C34BB5-0127-485F-9F76-32ADC38D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C25263-59C8-DE21-5775-CE9BA00C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4245"/>
            <a:ext cx="10515600" cy="36062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2000" dirty="0"/>
              <a:t>• </a:t>
            </a:r>
            <a:r>
              <a:rPr lang="es-MX" sz="2000" b="1" dirty="0"/>
              <a:t>Verificación de resultados: </a:t>
            </a:r>
            <a:r>
              <a:rPr lang="es-MX" sz="2000" dirty="0"/>
              <a:t>se ha definido el </a:t>
            </a:r>
            <a:r>
              <a:rPr lang="es-MX" sz="2400" b="1" dirty="0"/>
              <a:t>enfoque de verificación independiente de los resultados y se ha identificado a la entidad que llevará a cabo las verificaciones</a:t>
            </a:r>
            <a:r>
              <a:rPr lang="es-MX" sz="2000" dirty="0"/>
              <a:t>, que cuenta con la experiencia y los conocimientos suficientes, así como con las herramientas necesarias para realizar la verificación.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MX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2000" dirty="0"/>
              <a:t>• </a:t>
            </a:r>
            <a:r>
              <a:rPr lang="es-MX" sz="2000" b="1" dirty="0"/>
              <a:t>Garantía externa</a:t>
            </a:r>
            <a:r>
              <a:rPr lang="es-MX" sz="2000" dirty="0"/>
              <a:t>: la Institución Máxima de Auditoría o el auditor institucional </a:t>
            </a:r>
            <a:r>
              <a:rPr lang="es-MX" sz="2000" b="1" dirty="0"/>
              <a:t>(incluidos los </a:t>
            </a:r>
            <a:r>
              <a:rPr lang="es-MX" sz="2400" b="1" dirty="0"/>
              <a:t>auditores externos e independientes) tienen capacidad para realizar auditorías de sistemas o basadas en el desempeño</a:t>
            </a:r>
            <a:r>
              <a:rPr lang="es-MX" sz="2000" b="1" dirty="0"/>
              <a:t>.</a:t>
            </a:r>
            <a:r>
              <a:rPr lang="es-MX" sz="2000" dirty="0"/>
              <a:t> En caso de que la capacidad no sea óptima, se realizan esfuerzos de mitigación o de desarrollo de la capacidad para proporcionar una garantía adecuada sobre el uso eficiente y eficaz de los fondos para alcanzar las metas acordadas.</a:t>
            </a:r>
            <a:endParaRPr lang="es-SV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E58761-7020-E8CB-E7ED-179ACF8B763A}"/>
              </a:ext>
            </a:extLst>
          </p:cNvPr>
          <p:cNvSpPr txBox="1"/>
          <p:nvPr/>
        </p:nvSpPr>
        <p:spPr>
          <a:xfrm>
            <a:off x="1071832" y="6073792"/>
            <a:ext cx="87364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Fuente: core_grant-budgeting-operational_guidance_esV2023 (1).pdf</a:t>
            </a: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124093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1012055" y="622762"/>
            <a:ext cx="8954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FINANCIAMIENTO BASADO EN RESULTADOS (BFR):</a:t>
            </a:r>
          </a:p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VIH 2025-2027 </a:t>
            </a:r>
          </a:p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DISTRIBUCIÓN PRESUPUESTO PARA INDICADORES COBERTURA</a:t>
            </a:r>
          </a:p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  <a:endParaRPr lang="es-SV" sz="28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9" name="Imagen 1" descr="image001">
            <a:extLst>
              <a:ext uri="{FF2B5EF4-FFF2-40B4-BE49-F238E27FC236}">
                <a16:creationId xmlns:a16="http://schemas.microsoft.com/office/drawing/2014/main" id="{04C34BB5-0127-485F-9F76-32ADC38D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49C275AC-DD9B-2F63-AC96-7C0D50FF2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373134"/>
              </p:ext>
            </p:extLst>
          </p:nvPr>
        </p:nvGraphicFramePr>
        <p:xfrm>
          <a:off x="838198" y="1707503"/>
          <a:ext cx="10227906" cy="4705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945">
                  <a:extLst>
                    <a:ext uri="{9D8B030D-6E8A-4147-A177-3AD203B41FA5}">
                      <a16:colId xmlns:a16="http://schemas.microsoft.com/office/drawing/2014/main" val="922498608"/>
                    </a:ext>
                  </a:extLst>
                </a:gridCol>
                <a:gridCol w="3331028">
                  <a:extLst>
                    <a:ext uri="{9D8B030D-6E8A-4147-A177-3AD203B41FA5}">
                      <a16:colId xmlns:a16="http://schemas.microsoft.com/office/drawing/2014/main" val="1662267850"/>
                    </a:ext>
                  </a:extLst>
                </a:gridCol>
                <a:gridCol w="2128933">
                  <a:extLst>
                    <a:ext uri="{9D8B030D-6E8A-4147-A177-3AD203B41FA5}">
                      <a16:colId xmlns:a16="http://schemas.microsoft.com/office/drawing/2014/main" val="3186417527"/>
                    </a:ext>
                  </a:extLst>
                </a:gridCol>
              </a:tblGrid>
              <a:tr h="5048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INDICADORES PAGO POR RESULTADOS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4680272"/>
                  </a:ext>
                </a:extLst>
              </a:tr>
              <a:tr h="1048021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KP-6 - Otro 5  Número de hombres que tienen relaciones sexuales con hombres y numero de personas transgénero que recibieron algún producto PrEP al menos una vez durante 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1,078,168.52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4864369"/>
                  </a:ext>
                </a:extLst>
              </a:tr>
              <a:tr h="627948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HTS-5- Otro 6  Porcentaje de personas recién diagnosticadas con infección por el VIH que han iniciado tratamiento antirretroviral en 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1,112,269.81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3384451"/>
                  </a:ext>
                </a:extLst>
              </a:tr>
              <a:tr h="74674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TCS-1.1 - Otro 7  Número de personas que viven con VIH en tratamiento antirretroviral al final del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1,241,829.33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1974840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TB/HIV-3.1a - Otro 8 Porcentaje de personas que viven con el VIH que acaban de iniciar el tratamiento antirretroviral y que fueron sometidas a pruebas de tuberculosis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882,533.93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1497329"/>
                  </a:ext>
                </a:extLst>
              </a:tr>
              <a:tr h="92560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TOTAL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4,314,801.59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65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51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1665198" y="840479"/>
            <a:ext cx="8954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FINANCIAMIENTO BASADO EN RESULTADOS (BFR):</a:t>
            </a:r>
          </a:p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VIH 2025-2027 </a:t>
            </a:r>
          </a:p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4 INDICADORES DE COBERTURA</a:t>
            </a:r>
          </a:p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  <a:endParaRPr lang="es-SV" sz="28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9" name="Imagen 1" descr="image001">
            <a:extLst>
              <a:ext uri="{FF2B5EF4-FFF2-40B4-BE49-F238E27FC236}">
                <a16:creationId xmlns:a16="http://schemas.microsoft.com/office/drawing/2014/main" id="{04C34BB5-0127-485F-9F76-32ADC38D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" y="31534"/>
            <a:ext cx="2148840" cy="10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4FADD10-6C58-F735-5BA9-A90136FA1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829" y="1828801"/>
            <a:ext cx="11870871" cy="4669970"/>
          </a:xfrm>
        </p:spPr>
      </p:pic>
    </p:spTree>
    <p:extLst>
      <p:ext uri="{BB962C8B-B14F-4D97-AF65-F5344CB8AC3E}">
        <p14:creationId xmlns:p14="http://schemas.microsoft.com/office/powerpoint/2010/main" val="3274546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996</Words>
  <Application>Microsoft Office PowerPoint</Application>
  <PresentationFormat>Panorámica</PresentationFormat>
  <Paragraphs>128</Paragraphs>
  <Slides>13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Arial</vt:lpstr>
      <vt:lpstr>Bembo Std</vt:lpstr>
      <vt:lpstr>Calibri</vt:lpstr>
      <vt:lpstr>Calibri Light</vt:lpstr>
      <vt:lpstr>Object Sans Regular</vt:lpstr>
      <vt:lpstr>Tema de Office</vt:lpstr>
      <vt:lpstr> Proyecto SLV-C-MOH   SUBVENCIÓN VIH Y TB   2025-2027     </vt:lpstr>
      <vt:lpstr> Financiamiento Fondo Mundial a El Salvador </vt:lpstr>
      <vt:lpstr>Estrategia del  Fondo Mundial </vt:lpstr>
      <vt:lpstr>Asignación  Financiamiento Fondo Mundial 2025-2027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FINANCIAMIENTO BASADO EN RESULTADOS (BFR): COMPONENTE VIH 2025-2027  4 INDICADORES DE COBERTURA </vt:lpstr>
      <vt:lpstr>FINANCIAMIENTO BASADO EN RESULTADOS (BFR): COMPONENTE TUBERCULOSIS  2025-2027  4 INDICADORES DE COBERTURA </vt:lpstr>
      <vt:lpstr>FINANCIAMIENTO BASADO EN RESULTADOS (BFR): COMPONENTE TUBERCULOSIS  2025-2027  4 INDICADORES DE COBERTURA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 COMITÉ DE PROPUESTAS  VIH</dc:title>
  <dc:creator>MARTINEZ DE MIRANDA, Celina</dc:creator>
  <cp:lastModifiedBy>Oficina Apoyo a Fondo Mundial</cp:lastModifiedBy>
  <cp:revision>94</cp:revision>
  <cp:lastPrinted>2021-11-16T23:45:44Z</cp:lastPrinted>
  <dcterms:created xsi:type="dcterms:W3CDTF">2021-01-14T02:26:27Z</dcterms:created>
  <dcterms:modified xsi:type="dcterms:W3CDTF">2024-10-22T17:46:04Z</dcterms:modified>
</cp:coreProperties>
</file>