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65" r:id="rId6"/>
    <p:sldId id="259" r:id="rId7"/>
    <p:sldId id="277" r:id="rId8"/>
    <p:sldId id="276" r:id="rId9"/>
    <p:sldId id="275" r:id="rId10"/>
    <p:sldId id="274" r:id="rId11"/>
    <p:sldId id="285" r:id="rId12"/>
    <p:sldId id="278" r:id="rId13"/>
    <p:sldId id="261" r:id="rId14"/>
    <p:sldId id="266" r:id="rId15"/>
    <p:sldId id="286" r:id="rId16"/>
    <p:sldId id="280" r:id="rId17"/>
    <p:sldId id="283" r:id="rId18"/>
    <p:sldId id="287" r:id="rId19"/>
    <p:sldId id="288" r:id="rId20"/>
    <p:sldId id="289" r:id="rId21"/>
    <p:sldId id="290" r:id="rId22"/>
    <p:sldId id="281" r:id="rId23"/>
    <p:sldId id="282" r:id="rId24"/>
    <p:sldId id="267" r:id="rId25"/>
    <p:sldId id="291" r:id="rId26"/>
    <p:sldId id="293" r:id="rId27"/>
    <p:sldId id="294" r:id="rId28"/>
    <p:sldId id="295" r:id="rId29"/>
    <p:sldId id="296" r:id="rId30"/>
    <p:sldId id="297" r:id="rId31"/>
    <p:sldId id="299" r:id="rId32"/>
    <p:sldId id="300" r:id="rId33"/>
    <p:sldId id="269" r:id="rId34"/>
    <p:sldId id="301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271" r:id="rId44"/>
    <p:sldId id="272" r:id="rId45"/>
    <p:sldId id="311" r:id="rId46"/>
    <p:sldId id="318" r:id="rId47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idades del estudio" id="{4229B321-CC9E-49BC-9299-12A1E562418F}">
          <p14:sldIdLst>
            <p14:sldId id="256"/>
            <p14:sldId id="257"/>
            <p14:sldId id="284"/>
            <p14:sldId id="258"/>
            <p14:sldId id="265"/>
            <p14:sldId id="259"/>
            <p14:sldId id="277"/>
            <p14:sldId id="276"/>
            <p14:sldId id="275"/>
            <p14:sldId id="274"/>
            <p14:sldId id="285"/>
            <p14:sldId id="278"/>
          </p14:sldIdLst>
        </p14:section>
        <p14:section name="Resultados HSH" id="{49CA571B-97A1-4896-BD57-F000335D9365}">
          <p14:sldIdLst>
            <p14:sldId id="261"/>
            <p14:sldId id="266"/>
            <p14:sldId id="286"/>
            <p14:sldId id="280"/>
            <p14:sldId id="283"/>
            <p14:sldId id="287"/>
            <p14:sldId id="288"/>
            <p14:sldId id="289"/>
            <p14:sldId id="290"/>
            <p14:sldId id="281"/>
            <p14:sldId id="282"/>
          </p14:sldIdLst>
        </p14:section>
        <p14:section name="Resultados MTS" id="{D260409D-FDD3-4D71-9B5D-460A6DA62241}">
          <p14:sldIdLst>
            <p14:sldId id="267"/>
            <p14:sldId id="291"/>
            <p14:sldId id="293"/>
            <p14:sldId id="294"/>
            <p14:sldId id="295"/>
            <p14:sldId id="296"/>
            <p14:sldId id="297"/>
            <p14:sldId id="299"/>
            <p14:sldId id="300"/>
          </p14:sldIdLst>
        </p14:section>
        <p14:section name="Resultados MTRANS" id="{DB33E256-1534-4B66-A8B8-7E78B8345992}">
          <p14:sldIdLst>
            <p14:sldId id="269"/>
            <p14:sldId id="301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  <p14:section name="Conclusiones generales" id="{E7381DAC-6C24-4701-B20D-3F9748D07B30}">
          <p14:sldIdLst>
            <p14:sldId id="271"/>
            <p14:sldId id="272"/>
            <p14:sldId id="311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6F5"/>
    <a:srgbClr val="2272A9"/>
    <a:srgbClr val="E73048"/>
    <a:srgbClr val="EBA745"/>
    <a:srgbClr val="F9CFD5"/>
    <a:srgbClr val="FFD9DE"/>
    <a:srgbClr val="FF6174"/>
    <a:srgbClr val="FAE8CE"/>
    <a:srgbClr val="D2E7F6"/>
    <a:srgbClr val="FF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FC2E6-0DFB-083C-AA93-EAFA35BC7717}" v="331" dt="2024-10-24T13:52:46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laninternational-my.sharepoint.com/personal/svfm_igc_plan-international_org/Documents/IGC_FM%202022-2024/04%20Estudios/02%20Estudio%20prevalencia%20de%20VIH/18%20Plan%20de%20Divulgaci&#243;n/Nuevo%20Hoja%20de%20c&#225;lculo%20de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HSH!$C$2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9-4A99-8284-83805FC970E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59-4A99-8284-83805FC970E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59-4A99-8284-83805FC9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HSH!$B$3:$B$5</c:f>
              <c:strCache>
                <c:ptCount val="3"/>
                <c:pt idx="0">
                  <c:v>Bisexual</c:v>
                </c:pt>
                <c:pt idx="1">
                  <c:v>Homosexual</c:v>
                </c:pt>
                <c:pt idx="2">
                  <c:v>Otros</c:v>
                </c:pt>
              </c:strCache>
            </c:strRef>
          </c:cat>
          <c:val>
            <c:numRef>
              <c:f>HSH!$C$3:$C$5</c:f>
              <c:numCache>
                <c:formatCode>0.0%</c:formatCode>
                <c:ptCount val="3"/>
                <c:pt idx="0">
                  <c:v>0.47599999999999998</c:v>
                </c:pt>
                <c:pt idx="1">
                  <c:v>0.45200000000000001</c:v>
                </c:pt>
                <c:pt idx="2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59-4A99-8284-83805FC970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74029284691605"/>
          <c:y val="7.4224832598545634E-2"/>
          <c:w val="0.33625970715308395"/>
          <c:h val="0.8515500314432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180F7-5251-4CD2-8346-1AA03E44286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SV"/>
        </a:p>
      </dgm:t>
    </dgm:pt>
    <dgm:pt modelId="{23B42154-8725-41D9-8A40-C53E484AB79B}">
      <dgm:prSet phldrT="[Texto]" custT="1"/>
      <dgm:spPr/>
      <dgm:t>
        <a:bodyPr/>
        <a:lstStyle/>
        <a:p>
          <a:r>
            <a:rPr lang="es-MX" sz="2000"/>
            <a:t>Semilla</a:t>
          </a:r>
          <a:endParaRPr lang="es-SV" sz="2000"/>
        </a:p>
      </dgm:t>
    </dgm:pt>
    <dgm:pt modelId="{AF588AC0-9C18-40B0-8FF6-83892AFC4698}" type="parTrans" cxnId="{421EAE24-06AB-44E1-B253-5760B43FA750}">
      <dgm:prSet/>
      <dgm:spPr/>
      <dgm:t>
        <a:bodyPr/>
        <a:lstStyle/>
        <a:p>
          <a:endParaRPr lang="es-SV" sz="2000"/>
        </a:p>
      </dgm:t>
    </dgm:pt>
    <dgm:pt modelId="{69CFD520-748C-48F2-AF49-8F8622CBAE80}" type="sibTrans" cxnId="{421EAE24-06AB-44E1-B253-5760B43FA750}">
      <dgm:prSet/>
      <dgm:spPr/>
      <dgm:t>
        <a:bodyPr/>
        <a:lstStyle/>
        <a:p>
          <a:endParaRPr lang="es-SV" sz="2000"/>
        </a:p>
      </dgm:t>
    </dgm:pt>
    <dgm:pt modelId="{34E538B0-519D-4FC8-9B11-2E5FA12D663B}">
      <dgm:prSet phldrT="[Texto]" custT="1"/>
      <dgm:spPr/>
      <dgm:t>
        <a:bodyPr/>
        <a:lstStyle/>
        <a:p>
          <a:r>
            <a:rPr lang="es-MX" sz="2000"/>
            <a:t>Ola 1</a:t>
          </a:r>
          <a:endParaRPr lang="es-SV" sz="2000"/>
        </a:p>
      </dgm:t>
    </dgm:pt>
    <dgm:pt modelId="{806CE870-B7C9-4DBD-85B9-6CECCA14271E}" type="parTrans" cxnId="{13DED532-96EF-49BB-9D64-B52570C8E504}">
      <dgm:prSet custT="1"/>
      <dgm:spPr/>
      <dgm:t>
        <a:bodyPr/>
        <a:lstStyle/>
        <a:p>
          <a:endParaRPr lang="es-SV" sz="2000"/>
        </a:p>
      </dgm:t>
    </dgm:pt>
    <dgm:pt modelId="{5487F0B4-AC0C-466E-B71A-D6F470862C80}" type="sibTrans" cxnId="{13DED532-96EF-49BB-9D64-B52570C8E504}">
      <dgm:prSet/>
      <dgm:spPr/>
      <dgm:t>
        <a:bodyPr/>
        <a:lstStyle/>
        <a:p>
          <a:endParaRPr lang="es-SV" sz="2000"/>
        </a:p>
      </dgm:t>
    </dgm:pt>
    <dgm:pt modelId="{C448E7DA-7C1B-45E1-953F-83E408113BC9}">
      <dgm:prSet phldrT="[Texto]"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CE89C51B-02F2-4A52-94BE-C5EC498016DE}" type="parTrans" cxnId="{95FD8633-EE24-4388-9C85-E54B1A716BE6}">
      <dgm:prSet custT="1"/>
      <dgm:spPr/>
      <dgm:t>
        <a:bodyPr/>
        <a:lstStyle/>
        <a:p>
          <a:endParaRPr lang="es-SV" sz="2000"/>
        </a:p>
      </dgm:t>
    </dgm:pt>
    <dgm:pt modelId="{D7F528FD-9C69-4C70-AEAB-497E01819BC9}" type="sibTrans" cxnId="{95FD8633-EE24-4388-9C85-E54B1A716BE6}">
      <dgm:prSet/>
      <dgm:spPr/>
      <dgm:t>
        <a:bodyPr/>
        <a:lstStyle/>
        <a:p>
          <a:endParaRPr lang="es-SV" sz="2000"/>
        </a:p>
      </dgm:t>
    </dgm:pt>
    <dgm:pt modelId="{4124D0CF-893E-4E4D-954C-A6C5950E9610}">
      <dgm:prSet phldrT="[Texto]" custT="1"/>
      <dgm:spPr/>
      <dgm:t>
        <a:bodyPr/>
        <a:lstStyle/>
        <a:p>
          <a:r>
            <a:rPr lang="es-MX" sz="2000"/>
            <a:t>Ola 1</a:t>
          </a:r>
          <a:endParaRPr lang="es-SV" sz="2000"/>
        </a:p>
      </dgm:t>
    </dgm:pt>
    <dgm:pt modelId="{DB456506-B908-41ED-A0F5-69B229373DB0}" type="parTrans" cxnId="{26E9133B-5E7A-4EC5-9FBE-C3C9CC91C4A7}">
      <dgm:prSet custT="1"/>
      <dgm:spPr/>
      <dgm:t>
        <a:bodyPr/>
        <a:lstStyle/>
        <a:p>
          <a:endParaRPr lang="es-SV" sz="2000"/>
        </a:p>
      </dgm:t>
    </dgm:pt>
    <dgm:pt modelId="{C5A0E021-78BE-45B1-9143-D658337783B0}" type="sibTrans" cxnId="{26E9133B-5E7A-4EC5-9FBE-C3C9CC91C4A7}">
      <dgm:prSet/>
      <dgm:spPr/>
      <dgm:t>
        <a:bodyPr/>
        <a:lstStyle/>
        <a:p>
          <a:endParaRPr lang="es-SV" sz="2000"/>
        </a:p>
      </dgm:t>
    </dgm:pt>
    <dgm:pt modelId="{22923D97-12BD-4ECD-9526-B18EA2104CBB}">
      <dgm:prSet custT="1"/>
      <dgm:spPr/>
      <dgm:t>
        <a:bodyPr/>
        <a:lstStyle/>
        <a:p>
          <a:r>
            <a:rPr lang="es-MX" sz="2000"/>
            <a:t>Ola 1</a:t>
          </a:r>
          <a:endParaRPr lang="es-SV" sz="2000"/>
        </a:p>
      </dgm:t>
    </dgm:pt>
    <dgm:pt modelId="{BAEE25A4-7E64-42F4-B9C8-112E9AA063F3}" type="parTrans" cxnId="{5FB526B8-67C8-49AC-AEB8-0258BEF02140}">
      <dgm:prSet custT="1"/>
      <dgm:spPr/>
      <dgm:t>
        <a:bodyPr/>
        <a:lstStyle/>
        <a:p>
          <a:endParaRPr lang="es-SV" sz="2000"/>
        </a:p>
      </dgm:t>
    </dgm:pt>
    <dgm:pt modelId="{4C29C671-8F61-4DE9-8FA7-61A0DBCEFBAA}" type="sibTrans" cxnId="{5FB526B8-67C8-49AC-AEB8-0258BEF02140}">
      <dgm:prSet/>
      <dgm:spPr/>
      <dgm:t>
        <a:bodyPr/>
        <a:lstStyle/>
        <a:p>
          <a:endParaRPr lang="es-SV" sz="2000"/>
        </a:p>
      </dgm:t>
    </dgm:pt>
    <dgm:pt modelId="{F92885DC-058D-4AF1-9AB5-C3FD4E2B6519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75115AB6-92A1-4436-AF04-B9AF9D63B29F}" type="parTrans" cxnId="{C9045997-5376-49A5-A1AC-823C2A5F98C3}">
      <dgm:prSet custT="1"/>
      <dgm:spPr/>
      <dgm:t>
        <a:bodyPr/>
        <a:lstStyle/>
        <a:p>
          <a:endParaRPr lang="es-SV" sz="2000"/>
        </a:p>
      </dgm:t>
    </dgm:pt>
    <dgm:pt modelId="{45BC0B0C-C1DB-4D1D-90CB-50D0F9C90A0C}" type="sibTrans" cxnId="{C9045997-5376-49A5-A1AC-823C2A5F98C3}">
      <dgm:prSet/>
      <dgm:spPr/>
      <dgm:t>
        <a:bodyPr/>
        <a:lstStyle/>
        <a:p>
          <a:endParaRPr lang="es-SV" sz="2000"/>
        </a:p>
      </dgm:t>
    </dgm:pt>
    <dgm:pt modelId="{969FBAFC-B389-442F-96D8-0E88BB89924F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BCA36341-6874-416B-BB8E-07264B7A853A}" type="parTrans" cxnId="{40655830-0FBA-42F7-B362-8FEB745CBC4C}">
      <dgm:prSet custT="1"/>
      <dgm:spPr/>
      <dgm:t>
        <a:bodyPr/>
        <a:lstStyle/>
        <a:p>
          <a:endParaRPr lang="es-SV" sz="2000"/>
        </a:p>
      </dgm:t>
    </dgm:pt>
    <dgm:pt modelId="{B6E705BF-4E6D-43F9-A66C-DF113DFCFB7A}" type="sibTrans" cxnId="{40655830-0FBA-42F7-B362-8FEB745CBC4C}">
      <dgm:prSet/>
      <dgm:spPr/>
      <dgm:t>
        <a:bodyPr/>
        <a:lstStyle/>
        <a:p>
          <a:endParaRPr lang="es-SV" sz="2000"/>
        </a:p>
      </dgm:t>
    </dgm:pt>
    <dgm:pt modelId="{F4C0F6B2-C71D-41EE-A750-609BA0DE5EE5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68DA0876-56E6-471A-86E4-6027014B936F}" type="parTrans" cxnId="{2B8908C8-798C-4EE8-9EAD-350FEE3F1937}">
      <dgm:prSet custT="1"/>
      <dgm:spPr/>
      <dgm:t>
        <a:bodyPr/>
        <a:lstStyle/>
        <a:p>
          <a:endParaRPr lang="es-SV" sz="2000"/>
        </a:p>
      </dgm:t>
    </dgm:pt>
    <dgm:pt modelId="{C4FC1963-0F65-410B-B434-762A4AD439F5}" type="sibTrans" cxnId="{2B8908C8-798C-4EE8-9EAD-350FEE3F1937}">
      <dgm:prSet/>
      <dgm:spPr/>
      <dgm:t>
        <a:bodyPr/>
        <a:lstStyle/>
        <a:p>
          <a:endParaRPr lang="es-SV" sz="2000"/>
        </a:p>
      </dgm:t>
    </dgm:pt>
    <dgm:pt modelId="{614C7659-D85B-44C3-A82D-B0010328C3F9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12D6755C-3EF4-44D7-9672-B0522DD44775}" type="parTrans" cxnId="{F9233045-C599-4F95-9C23-FCBEDCFDE631}">
      <dgm:prSet custT="1"/>
      <dgm:spPr/>
      <dgm:t>
        <a:bodyPr/>
        <a:lstStyle/>
        <a:p>
          <a:endParaRPr lang="es-SV" sz="2000"/>
        </a:p>
      </dgm:t>
    </dgm:pt>
    <dgm:pt modelId="{36EEBC79-65CA-4291-95B4-85ABAD7ECBEA}" type="sibTrans" cxnId="{F9233045-C599-4F95-9C23-FCBEDCFDE631}">
      <dgm:prSet/>
      <dgm:spPr/>
      <dgm:t>
        <a:bodyPr/>
        <a:lstStyle/>
        <a:p>
          <a:endParaRPr lang="es-SV" sz="2000"/>
        </a:p>
      </dgm:t>
    </dgm:pt>
    <dgm:pt modelId="{06A92A08-D3E9-446E-AF7B-7A3B838D7BF2}">
      <dgm:prSet custT="1"/>
      <dgm:spPr/>
      <dgm:t>
        <a:bodyPr/>
        <a:lstStyle/>
        <a:p>
          <a:r>
            <a:rPr lang="es-MX" sz="2000" dirty="0"/>
            <a:t>Ola 2</a:t>
          </a:r>
          <a:endParaRPr lang="es-SV" sz="2000" dirty="0"/>
        </a:p>
      </dgm:t>
    </dgm:pt>
    <dgm:pt modelId="{485DEF18-3B2C-4E88-B23D-85EB5E2EBBA2}" type="parTrans" cxnId="{5E754446-26B2-4FAE-B193-59993F884F33}">
      <dgm:prSet custT="1"/>
      <dgm:spPr/>
      <dgm:t>
        <a:bodyPr/>
        <a:lstStyle/>
        <a:p>
          <a:endParaRPr lang="es-SV" sz="2000"/>
        </a:p>
      </dgm:t>
    </dgm:pt>
    <dgm:pt modelId="{B47CEE0D-AA14-4905-82AA-A334AE65AA6B}" type="sibTrans" cxnId="{5E754446-26B2-4FAE-B193-59993F884F33}">
      <dgm:prSet/>
      <dgm:spPr/>
      <dgm:t>
        <a:bodyPr/>
        <a:lstStyle/>
        <a:p>
          <a:endParaRPr lang="es-SV" sz="2000"/>
        </a:p>
      </dgm:t>
    </dgm:pt>
    <dgm:pt modelId="{44DABC24-9007-48A6-959D-146CE053530F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0A71DD3D-6A1B-4503-BE4D-EE20BEEDEFD7}" type="parTrans" cxnId="{A8AE3B74-4138-4921-B105-B2654EE3D71C}">
      <dgm:prSet custT="1"/>
      <dgm:spPr/>
      <dgm:t>
        <a:bodyPr/>
        <a:lstStyle/>
        <a:p>
          <a:endParaRPr lang="es-SV" sz="2000"/>
        </a:p>
      </dgm:t>
    </dgm:pt>
    <dgm:pt modelId="{33D5BE64-BFE4-4088-BFCB-1E94E40F3F99}" type="sibTrans" cxnId="{A8AE3B74-4138-4921-B105-B2654EE3D71C}">
      <dgm:prSet/>
      <dgm:spPr/>
      <dgm:t>
        <a:bodyPr/>
        <a:lstStyle/>
        <a:p>
          <a:endParaRPr lang="es-SV" sz="2000"/>
        </a:p>
      </dgm:t>
    </dgm:pt>
    <dgm:pt modelId="{CA8D44B2-E289-4420-9CA9-C8ED47096481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0BDCC85F-4161-4CFD-81FA-A3EA1C0D27E2}" type="parTrans" cxnId="{B1D718CE-E92E-457C-A9E6-ACB3A623FE1D}">
      <dgm:prSet custT="1"/>
      <dgm:spPr/>
      <dgm:t>
        <a:bodyPr/>
        <a:lstStyle/>
        <a:p>
          <a:endParaRPr lang="es-SV" sz="2000"/>
        </a:p>
      </dgm:t>
    </dgm:pt>
    <dgm:pt modelId="{E00821C0-3E60-4A8F-8857-154F74ED5C51}" type="sibTrans" cxnId="{B1D718CE-E92E-457C-A9E6-ACB3A623FE1D}">
      <dgm:prSet/>
      <dgm:spPr/>
      <dgm:t>
        <a:bodyPr/>
        <a:lstStyle/>
        <a:p>
          <a:endParaRPr lang="es-SV" sz="2000"/>
        </a:p>
      </dgm:t>
    </dgm:pt>
    <dgm:pt modelId="{9AEF7E4F-8758-4771-ADCA-F929E63CDF82}">
      <dgm:prSet custT="1"/>
      <dgm:spPr/>
      <dgm:t>
        <a:bodyPr/>
        <a:lstStyle/>
        <a:p>
          <a:r>
            <a:rPr lang="es-MX" sz="2000"/>
            <a:t>Ola 2</a:t>
          </a:r>
          <a:endParaRPr lang="es-SV" sz="2000"/>
        </a:p>
      </dgm:t>
    </dgm:pt>
    <dgm:pt modelId="{6F5FC470-E7FF-4BC8-827A-630A1CCBC28B}" type="parTrans" cxnId="{191C254C-65EE-4CAA-92DE-5FFA15A54A5D}">
      <dgm:prSet custT="1"/>
      <dgm:spPr/>
      <dgm:t>
        <a:bodyPr/>
        <a:lstStyle/>
        <a:p>
          <a:endParaRPr lang="es-SV" sz="2000"/>
        </a:p>
      </dgm:t>
    </dgm:pt>
    <dgm:pt modelId="{FC85C523-1B68-45B5-87CD-B098D0C13B6E}" type="sibTrans" cxnId="{191C254C-65EE-4CAA-92DE-5FFA15A54A5D}">
      <dgm:prSet/>
      <dgm:spPr/>
      <dgm:t>
        <a:bodyPr/>
        <a:lstStyle/>
        <a:p>
          <a:endParaRPr lang="es-SV" sz="2000"/>
        </a:p>
      </dgm:t>
    </dgm:pt>
    <dgm:pt modelId="{6AFCC1FC-2888-4941-BBDA-BF68929854FF}" type="pres">
      <dgm:prSet presAssocID="{CA0180F7-5251-4CD2-8346-1AA03E44286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3569322-DD26-4B9B-947F-FCF71D8F64D2}" type="pres">
      <dgm:prSet presAssocID="{23B42154-8725-41D9-8A40-C53E484AB79B}" presName="root1" presStyleCnt="0"/>
      <dgm:spPr/>
    </dgm:pt>
    <dgm:pt modelId="{CC11046A-585E-4D67-8FC0-4273FDD80545}" type="pres">
      <dgm:prSet presAssocID="{23B42154-8725-41D9-8A40-C53E484AB79B}" presName="LevelOneTextNode" presStyleLbl="node0" presStyleIdx="0" presStyleCnt="1">
        <dgm:presLayoutVars>
          <dgm:chPref val="3"/>
        </dgm:presLayoutVars>
      </dgm:prSet>
      <dgm:spPr/>
    </dgm:pt>
    <dgm:pt modelId="{740E9356-4AB5-4277-A780-654A48597688}" type="pres">
      <dgm:prSet presAssocID="{23B42154-8725-41D9-8A40-C53E484AB79B}" presName="level2hierChild" presStyleCnt="0"/>
      <dgm:spPr/>
    </dgm:pt>
    <dgm:pt modelId="{A92A965C-8E9E-4873-BC37-D83CBABF8D7A}" type="pres">
      <dgm:prSet presAssocID="{806CE870-B7C9-4DBD-85B9-6CECCA14271E}" presName="conn2-1" presStyleLbl="parChTrans1D2" presStyleIdx="0" presStyleCnt="3"/>
      <dgm:spPr/>
    </dgm:pt>
    <dgm:pt modelId="{A682593F-2675-4CFB-A316-D8561D101E8C}" type="pres">
      <dgm:prSet presAssocID="{806CE870-B7C9-4DBD-85B9-6CECCA14271E}" presName="connTx" presStyleLbl="parChTrans1D2" presStyleIdx="0" presStyleCnt="3"/>
      <dgm:spPr/>
    </dgm:pt>
    <dgm:pt modelId="{716CB74B-EBD0-4A83-9ABE-11B8B0D90682}" type="pres">
      <dgm:prSet presAssocID="{34E538B0-519D-4FC8-9B11-2E5FA12D663B}" presName="root2" presStyleCnt="0"/>
      <dgm:spPr/>
    </dgm:pt>
    <dgm:pt modelId="{530CE885-A1C5-4EB6-8F9B-8F84D6801AF0}" type="pres">
      <dgm:prSet presAssocID="{34E538B0-519D-4FC8-9B11-2E5FA12D663B}" presName="LevelTwoTextNode" presStyleLbl="node2" presStyleIdx="0" presStyleCnt="3">
        <dgm:presLayoutVars>
          <dgm:chPref val="3"/>
        </dgm:presLayoutVars>
      </dgm:prSet>
      <dgm:spPr/>
    </dgm:pt>
    <dgm:pt modelId="{208ADC18-C6D9-40F1-BC7E-87AED5B5AED4}" type="pres">
      <dgm:prSet presAssocID="{34E538B0-519D-4FC8-9B11-2E5FA12D663B}" presName="level3hierChild" presStyleCnt="0"/>
      <dgm:spPr/>
    </dgm:pt>
    <dgm:pt modelId="{D85465EE-435D-4A4C-AD67-82B612D12B72}" type="pres">
      <dgm:prSet presAssocID="{CE89C51B-02F2-4A52-94BE-C5EC498016DE}" presName="conn2-1" presStyleLbl="parChTrans1D3" presStyleIdx="0" presStyleCnt="9"/>
      <dgm:spPr/>
    </dgm:pt>
    <dgm:pt modelId="{A3216348-AD3A-4E02-9B44-2E033E77F8EE}" type="pres">
      <dgm:prSet presAssocID="{CE89C51B-02F2-4A52-94BE-C5EC498016DE}" presName="connTx" presStyleLbl="parChTrans1D3" presStyleIdx="0" presStyleCnt="9"/>
      <dgm:spPr/>
    </dgm:pt>
    <dgm:pt modelId="{80254633-939C-4C6A-8A11-E181F6D368D0}" type="pres">
      <dgm:prSet presAssocID="{C448E7DA-7C1B-45E1-953F-83E408113BC9}" presName="root2" presStyleCnt="0"/>
      <dgm:spPr/>
    </dgm:pt>
    <dgm:pt modelId="{210F9115-2739-4783-B378-AFA2E6A821D8}" type="pres">
      <dgm:prSet presAssocID="{C448E7DA-7C1B-45E1-953F-83E408113BC9}" presName="LevelTwoTextNode" presStyleLbl="node3" presStyleIdx="0" presStyleCnt="9">
        <dgm:presLayoutVars>
          <dgm:chPref val="3"/>
        </dgm:presLayoutVars>
      </dgm:prSet>
      <dgm:spPr/>
    </dgm:pt>
    <dgm:pt modelId="{C7586ABD-9E12-490A-A8AB-CD02FF18AD36}" type="pres">
      <dgm:prSet presAssocID="{C448E7DA-7C1B-45E1-953F-83E408113BC9}" presName="level3hierChild" presStyleCnt="0"/>
      <dgm:spPr/>
    </dgm:pt>
    <dgm:pt modelId="{A7CCEDCC-30FD-4EA5-82A1-987585F7FFE1}" type="pres">
      <dgm:prSet presAssocID="{BCA36341-6874-416B-BB8E-07264B7A853A}" presName="conn2-1" presStyleLbl="parChTrans1D3" presStyleIdx="1" presStyleCnt="9"/>
      <dgm:spPr/>
    </dgm:pt>
    <dgm:pt modelId="{495571C2-54AE-4EBC-825D-AECB4AC609C6}" type="pres">
      <dgm:prSet presAssocID="{BCA36341-6874-416B-BB8E-07264B7A853A}" presName="connTx" presStyleLbl="parChTrans1D3" presStyleIdx="1" presStyleCnt="9"/>
      <dgm:spPr/>
    </dgm:pt>
    <dgm:pt modelId="{06E473FD-5007-4953-ACD0-3283661F0DB1}" type="pres">
      <dgm:prSet presAssocID="{969FBAFC-B389-442F-96D8-0E88BB89924F}" presName="root2" presStyleCnt="0"/>
      <dgm:spPr/>
    </dgm:pt>
    <dgm:pt modelId="{8B42549D-A619-4A09-94E0-97A81D793280}" type="pres">
      <dgm:prSet presAssocID="{969FBAFC-B389-442F-96D8-0E88BB89924F}" presName="LevelTwoTextNode" presStyleLbl="node3" presStyleIdx="1" presStyleCnt="9">
        <dgm:presLayoutVars>
          <dgm:chPref val="3"/>
        </dgm:presLayoutVars>
      </dgm:prSet>
      <dgm:spPr/>
    </dgm:pt>
    <dgm:pt modelId="{47850004-EB6B-4953-A4CA-9514F143EC3D}" type="pres">
      <dgm:prSet presAssocID="{969FBAFC-B389-442F-96D8-0E88BB89924F}" presName="level3hierChild" presStyleCnt="0"/>
      <dgm:spPr/>
    </dgm:pt>
    <dgm:pt modelId="{71B5543A-82F4-4525-8236-30D29CECCFC4}" type="pres">
      <dgm:prSet presAssocID="{75115AB6-92A1-4436-AF04-B9AF9D63B29F}" presName="conn2-1" presStyleLbl="parChTrans1D3" presStyleIdx="2" presStyleCnt="9"/>
      <dgm:spPr/>
    </dgm:pt>
    <dgm:pt modelId="{55F68109-52C8-4106-9094-94CC84662649}" type="pres">
      <dgm:prSet presAssocID="{75115AB6-92A1-4436-AF04-B9AF9D63B29F}" presName="connTx" presStyleLbl="parChTrans1D3" presStyleIdx="2" presStyleCnt="9"/>
      <dgm:spPr/>
    </dgm:pt>
    <dgm:pt modelId="{7FD6CDBC-304A-4D4D-BCBE-7763EDDF28C8}" type="pres">
      <dgm:prSet presAssocID="{F92885DC-058D-4AF1-9AB5-C3FD4E2B6519}" presName="root2" presStyleCnt="0"/>
      <dgm:spPr/>
    </dgm:pt>
    <dgm:pt modelId="{541418F5-8D8C-4BAB-9375-19F97AECB292}" type="pres">
      <dgm:prSet presAssocID="{F92885DC-058D-4AF1-9AB5-C3FD4E2B6519}" presName="LevelTwoTextNode" presStyleLbl="node3" presStyleIdx="2" presStyleCnt="9">
        <dgm:presLayoutVars>
          <dgm:chPref val="3"/>
        </dgm:presLayoutVars>
      </dgm:prSet>
      <dgm:spPr/>
    </dgm:pt>
    <dgm:pt modelId="{B2DD673B-1E82-42F2-8A79-C4FE58F815CB}" type="pres">
      <dgm:prSet presAssocID="{F92885DC-058D-4AF1-9AB5-C3FD4E2B6519}" presName="level3hierChild" presStyleCnt="0"/>
      <dgm:spPr/>
    </dgm:pt>
    <dgm:pt modelId="{DEF7DD70-B2D7-4CC4-AC7F-AF4F66BF98E8}" type="pres">
      <dgm:prSet presAssocID="{DB456506-B908-41ED-A0F5-69B229373DB0}" presName="conn2-1" presStyleLbl="parChTrans1D2" presStyleIdx="1" presStyleCnt="3"/>
      <dgm:spPr/>
    </dgm:pt>
    <dgm:pt modelId="{E7FF0384-62A2-4C90-80AF-7DD1A90554B5}" type="pres">
      <dgm:prSet presAssocID="{DB456506-B908-41ED-A0F5-69B229373DB0}" presName="connTx" presStyleLbl="parChTrans1D2" presStyleIdx="1" presStyleCnt="3"/>
      <dgm:spPr/>
    </dgm:pt>
    <dgm:pt modelId="{54C441CC-BA01-4D3C-96EA-E1A527CD901A}" type="pres">
      <dgm:prSet presAssocID="{4124D0CF-893E-4E4D-954C-A6C5950E9610}" presName="root2" presStyleCnt="0"/>
      <dgm:spPr/>
    </dgm:pt>
    <dgm:pt modelId="{4DFB08F8-96CC-4C04-99CB-CDBBEA11B368}" type="pres">
      <dgm:prSet presAssocID="{4124D0CF-893E-4E4D-954C-A6C5950E9610}" presName="LevelTwoTextNode" presStyleLbl="node2" presStyleIdx="1" presStyleCnt="3">
        <dgm:presLayoutVars>
          <dgm:chPref val="3"/>
        </dgm:presLayoutVars>
      </dgm:prSet>
      <dgm:spPr/>
    </dgm:pt>
    <dgm:pt modelId="{6B6B8436-AFB7-42DF-A31A-BDE57AE4D07A}" type="pres">
      <dgm:prSet presAssocID="{4124D0CF-893E-4E4D-954C-A6C5950E9610}" presName="level3hierChild" presStyleCnt="0"/>
      <dgm:spPr/>
    </dgm:pt>
    <dgm:pt modelId="{3B62310D-4F95-414C-8777-59A2E816271E}" type="pres">
      <dgm:prSet presAssocID="{68DA0876-56E6-471A-86E4-6027014B936F}" presName="conn2-1" presStyleLbl="parChTrans1D3" presStyleIdx="3" presStyleCnt="9"/>
      <dgm:spPr/>
    </dgm:pt>
    <dgm:pt modelId="{C3FBDE2A-B70A-49F0-BC0B-A9B60DBAAFCE}" type="pres">
      <dgm:prSet presAssocID="{68DA0876-56E6-471A-86E4-6027014B936F}" presName="connTx" presStyleLbl="parChTrans1D3" presStyleIdx="3" presStyleCnt="9"/>
      <dgm:spPr/>
    </dgm:pt>
    <dgm:pt modelId="{E29F47C8-7708-4E27-9288-E8E9552CC9B8}" type="pres">
      <dgm:prSet presAssocID="{F4C0F6B2-C71D-41EE-A750-609BA0DE5EE5}" presName="root2" presStyleCnt="0"/>
      <dgm:spPr/>
    </dgm:pt>
    <dgm:pt modelId="{BE181E57-B6E6-4216-B970-8BA370243900}" type="pres">
      <dgm:prSet presAssocID="{F4C0F6B2-C71D-41EE-A750-609BA0DE5EE5}" presName="LevelTwoTextNode" presStyleLbl="node3" presStyleIdx="3" presStyleCnt="9">
        <dgm:presLayoutVars>
          <dgm:chPref val="3"/>
        </dgm:presLayoutVars>
      </dgm:prSet>
      <dgm:spPr/>
    </dgm:pt>
    <dgm:pt modelId="{D7D99438-356C-4228-95BC-78E75B03FAA5}" type="pres">
      <dgm:prSet presAssocID="{F4C0F6B2-C71D-41EE-A750-609BA0DE5EE5}" presName="level3hierChild" presStyleCnt="0"/>
      <dgm:spPr/>
    </dgm:pt>
    <dgm:pt modelId="{E510C30F-A052-45B6-9C2F-9E01EB891BFD}" type="pres">
      <dgm:prSet presAssocID="{12D6755C-3EF4-44D7-9672-B0522DD44775}" presName="conn2-1" presStyleLbl="parChTrans1D3" presStyleIdx="4" presStyleCnt="9"/>
      <dgm:spPr/>
    </dgm:pt>
    <dgm:pt modelId="{88DC11E4-4AAB-4EC0-A1C7-D1B99C1FF55B}" type="pres">
      <dgm:prSet presAssocID="{12D6755C-3EF4-44D7-9672-B0522DD44775}" presName="connTx" presStyleLbl="parChTrans1D3" presStyleIdx="4" presStyleCnt="9"/>
      <dgm:spPr/>
    </dgm:pt>
    <dgm:pt modelId="{33C3C096-259C-4E05-94E3-C81CD2E13B13}" type="pres">
      <dgm:prSet presAssocID="{614C7659-D85B-44C3-A82D-B0010328C3F9}" presName="root2" presStyleCnt="0"/>
      <dgm:spPr/>
    </dgm:pt>
    <dgm:pt modelId="{D20278D8-6643-4026-81E9-62282B347A35}" type="pres">
      <dgm:prSet presAssocID="{614C7659-D85B-44C3-A82D-B0010328C3F9}" presName="LevelTwoTextNode" presStyleLbl="node3" presStyleIdx="4" presStyleCnt="9">
        <dgm:presLayoutVars>
          <dgm:chPref val="3"/>
        </dgm:presLayoutVars>
      </dgm:prSet>
      <dgm:spPr/>
    </dgm:pt>
    <dgm:pt modelId="{517C2E45-BCF1-4E7A-906E-55C8966DA2F5}" type="pres">
      <dgm:prSet presAssocID="{614C7659-D85B-44C3-A82D-B0010328C3F9}" presName="level3hierChild" presStyleCnt="0"/>
      <dgm:spPr/>
    </dgm:pt>
    <dgm:pt modelId="{1D7703AA-7386-46FD-BD30-0DFE49212936}" type="pres">
      <dgm:prSet presAssocID="{485DEF18-3B2C-4E88-B23D-85EB5E2EBBA2}" presName="conn2-1" presStyleLbl="parChTrans1D3" presStyleIdx="5" presStyleCnt="9"/>
      <dgm:spPr/>
    </dgm:pt>
    <dgm:pt modelId="{C0B47B18-4D31-4692-8976-EE5144B54D7F}" type="pres">
      <dgm:prSet presAssocID="{485DEF18-3B2C-4E88-B23D-85EB5E2EBBA2}" presName="connTx" presStyleLbl="parChTrans1D3" presStyleIdx="5" presStyleCnt="9"/>
      <dgm:spPr/>
    </dgm:pt>
    <dgm:pt modelId="{6FF469C3-5AE4-490A-9BAE-213AB72E3FA9}" type="pres">
      <dgm:prSet presAssocID="{06A92A08-D3E9-446E-AF7B-7A3B838D7BF2}" presName="root2" presStyleCnt="0"/>
      <dgm:spPr/>
    </dgm:pt>
    <dgm:pt modelId="{3FC3A3A0-B19C-4630-B19A-7B7432F4F502}" type="pres">
      <dgm:prSet presAssocID="{06A92A08-D3E9-446E-AF7B-7A3B838D7BF2}" presName="LevelTwoTextNode" presStyleLbl="node3" presStyleIdx="5" presStyleCnt="9">
        <dgm:presLayoutVars>
          <dgm:chPref val="3"/>
        </dgm:presLayoutVars>
      </dgm:prSet>
      <dgm:spPr/>
    </dgm:pt>
    <dgm:pt modelId="{69A64DB4-6BE8-4CF9-972A-EBF0B38B3B10}" type="pres">
      <dgm:prSet presAssocID="{06A92A08-D3E9-446E-AF7B-7A3B838D7BF2}" presName="level3hierChild" presStyleCnt="0"/>
      <dgm:spPr/>
    </dgm:pt>
    <dgm:pt modelId="{87A27E3C-B105-41B5-91CA-C2B3961F99F3}" type="pres">
      <dgm:prSet presAssocID="{BAEE25A4-7E64-42F4-B9C8-112E9AA063F3}" presName="conn2-1" presStyleLbl="parChTrans1D2" presStyleIdx="2" presStyleCnt="3"/>
      <dgm:spPr/>
    </dgm:pt>
    <dgm:pt modelId="{D52D5C8D-A0F2-4C62-AE34-2D69BB99638A}" type="pres">
      <dgm:prSet presAssocID="{BAEE25A4-7E64-42F4-B9C8-112E9AA063F3}" presName="connTx" presStyleLbl="parChTrans1D2" presStyleIdx="2" presStyleCnt="3"/>
      <dgm:spPr/>
    </dgm:pt>
    <dgm:pt modelId="{D16A45C1-55A3-4C23-8023-02AA3E3FF668}" type="pres">
      <dgm:prSet presAssocID="{22923D97-12BD-4ECD-9526-B18EA2104CBB}" presName="root2" presStyleCnt="0"/>
      <dgm:spPr/>
    </dgm:pt>
    <dgm:pt modelId="{F3AD320C-F7B0-4BF2-8237-D5DD659FC3F7}" type="pres">
      <dgm:prSet presAssocID="{22923D97-12BD-4ECD-9526-B18EA2104CBB}" presName="LevelTwoTextNode" presStyleLbl="node2" presStyleIdx="2" presStyleCnt="3">
        <dgm:presLayoutVars>
          <dgm:chPref val="3"/>
        </dgm:presLayoutVars>
      </dgm:prSet>
      <dgm:spPr/>
    </dgm:pt>
    <dgm:pt modelId="{E377BAAD-37D4-41CC-BFDA-683B58904348}" type="pres">
      <dgm:prSet presAssocID="{22923D97-12BD-4ECD-9526-B18EA2104CBB}" presName="level3hierChild" presStyleCnt="0"/>
      <dgm:spPr/>
    </dgm:pt>
    <dgm:pt modelId="{694F91BC-506C-4638-B2C3-CF30265F49CE}" type="pres">
      <dgm:prSet presAssocID="{0A71DD3D-6A1B-4503-BE4D-EE20BEEDEFD7}" presName="conn2-1" presStyleLbl="parChTrans1D3" presStyleIdx="6" presStyleCnt="9"/>
      <dgm:spPr/>
    </dgm:pt>
    <dgm:pt modelId="{18B953A2-882A-4A1B-AA6D-9517194AF535}" type="pres">
      <dgm:prSet presAssocID="{0A71DD3D-6A1B-4503-BE4D-EE20BEEDEFD7}" presName="connTx" presStyleLbl="parChTrans1D3" presStyleIdx="6" presStyleCnt="9"/>
      <dgm:spPr/>
    </dgm:pt>
    <dgm:pt modelId="{61136E7D-B692-44D3-98C7-52B081BD690A}" type="pres">
      <dgm:prSet presAssocID="{44DABC24-9007-48A6-959D-146CE053530F}" presName="root2" presStyleCnt="0"/>
      <dgm:spPr/>
    </dgm:pt>
    <dgm:pt modelId="{B867AE43-3AEE-46AB-A620-7A5F3CD79566}" type="pres">
      <dgm:prSet presAssocID="{44DABC24-9007-48A6-959D-146CE053530F}" presName="LevelTwoTextNode" presStyleLbl="node3" presStyleIdx="6" presStyleCnt="9">
        <dgm:presLayoutVars>
          <dgm:chPref val="3"/>
        </dgm:presLayoutVars>
      </dgm:prSet>
      <dgm:spPr/>
    </dgm:pt>
    <dgm:pt modelId="{DCDFEBC1-B02A-454F-B4E0-8B76C7FAD2CC}" type="pres">
      <dgm:prSet presAssocID="{44DABC24-9007-48A6-959D-146CE053530F}" presName="level3hierChild" presStyleCnt="0"/>
      <dgm:spPr/>
    </dgm:pt>
    <dgm:pt modelId="{4F3238A7-9256-45FA-8A80-56C20C4B3D02}" type="pres">
      <dgm:prSet presAssocID="{0BDCC85F-4161-4CFD-81FA-A3EA1C0D27E2}" presName="conn2-1" presStyleLbl="parChTrans1D3" presStyleIdx="7" presStyleCnt="9"/>
      <dgm:spPr/>
    </dgm:pt>
    <dgm:pt modelId="{E9BF22EB-BECE-44AA-B944-CB875D469FAC}" type="pres">
      <dgm:prSet presAssocID="{0BDCC85F-4161-4CFD-81FA-A3EA1C0D27E2}" presName="connTx" presStyleLbl="parChTrans1D3" presStyleIdx="7" presStyleCnt="9"/>
      <dgm:spPr/>
    </dgm:pt>
    <dgm:pt modelId="{0FD5840C-EDD3-40C7-B4FC-0471CF744EB9}" type="pres">
      <dgm:prSet presAssocID="{CA8D44B2-E289-4420-9CA9-C8ED47096481}" presName="root2" presStyleCnt="0"/>
      <dgm:spPr/>
    </dgm:pt>
    <dgm:pt modelId="{DFFE38CE-6BDB-414C-B6B7-F88214E8D64C}" type="pres">
      <dgm:prSet presAssocID="{CA8D44B2-E289-4420-9CA9-C8ED47096481}" presName="LevelTwoTextNode" presStyleLbl="node3" presStyleIdx="7" presStyleCnt="9">
        <dgm:presLayoutVars>
          <dgm:chPref val="3"/>
        </dgm:presLayoutVars>
      </dgm:prSet>
      <dgm:spPr/>
    </dgm:pt>
    <dgm:pt modelId="{4ACFFEA1-3B57-4617-AB0B-0684449830FD}" type="pres">
      <dgm:prSet presAssocID="{CA8D44B2-E289-4420-9CA9-C8ED47096481}" presName="level3hierChild" presStyleCnt="0"/>
      <dgm:spPr/>
    </dgm:pt>
    <dgm:pt modelId="{26DBAD8A-0FA9-4611-A7B7-9EA09DB35426}" type="pres">
      <dgm:prSet presAssocID="{6F5FC470-E7FF-4BC8-827A-630A1CCBC28B}" presName="conn2-1" presStyleLbl="parChTrans1D3" presStyleIdx="8" presStyleCnt="9"/>
      <dgm:spPr/>
    </dgm:pt>
    <dgm:pt modelId="{9EB9B884-19D5-45AF-9B88-8DCD5BA199CC}" type="pres">
      <dgm:prSet presAssocID="{6F5FC470-E7FF-4BC8-827A-630A1CCBC28B}" presName="connTx" presStyleLbl="parChTrans1D3" presStyleIdx="8" presStyleCnt="9"/>
      <dgm:spPr/>
    </dgm:pt>
    <dgm:pt modelId="{70223551-AEF1-4A92-89A5-23399F01B60D}" type="pres">
      <dgm:prSet presAssocID="{9AEF7E4F-8758-4771-ADCA-F929E63CDF82}" presName="root2" presStyleCnt="0"/>
      <dgm:spPr/>
    </dgm:pt>
    <dgm:pt modelId="{4BA08F3A-0315-49BC-AD51-4CBB3898C2EE}" type="pres">
      <dgm:prSet presAssocID="{9AEF7E4F-8758-4771-ADCA-F929E63CDF82}" presName="LevelTwoTextNode" presStyleLbl="node3" presStyleIdx="8" presStyleCnt="9">
        <dgm:presLayoutVars>
          <dgm:chPref val="3"/>
        </dgm:presLayoutVars>
      </dgm:prSet>
      <dgm:spPr/>
    </dgm:pt>
    <dgm:pt modelId="{67985900-D3DF-4A24-BCDC-A37462DD649D}" type="pres">
      <dgm:prSet presAssocID="{9AEF7E4F-8758-4771-ADCA-F929E63CDF82}" presName="level3hierChild" presStyleCnt="0"/>
      <dgm:spPr/>
    </dgm:pt>
  </dgm:ptLst>
  <dgm:cxnLst>
    <dgm:cxn modelId="{A9F74B04-2C22-423C-99AD-E1AE0381237C}" type="presOf" srcId="{BCA36341-6874-416B-BB8E-07264B7A853A}" destId="{A7CCEDCC-30FD-4EA5-82A1-987585F7FFE1}" srcOrd="0" destOrd="0" presId="urn:microsoft.com/office/officeart/2005/8/layout/hierarchy2"/>
    <dgm:cxn modelId="{BF870C0E-7875-4F8C-B239-2A841EF360C2}" type="presOf" srcId="{485DEF18-3B2C-4E88-B23D-85EB5E2EBBA2}" destId="{C0B47B18-4D31-4692-8976-EE5144B54D7F}" srcOrd="1" destOrd="0" presId="urn:microsoft.com/office/officeart/2005/8/layout/hierarchy2"/>
    <dgm:cxn modelId="{C7688D0E-02A7-460B-8DB5-23961CF6FD08}" type="presOf" srcId="{BAEE25A4-7E64-42F4-B9C8-112E9AA063F3}" destId="{87A27E3C-B105-41B5-91CA-C2B3961F99F3}" srcOrd="0" destOrd="0" presId="urn:microsoft.com/office/officeart/2005/8/layout/hierarchy2"/>
    <dgm:cxn modelId="{5923090F-1914-4AFB-9493-222C93C02F50}" type="presOf" srcId="{12D6755C-3EF4-44D7-9672-B0522DD44775}" destId="{E510C30F-A052-45B6-9C2F-9E01EB891BFD}" srcOrd="0" destOrd="0" presId="urn:microsoft.com/office/officeart/2005/8/layout/hierarchy2"/>
    <dgm:cxn modelId="{87A60D15-BFE7-466A-ACC2-5BEE192C92AB}" type="presOf" srcId="{CE89C51B-02F2-4A52-94BE-C5EC498016DE}" destId="{D85465EE-435D-4A4C-AD67-82B612D12B72}" srcOrd="0" destOrd="0" presId="urn:microsoft.com/office/officeart/2005/8/layout/hierarchy2"/>
    <dgm:cxn modelId="{6EACAD15-3022-472D-B5BF-9CA848B425CF}" type="presOf" srcId="{68DA0876-56E6-471A-86E4-6027014B936F}" destId="{3B62310D-4F95-414C-8777-59A2E816271E}" srcOrd="0" destOrd="0" presId="urn:microsoft.com/office/officeart/2005/8/layout/hierarchy2"/>
    <dgm:cxn modelId="{421EAE24-06AB-44E1-B253-5760B43FA750}" srcId="{CA0180F7-5251-4CD2-8346-1AA03E442860}" destId="{23B42154-8725-41D9-8A40-C53E484AB79B}" srcOrd="0" destOrd="0" parTransId="{AF588AC0-9C18-40B0-8FF6-83892AFC4698}" sibTransId="{69CFD520-748C-48F2-AF49-8F8622CBAE80}"/>
    <dgm:cxn modelId="{CC88642B-9E58-4CD9-B0C0-8E01956E4E77}" type="presOf" srcId="{F4C0F6B2-C71D-41EE-A750-609BA0DE5EE5}" destId="{BE181E57-B6E6-4216-B970-8BA370243900}" srcOrd="0" destOrd="0" presId="urn:microsoft.com/office/officeart/2005/8/layout/hierarchy2"/>
    <dgm:cxn modelId="{40655830-0FBA-42F7-B362-8FEB745CBC4C}" srcId="{34E538B0-519D-4FC8-9B11-2E5FA12D663B}" destId="{969FBAFC-B389-442F-96D8-0E88BB89924F}" srcOrd="1" destOrd="0" parTransId="{BCA36341-6874-416B-BB8E-07264B7A853A}" sibTransId="{B6E705BF-4E6D-43F9-A66C-DF113DFCFB7A}"/>
    <dgm:cxn modelId="{75F06331-96DA-411D-8068-5B676AC26B56}" type="presOf" srcId="{68DA0876-56E6-471A-86E4-6027014B936F}" destId="{C3FBDE2A-B70A-49F0-BC0B-A9B60DBAAFCE}" srcOrd="1" destOrd="0" presId="urn:microsoft.com/office/officeart/2005/8/layout/hierarchy2"/>
    <dgm:cxn modelId="{13DED532-96EF-49BB-9D64-B52570C8E504}" srcId="{23B42154-8725-41D9-8A40-C53E484AB79B}" destId="{34E538B0-519D-4FC8-9B11-2E5FA12D663B}" srcOrd="0" destOrd="0" parTransId="{806CE870-B7C9-4DBD-85B9-6CECCA14271E}" sibTransId="{5487F0B4-AC0C-466E-B71A-D6F470862C80}"/>
    <dgm:cxn modelId="{95FD8633-EE24-4388-9C85-E54B1A716BE6}" srcId="{34E538B0-519D-4FC8-9B11-2E5FA12D663B}" destId="{C448E7DA-7C1B-45E1-953F-83E408113BC9}" srcOrd="0" destOrd="0" parTransId="{CE89C51B-02F2-4A52-94BE-C5EC498016DE}" sibTransId="{D7F528FD-9C69-4C70-AEAB-497E01819BC9}"/>
    <dgm:cxn modelId="{BFABA436-71C9-48EF-91DA-A81482068678}" type="presOf" srcId="{CA8D44B2-E289-4420-9CA9-C8ED47096481}" destId="{DFFE38CE-6BDB-414C-B6B7-F88214E8D64C}" srcOrd="0" destOrd="0" presId="urn:microsoft.com/office/officeart/2005/8/layout/hierarchy2"/>
    <dgm:cxn modelId="{F727EB38-F595-4642-AAF4-94C439CEED05}" type="presOf" srcId="{34E538B0-519D-4FC8-9B11-2E5FA12D663B}" destId="{530CE885-A1C5-4EB6-8F9B-8F84D6801AF0}" srcOrd="0" destOrd="0" presId="urn:microsoft.com/office/officeart/2005/8/layout/hierarchy2"/>
    <dgm:cxn modelId="{26E9133B-5E7A-4EC5-9FBE-C3C9CC91C4A7}" srcId="{23B42154-8725-41D9-8A40-C53E484AB79B}" destId="{4124D0CF-893E-4E4D-954C-A6C5950E9610}" srcOrd="1" destOrd="0" parTransId="{DB456506-B908-41ED-A0F5-69B229373DB0}" sibTransId="{C5A0E021-78BE-45B1-9143-D658337783B0}"/>
    <dgm:cxn modelId="{5750013C-233B-4445-A57C-04A465B8D65A}" type="presOf" srcId="{DB456506-B908-41ED-A0F5-69B229373DB0}" destId="{DEF7DD70-B2D7-4CC4-AC7F-AF4F66BF98E8}" srcOrd="0" destOrd="0" presId="urn:microsoft.com/office/officeart/2005/8/layout/hierarchy2"/>
    <dgm:cxn modelId="{50AC3D3C-64CD-42AF-BBFA-5ED0262DE37F}" type="presOf" srcId="{CA0180F7-5251-4CD2-8346-1AA03E442860}" destId="{6AFCC1FC-2888-4941-BBDA-BF68929854FF}" srcOrd="0" destOrd="0" presId="urn:microsoft.com/office/officeart/2005/8/layout/hierarchy2"/>
    <dgm:cxn modelId="{9E6C5A3D-3A2D-41FF-BEEE-02B1346939FC}" type="presOf" srcId="{0BDCC85F-4161-4CFD-81FA-A3EA1C0D27E2}" destId="{4F3238A7-9256-45FA-8A80-56C20C4B3D02}" srcOrd="0" destOrd="0" presId="urn:microsoft.com/office/officeart/2005/8/layout/hierarchy2"/>
    <dgm:cxn modelId="{EE70373E-0E9F-4F82-99BD-0DE27F8B85FE}" type="presOf" srcId="{6F5FC470-E7FF-4BC8-827A-630A1CCBC28B}" destId="{26DBAD8A-0FA9-4611-A7B7-9EA09DB35426}" srcOrd="0" destOrd="0" presId="urn:microsoft.com/office/officeart/2005/8/layout/hierarchy2"/>
    <dgm:cxn modelId="{47174A60-B293-49FA-8130-F6669811E225}" type="presOf" srcId="{06A92A08-D3E9-446E-AF7B-7A3B838D7BF2}" destId="{3FC3A3A0-B19C-4630-B19A-7B7432F4F502}" srcOrd="0" destOrd="0" presId="urn:microsoft.com/office/officeart/2005/8/layout/hierarchy2"/>
    <dgm:cxn modelId="{33180664-A906-4147-916B-F5168715DA44}" type="presOf" srcId="{806CE870-B7C9-4DBD-85B9-6CECCA14271E}" destId="{A92A965C-8E9E-4873-BC37-D83CBABF8D7A}" srcOrd="0" destOrd="0" presId="urn:microsoft.com/office/officeart/2005/8/layout/hierarchy2"/>
    <dgm:cxn modelId="{F9233045-C599-4F95-9C23-FCBEDCFDE631}" srcId="{4124D0CF-893E-4E4D-954C-A6C5950E9610}" destId="{614C7659-D85B-44C3-A82D-B0010328C3F9}" srcOrd="1" destOrd="0" parTransId="{12D6755C-3EF4-44D7-9672-B0522DD44775}" sibTransId="{36EEBC79-65CA-4291-95B4-85ABAD7ECBEA}"/>
    <dgm:cxn modelId="{5E754446-26B2-4FAE-B193-59993F884F33}" srcId="{4124D0CF-893E-4E4D-954C-A6C5950E9610}" destId="{06A92A08-D3E9-446E-AF7B-7A3B838D7BF2}" srcOrd="2" destOrd="0" parTransId="{485DEF18-3B2C-4E88-B23D-85EB5E2EBBA2}" sibTransId="{B47CEE0D-AA14-4905-82AA-A334AE65AA6B}"/>
    <dgm:cxn modelId="{191C254C-65EE-4CAA-92DE-5FFA15A54A5D}" srcId="{22923D97-12BD-4ECD-9526-B18EA2104CBB}" destId="{9AEF7E4F-8758-4771-ADCA-F929E63CDF82}" srcOrd="2" destOrd="0" parTransId="{6F5FC470-E7FF-4BC8-827A-630A1CCBC28B}" sibTransId="{FC85C523-1B68-45B5-87CD-B098D0C13B6E}"/>
    <dgm:cxn modelId="{094BD14C-9A27-41BD-86F2-30ACF61632E5}" type="presOf" srcId="{4124D0CF-893E-4E4D-954C-A6C5950E9610}" destId="{4DFB08F8-96CC-4C04-99CB-CDBBEA11B368}" srcOrd="0" destOrd="0" presId="urn:microsoft.com/office/officeart/2005/8/layout/hierarchy2"/>
    <dgm:cxn modelId="{6F9B634E-1A1A-4D15-8B7A-A9F23F46101C}" type="presOf" srcId="{22923D97-12BD-4ECD-9526-B18EA2104CBB}" destId="{F3AD320C-F7B0-4BF2-8237-D5DD659FC3F7}" srcOrd="0" destOrd="0" presId="urn:microsoft.com/office/officeart/2005/8/layout/hierarchy2"/>
    <dgm:cxn modelId="{11D85D72-87E1-41E3-A710-0FE3B23348F8}" type="presOf" srcId="{969FBAFC-B389-442F-96D8-0E88BB89924F}" destId="{8B42549D-A619-4A09-94E0-97A81D793280}" srcOrd="0" destOrd="0" presId="urn:microsoft.com/office/officeart/2005/8/layout/hierarchy2"/>
    <dgm:cxn modelId="{A8AE3B74-4138-4921-B105-B2654EE3D71C}" srcId="{22923D97-12BD-4ECD-9526-B18EA2104CBB}" destId="{44DABC24-9007-48A6-959D-146CE053530F}" srcOrd="0" destOrd="0" parTransId="{0A71DD3D-6A1B-4503-BE4D-EE20BEEDEFD7}" sibTransId="{33D5BE64-BFE4-4088-BFCB-1E94E40F3F99}"/>
    <dgm:cxn modelId="{2A4AC277-9428-4D0A-B41F-F19A75E529D1}" type="presOf" srcId="{23B42154-8725-41D9-8A40-C53E484AB79B}" destId="{CC11046A-585E-4D67-8FC0-4273FDD80545}" srcOrd="0" destOrd="0" presId="urn:microsoft.com/office/officeart/2005/8/layout/hierarchy2"/>
    <dgm:cxn modelId="{DCB6B47B-F816-4445-9D8B-EB8B730AD65C}" type="presOf" srcId="{485DEF18-3B2C-4E88-B23D-85EB5E2EBBA2}" destId="{1D7703AA-7386-46FD-BD30-0DFE49212936}" srcOrd="0" destOrd="0" presId="urn:microsoft.com/office/officeart/2005/8/layout/hierarchy2"/>
    <dgm:cxn modelId="{88500A82-3891-4F35-BB5F-D8CC2E5AD378}" type="presOf" srcId="{CE89C51B-02F2-4A52-94BE-C5EC498016DE}" destId="{A3216348-AD3A-4E02-9B44-2E033E77F8EE}" srcOrd="1" destOrd="0" presId="urn:microsoft.com/office/officeart/2005/8/layout/hierarchy2"/>
    <dgm:cxn modelId="{DB51E195-490B-4178-ABD5-32FB6F5FEADE}" type="presOf" srcId="{614C7659-D85B-44C3-A82D-B0010328C3F9}" destId="{D20278D8-6643-4026-81E9-62282B347A35}" srcOrd="0" destOrd="0" presId="urn:microsoft.com/office/officeart/2005/8/layout/hierarchy2"/>
    <dgm:cxn modelId="{C9045997-5376-49A5-A1AC-823C2A5F98C3}" srcId="{34E538B0-519D-4FC8-9B11-2E5FA12D663B}" destId="{F92885DC-058D-4AF1-9AB5-C3FD4E2B6519}" srcOrd="2" destOrd="0" parTransId="{75115AB6-92A1-4436-AF04-B9AF9D63B29F}" sibTransId="{45BC0B0C-C1DB-4D1D-90CB-50D0F9C90A0C}"/>
    <dgm:cxn modelId="{67779BAE-21C8-4D49-BCB4-4C8FEEE08855}" type="presOf" srcId="{6F5FC470-E7FF-4BC8-827A-630A1CCBC28B}" destId="{9EB9B884-19D5-45AF-9B88-8DCD5BA199CC}" srcOrd="1" destOrd="0" presId="urn:microsoft.com/office/officeart/2005/8/layout/hierarchy2"/>
    <dgm:cxn modelId="{5FB526B8-67C8-49AC-AEB8-0258BEF02140}" srcId="{23B42154-8725-41D9-8A40-C53E484AB79B}" destId="{22923D97-12BD-4ECD-9526-B18EA2104CBB}" srcOrd="2" destOrd="0" parTransId="{BAEE25A4-7E64-42F4-B9C8-112E9AA063F3}" sibTransId="{4C29C671-8F61-4DE9-8FA7-61A0DBCEFBAA}"/>
    <dgm:cxn modelId="{A0C6D8BB-2D4B-4A85-A2C0-CE047D5DF939}" type="presOf" srcId="{F92885DC-058D-4AF1-9AB5-C3FD4E2B6519}" destId="{541418F5-8D8C-4BAB-9375-19F97AECB292}" srcOrd="0" destOrd="0" presId="urn:microsoft.com/office/officeart/2005/8/layout/hierarchy2"/>
    <dgm:cxn modelId="{E023EFC0-87E7-4C6C-B95D-EDDB811BD842}" type="presOf" srcId="{75115AB6-92A1-4436-AF04-B9AF9D63B29F}" destId="{71B5543A-82F4-4525-8236-30D29CECCFC4}" srcOrd="0" destOrd="0" presId="urn:microsoft.com/office/officeart/2005/8/layout/hierarchy2"/>
    <dgm:cxn modelId="{21125DC2-E8C5-4B98-8D40-20633AD82BE6}" type="presOf" srcId="{0BDCC85F-4161-4CFD-81FA-A3EA1C0D27E2}" destId="{E9BF22EB-BECE-44AA-B944-CB875D469FAC}" srcOrd="1" destOrd="0" presId="urn:microsoft.com/office/officeart/2005/8/layout/hierarchy2"/>
    <dgm:cxn modelId="{AD72F3C4-FD49-4392-AEAA-904BE0CB72BA}" type="presOf" srcId="{DB456506-B908-41ED-A0F5-69B229373DB0}" destId="{E7FF0384-62A2-4C90-80AF-7DD1A90554B5}" srcOrd="1" destOrd="0" presId="urn:microsoft.com/office/officeart/2005/8/layout/hierarchy2"/>
    <dgm:cxn modelId="{0A850DC7-6DA7-4693-A3E2-52A0367CF15F}" type="presOf" srcId="{9AEF7E4F-8758-4771-ADCA-F929E63CDF82}" destId="{4BA08F3A-0315-49BC-AD51-4CBB3898C2EE}" srcOrd="0" destOrd="0" presId="urn:microsoft.com/office/officeart/2005/8/layout/hierarchy2"/>
    <dgm:cxn modelId="{2B8908C8-798C-4EE8-9EAD-350FEE3F1937}" srcId="{4124D0CF-893E-4E4D-954C-A6C5950E9610}" destId="{F4C0F6B2-C71D-41EE-A750-609BA0DE5EE5}" srcOrd="0" destOrd="0" parTransId="{68DA0876-56E6-471A-86E4-6027014B936F}" sibTransId="{C4FC1963-0F65-410B-B434-762A4AD439F5}"/>
    <dgm:cxn modelId="{182340C8-1136-4259-8114-7954D78B4A39}" type="presOf" srcId="{12D6755C-3EF4-44D7-9672-B0522DD44775}" destId="{88DC11E4-4AAB-4EC0-A1C7-D1B99C1FF55B}" srcOrd="1" destOrd="0" presId="urn:microsoft.com/office/officeart/2005/8/layout/hierarchy2"/>
    <dgm:cxn modelId="{AEAF64C9-A93D-4089-B4D4-81C13F530752}" type="presOf" srcId="{BCA36341-6874-416B-BB8E-07264B7A853A}" destId="{495571C2-54AE-4EBC-825D-AECB4AC609C6}" srcOrd="1" destOrd="0" presId="urn:microsoft.com/office/officeart/2005/8/layout/hierarchy2"/>
    <dgm:cxn modelId="{B1D718CE-E92E-457C-A9E6-ACB3A623FE1D}" srcId="{22923D97-12BD-4ECD-9526-B18EA2104CBB}" destId="{CA8D44B2-E289-4420-9CA9-C8ED47096481}" srcOrd="1" destOrd="0" parTransId="{0BDCC85F-4161-4CFD-81FA-A3EA1C0D27E2}" sibTransId="{E00821C0-3E60-4A8F-8857-154F74ED5C51}"/>
    <dgm:cxn modelId="{D1354AD1-7FAE-498C-B8D7-7F8764900E73}" type="presOf" srcId="{BAEE25A4-7E64-42F4-B9C8-112E9AA063F3}" destId="{D52D5C8D-A0F2-4C62-AE34-2D69BB99638A}" srcOrd="1" destOrd="0" presId="urn:microsoft.com/office/officeart/2005/8/layout/hierarchy2"/>
    <dgm:cxn modelId="{800CCCD6-6535-457C-A505-1501174727E0}" type="presOf" srcId="{806CE870-B7C9-4DBD-85B9-6CECCA14271E}" destId="{A682593F-2675-4CFB-A316-D8561D101E8C}" srcOrd="1" destOrd="0" presId="urn:microsoft.com/office/officeart/2005/8/layout/hierarchy2"/>
    <dgm:cxn modelId="{3FC4F8DA-44A2-4895-B413-6464C9BB7AB0}" type="presOf" srcId="{0A71DD3D-6A1B-4503-BE4D-EE20BEEDEFD7}" destId="{18B953A2-882A-4A1B-AA6D-9517194AF535}" srcOrd="1" destOrd="0" presId="urn:microsoft.com/office/officeart/2005/8/layout/hierarchy2"/>
    <dgm:cxn modelId="{D0071AE5-29BA-42F6-A440-74FE34BF2B0E}" type="presOf" srcId="{44DABC24-9007-48A6-959D-146CE053530F}" destId="{B867AE43-3AEE-46AB-A620-7A5F3CD79566}" srcOrd="0" destOrd="0" presId="urn:microsoft.com/office/officeart/2005/8/layout/hierarchy2"/>
    <dgm:cxn modelId="{3ADAAEE8-A44E-400A-BDA8-D2BCB9E31495}" type="presOf" srcId="{75115AB6-92A1-4436-AF04-B9AF9D63B29F}" destId="{55F68109-52C8-4106-9094-94CC84662649}" srcOrd="1" destOrd="0" presId="urn:microsoft.com/office/officeart/2005/8/layout/hierarchy2"/>
    <dgm:cxn modelId="{F33D25F6-45C7-4AC3-8EB1-C164D069A6BA}" type="presOf" srcId="{0A71DD3D-6A1B-4503-BE4D-EE20BEEDEFD7}" destId="{694F91BC-506C-4638-B2C3-CF30265F49CE}" srcOrd="0" destOrd="0" presId="urn:microsoft.com/office/officeart/2005/8/layout/hierarchy2"/>
    <dgm:cxn modelId="{500378FA-88F4-44E9-9513-59736FBD28F5}" type="presOf" srcId="{C448E7DA-7C1B-45E1-953F-83E408113BC9}" destId="{210F9115-2739-4783-B378-AFA2E6A821D8}" srcOrd="0" destOrd="0" presId="urn:microsoft.com/office/officeart/2005/8/layout/hierarchy2"/>
    <dgm:cxn modelId="{EE32D175-EEE4-4660-B869-7A3A1362B113}" type="presParOf" srcId="{6AFCC1FC-2888-4941-BBDA-BF68929854FF}" destId="{83569322-DD26-4B9B-947F-FCF71D8F64D2}" srcOrd="0" destOrd="0" presId="urn:microsoft.com/office/officeart/2005/8/layout/hierarchy2"/>
    <dgm:cxn modelId="{414F7193-B6DF-4210-8E67-8F8C4426F36F}" type="presParOf" srcId="{83569322-DD26-4B9B-947F-FCF71D8F64D2}" destId="{CC11046A-585E-4D67-8FC0-4273FDD80545}" srcOrd="0" destOrd="0" presId="urn:microsoft.com/office/officeart/2005/8/layout/hierarchy2"/>
    <dgm:cxn modelId="{3ABE4B2C-4E56-4888-B1BE-0A78474A42B0}" type="presParOf" srcId="{83569322-DD26-4B9B-947F-FCF71D8F64D2}" destId="{740E9356-4AB5-4277-A780-654A48597688}" srcOrd="1" destOrd="0" presId="urn:microsoft.com/office/officeart/2005/8/layout/hierarchy2"/>
    <dgm:cxn modelId="{E15E540D-8678-40D7-83A5-E4E4BF3872CD}" type="presParOf" srcId="{740E9356-4AB5-4277-A780-654A48597688}" destId="{A92A965C-8E9E-4873-BC37-D83CBABF8D7A}" srcOrd="0" destOrd="0" presId="urn:microsoft.com/office/officeart/2005/8/layout/hierarchy2"/>
    <dgm:cxn modelId="{74FE3165-FC68-4ED6-A36D-4F9DDA55F756}" type="presParOf" srcId="{A92A965C-8E9E-4873-BC37-D83CBABF8D7A}" destId="{A682593F-2675-4CFB-A316-D8561D101E8C}" srcOrd="0" destOrd="0" presId="urn:microsoft.com/office/officeart/2005/8/layout/hierarchy2"/>
    <dgm:cxn modelId="{D7A0A796-8EBA-4268-BB4C-5CD558E47F1A}" type="presParOf" srcId="{740E9356-4AB5-4277-A780-654A48597688}" destId="{716CB74B-EBD0-4A83-9ABE-11B8B0D90682}" srcOrd="1" destOrd="0" presId="urn:microsoft.com/office/officeart/2005/8/layout/hierarchy2"/>
    <dgm:cxn modelId="{4CE2F963-6252-4BB8-94DA-64BA7C399A63}" type="presParOf" srcId="{716CB74B-EBD0-4A83-9ABE-11B8B0D90682}" destId="{530CE885-A1C5-4EB6-8F9B-8F84D6801AF0}" srcOrd="0" destOrd="0" presId="urn:microsoft.com/office/officeart/2005/8/layout/hierarchy2"/>
    <dgm:cxn modelId="{96AD5D4D-C300-40F9-A79E-41F7EB7E9F79}" type="presParOf" srcId="{716CB74B-EBD0-4A83-9ABE-11B8B0D90682}" destId="{208ADC18-C6D9-40F1-BC7E-87AED5B5AED4}" srcOrd="1" destOrd="0" presId="urn:microsoft.com/office/officeart/2005/8/layout/hierarchy2"/>
    <dgm:cxn modelId="{EFD30FAD-A868-4714-9B43-9B572DF481A6}" type="presParOf" srcId="{208ADC18-C6D9-40F1-BC7E-87AED5B5AED4}" destId="{D85465EE-435D-4A4C-AD67-82B612D12B72}" srcOrd="0" destOrd="0" presId="urn:microsoft.com/office/officeart/2005/8/layout/hierarchy2"/>
    <dgm:cxn modelId="{D0AE6607-C633-4F52-8A10-1BEAF7C3C4AC}" type="presParOf" srcId="{D85465EE-435D-4A4C-AD67-82B612D12B72}" destId="{A3216348-AD3A-4E02-9B44-2E033E77F8EE}" srcOrd="0" destOrd="0" presId="urn:microsoft.com/office/officeart/2005/8/layout/hierarchy2"/>
    <dgm:cxn modelId="{DF807A08-3C31-47DE-811D-ACB405D3C6CC}" type="presParOf" srcId="{208ADC18-C6D9-40F1-BC7E-87AED5B5AED4}" destId="{80254633-939C-4C6A-8A11-E181F6D368D0}" srcOrd="1" destOrd="0" presId="urn:microsoft.com/office/officeart/2005/8/layout/hierarchy2"/>
    <dgm:cxn modelId="{C6CB2606-0B7B-4681-96E6-56508181D0C2}" type="presParOf" srcId="{80254633-939C-4C6A-8A11-E181F6D368D0}" destId="{210F9115-2739-4783-B378-AFA2E6A821D8}" srcOrd="0" destOrd="0" presId="urn:microsoft.com/office/officeart/2005/8/layout/hierarchy2"/>
    <dgm:cxn modelId="{783BC975-1F22-45C3-AABF-DB20510A61AD}" type="presParOf" srcId="{80254633-939C-4C6A-8A11-E181F6D368D0}" destId="{C7586ABD-9E12-490A-A8AB-CD02FF18AD36}" srcOrd="1" destOrd="0" presId="urn:microsoft.com/office/officeart/2005/8/layout/hierarchy2"/>
    <dgm:cxn modelId="{AC951769-B3B1-4E43-ADEA-748E89B30C6C}" type="presParOf" srcId="{208ADC18-C6D9-40F1-BC7E-87AED5B5AED4}" destId="{A7CCEDCC-30FD-4EA5-82A1-987585F7FFE1}" srcOrd="2" destOrd="0" presId="urn:microsoft.com/office/officeart/2005/8/layout/hierarchy2"/>
    <dgm:cxn modelId="{E8CB4F92-5F45-40C6-8567-FD42242A0000}" type="presParOf" srcId="{A7CCEDCC-30FD-4EA5-82A1-987585F7FFE1}" destId="{495571C2-54AE-4EBC-825D-AECB4AC609C6}" srcOrd="0" destOrd="0" presId="urn:microsoft.com/office/officeart/2005/8/layout/hierarchy2"/>
    <dgm:cxn modelId="{3516E5DE-9307-4D7C-8520-428ACB7044F6}" type="presParOf" srcId="{208ADC18-C6D9-40F1-BC7E-87AED5B5AED4}" destId="{06E473FD-5007-4953-ACD0-3283661F0DB1}" srcOrd="3" destOrd="0" presId="urn:microsoft.com/office/officeart/2005/8/layout/hierarchy2"/>
    <dgm:cxn modelId="{EDCC2F34-6CCF-40E7-9017-77D22D4998F3}" type="presParOf" srcId="{06E473FD-5007-4953-ACD0-3283661F0DB1}" destId="{8B42549D-A619-4A09-94E0-97A81D793280}" srcOrd="0" destOrd="0" presId="urn:microsoft.com/office/officeart/2005/8/layout/hierarchy2"/>
    <dgm:cxn modelId="{7DADBFF7-DD41-46DC-84D5-2BE8FC426317}" type="presParOf" srcId="{06E473FD-5007-4953-ACD0-3283661F0DB1}" destId="{47850004-EB6B-4953-A4CA-9514F143EC3D}" srcOrd="1" destOrd="0" presId="urn:microsoft.com/office/officeart/2005/8/layout/hierarchy2"/>
    <dgm:cxn modelId="{901F782A-ECD3-4C9D-9709-468E0465BFFB}" type="presParOf" srcId="{208ADC18-C6D9-40F1-BC7E-87AED5B5AED4}" destId="{71B5543A-82F4-4525-8236-30D29CECCFC4}" srcOrd="4" destOrd="0" presId="urn:microsoft.com/office/officeart/2005/8/layout/hierarchy2"/>
    <dgm:cxn modelId="{1AD97C9B-11BA-40C8-BD85-D1CE6EE30D91}" type="presParOf" srcId="{71B5543A-82F4-4525-8236-30D29CECCFC4}" destId="{55F68109-52C8-4106-9094-94CC84662649}" srcOrd="0" destOrd="0" presId="urn:microsoft.com/office/officeart/2005/8/layout/hierarchy2"/>
    <dgm:cxn modelId="{C8149F5E-E766-4D9A-A98F-1507772C9175}" type="presParOf" srcId="{208ADC18-C6D9-40F1-BC7E-87AED5B5AED4}" destId="{7FD6CDBC-304A-4D4D-BCBE-7763EDDF28C8}" srcOrd="5" destOrd="0" presId="urn:microsoft.com/office/officeart/2005/8/layout/hierarchy2"/>
    <dgm:cxn modelId="{AC8803E3-6F38-4FD2-B27E-39A349764ABE}" type="presParOf" srcId="{7FD6CDBC-304A-4D4D-BCBE-7763EDDF28C8}" destId="{541418F5-8D8C-4BAB-9375-19F97AECB292}" srcOrd="0" destOrd="0" presId="urn:microsoft.com/office/officeart/2005/8/layout/hierarchy2"/>
    <dgm:cxn modelId="{850606A7-16DB-44B7-8CC5-3BAC15FDA4B1}" type="presParOf" srcId="{7FD6CDBC-304A-4D4D-BCBE-7763EDDF28C8}" destId="{B2DD673B-1E82-42F2-8A79-C4FE58F815CB}" srcOrd="1" destOrd="0" presId="urn:microsoft.com/office/officeart/2005/8/layout/hierarchy2"/>
    <dgm:cxn modelId="{2EAA6B8F-0698-43B3-BB0D-C9AACE4E85CC}" type="presParOf" srcId="{740E9356-4AB5-4277-A780-654A48597688}" destId="{DEF7DD70-B2D7-4CC4-AC7F-AF4F66BF98E8}" srcOrd="2" destOrd="0" presId="urn:microsoft.com/office/officeart/2005/8/layout/hierarchy2"/>
    <dgm:cxn modelId="{F1C82118-ACA2-4983-A0CD-51196E6BEC18}" type="presParOf" srcId="{DEF7DD70-B2D7-4CC4-AC7F-AF4F66BF98E8}" destId="{E7FF0384-62A2-4C90-80AF-7DD1A90554B5}" srcOrd="0" destOrd="0" presId="urn:microsoft.com/office/officeart/2005/8/layout/hierarchy2"/>
    <dgm:cxn modelId="{997BBD48-70EC-40A6-8AEB-14A0DF2296C1}" type="presParOf" srcId="{740E9356-4AB5-4277-A780-654A48597688}" destId="{54C441CC-BA01-4D3C-96EA-E1A527CD901A}" srcOrd="3" destOrd="0" presId="urn:microsoft.com/office/officeart/2005/8/layout/hierarchy2"/>
    <dgm:cxn modelId="{443D00FE-BC8A-454E-945A-E684E13A5BB7}" type="presParOf" srcId="{54C441CC-BA01-4D3C-96EA-E1A527CD901A}" destId="{4DFB08F8-96CC-4C04-99CB-CDBBEA11B368}" srcOrd="0" destOrd="0" presId="urn:microsoft.com/office/officeart/2005/8/layout/hierarchy2"/>
    <dgm:cxn modelId="{9F5C56DE-8883-42ED-B7D8-4C575733E588}" type="presParOf" srcId="{54C441CC-BA01-4D3C-96EA-E1A527CD901A}" destId="{6B6B8436-AFB7-42DF-A31A-BDE57AE4D07A}" srcOrd="1" destOrd="0" presId="urn:microsoft.com/office/officeart/2005/8/layout/hierarchy2"/>
    <dgm:cxn modelId="{59F86224-DDCA-48C0-9EDA-6AEFFA6EFE00}" type="presParOf" srcId="{6B6B8436-AFB7-42DF-A31A-BDE57AE4D07A}" destId="{3B62310D-4F95-414C-8777-59A2E816271E}" srcOrd="0" destOrd="0" presId="urn:microsoft.com/office/officeart/2005/8/layout/hierarchy2"/>
    <dgm:cxn modelId="{4EAF78CC-D244-4660-B1EE-4536FCBD2962}" type="presParOf" srcId="{3B62310D-4F95-414C-8777-59A2E816271E}" destId="{C3FBDE2A-B70A-49F0-BC0B-A9B60DBAAFCE}" srcOrd="0" destOrd="0" presId="urn:microsoft.com/office/officeart/2005/8/layout/hierarchy2"/>
    <dgm:cxn modelId="{05E45ABC-B839-411F-863A-CA32E73AE08C}" type="presParOf" srcId="{6B6B8436-AFB7-42DF-A31A-BDE57AE4D07A}" destId="{E29F47C8-7708-4E27-9288-E8E9552CC9B8}" srcOrd="1" destOrd="0" presId="urn:microsoft.com/office/officeart/2005/8/layout/hierarchy2"/>
    <dgm:cxn modelId="{89FF947A-F79D-4244-84F9-3F27F2F91668}" type="presParOf" srcId="{E29F47C8-7708-4E27-9288-E8E9552CC9B8}" destId="{BE181E57-B6E6-4216-B970-8BA370243900}" srcOrd="0" destOrd="0" presId="urn:microsoft.com/office/officeart/2005/8/layout/hierarchy2"/>
    <dgm:cxn modelId="{90008C4D-3187-4CAB-B983-CB68DF23C786}" type="presParOf" srcId="{E29F47C8-7708-4E27-9288-E8E9552CC9B8}" destId="{D7D99438-356C-4228-95BC-78E75B03FAA5}" srcOrd="1" destOrd="0" presId="urn:microsoft.com/office/officeart/2005/8/layout/hierarchy2"/>
    <dgm:cxn modelId="{21357ED6-E277-4132-ACC3-6C26E4AB6113}" type="presParOf" srcId="{6B6B8436-AFB7-42DF-A31A-BDE57AE4D07A}" destId="{E510C30F-A052-45B6-9C2F-9E01EB891BFD}" srcOrd="2" destOrd="0" presId="urn:microsoft.com/office/officeart/2005/8/layout/hierarchy2"/>
    <dgm:cxn modelId="{023CD57E-420B-48E2-9F3B-780536974B1D}" type="presParOf" srcId="{E510C30F-A052-45B6-9C2F-9E01EB891BFD}" destId="{88DC11E4-4AAB-4EC0-A1C7-D1B99C1FF55B}" srcOrd="0" destOrd="0" presId="urn:microsoft.com/office/officeart/2005/8/layout/hierarchy2"/>
    <dgm:cxn modelId="{9D1776EF-86CD-4E82-B0D4-E9BB6C53ABF8}" type="presParOf" srcId="{6B6B8436-AFB7-42DF-A31A-BDE57AE4D07A}" destId="{33C3C096-259C-4E05-94E3-C81CD2E13B13}" srcOrd="3" destOrd="0" presId="urn:microsoft.com/office/officeart/2005/8/layout/hierarchy2"/>
    <dgm:cxn modelId="{211DB195-AB5D-43A6-A5DD-0B2F9CC1AA77}" type="presParOf" srcId="{33C3C096-259C-4E05-94E3-C81CD2E13B13}" destId="{D20278D8-6643-4026-81E9-62282B347A35}" srcOrd="0" destOrd="0" presId="urn:microsoft.com/office/officeart/2005/8/layout/hierarchy2"/>
    <dgm:cxn modelId="{60D1310B-69DF-493D-8743-149DBBDC1010}" type="presParOf" srcId="{33C3C096-259C-4E05-94E3-C81CD2E13B13}" destId="{517C2E45-BCF1-4E7A-906E-55C8966DA2F5}" srcOrd="1" destOrd="0" presId="urn:microsoft.com/office/officeart/2005/8/layout/hierarchy2"/>
    <dgm:cxn modelId="{C443138F-1E20-4B3D-944A-445999D8B22E}" type="presParOf" srcId="{6B6B8436-AFB7-42DF-A31A-BDE57AE4D07A}" destId="{1D7703AA-7386-46FD-BD30-0DFE49212936}" srcOrd="4" destOrd="0" presId="urn:microsoft.com/office/officeart/2005/8/layout/hierarchy2"/>
    <dgm:cxn modelId="{919E75CF-03AF-4F4E-92B1-222B3C59E500}" type="presParOf" srcId="{1D7703AA-7386-46FD-BD30-0DFE49212936}" destId="{C0B47B18-4D31-4692-8976-EE5144B54D7F}" srcOrd="0" destOrd="0" presId="urn:microsoft.com/office/officeart/2005/8/layout/hierarchy2"/>
    <dgm:cxn modelId="{0BB00372-10D7-4628-B8D1-0B0FB7AD42DF}" type="presParOf" srcId="{6B6B8436-AFB7-42DF-A31A-BDE57AE4D07A}" destId="{6FF469C3-5AE4-490A-9BAE-213AB72E3FA9}" srcOrd="5" destOrd="0" presId="urn:microsoft.com/office/officeart/2005/8/layout/hierarchy2"/>
    <dgm:cxn modelId="{865995E4-7C14-454B-84E6-038F93F4493D}" type="presParOf" srcId="{6FF469C3-5AE4-490A-9BAE-213AB72E3FA9}" destId="{3FC3A3A0-B19C-4630-B19A-7B7432F4F502}" srcOrd="0" destOrd="0" presId="urn:microsoft.com/office/officeart/2005/8/layout/hierarchy2"/>
    <dgm:cxn modelId="{53278A16-A139-4111-9BD5-11A8A5CED66D}" type="presParOf" srcId="{6FF469C3-5AE4-490A-9BAE-213AB72E3FA9}" destId="{69A64DB4-6BE8-4CF9-972A-EBF0B38B3B10}" srcOrd="1" destOrd="0" presId="urn:microsoft.com/office/officeart/2005/8/layout/hierarchy2"/>
    <dgm:cxn modelId="{8DCF65F1-0114-4ACD-9BDF-831A528C378D}" type="presParOf" srcId="{740E9356-4AB5-4277-A780-654A48597688}" destId="{87A27E3C-B105-41B5-91CA-C2B3961F99F3}" srcOrd="4" destOrd="0" presId="urn:microsoft.com/office/officeart/2005/8/layout/hierarchy2"/>
    <dgm:cxn modelId="{CA592F24-00A4-43C3-A24A-5C7CD549CD12}" type="presParOf" srcId="{87A27E3C-B105-41B5-91CA-C2B3961F99F3}" destId="{D52D5C8D-A0F2-4C62-AE34-2D69BB99638A}" srcOrd="0" destOrd="0" presId="urn:microsoft.com/office/officeart/2005/8/layout/hierarchy2"/>
    <dgm:cxn modelId="{DA234519-BC8A-4226-90B3-CD0F8DB5F74B}" type="presParOf" srcId="{740E9356-4AB5-4277-A780-654A48597688}" destId="{D16A45C1-55A3-4C23-8023-02AA3E3FF668}" srcOrd="5" destOrd="0" presId="urn:microsoft.com/office/officeart/2005/8/layout/hierarchy2"/>
    <dgm:cxn modelId="{2C375366-6632-4121-9BF6-092BA3932E81}" type="presParOf" srcId="{D16A45C1-55A3-4C23-8023-02AA3E3FF668}" destId="{F3AD320C-F7B0-4BF2-8237-D5DD659FC3F7}" srcOrd="0" destOrd="0" presId="urn:microsoft.com/office/officeart/2005/8/layout/hierarchy2"/>
    <dgm:cxn modelId="{FD95D5D4-1277-4C2F-B01A-EE65DCACA20D}" type="presParOf" srcId="{D16A45C1-55A3-4C23-8023-02AA3E3FF668}" destId="{E377BAAD-37D4-41CC-BFDA-683B58904348}" srcOrd="1" destOrd="0" presId="urn:microsoft.com/office/officeart/2005/8/layout/hierarchy2"/>
    <dgm:cxn modelId="{8FFA156D-DBF9-47B1-A4F9-0F8E8B6747D5}" type="presParOf" srcId="{E377BAAD-37D4-41CC-BFDA-683B58904348}" destId="{694F91BC-506C-4638-B2C3-CF30265F49CE}" srcOrd="0" destOrd="0" presId="urn:microsoft.com/office/officeart/2005/8/layout/hierarchy2"/>
    <dgm:cxn modelId="{7F75F0B7-05B4-4A07-AA3D-20D995E724A3}" type="presParOf" srcId="{694F91BC-506C-4638-B2C3-CF30265F49CE}" destId="{18B953A2-882A-4A1B-AA6D-9517194AF535}" srcOrd="0" destOrd="0" presId="urn:microsoft.com/office/officeart/2005/8/layout/hierarchy2"/>
    <dgm:cxn modelId="{52F11F73-1D08-428E-92D0-47E356AC2220}" type="presParOf" srcId="{E377BAAD-37D4-41CC-BFDA-683B58904348}" destId="{61136E7D-B692-44D3-98C7-52B081BD690A}" srcOrd="1" destOrd="0" presId="urn:microsoft.com/office/officeart/2005/8/layout/hierarchy2"/>
    <dgm:cxn modelId="{FAB4E3B6-003E-47FB-A08C-3CD60FD19869}" type="presParOf" srcId="{61136E7D-B692-44D3-98C7-52B081BD690A}" destId="{B867AE43-3AEE-46AB-A620-7A5F3CD79566}" srcOrd="0" destOrd="0" presId="urn:microsoft.com/office/officeart/2005/8/layout/hierarchy2"/>
    <dgm:cxn modelId="{FB0CC4E7-0274-430A-8DA5-274518688B2B}" type="presParOf" srcId="{61136E7D-B692-44D3-98C7-52B081BD690A}" destId="{DCDFEBC1-B02A-454F-B4E0-8B76C7FAD2CC}" srcOrd="1" destOrd="0" presId="urn:microsoft.com/office/officeart/2005/8/layout/hierarchy2"/>
    <dgm:cxn modelId="{6043082F-5D42-4B6D-AE6E-51EFAAAB79A9}" type="presParOf" srcId="{E377BAAD-37D4-41CC-BFDA-683B58904348}" destId="{4F3238A7-9256-45FA-8A80-56C20C4B3D02}" srcOrd="2" destOrd="0" presId="urn:microsoft.com/office/officeart/2005/8/layout/hierarchy2"/>
    <dgm:cxn modelId="{2A3686EF-8E60-4F38-BEE5-D10FD229404A}" type="presParOf" srcId="{4F3238A7-9256-45FA-8A80-56C20C4B3D02}" destId="{E9BF22EB-BECE-44AA-B944-CB875D469FAC}" srcOrd="0" destOrd="0" presId="urn:microsoft.com/office/officeart/2005/8/layout/hierarchy2"/>
    <dgm:cxn modelId="{EC20F06C-70FC-48CA-9BD5-9C17358BC462}" type="presParOf" srcId="{E377BAAD-37D4-41CC-BFDA-683B58904348}" destId="{0FD5840C-EDD3-40C7-B4FC-0471CF744EB9}" srcOrd="3" destOrd="0" presId="urn:microsoft.com/office/officeart/2005/8/layout/hierarchy2"/>
    <dgm:cxn modelId="{71401FC8-99F5-42D8-B9B9-AD642B442749}" type="presParOf" srcId="{0FD5840C-EDD3-40C7-B4FC-0471CF744EB9}" destId="{DFFE38CE-6BDB-414C-B6B7-F88214E8D64C}" srcOrd="0" destOrd="0" presId="urn:microsoft.com/office/officeart/2005/8/layout/hierarchy2"/>
    <dgm:cxn modelId="{DCBA988A-DB67-4747-9A5D-B9528E526653}" type="presParOf" srcId="{0FD5840C-EDD3-40C7-B4FC-0471CF744EB9}" destId="{4ACFFEA1-3B57-4617-AB0B-0684449830FD}" srcOrd="1" destOrd="0" presId="urn:microsoft.com/office/officeart/2005/8/layout/hierarchy2"/>
    <dgm:cxn modelId="{BB161056-7774-46C7-B944-B8B7C38AAE5E}" type="presParOf" srcId="{E377BAAD-37D4-41CC-BFDA-683B58904348}" destId="{26DBAD8A-0FA9-4611-A7B7-9EA09DB35426}" srcOrd="4" destOrd="0" presId="urn:microsoft.com/office/officeart/2005/8/layout/hierarchy2"/>
    <dgm:cxn modelId="{B413FC4E-91D1-406B-B923-4113003E3784}" type="presParOf" srcId="{26DBAD8A-0FA9-4611-A7B7-9EA09DB35426}" destId="{9EB9B884-19D5-45AF-9B88-8DCD5BA199CC}" srcOrd="0" destOrd="0" presId="urn:microsoft.com/office/officeart/2005/8/layout/hierarchy2"/>
    <dgm:cxn modelId="{B4E83BED-AC84-4A10-BD1B-874151560FE1}" type="presParOf" srcId="{E377BAAD-37D4-41CC-BFDA-683B58904348}" destId="{70223551-AEF1-4A92-89A5-23399F01B60D}" srcOrd="5" destOrd="0" presId="urn:microsoft.com/office/officeart/2005/8/layout/hierarchy2"/>
    <dgm:cxn modelId="{A2680CBA-402C-488B-A895-C71B5E6CA1D6}" type="presParOf" srcId="{70223551-AEF1-4A92-89A5-23399F01B60D}" destId="{4BA08F3A-0315-49BC-AD51-4CBB3898C2EE}" srcOrd="0" destOrd="0" presId="urn:microsoft.com/office/officeart/2005/8/layout/hierarchy2"/>
    <dgm:cxn modelId="{E887ADA1-A3AE-4600-B4D8-E8DA9005A7E3}" type="presParOf" srcId="{70223551-AEF1-4A92-89A5-23399F01B60D}" destId="{67985900-D3DF-4A24-BCDC-A37462DD64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1046A-585E-4D67-8FC0-4273FDD80545}">
      <dsp:nvSpPr>
        <dsp:cNvPr id="0" name=""/>
        <dsp:cNvSpPr/>
      </dsp:nvSpPr>
      <dsp:spPr>
        <a:xfrm>
          <a:off x="504991" y="255176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Semilla</a:t>
          </a:r>
          <a:endParaRPr lang="es-SV" sz="2000" kern="1200"/>
        </a:p>
      </dsp:txBody>
      <dsp:txXfrm>
        <a:off x="521235" y="2568007"/>
        <a:ext cx="1076763" cy="522137"/>
      </dsp:txXfrm>
    </dsp:sp>
    <dsp:sp modelId="{A92A965C-8E9E-4873-BC37-D83CBABF8D7A}">
      <dsp:nvSpPr>
        <dsp:cNvPr id="0" name=""/>
        <dsp:cNvSpPr/>
      </dsp:nvSpPr>
      <dsp:spPr>
        <a:xfrm rot="16983315">
          <a:off x="853979" y="1863524"/>
          <a:ext cx="19642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964229" y="882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1786988" y="1823240"/>
        <a:ext cx="98211" cy="98211"/>
      </dsp:txXfrm>
    </dsp:sp>
    <dsp:sp modelId="{530CE885-A1C5-4EB6-8F9B-8F84D6801AF0}">
      <dsp:nvSpPr>
        <dsp:cNvPr id="0" name=""/>
        <dsp:cNvSpPr/>
      </dsp:nvSpPr>
      <dsp:spPr>
        <a:xfrm>
          <a:off x="2057944" y="63830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1</a:t>
          </a:r>
          <a:endParaRPr lang="es-SV" sz="2000" kern="1200"/>
        </a:p>
      </dsp:txBody>
      <dsp:txXfrm>
        <a:off x="2074188" y="654547"/>
        <a:ext cx="1076763" cy="522137"/>
      </dsp:txXfrm>
    </dsp:sp>
    <dsp:sp modelId="{D85465EE-435D-4A4C-AD67-82B612D12B72}">
      <dsp:nvSpPr>
        <dsp:cNvPr id="0" name=""/>
        <dsp:cNvSpPr/>
      </dsp:nvSpPr>
      <dsp:spPr>
        <a:xfrm rot="18289469">
          <a:off x="3000561" y="587884"/>
          <a:ext cx="77697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6971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69622" y="577282"/>
        <a:ext cx="38848" cy="38848"/>
      </dsp:txXfrm>
    </dsp:sp>
    <dsp:sp modelId="{210F9115-2739-4783-B378-AFA2E6A821D8}">
      <dsp:nvSpPr>
        <dsp:cNvPr id="0" name=""/>
        <dsp:cNvSpPr/>
      </dsp:nvSpPr>
      <dsp:spPr>
        <a:xfrm>
          <a:off x="3610897" y="48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16727"/>
        <a:ext cx="1076763" cy="522137"/>
      </dsp:txXfrm>
    </dsp:sp>
    <dsp:sp modelId="{A7CCEDCC-30FD-4EA5-82A1-987585F7FFE1}">
      <dsp:nvSpPr>
        <dsp:cNvPr id="0" name=""/>
        <dsp:cNvSpPr/>
      </dsp:nvSpPr>
      <dsp:spPr>
        <a:xfrm>
          <a:off x="3167196" y="906794"/>
          <a:ext cx="44370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3700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77954" y="904523"/>
        <a:ext cx="22185" cy="22185"/>
      </dsp:txXfrm>
    </dsp:sp>
    <dsp:sp modelId="{8B42549D-A619-4A09-94E0-97A81D793280}">
      <dsp:nvSpPr>
        <dsp:cNvPr id="0" name=""/>
        <dsp:cNvSpPr/>
      </dsp:nvSpPr>
      <dsp:spPr>
        <a:xfrm>
          <a:off x="3610897" y="63830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654547"/>
        <a:ext cx="1076763" cy="522137"/>
      </dsp:txXfrm>
    </dsp:sp>
    <dsp:sp modelId="{71B5543A-82F4-4525-8236-30D29CECCFC4}">
      <dsp:nvSpPr>
        <dsp:cNvPr id="0" name=""/>
        <dsp:cNvSpPr/>
      </dsp:nvSpPr>
      <dsp:spPr>
        <a:xfrm rot="3310531">
          <a:off x="3000561" y="1225704"/>
          <a:ext cx="77697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6971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69622" y="1215102"/>
        <a:ext cx="38848" cy="38848"/>
      </dsp:txXfrm>
    </dsp:sp>
    <dsp:sp modelId="{541418F5-8D8C-4BAB-9375-19F97AECB292}">
      <dsp:nvSpPr>
        <dsp:cNvPr id="0" name=""/>
        <dsp:cNvSpPr/>
      </dsp:nvSpPr>
      <dsp:spPr>
        <a:xfrm>
          <a:off x="3610897" y="127612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1292367"/>
        <a:ext cx="1076763" cy="522137"/>
      </dsp:txXfrm>
    </dsp:sp>
    <dsp:sp modelId="{DEF7DD70-B2D7-4CC4-AC7F-AF4F66BF98E8}">
      <dsp:nvSpPr>
        <dsp:cNvPr id="0" name=""/>
        <dsp:cNvSpPr/>
      </dsp:nvSpPr>
      <dsp:spPr>
        <a:xfrm>
          <a:off x="1614243" y="2820253"/>
          <a:ext cx="44370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3700" y="882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1825001" y="2817983"/>
        <a:ext cx="22185" cy="22185"/>
      </dsp:txXfrm>
    </dsp:sp>
    <dsp:sp modelId="{4DFB08F8-96CC-4C04-99CB-CDBBEA11B368}">
      <dsp:nvSpPr>
        <dsp:cNvPr id="0" name=""/>
        <dsp:cNvSpPr/>
      </dsp:nvSpPr>
      <dsp:spPr>
        <a:xfrm>
          <a:off x="2057944" y="255176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1</a:t>
          </a:r>
          <a:endParaRPr lang="es-SV" sz="2000" kern="1200"/>
        </a:p>
      </dsp:txBody>
      <dsp:txXfrm>
        <a:off x="2074188" y="2568007"/>
        <a:ext cx="1076763" cy="522137"/>
      </dsp:txXfrm>
    </dsp:sp>
    <dsp:sp modelId="{3B62310D-4F95-414C-8777-59A2E816271E}">
      <dsp:nvSpPr>
        <dsp:cNvPr id="0" name=""/>
        <dsp:cNvSpPr/>
      </dsp:nvSpPr>
      <dsp:spPr>
        <a:xfrm rot="18289469">
          <a:off x="3000561" y="2501344"/>
          <a:ext cx="77697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6971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69622" y="2490741"/>
        <a:ext cx="38848" cy="38848"/>
      </dsp:txXfrm>
    </dsp:sp>
    <dsp:sp modelId="{BE181E57-B6E6-4216-B970-8BA370243900}">
      <dsp:nvSpPr>
        <dsp:cNvPr id="0" name=""/>
        <dsp:cNvSpPr/>
      </dsp:nvSpPr>
      <dsp:spPr>
        <a:xfrm>
          <a:off x="3610897" y="191394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1930187"/>
        <a:ext cx="1076763" cy="522137"/>
      </dsp:txXfrm>
    </dsp:sp>
    <dsp:sp modelId="{E510C30F-A052-45B6-9C2F-9E01EB891BFD}">
      <dsp:nvSpPr>
        <dsp:cNvPr id="0" name=""/>
        <dsp:cNvSpPr/>
      </dsp:nvSpPr>
      <dsp:spPr>
        <a:xfrm>
          <a:off x="3167196" y="2820253"/>
          <a:ext cx="44370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3700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77954" y="2817983"/>
        <a:ext cx="22185" cy="22185"/>
      </dsp:txXfrm>
    </dsp:sp>
    <dsp:sp modelId="{D20278D8-6643-4026-81E9-62282B347A35}">
      <dsp:nvSpPr>
        <dsp:cNvPr id="0" name=""/>
        <dsp:cNvSpPr/>
      </dsp:nvSpPr>
      <dsp:spPr>
        <a:xfrm>
          <a:off x="3610897" y="2551763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2568007"/>
        <a:ext cx="1076763" cy="522137"/>
      </dsp:txXfrm>
    </dsp:sp>
    <dsp:sp modelId="{1D7703AA-7386-46FD-BD30-0DFE49212936}">
      <dsp:nvSpPr>
        <dsp:cNvPr id="0" name=""/>
        <dsp:cNvSpPr/>
      </dsp:nvSpPr>
      <dsp:spPr>
        <a:xfrm rot="3310531">
          <a:off x="3000561" y="3139163"/>
          <a:ext cx="77697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6971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69622" y="3128561"/>
        <a:ext cx="38848" cy="38848"/>
      </dsp:txXfrm>
    </dsp:sp>
    <dsp:sp modelId="{3FC3A3A0-B19C-4630-B19A-7B7432F4F502}">
      <dsp:nvSpPr>
        <dsp:cNvPr id="0" name=""/>
        <dsp:cNvSpPr/>
      </dsp:nvSpPr>
      <dsp:spPr>
        <a:xfrm>
          <a:off x="3610897" y="3189582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Ola 2</a:t>
          </a:r>
          <a:endParaRPr lang="es-SV" sz="2000" kern="1200" dirty="0"/>
        </a:p>
      </dsp:txBody>
      <dsp:txXfrm>
        <a:off x="3627141" y="3205826"/>
        <a:ext cx="1076763" cy="522137"/>
      </dsp:txXfrm>
    </dsp:sp>
    <dsp:sp modelId="{87A27E3C-B105-41B5-91CA-C2B3961F99F3}">
      <dsp:nvSpPr>
        <dsp:cNvPr id="0" name=""/>
        <dsp:cNvSpPr/>
      </dsp:nvSpPr>
      <dsp:spPr>
        <a:xfrm rot="4616685">
          <a:off x="853979" y="3776983"/>
          <a:ext cx="196422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964229" y="882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1786988" y="3736700"/>
        <a:ext cx="98211" cy="98211"/>
      </dsp:txXfrm>
    </dsp:sp>
    <dsp:sp modelId="{F3AD320C-F7B0-4BF2-8237-D5DD659FC3F7}">
      <dsp:nvSpPr>
        <dsp:cNvPr id="0" name=""/>
        <dsp:cNvSpPr/>
      </dsp:nvSpPr>
      <dsp:spPr>
        <a:xfrm>
          <a:off x="2057944" y="4465222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1</a:t>
          </a:r>
          <a:endParaRPr lang="es-SV" sz="2000" kern="1200"/>
        </a:p>
      </dsp:txBody>
      <dsp:txXfrm>
        <a:off x="2074188" y="4481466"/>
        <a:ext cx="1076763" cy="522137"/>
      </dsp:txXfrm>
    </dsp:sp>
    <dsp:sp modelId="{694F91BC-506C-4638-B2C3-CF30265F49CE}">
      <dsp:nvSpPr>
        <dsp:cNvPr id="0" name=""/>
        <dsp:cNvSpPr/>
      </dsp:nvSpPr>
      <dsp:spPr>
        <a:xfrm rot="18289469">
          <a:off x="3000561" y="4414803"/>
          <a:ext cx="77697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6971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69622" y="4404201"/>
        <a:ext cx="38848" cy="38848"/>
      </dsp:txXfrm>
    </dsp:sp>
    <dsp:sp modelId="{B867AE43-3AEE-46AB-A620-7A5F3CD79566}">
      <dsp:nvSpPr>
        <dsp:cNvPr id="0" name=""/>
        <dsp:cNvSpPr/>
      </dsp:nvSpPr>
      <dsp:spPr>
        <a:xfrm>
          <a:off x="3610897" y="3827402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3843646"/>
        <a:ext cx="1076763" cy="522137"/>
      </dsp:txXfrm>
    </dsp:sp>
    <dsp:sp modelId="{4F3238A7-9256-45FA-8A80-56C20C4B3D02}">
      <dsp:nvSpPr>
        <dsp:cNvPr id="0" name=""/>
        <dsp:cNvSpPr/>
      </dsp:nvSpPr>
      <dsp:spPr>
        <a:xfrm>
          <a:off x="3167196" y="4733713"/>
          <a:ext cx="44370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43700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77954" y="4731443"/>
        <a:ext cx="22185" cy="22185"/>
      </dsp:txXfrm>
    </dsp:sp>
    <dsp:sp modelId="{DFFE38CE-6BDB-414C-B6B7-F88214E8D64C}">
      <dsp:nvSpPr>
        <dsp:cNvPr id="0" name=""/>
        <dsp:cNvSpPr/>
      </dsp:nvSpPr>
      <dsp:spPr>
        <a:xfrm>
          <a:off x="3610897" y="4465222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4481466"/>
        <a:ext cx="1076763" cy="522137"/>
      </dsp:txXfrm>
    </dsp:sp>
    <dsp:sp modelId="{26DBAD8A-0FA9-4611-A7B7-9EA09DB35426}">
      <dsp:nvSpPr>
        <dsp:cNvPr id="0" name=""/>
        <dsp:cNvSpPr/>
      </dsp:nvSpPr>
      <dsp:spPr>
        <a:xfrm rot="3310531">
          <a:off x="3000561" y="5052623"/>
          <a:ext cx="77697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6971" y="882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000" kern="1200"/>
        </a:p>
      </dsp:txBody>
      <dsp:txXfrm>
        <a:off x="3369622" y="5042021"/>
        <a:ext cx="38848" cy="38848"/>
      </dsp:txXfrm>
    </dsp:sp>
    <dsp:sp modelId="{4BA08F3A-0315-49BC-AD51-4CBB3898C2EE}">
      <dsp:nvSpPr>
        <dsp:cNvPr id="0" name=""/>
        <dsp:cNvSpPr/>
      </dsp:nvSpPr>
      <dsp:spPr>
        <a:xfrm>
          <a:off x="3610897" y="5103042"/>
          <a:ext cx="1109251" cy="55462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/>
            <a:t>Ola 2</a:t>
          </a:r>
          <a:endParaRPr lang="es-SV" sz="2000" kern="1200"/>
        </a:p>
      </dsp:txBody>
      <dsp:txXfrm>
        <a:off x="3627141" y="5119286"/>
        <a:ext cx="1076763" cy="522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CDF45-A834-4159-8CCB-CDE796F40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A2AFD2-88E4-4CAE-AA45-948CFB43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623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BC2F5A-A9A0-42DE-B7AA-BC534AC0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01" y="3628489"/>
            <a:ext cx="3036070" cy="10154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3A90A3-D75F-4E34-AE2F-21F6EBC2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3" y="3027009"/>
            <a:ext cx="3559988" cy="21554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16A21C6-81AC-4E37-928D-415236C9F2CF}"/>
              </a:ext>
            </a:extLst>
          </p:cNvPr>
          <p:cNvSpPr txBox="1"/>
          <p:nvPr/>
        </p:nvSpPr>
        <p:spPr>
          <a:xfrm>
            <a:off x="3971925" y="2305050"/>
            <a:ext cx="77914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000" b="1" dirty="0"/>
              <a:t>Estudio de Estimación de Tamaño de Población y Prevalencia de VIH</a:t>
            </a:r>
            <a:endParaRPr lang="es-SV" sz="4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F85895-BF06-434B-B5C9-4C663BA48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0" y="1468048"/>
            <a:ext cx="3960003" cy="39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8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970407D-0837-44D9-9F59-5CCB9D198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05192"/>
              </p:ext>
            </p:extLst>
          </p:nvPr>
        </p:nvGraphicFramePr>
        <p:xfrm>
          <a:off x="868105" y="2652905"/>
          <a:ext cx="4777952" cy="208245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51704">
                  <a:extLst>
                    <a:ext uri="{9D8B030D-6E8A-4147-A177-3AD203B41FA5}">
                      <a16:colId xmlns:a16="http://schemas.microsoft.com/office/drawing/2014/main" val="2841961475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731440047"/>
                    </a:ext>
                  </a:extLst>
                </a:gridCol>
                <a:gridCol w="1622848">
                  <a:extLst>
                    <a:ext uri="{9D8B030D-6E8A-4147-A177-3AD203B41FA5}">
                      <a16:colId xmlns:a16="http://schemas.microsoft.com/office/drawing/2014/main" val="11528914"/>
                    </a:ext>
                  </a:extLst>
                </a:gridCol>
              </a:tblGrid>
              <a:tr h="3084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Población</a:t>
                      </a:r>
                      <a:endParaRPr lang="es-SV" sz="2000" b="1" kern="120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Muestra esperada</a:t>
                      </a:r>
                      <a:endParaRPr lang="es-SV" sz="2000" b="1" kern="120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Muestra obtenida</a:t>
                      </a:r>
                      <a:endParaRPr lang="es-SV" sz="2000" b="1" kern="120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07387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HSH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1,650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1,381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736871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MTS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1,360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1,105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275852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MTRANS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652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536</a:t>
                      </a:r>
                      <a:endParaRPr lang="es-SV" sz="20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11482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dirty="0">
                          <a:effectLst/>
                        </a:rPr>
                        <a:t>TOTAL</a:t>
                      </a:r>
                      <a:endParaRPr lang="es-SV" sz="2000" b="1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dirty="0">
                          <a:effectLst/>
                        </a:rPr>
                        <a:t>3,662</a:t>
                      </a:r>
                      <a:endParaRPr lang="es-SV" sz="2000" b="1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dirty="0">
                          <a:effectLst/>
                        </a:rPr>
                        <a:t>3,022</a:t>
                      </a:r>
                      <a:endParaRPr lang="es-SV" sz="2000" b="1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5416592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2A6B471-F6CA-4E6E-9D6C-8461448CB5B2}"/>
              </a:ext>
            </a:extLst>
          </p:cNvPr>
          <p:cNvSpPr txBox="1"/>
          <p:nvPr/>
        </p:nvSpPr>
        <p:spPr>
          <a:xfrm>
            <a:off x="5896429" y="1443841"/>
            <a:ext cx="5627913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dirty="0"/>
              <a:t>Según técnicas de muestreo para poblaciones ocultas o de difícil acceso se utilizaron los siguientes tipos de muestreo: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73048"/>
                </a:solidFill>
              </a:rPr>
              <a:t>Muestreo dirigido por participantes</a:t>
            </a:r>
            <a:r>
              <a:rPr lang="es-MX" b="1" dirty="0">
                <a:solidFill>
                  <a:srgbClr val="E73048"/>
                </a:solidFill>
              </a:rPr>
              <a:t> </a:t>
            </a:r>
            <a:r>
              <a:rPr lang="es-MX" dirty="0"/>
              <a:t>(</a:t>
            </a:r>
            <a:r>
              <a:rPr lang="es-MX" b="1" dirty="0"/>
              <a:t>RDS</a:t>
            </a:r>
            <a:r>
              <a:rPr lang="es-MX" dirty="0"/>
              <a:t>, por sus siglas en inglés): muestreo tipo bola de nieve utilizado para población HSH y MTS, el cual funciona como una cadena en la que los participantes reclutan a otros que cumplen con los criterios de elegibilidad, a través de un cupón que funciona como invitación para llegar a más personas.</a:t>
            </a:r>
            <a:endParaRPr lang="es-MX" dirty="0">
              <a:ea typeface="Calibri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73048"/>
                </a:solidFill>
              </a:rPr>
              <a:t>Muestreo de Tiempo y Lugar</a:t>
            </a:r>
            <a:r>
              <a:rPr lang="es-MX" b="1" dirty="0">
                <a:solidFill>
                  <a:srgbClr val="E73048"/>
                </a:solidFill>
              </a:rPr>
              <a:t> </a:t>
            </a:r>
            <a:r>
              <a:rPr lang="es-MX" dirty="0"/>
              <a:t>(</a:t>
            </a:r>
            <a:r>
              <a:rPr lang="es-MX" b="1" dirty="0"/>
              <a:t>TLS</a:t>
            </a:r>
            <a:r>
              <a:rPr lang="es-MX" dirty="0"/>
              <a:t>, por sus siglas en inglés): muestreo utilizado para población MTRANS, el cual se llega a la población al azar seleccionando un día y lugar de reclutamiento.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4FE9DC-7459-4A66-821F-CB0E82BEEBBB}"/>
              </a:ext>
            </a:extLst>
          </p:cNvPr>
          <p:cNvSpPr txBox="1"/>
          <p:nvPr/>
        </p:nvSpPr>
        <p:spPr>
          <a:xfrm>
            <a:off x="0" y="568709"/>
            <a:ext cx="3425371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Muestreo</a:t>
            </a:r>
            <a:endParaRPr lang="es-SV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9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2023605-0AC8-4BE3-BCF9-D8BF6C43F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2293863"/>
            <a:ext cx="6705600" cy="3350381"/>
          </a:xfrm>
        </p:spPr>
        <p:txBody>
          <a:bodyPr/>
          <a:lstStyle/>
          <a:p>
            <a:pPr algn="just"/>
            <a:r>
              <a:rPr lang="es-MX" sz="1800" dirty="0"/>
              <a:t>El reclutamiento inicia con participantes seleccionados intencionalmente, conocidos como semillas. Estas semillas se convierten en reclutadores y reciben una cantidad determinada de cupones para reclutar a pares elegibles a través de redes sociales. Esto se va expandiendo formando una cadena de reclutamiento. Esto se ejecuta según los siguientes pasos: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E73048"/>
                </a:solidFill>
              </a:rPr>
              <a:t>Muestra semilla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E73048"/>
                </a:solidFill>
              </a:rPr>
              <a:t>Entrega de cupón a persona candidata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E73048"/>
                </a:solidFill>
              </a:rPr>
              <a:t>Realización de encuesta CAP y prueba VIH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E73048"/>
                </a:solidFill>
              </a:rPr>
              <a:t>Entrega de cupo a persona candidata de nueva ola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rgbClr val="E73048"/>
                </a:solidFill>
              </a:rPr>
              <a:t>Realización de encuesta CAP y prueba VIH</a:t>
            </a:r>
          </a:p>
          <a:p>
            <a:pPr algn="just"/>
            <a:endParaRPr lang="es-MX" sz="1800" dirty="0"/>
          </a:p>
          <a:p>
            <a:pPr algn="just"/>
            <a:endParaRPr lang="es-SV" sz="18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6B8A897-0244-46A2-BDAD-816460715B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129654"/>
              </p:ext>
            </p:extLst>
          </p:nvPr>
        </p:nvGraphicFramePr>
        <p:xfrm>
          <a:off x="-297541" y="606577"/>
          <a:ext cx="5225141" cy="565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1C7A5D7-1A03-477A-B20D-49ECCC85F340}"/>
              </a:ext>
            </a:extLst>
          </p:cNvPr>
          <p:cNvSpPr txBox="1"/>
          <p:nvPr/>
        </p:nvSpPr>
        <p:spPr>
          <a:xfrm>
            <a:off x="4724399" y="1292609"/>
            <a:ext cx="6705600" cy="584775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</a:rPr>
              <a:t>Abordaje y recolección de información</a:t>
            </a:r>
            <a:endParaRPr lang="es-SV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5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FEA826E-9BF7-4B2E-9D51-9ED893231A26}"/>
              </a:ext>
            </a:extLst>
          </p:cNvPr>
          <p:cNvSpPr txBox="1"/>
          <p:nvPr/>
        </p:nvSpPr>
        <p:spPr>
          <a:xfrm>
            <a:off x="2133600" y="684008"/>
            <a:ext cx="8077200" cy="584775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Departamentos de recolección de información</a:t>
            </a:r>
            <a:endParaRPr lang="es-SV" sz="32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F7B8B83-1012-46BE-8373-8384BFD7D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6" y="1268783"/>
            <a:ext cx="8077200" cy="485383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05EED7B-515D-4F3E-BB62-63F58826FE43}"/>
              </a:ext>
            </a:extLst>
          </p:cNvPr>
          <p:cNvSpPr txBox="1"/>
          <p:nvPr/>
        </p:nvSpPr>
        <p:spPr>
          <a:xfrm>
            <a:off x="1257300" y="2264539"/>
            <a:ext cx="1981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2000" dirty="0"/>
              <a:t>Santa Ana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Sonsonate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Ahuachapán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La Libertad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San Salvador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La Paz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Cuscatlán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Usulután</a:t>
            </a:r>
          </a:p>
          <a:p>
            <a:pPr marL="285750" indent="-285750" algn="just">
              <a:buFontTx/>
              <a:buChar char="-"/>
            </a:pPr>
            <a:r>
              <a:rPr lang="es-MX" sz="2000" dirty="0"/>
              <a:t>San Miguel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190081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371A02A-7427-44A6-BE8C-EFC9D7202C4F}"/>
              </a:ext>
            </a:extLst>
          </p:cNvPr>
          <p:cNvSpPr txBox="1"/>
          <p:nvPr/>
        </p:nvSpPr>
        <p:spPr>
          <a:xfrm>
            <a:off x="2228850" y="3075056"/>
            <a:ext cx="558165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RESULTADOS HSH</a:t>
            </a:r>
            <a:endParaRPr lang="es-SV" sz="4000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082E45-95BF-49DD-8CA3-BB424807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60" y="784944"/>
            <a:ext cx="5288111" cy="52881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8996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AD4F8B7-B89C-42CB-9E2C-FBFE186C682E}"/>
              </a:ext>
            </a:extLst>
          </p:cNvPr>
          <p:cNvSpPr/>
          <p:nvPr/>
        </p:nvSpPr>
        <p:spPr>
          <a:xfrm>
            <a:off x="1695450" y="1857375"/>
            <a:ext cx="8801100" cy="31813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27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65F8CA-FCD4-4488-8B0F-10DD56A68EC7}"/>
              </a:ext>
            </a:extLst>
          </p:cNvPr>
          <p:cNvSpPr txBox="1"/>
          <p:nvPr/>
        </p:nvSpPr>
        <p:spPr>
          <a:xfrm>
            <a:off x="2114550" y="2632442"/>
            <a:ext cx="7962900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000" b="1" dirty="0">
                <a:solidFill>
                  <a:srgbClr val="2272A9"/>
                </a:solidFill>
              </a:rPr>
              <a:t>Tamaño de población: </a:t>
            </a:r>
            <a:r>
              <a:rPr lang="es-MX" sz="2400" b="1" dirty="0">
                <a:solidFill>
                  <a:srgbClr val="E73048"/>
                </a:solidFill>
              </a:rPr>
              <a:t>61,307 personas</a:t>
            </a:r>
            <a:r>
              <a:rPr lang="es-MX" sz="2000" dirty="0"/>
              <a:t> (variación 13.23%)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>
                <a:solidFill>
                  <a:srgbClr val="2272A9"/>
                </a:solidFill>
              </a:rPr>
              <a:t>El 65% </a:t>
            </a:r>
            <a:r>
              <a:rPr lang="es-MX" sz="2000" dirty="0"/>
              <a:t>de la población son personas de 25 años o más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>
                <a:solidFill>
                  <a:srgbClr val="2272A9"/>
                </a:solidFill>
              </a:rPr>
              <a:t>El 81% </a:t>
            </a:r>
            <a:r>
              <a:rPr lang="es-MX" sz="2000" dirty="0"/>
              <a:t>de la población percibe ingresos mensuales por debajo de los $500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6B43866-7B90-4B83-B38C-627F61F53FCA}"/>
              </a:ext>
            </a:extLst>
          </p:cNvPr>
          <p:cNvSpPr txBox="1"/>
          <p:nvPr/>
        </p:nvSpPr>
        <p:spPr>
          <a:xfrm>
            <a:off x="2324100" y="1537023"/>
            <a:ext cx="75438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Características sociodemográficas</a:t>
            </a:r>
            <a:endParaRPr lang="es-SV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9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3022085-A4C8-49B8-B88F-9FAF30F36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662169"/>
              </p:ext>
            </p:extLst>
          </p:nvPr>
        </p:nvGraphicFramePr>
        <p:xfrm>
          <a:off x="1047750" y="1466850"/>
          <a:ext cx="10668000" cy="523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D0FBCA6-4C42-4BC0-A08C-6BD2D8FFCAB6}"/>
              </a:ext>
            </a:extLst>
          </p:cNvPr>
          <p:cNvSpPr txBox="1"/>
          <p:nvPr/>
        </p:nvSpPr>
        <p:spPr>
          <a:xfrm>
            <a:off x="0" y="530364"/>
            <a:ext cx="828675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Características sociodemográficas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9DB6A5-0E4D-4034-B3AD-4467FA95EF7D}"/>
              </a:ext>
            </a:extLst>
          </p:cNvPr>
          <p:cNvSpPr txBox="1"/>
          <p:nvPr/>
        </p:nvSpPr>
        <p:spPr>
          <a:xfrm>
            <a:off x="1428750" y="1466850"/>
            <a:ext cx="3867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En cuanto a la orientación sexual: </a:t>
            </a:r>
          </a:p>
        </p:txBody>
      </p:sp>
    </p:spTree>
    <p:extLst>
      <p:ext uri="{BB962C8B-B14F-4D97-AF65-F5344CB8AC3E}">
        <p14:creationId xmlns:p14="http://schemas.microsoft.com/office/powerpoint/2010/main" val="302442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FCA486D-C6AF-4376-A1FA-AA727497631C}"/>
              </a:ext>
            </a:extLst>
          </p:cNvPr>
          <p:cNvSpPr txBox="1"/>
          <p:nvPr/>
        </p:nvSpPr>
        <p:spPr>
          <a:xfrm>
            <a:off x="0" y="847787"/>
            <a:ext cx="60960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Prevalencia VIH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A9AB97-00FE-49D6-BF4D-6943076E2A95}"/>
              </a:ext>
            </a:extLst>
          </p:cNvPr>
          <p:cNvSpPr txBox="1"/>
          <p:nvPr/>
        </p:nvSpPr>
        <p:spPr>
          <a:xfrm>
            <a:off x="2247900" y="1724691"/>
            <a:ext cx="76962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400" b="1" dirty="0">
                <a:solidFill>
                  <a:srgbClr val="2272A9"/>
                </a:solidFill>
              </a:rPr>
              <a:t>Prevalencia: </a:t>
            </a:r>
            <a:r>
              <a:rPr lang="es-MX" sz="2400" b="1" dirty="0">
                <a:solidFill>
                  <a:srgbClr val="E73048"/>
                </a:solidFill>
              </a:rPr>
              <a:t>5.6%</a:t>
            </a:r>
            <a:r>
              <a:rPr lang="es-MX" sz="2400" dirty="0"/>
              <a:t> en HSH, principalmente de 25 años y más.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9AAFD4-D037-43B3-9A06-5A28C5C48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55" y="2524393"/>
            <a:ext cx="3250793" cy="325079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DFE368-CF81-4D0C-9C87-9E5F4A37F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524393"/>
            <a:ext cx="3250793" cy="3250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17C7AA-229A-42F9-A875-E4A23337C1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54" y="2472102"/>
            <a:ext cx="3250793" cy="32507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DD28A18-C9F0-449C-804F-5C999B4F19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576684"/>
            <a:ext cx="3250793" cy="32507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3D80039-DA57-471F-B265-926F553A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24393"/>
            <a:ext cx="3250793" cy="32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3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EF1CFB-AA36-4A53-BD38-C4AF099C40D4}"/>
              </a:ext>
            </a:extLst>
          </p:cNvPr>
          <p:cNvSpPr txBox="1"/>
          <p:nvPr/>
        </p:nvSpPr>
        <p:spPr>
          <a:xfrm>
            <a:off x="0" y="504887"/>
            <a:ext cx="60960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2C9E58-CD59-47BC-BAD3-4B0AE664F39A}"/>
              </a:ext>
            </a:extLst>
          </p:cNvPr>
          <p:cNvSpPr txBox="1"/>
          <p:nvPr/>
        </p:nvSpPr>
        <p:spPr>
          <a:xfrm>
            <a:off x="2514600" y="1381036"/>
            <a:ext cx="8591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272A9"/>
                </a:solidFill>
              </a:rPr>
              <a:t>El 90% </a:t>
            </a:r>
            <a:r>
              <a:rPr lang="es-MX" sz="2400" dirty="0"/>
              <a:t>afirma conocer sobre el VIH y sus implicaciones</a:t>
            </a:r>
          </a:p>
          <a:p>
            <a:pPr algn="just"/>
            <a:r>
              <a:rPr lang="es-MX" sz="2400" dirty="0"/>
              <a:t>Solamente un </a:t>
            </a:r>
            <a:r>
              <a:rPr lang="es-MX" sz="2400" b="1" dirty="0">
                <a:solidFill>
                  <a:srgbClr val="2272A9"/>
                </a:solidFill>
              </a:rPr>
              <a:t>52.3% </a:t>
            </a:r>
            <a:r>
              <a:rPr lang="es-MX" sz="2400" dirty="0"/>
              <a:t>conoce sobre las formas de prevención del VIH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6D8BD2-8344-4145-94A7-F55DA328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59" y="1796534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15B7E6B-AA5F-4400-BFAC-0339FCE5C977}"/>
              </a:ext>
            </a:extLst>
          </p:cNvPr>
          <p:cNvSpPr txBox="1"/>
          <p:nvPr/>
        </p:nvSpPr>
        <p:spPr>
          <a:xfrm>
            <a:off x="0" y="523937"/>
            <a:ext cx="60960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BDB335-0E28-4BE0-A89A-3A89A7FE284E}"/>
              </a:ext>
            </a:extLst>
          </p:cNvPr>
          <p:cNvSpPr txBox="1"/>
          <p:nvPr/>
        </p:nvSpPr>
        <p:spPr>
          <a:xfrm>
            <a:off x="1028700" y="1524685"/>
            <a:ext cx="1013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272A9"/>
                </a:solidFill>
              </a:rPr>
              <a:t>El 94.5% </a:t>
            </a:r>
            <a:r>
              <a:rPr lang="es-MX" sz="2400" dirty="0"/>
              <a:t>de los casos positivos está recibiendo Tratamiento Anti Retroviral (TAR)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9D86CC-B893-4DBE-AEB4-6B67366C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59" y="2314172"/>
            <a:ext cx="3924641" cy="39246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ADD82FE-D217-4994-ACFB-82FC5F313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79" y="2314172"/>
            <a:ext cx="3924641" cy="39246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CA7364-A513-47BA-8A34-2E6F87734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59" y="2314172"/>
            <a:ext cx="3924641" cy="39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BEF697E-2870-47FB-A141-7C0934B5548D}"/>
              </a:ext>
            </a:extLst>
          </p:cNvPr>
          <p:cNvSpPr txBox="1"/>
          <p:nvPr/>
        </p:nvSpPr>
        <p:spPr>
          <a:xfrm>
            <a:off x="-38794" y="809687"/>
            <a:ext cx="60960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569275-B5D8-4367-B7AD-CFDCDA7D294B}"/>
              </a:ext>
            </a:extLst>
          </p:cNvPr>
          <p:cNvSpPr txBox="1"/>
          <p:nvPr/>
        </p:nvSpPr>
        <p:spPr>
          <a:xfrm>
            <a:off x="685800" y="2000580"/>
            <a:ext cx="4076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272A9"/>
                </a:solidFill>
              </a:rPr>
              <a:t>El 52.2% </a:t>
            </a:r>
            <a:r>
              <a:rPr lang="es-MX" sz="2400" dirty="0"/>
              <a:t>de la población no ha hecho uso de condones y el 43.6% dice utilizarlos solo en ocasiones en los últimos 6 meses.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2272A9"/>
                </a:solidFill>
              </a:rPr>
              <a:t>El 54% </a:t>
            </a:r>
            <a:r>
              <a:rPr lang="es-MX" sz="2400" dirty="0"/>
              <a:t>han estado bajo los efectos del alcohol durante el sexo anal o vaginal durante los últimos 12 meses.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BEC1283-D65F-4FD1-ADB8-CC23132E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05" y="1676730"/>
            <a:ext cx="3771595" cy="3771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02D5C8-08D2-491F-A30A-81DE7087B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00580"/>
            <a:ext cx="3772594" cy="3772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29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BDC6DD-11C4-49F7-A3E6-FCB2D78B7477}"/>
              </a:ext>
            </a:extLst>
          </p:cNvPr>
          <p:cNvSpPr/>
          <p:nvPr/>
        </p:nvSpPr>
        <p:spPr>
          <a:xfrm>
            <a:off x="-2476500" y="2120348"/>
            <a:ext cx="1328737" cy="371771"/>
          </a:xfrm>
          <a:prstGeom prst="rect">
            <a:avLst/>
          </a:prstGeom>
          <a:solidFill>
            <a:srgbClr val="E73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511974-4E2B-45B0-9451-02660361925F}"/>
              </a:ext>
            </a:extLst>
          </p:cNvPr>
          <p:cNvSpPr/>
          <p:nvPr/>
        </p:nvSpPr>
        <p:spPr>
          <a:xfrm>
            <a:off x="-2476500" y="819150"/>
            <a:ext cx="1328737" cy="371771"/>
          </a:xfrm>
          <a:prstGeom prst="rect">
            <a:avLst/>
          </a:prstGeom>
          <a:solidFill>
            <a:srgbClr val="EB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74A8F0-75AD-43FB-B5D0-EEBDEB5DF6C4}"/>
              </a:ext>
            </a:extLst>
          </p:cNvPr>
          <p:cNvSpPr/>
          <p:nvPr/>
        </p:nvSpPr>
        <p:spPr>
          <a:xfrm>
            <a:off x="-2483645" y="1562692"/>
            <a:ext cx="1328737" cy="371771"/>
          </a:xfrm>
          <a:prstGeom prst="rect">
            <a:avLst/>
          </a:prstGeom>
          <a:solidFill>
            <a:srgbClr val="227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2AB113-70A4-4132-896A-AE0838D595BB}"/>
              </a:ext>
            </a:extLst>
          </p:cNvPr>
          <p:cNvSpPr txBox="1"/>
          <p:nvPr/>
        </p:nvSpPr>
        <p:spPr>
          <a:xfrm>
            <a:off x="1333500" y="1828131"/>
            <a:ext cx="7143752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CONTEXTO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410A9B-A6BE-4AC8-BA8A-509B9F7B3CBC}"/>
              </a:ext>
            </a:extLst>
          </p:cNvPr>
          <p:cNvSpPr txBox="1"/>
          <p:nvPr/>
        </p:nvSpPr>
        <p:spPr>
          <a:xfrm>
            <a:off x="1333500" y="2705937"/>
            <a:ext cx="573435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000" dirty="0"/>
              <a:t>Es un estudio iniciativa del Proyecto del Fondo Mundial “Reforzar la respuesta nacional al VIH, centrándose en las poblaciones clave y alineándose con los objetivos internacionales, del 2022 al 2024”, cuyo principal objetivo es proporcionar datos actualizados del tamaño de población y tasas de prevalencia del VIH para poblaciones clave en El Salvador para abordar estrategias de prevención, atención y tratamiento del VIH. </a:t>
            </a:r>
            <a:endParaRPr lang="es-SV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83398E-E84D-40A6-BF9A-B2279E6FE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55" y="1114721"/>
            <a:ext cx="3923995" cy="39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92B5A48-1447-44EA-8DFF-2DF63AE72571}"/>
              </a:ext>
            </a:extLst>
          </p:cNvPr>
          <p:cNvSpPr txBox="1"/>
          <p:nvPr/>
        </p:nvSpPr>
        <p:spPr>
          <a:xfrm>
            <a:off x="0" y="828737"/>
            <a:ext cx="6638315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06E829-A125-4389-9968-50B0711A52EB}"/>
              </a:ext>
            </a:extLst>
          </p:cNvPr>
          <p:cNvSpPr txBox="1"/>
          <p:nvPr/>
        </p:nvSpPr>
        <p:spPr>
          <a:xfrm>
            <a:off x="1961540" y="2738735"/>
            <a:ext cx="3867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De los HSH entrevistados, </a:t>
            </a:r>
            <a:r>
              <a:rPr lang="es-MX" sz="2400" b="1" dirty="0">
                <a:solidFill>
                  <a:srgbClr val="2272A9"/>
                </a:solidFill>
              </a:rPr>
              <a:t>8 de cada 10 </a:t>
            </a:r>
            <a:r>
              <a:rPr lang="es-MX" sz="2400" dirty="0"/>
              <a:t>mencionan haber utilizado condón masculino en la última relación sexual anal con una pareja ocasional o casual masculina. 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BFE0FA-38B1-404D-A765-57138B6B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71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9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42C0211-0065-45CF-9A43-F5384028ADF8}"/>
              </a:ext>
            </a:extLst>
          </p:cNvPr>
          <p:cNvSpPr txBox="1"/>
          <p:nvPr/>
        </p:nvSpPr>
        <p:spPr>
          <a:xfrm>
            <a:off x="0" y="714437"/>
            <a:ext cx="60960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02326D-BC77-42D9-8CBB-BBF249D0D6E6}"/>
              </a:ext>
            </a:extLst>
          </p:cNvPr>
          <p:cNvSpPr txBox="1"/>
          <p:nvPr/>
        </p:nvSpPr>
        <p:spPr>
          <a:xfrm>
            <a:off x="1828800" y="2770463"/>
            <a:ext cx="44005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Del total de HSH entrevistados, el </a:t>
            </a:r>
            <a:r>
              <a:rPr lang="es-MX" sz="2400" b="1" dirty="0">
                <a:solidFill>
                  <a:srgbClr val="2272A9"/>
                </a:solidFill>
              </a:rPr>
              <a:t>33% realizan prácticas sexuales a cambio de dinero </a:t>
            </a:r>
            <a:r>
              <a:rPr lang="es-MX" sz="2400" dirty="0"/>
              <a:t>o con otras personas que no son sus parejas estables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EA9C2C0-326B-4CFB-A6CF-FA3365766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814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3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E53E42-60CC-4B83-B49B-38AD235B94C5}"/>
              </a:ext>
            </a:extLst>
          </p:cNvPr>
          <p:cNvSpPr txBox="1"/>
          <p:nvPr/>
        </p:nvSpPr>
        <p:spPr>
          <a:xfrm>
            <a:off x="0" y="1258811"/>
            <a:ext cx="60960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Estigma y discriminación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4AF8F3-6979-49D1-913C-6EDF9EAD20B6}"/>
              </a:ext>
            </a:extLst>
          </p:cNvPr>
          <p:cNvSpPr txBox="1"/>
          <p:nvPr/>
        </p:nvSpPr>
        <p:spPr>
          <a:xfrm>
            <a:off x="933450" y="288598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272A9"/>
                </a:solidFill>
              </a:rPr>
              <a:t>Un 12.1% </a:t>
            </a:r>
            <a:r>
              <a:rPr lang="es-MX" sz="2400" dirty="0"/>
              <a:t>de población HSH señala haber experimentado discriminación, principalmente por sus prácticas sexuales y orientación sexual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149CC1-2B59-4241-B634-B846AF19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69" y="1047408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2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DA4366-C08B-49B1-882E-43CAAA447CE2}"/>
              </a:ext>
            </a:extLst>
          </p:cNvPr>
          <p:cNvSpPr txBox="1"/>
          <p:nvPr/>
        </p:nvSpPr>
        <p:spPr>
          <a:xfrm>
            <a:off x="0" y="1258811"/>
            <a:ext cx="687705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Uso de servicios de salud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D7C810-4A2C-4FFC-A6E8-FEF39BF1E989}"/>
              </a:ext>
            </a:extLst>
          </p:cNvPr>
          <p:cNvSpPr txBox="1"/>
          <p:nvPr/>
        </p:nvSpPr>
        <p:spPr>
          <a:xfrm>
            <a:off x="1104900" y="2459504"/>
            <a:ext cx="5772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2272A9"/>
                </a:solidFill>
              </a:rPr>
              <a:t>El 16.2% </a:t>
            </a:r>
            <a:r>
              <a:rPr lang="es-MX" sz="2400" dirty="0"/>
              <a:t>de población consultada evita la atención médica debido a la discriminación por su orientación sexual; mientras que el </a:t>
            </a:r>
            <a:r>
              <a:rPr lang="es-MX" sz="2400" b="1" dirty="0">
                <a:solidFill>
                  <a:srgbClr val="2272A9"/>
                </a:solidFill>
              </a:rPr>
              <a:t>10.8% </a:t>
            </a:r>
            <a:r>
              <a:rPr lang="es-MX" sz="2400" dirty="0"/>
              <a:t>menciona que evita los servicios de salud por temor a ser descubiertos.</a:t>
            </a:r>
            <a:endParaRPr lang="es-SV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EA51C2-262C-45E1-84EA-D595565B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64" y="827814"/>
            <a:ext cx="5202371" cy="5202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3275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6462AA8-761E-4E86-8763-32AE11EE344F}"/>
              </a:ext>
            </a:extLst>
          </p:cNvPr>
          <p:cNvSpPr txBox="1"/>
          <p:nvPr/>
        </p:nvSpPr>
        <p:spPr>
          <a:xfrm>
            <a:off x="2228850" y="3075056"/>
            <a:ext cx="5581650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RESULTADOS MTS</a:t>
            </a:r>
            <a:endParaRPr lang="es-SV" sz="40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3C454E-B9EC-4F51-A710-BCC5CE24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05" y="636961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56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2023605-0AC8-4BE3-BCF9-D8BF6C43F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0383"/>
            <a:ext cx="9144000" cy="2904067"/>
          </a:xfrm>
        </p:spPr>
        <p:txBody>
          <a:bodyPr/>
          <a:lstStyle/>
          <a:p>
            <a:pPr algn="just"/>
            <a:endParaRPr lang="es-MX" sz="1800" dirty="0"/>
          </a:p>
          <a:p>
            <a:pPr algn="just"/>
            <a:endParaRPr lang="es-MX" sz="1800" dirty="0"/>
          </a:p>
          <a:p>
            <a:pPr algn="just"/>
            <a:endParaRPr lang="es-MX" sz="1800" dirty="0"/>
          </a:p>
          <a:p>
            <a:pPr algn="just"/>
            <a:endParaRPr lang="es-SV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EEF674-7CB8-4017-9198-51BE8C474659}"/>
              </a:ext>
            </a:extLst>
          </p:cNvPr>
          <p:cNvSpPr txBox="1"/>
          <p:nvPr/>
        </p:nvSpPr>
        <p:spPr>
          <a:xfrm>
            <a:off x="0" y="1466850"/>
            <a:ext cx="8039100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Características sociodemográficas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E5C68A-F99A-427D-8A15-92E53D133E01}"/>
              </a:ext>
            </a:extLst>
          </p:cNvPr>
          <p:cNvSpPr txBox="1"/>
          <p:nvPr/>
        </p:nvSpPr>
        <p:spPr>
          <a:xfrm>
            <a:off x="1200150" y="2402805"/>
            <a:ext cx="6838950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400" b="1" dirty="0">
                <a:solidFill>
                  <a:srgbClr val="EBA745"/>
                </a:solidFill>
              </a:rPr>
              <a:t>Tamaño de población: </a:t>
            </a:r>
            <a:r>
              <a:rPr lang="es-MX" sz="2400" b="1" dirty="0">
                <a:solidFill>
                  <a:srgbClr val="E73048"/>
                </a:solidFill>
              </a:rPr>
              <a:t>26,019 personas</a:t>
            </a:r>
            <a:r>
              <a:rPr lang="es-MX" sz="2400" dirty="0"/>
              <a:t> (variación -44.14%)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64% </a:t>
            </a:r>
            <a:r>
              <a:rPr lang="es-MX" sz="2400" dirty="0"/>
              <a:t>de la población cuenta con educación básica, mientras que un 10.1% no cuenta con escolaridad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60.8% </a:t>
            </a:r>
            <a:r>
              <a:rPr lang="es-MX" sz="2400" dirty="0"/>
              <a:t>de la población percibe ingresos mensuales menores o iguales a $300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14F8954-B59D-49D3-AC7A-D6032A13F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10" y="9909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4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C70C34-7301-44C8-BE59-7288C2834FAA}"/>
              </a:ext>
            </a:extLst>
          </p:cNvPr>
          <p:cNvSpPr txBox="1"/>
          <p:nvPr/>
        </p:nvSpPr>
        <p:spPr>
          <a:xfrm>
            <a:off x="0" y="2565916"/>
            <a:ext cx="6267450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Prevalencia VIH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D6898B-CEB4-4EE9-BF06-956AA849561A}"/>
              </a:ext>
            </a:extLst>
          </p:cNvPr>
          <p:cNvSpPr txBox="1"/>
          <p:nvPr/>
        </p:nvSpPr>
        <p:spPr>
          <a:xfrm>
            <a:off x="1066800" y="3429000"/>
            <a:ext cx="520065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2400" b="1" dirty="0">
                <a:solidFill>
                  <a:srgbClr val="EBA745"/>
                </a:solidFill>
              </a:rPr>
              <a:t>Prevalencia: </a:t>
            </a:r>
            <a:r>
              <a:rPr lang="es-MX" sz="2400" b="1" dirty="0">
                <a:solidFill>
                  <a:srgbClr val="E73048"/>
                </a:solidFill>
              </a:rPr>
              <a:t>2.6%</a:t>
            </a:r>
            <a:r>
              <a:rPr lang="es-MX" sz="2400" dirty="0"/>
              <a:t> en MTS, principalmente de 25 años y más.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E35007-5408-4E42-A20F-E79BE710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514350"/>
            <a:ext cx="58293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06AC11B-D004-4CD5-900F-F4D79B958971}"/>
              </a:ext>
            </a:extLst>
          </p:cNvPr>
          <p:cNvSpPr txBox="1"/>
          <p:nvPr/>
        </p:nvSpPr>
        <p:spPr>
          <a:xfrm>
            <a:off x="0" y="2229001"/>
            <a:ext cx="6400800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90DF6-07B1-44F6-A765-E1965EB848C6}"/>
              </a:ext>
            </a:extLst>
          </p:cNvPr>
          <p:cNvSpPr txBox="1"/>
          <p:nvPr/>
        </p:nvSpPr>
        <p:spPr>
          <a:xfrm>
            <a:off x="696019" y="3429000"/>
            <a:ext cx="57435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90.1% afirma </a:t>
            </a:r>
            <a:r>
              <a:rPr lang="es-MX" sz="2400" dirty="0"/>
              <a:t>conocer sobre el VIH y sus implicaciones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Solamente un </a:t>
            </a:r>
            <a:r>
              <a:rPr lang="es-MX" sz="2400" b="1" dirty="0">
                <a:solidFill>
                  <a:srgbClr val="EBA745"/>
                </a:solidFill>
              </a:rPr>
              <a:t>36.8% </a:t>
            </a:r>
            <a:r>
              <a:rPr lang="es-MX" sz="2400" dirty="0"/>
              <a:t>conoce sobre las formas de prevención del VIH</a:t>
            </a:r>
            <a:endParaRPr lang="es-SV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2BB19E2-5F40-41B4-9E2C-D2244E535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49" y="9909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2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7120198-8094-4E59-8824-5531AC8C3B54}"/>
              </a:ext>
            </a:extLst>
          </p:cNvPr>
          <p:cNvSpPr txBox="1"/>
          <p:nvPr/>
        </p:nvSpPr>
        <p:spPr>
          <a:xfrm>
            <a:off x="0" y="2895823"/>
            <a:ext cx="6096000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6E53EA-64CF-4867-8376-24E174EE0E83}"/>
              </a:ext>
            </a:extLst>
          </p:cNvPr>
          <p:cNvSpPr txBox="1"/>
          <p:nvPr/>
        </p:nvSpPr>
        <p:spPr>
          <a:xfrm>
            <a:off x="809625" y="3718351"/>
            <a:ext cx="6115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98.3% </a:t>
            </a:r>
            <a:r>
              <a:rPr lang="es-MX" sz="2400" dirty="0"/>
              <a:t>de los casos positivos está recibiendo Tratamiento Anti Retroviral (TAR)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3C4CF0-CDB5-40DA-AD00-5C77650DF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860168"/>
            <a:ext cx="4877481" cy="48774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593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69E8CA-03A3-4751-80F6-28302E380875}"/>
              </a:ext>
            </a:extLst>
          </p:cNvPr>
          <p:cNvSpPr txBox="1"/>
          <p:nvPr/>
        </p:nvSpPr>
        <p:spPr>
          <a:xfrm>
            <a:off x="0" y="1247837"/>
            <a:ext cx="7449243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9B13A9-A010-402D-BFA5-7784EB3ECA79}"/>
              </a:ext>
            </a:extLst>
          </p:cNvPr>
          <p:cNvSpPr txBox="1"/>
          <p:nvPr/>
        </p:nvSpPr>
        <p:spPr>
          <a:xfrm>
            <a:off x="981769" y="2158990"/>
            <a:ext cx="64674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63% </a:t>
            </a:r>
            <a:r>
              <a:rPr lang="es-MX" sz="2400" dirty="0"/>
              <a:t>de la población MTS mencionó que el principal motivo que la llevó a tener prácticas sexuales a cambio de dinero o algún tipo de beneficio fue generar más ingresos para sus familias.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50% </a:t>
            </a:r>
            <a:r>
              <a:rPr lang="es-MX" sz="2400" dirty="0"/>
              <a:t>han estado bajo los efectos del alcohol durante el sexo anal o vaginal durante los últimos 12 meses.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E9D9EE-9F7F-4C13-A52C-3A519F4AD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60" y="2940039"/>
            <a:ext cx="3708105" cy="3708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B632FB-B29D-4365-9850-28C4EC518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9" y="-339516"/>
            <a:ext cx="3708105" cy="3708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10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562C5E84-8EC1-454B-8C54-8FBB236A3F92}"/>
              </a:ext>
            </a:extLst>
          </p:cNvPr>
          <p:cNvGrpSpPr/>
          <p:nvPr/>
        </p:nvGrpSpPr>
        <p:grpSpPr>
          <a:xfrm>
            <a:off x="5381626" y="1982451"/>
            <a:ext cx="6467476" cy="3816429"/>
            <a:chOff x="5438776" y="1597283"/>
            <a:chExt cx="6467476" cy="381642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48F26A4-D36F-4855-B2EB-9C7B04F0EF2E}"/>
                </a:ext>
              </a:extLst>
            </p:cNvPr>
            <p:cNvSpPr txBox="1"/>
            <p:nvPr/>
          </p:nvSpPr>
          <p:spPr>
            <a:xfrm>
              <a:off x="5438776" y="2551390"/>
              <a:ext cx="6467476" cy="286232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000" dirty="0"/>
                <a:t>Estimar tamaño de poblaciones clave a nivel nacional.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000" dirty="0"/>
                <a:t>Estimar prevalencia de VIH de las poblaciones.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MX" sz="2000" dirty="0">
                <a:cs typeface="Calibri" panose="020F0502020204030204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2000" dirty="0"/>
                <a:t>Identificar Conocimientos, Actitudes y Prácticas (CAP) sexuales de mayor riesgo de infección.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s-MX" sz="2000" dirty="0">
                <a:cs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sz="2000" dirty="0"/>
                <a:t>Conocer condiciones de estigma y discriminación de poblaciones clave que limitan acceso a servicios de salud. </a:t>
              </a:r>
              <a:endParaRPr lang="es-SV" sz="2000" dirty="0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01B00D9-DDCE-4F5A-9295-374C6C245D81}"/>
                </a:ext>
              </a:extLst>
            </p:cNvPr>
            <p:cNvSpPr txBox="1"/>
            <p:nvPr/>
          </p:nvSpPr>
          <p:spPr>
            <a:xfrm>
              <a:off x="5438776" y="1597283"/>
              <a:ext cx="5819776" cy="954107"/>
            </a:xfrm>
            <a:prstGeom prst="rect">
              <a:avLst/>
            </a:prstGeom>
            <a:solidFill>
              <a:srgbClr val="E73048"/>
            </a:solidFill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</a:rPr>
                <a:t>Como parte de los objetivos específicos del Estudio se encuentran: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F9F7BD04-2B42-4B44-AD24-7D2E67FF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6" y="99090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8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BA95756-A81A-4B61-8A02-DCEB35BBEAEC}"/>
              </a:ext>
            </a:extLst>
          </p:cNvPr>
          <p:cNvSpPr txBox="1"/>
          <p:nvPr/>
        </p:nvSpPr>
        <p:spPr>
          <a:xfrm>
            <a:off x="0" y="1971737"/>
            <a:ext cx="6362006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711BCE-9921-4C89-8740-EC24221DB3F8}"/>
              </a:ext>
            </a:extLst>
          </p:cNvPr>
          <p:cNvSpPr txBox="1"/>
          <p:nvPr/>
        </p:nvSpPr>
        <p:spPr>
          <a:xfrm>
            <a:off x="733425" y="3021390"/>
            <a:ext cx="6115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De las MTS entrevistadas, </a:t>
            </a:r>
            <a:r>
              <a:rPr lang="es-MX" sz="2400" b="1" dirty="0">
                <a:solidFill>
                  <a:srgbClr val="EBA745"/>
                </a:solidFill>
              </a:rPr>
              <a:t>9 de cada 10 </a:t>
            </a:r>
            <a:r>
              <a:rPr lang="es-MX" sz="2400" dirty="0"/>
              <a:t>mencionan haber utilizado condón en la última relación sexual anal o vaginal a cambio de dinero o cualquier tipo de beneficios.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13BB00-2E52-4DFA-B292-5CA8E2CD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1047409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47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218581-E9BC-4088-AFD5-710F6A8C492B}"/>
              </a:ext>
            </a:extLst>
          </p:cNvPr>
          <p:cNvSpPr txBox="1"/>
          <p:nvPr/>
        </p:nvSpPr>
        <p:spPr>
          <a:xfrm>
            <a:off x="0" y="2321595"/>
            <a:ext cx="6515100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Estigma y discriminación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9B6CC6-4E15-4AA4-8B38-B397D190657A}"/>
              </a:ext>
            </a:extLst>
          </p:cNvPr>
          <p:cNvSpPr txBox="1"/>
          <p:nvPr/>
        </p:nvSpPr>
        <p:spPr>
          <a:xfrm>
            <a:off x="419100" y="321498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BA745"/>
                </a:solidFill>
              </a:rPr>
              <a:t>Un 5.3% </a:t>
            </a:r>
            <a:r>
              <a:rPr lang="es-MX" sz="2400" dirty="0"/>
              <a:t>de población MTS señala haber sufrido algún tipo de abuso, maltrato o violencia, principalmente por sus prácticas sexuales a cambio de dinero u otros beneficios.</a:t>
            </a:r>
            <a:endParaRPr lang="es-SV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955CB0-726D-40E4-9EB6-4C9ACC32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05" y="776890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12CC507-DB44-4A7C-94A6-A57E5A331517}"/>
              </a:ext>
            </a:extLst>
          </p:cNvPr>
          <p:cNvSpPr txBox="1"/>
          <p:nvPr/>
        </p:nvSpPr>
        <p:spPr>
          <a:xfrm>
            <a:off x="0" y="2493045"/>
            <a:ext cx="5926222" cy="707886"/>
          </a:xfrm>
          <a:prstGeom prst="rect">
            <a:avLst/>
          </a:prstGeom>
          <a:solidFill>
            <a:srgbClr val="EBA745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Uso de servicios de salud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3146B0-4828-40A4-8F5A-E12DA029C1E4}"/>
              </a:ext>
            </a:extLst>
          </p:cNvPr>
          <p:cNvSpPr txBox="1"/>
          <p:nvPr/>
        </p:nvSpPr>
        <p:spPr>
          <a:xfrm>
            <a:off x="495300" y="3371850"/>
            <a:ext cx="5448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BA745"/>
                </a:solidFill>
              </a:rPr>
              <a:t>El 15.2% </a:t>
            </a:r>
            <a:r>
              <a:rPr lang="es-MX" sz="2400" dirty="0"/>
              <a:t>de población consultada evita la atención médica debido a la discriminación por sus prácticas sexuales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90552B4-AF8B-43EC-AE8D-757F2F539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22" y="324268"/>
            <a:ext cx="6095164" cy="6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4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A08DFC-F616-491F-B6E0-E84A9990BEB5}"/>
              </a:ext>
            </a:extLst>
          </p:cNvPr>
          <p:cNvSpPr txBox="1"/>
          <p:nvPr/>
        </p:nvSpPr>
        <p:spPr>
          <a:xfrm>
            <a:off x="2228850" y="3075056"/>
            <a:ext cx="558165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RESULTADOS MTS</a:t>
            </a:r>
            <a:endParaRPr lang="es-SV" sz="40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4BC74C-F744-4D20-A08F-03893FBE3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71" y="382068"/>
            <a:ext cx="5385975" cy="53859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353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08BD8E9-E209-476D-801E-121C00355079}"/>
              </a:ext>
            </a:extLst>
          </p:cNvPr>
          <p:cNvSpPr txBox="1"/>
          <p:nvPr/>
        </p:nvSpPr>
        <p:spPr>
          <a:xfrm>
            <a:off x="0" y="1123950"/>
            <a:ext cx="803910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Características sociodemográficas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65C1E0-78C1-43FE-96C4-1CA6A738821C}"/>
              </a:ext>
            </a:extLst>
          </p:cNvPr>
          <p:cNvSpPr txBox="1"/>
          <p:nvPr/>
        </p:nvSpPr>
        <p:spPr>
          <a:xfrm>
            <a:off x="381000" y="2013288"/>
            <a:ext cx="6515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E73048"/>
                </a:solidFill>
              </a:rPr>
              <a:t>Tamaño de población: </a:t>
            </a:r>
            <a:r>
              <a:rPr lang="es-MX" sz="2400" dirty="0"/>
              <a:t>1,956 personas </a:t>
            </a:r>
            <a:br>
              <a:rPr lang="es-MX" sz="2400" dirty="0"/>
            </a:br>
            <a:r>
              <a:rPr lang="es-MX" sz="2400" dirty="0"/>
              <a:t>(variación  -2.73%)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E73048"/>
                </a:solidFill>
              </a:rPr>
              <a:t>El 80% </a:t>
            </a:r>
            <a:r>
              <a:rPr lang="es-MX" sz="2400" dirty="0"/>
              <a:t>de la población son personas de 25 años o más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E73048"/>
                </a:solidFill>
              </a:rPr>
              <a:t>El 60.2% </a:t>
            </a:r>
            <a:r>
              <a:rPr lang="es-MX" sz="2400" dirty="0"/>
              <a:t>de la población percibe ingreso por debajo de los $500, principalmente con empleos formales, informales y comerciantes por cuenta propia.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371DCAC-87A4-4405-B078-1B463BA6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05" y="1401693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8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F10C4EA-C72C-4662-8871-C4C93832AE9D}"/>
              </a:ext>
            </a:extLst>
          </p:cNvPr>
          <p:cNvSpPr txBox="1"/>
          <p:nvPr/>
        </p:nvSpPr>
        <p:spPr>
          <a:xfrm>
            <a:off x="0" y="2565916"/>
            <a:ext cx="626745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Prevalencia VIH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4D686F-4B2E-4239-9422-99502A45B43A}"/>
              </a:ext>
            </a:extLst>
          </p:cNvPr>
          <p:cNvSpPr txBox="1"/>
          <p:nvPr/>
        </p:nvSpPr>
        <p:spPr>
          <a:xfrm>
            <a:off x="2000250" y="34290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E73048"/>
                </a:solidFill>
              </a:rPr>
              <a:t>Prevalencia: </a:t>
            </a:r>
            <a:r>
              <a:rPr lang="es-MX" sz="2400" dirty="0"/>
              <a:t>11.7% en MTRANS, principalmente de 25 años y más.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F500199-41BB-41FA-807A-57F63B9F2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3013"/>
            <a:ext cx="5202371" cy="52023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746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A068B4E-FD9C-4D22-9F5A-4E9D2233D60D}"/>
              </a:ext>
            </a:extLst>
          </p:cNvPr>
          <p:cNvSpPr txBox="1"/>
          <p:nvPr/>
        </p:nvSpPr>
        <p:spPr>
          <a:xfrm>
            <a:off x="0" y="1865673"/>
            <a:ext cx="7207147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7C225B-B4E1-4E25-A60C-1E53E212B997}"/>
              </a:ext>
            </a:extLst>
          </p:cNvPr>
          <p:cNvSpPr txBox="1"/>
          <p:nvPr/>
        </p:nvSpPr>
        <p:spPr>
          <a:xfrm>
            <a:off x="1092097" y="2667373"/>
            <a:ext cx="61150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73048"/>
                </a:solidFill>
              </a:rPr>
              <a:t>El 95.8% </a:t>
            </a:r>
            <a:r>
              <a:rPr lang="es-MX" sz="2400" dirty="0"/>
              <a:t>afirma conocer sobre el VIH y sus implicaciones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Solamente un </a:t>
            </a:r>
            <a:r>
              <a:rPr lang="es-MX" sz="2400" b="1" dirty="0">
                <a:solidFill>
                  <a:srgbClr val="E73048"/>
                </a:solidFill>
              </a:rPr>
              <a:t>63% </a:t>
            </a:r>
            <a:r>
              <a:rPr lang="es-MX" sz="2400" dirty="0"/>
              <a:t>conoce sobre las formas de prevención del VIH, teniendo su principal fuente de información las redes sociales.</a:t>
            </a:r>
            <a:endParaRPr lang="es-SV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E7FD4A2-3E41-45EE-8607-4CDEBD02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19" y="93538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4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1A6ED10-17E9-4A6D-8D4C-47FD6171DD56}"/>
              </a:ext>
            </a:extLst>
          </p:cNvPr>
          <p:cNvSpPr txBox="1"/>
          <p:nvPr/>
        </p:nvSpPr>
        <p:spPr>
          <a:xfrm>
            <a:off x="0" y="2520090"/>
            <a:ext cx="609600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6D1321-AB8A-46B6-9B2F-E4A582D2695F}"/>
              </a:ext>
            </a:extLst>
          </p:cNvPr>
          <p:cNvSpPr txBox="1"/>
          <p:nvPr/>
        </p:nvSpPr>
        <p:spPr>
          <a:xfrm>
            <a:off x="550459" y="3458496"/>
            <a:ext cx="5633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73048"/>
                </a:solidFill>
              </a:rPr>
              <a:t>El 91.7% </a:t>
            </a:r>
            <a:r>
              <a:rPr lang="es-MX" sz="2400" dirty="0"/>
              <a:t>de los casos positivos está recibiendo Tratamiento Anti Retroviral (TAR)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42B0CB-ED0D-4C37-9D3C-B95E14342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55" y="1019756"/>
            <a:ext cx="4877481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6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C11F973-C964-491C-AD29-7A08EB825C36}"/>
              </a:ext>
            </a:extLst>
          </p:cNvPr>
          <p:cNvSpPr txBox="1"/>
          <p:nvPr/>
        </p:nvSpPr>
        <p:spPr>
          <a:xfrm>
            <a:off x="0" y="1551308"/>
            <a:ext cx="6514406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88692D-A845-41B6-A900-E24FD7051A83}"/>
              </a:ext>
            </a:extLst>
          </p:cNvPr>
          <p:cNvSpPr txBox="1"/>
          <p:nvPr/>
        </p:nvSpPr>
        <p:spPr>
          <a:xfrm>
            <a:off x="1304925" y="2755593"/>
            <a:ext cx="61150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Entre el </a:t>
            </a:r>
            <a:r>
              <a:rPr lang="es-MX" sz="2400" b="1" dirty="0">
                <a:solidFill>
                  <a:srgbClr val="E73048"/>
                </a:solidFill>
              </a:rPr>
              <a:t>60% y 80% </a:t>
            </a:r>
            <a:r>
              <a:rPr lang="es-MX" sz="2400" dirty="0"/>
              <a:t>de la población ha hecho uso de condones y lubricantes en su última experiencia de sexo anal.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E73048"/>
                </a:solidFill>
              </a:rPr>
              <a:t>El 60% </a:t>
            </a:r>
            <a:r>
              <a:rPr lang="es-MX" sz="2400" dirty="0"/>
              <a:t>han estado bajo los efectos del alcohol durante el sexo anal durante los últimos 12 meses.</a:t>
            </a:r>
            <a:endParaRPr lang="es-SV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957909-2C90-41B3-B3BC-CB8F87CA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18" y="534621"/>
            <a:ext cx="2903598" cy="29035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47CBC34-8990-4AA3-A1A2-64A1BD4D9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17" y="3429000"/>
            <a:ext cx="2903598" cy="2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35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4CDA125-7655-4E9A-9A4A-35FB285330B5}"/>
              </a:ext>
            </a:extLst>
          </p:cNvPr>
          <p:cNvSpPr txBox="1"/>
          <p:nvPr/>
        </p:nvSpPr>
        <p:spPr>
          <a:xfrm>
            <a:off x="0" y="2047937"/>
            <a:ext cx="626745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F903D46-A334-4CBB-801C-AB65B6AE1D43}"/>
              </a:ext>
            </a:extLst>
          </p:cNvPr>
          <p:cNvSpPr txBox="1"/>
          <p:nvPr/>
        </p:nvSpPr>
        <p:spPr>
          <a:xfrm>
            <a:off x="790575" y="3101370"/>
            <a:ext cx="6115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De las MTRANS entrevistadas, existe un patrón precoz </a:t>
            </a:r>
            <a:r>
              <a:rPr lang="es-MX" sz="2400" b="1" dirty="0">
                <a:solidFill>
                  <a:srgbClr val="E73048"/>
                </a:solidFill>
              </a:rPr>
              <a:t>(entre los 12 a 15 años) </a:t>
            </a:r>
            <a:r>
              <a:rPr lang="es-MX" sz="2400" dirty="0"/>
              <a:t>en cuanto a la primera relación sexual anal receptiva o penetrativa</a:t>
            </a:r>
            <a:endParaRPr lang="es-SV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8F1488B-DDFE-4F3E-A3C0-12D4205B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1322085"/>
            <a:ext cx="4213830" cy="42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7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67F220-BD9B-46D4-B25C-D0872A69AB17}"/>
              </a:ext>
            </a:extLst>
          </p:cNvPr>
          <p:cNvSpPr txBox="1"/>
          <p:nvPr/>
        </p:nvSpPr>
        <p:spPr>
          <a:xfrm>
            <a:off x="2539430" y="2162740"/>
            <a:ext cx="8395270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000" dirty="0"/>
              <a:t>Dado que el tipo de </a:t>
            </a:r>
            <a:r>
              <a:rPr lang="es-MX" sz="2400" b="1" dirty="0">
                <a:solidFill>
                  <a:srgbClr val="FF6174"/>
                </a:solidFill>
              </a:rPr>
              <a:t>transmisión principal del VIH es por vía sexual</a:t>
            </a:r>
            <a:r>
              <a:rPr lang="es-MX" sz="2000" dirty="0"/>
              <a:t>, los estudios de vigilancia de  poblaciones clave proporcionan información detallada que permite a los países diseñar intervenciones basadas en evidencia científica y ampliar las intervenciones exitosas de prevención de VIH.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Este estudio se realizó de octubre 2022 a abril 2024, para actualizar datos país (desde el 2016) sobre el tamaño poblacional, sus características, comportamientos y la prevalencia de la infección en las poblaciones clave.</a:t>
            </a:r>
            <a:endParaRPr lang="es-SV" sz="2000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6EECE7-BE8B-430B-890F-B6AE19688653}"/>
              </a:ext>
            </a:extLst>
          </p:cNvPr>
          <p:cNvSpPr/>
          <p:nvPr/>
        </p:nvSpPr>
        <p:spPr>
          <a:xfrm>
            <a:off x="2286000" y="1838325"/>
            <a:ext cx="8801100" cy="3181350"/>
          </a:xfrm>
          <a:prstGeom prst="roundRect">
            <a:avLst/>
          </a:prstGeom>
          <a:noFill/>
          <a:ln w="76200">
            <a:solidFill>
              <a:srgbClr val="FF6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D70CE8-EA41-4F5C-B738-0C606178A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66" y="2782334"/>
            <a:ext cx="1315356" cy="13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36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5D7F80B-F1D9-4E52-81A2-CEC94030307F}"/>
              </a:ext>
            </a:extLst>
          </p:cNvPr>
          <p:cNvSpPr txBox="1"/>
          <p:nvPr/>
        </p:nvSpPr>
        <p:spPr>
          <a:xfrm>
            <a:off x="0" y="2124137"/>
            <a:ext cx="6792019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>
                <a:solidFill>
                  <a:schemeClr val="bg1"/>
                </a:solidFill>
              </a:rPr>
              <a:t>Prevención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BF04484-7BF9-4D1F-BE1C-0E9FD0CCFC05}"/>
              </a:ext>
            </a:extLst>
          </p:cNvPr>
          <p:cNvSpPr txBox="1"/>
          <p:nvPr/>
        </p:nvSpPr>
        <p:spPr>
          <a:xfrm>
            <a:off x="638175" y="3038386"/>
            <a:ext cx="6115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Del total de población entrevistada, al menos el </a:t>
            </a:r>
            <a:r>
              <a:rPr lang="es-MX" sz="2400" b="1" dirty="0">
                <a:solidFill>
                  <a:srgbClr val="E73048"/>
                </a:solidFill>
              </a:rPr>
              <a:t>44% </a:t>
            </a:r>
            <a:r>
              <a:rPr lang="es-MX" sz="2400" dirty="0"/>
              <a:t>manifiesta realizar trabajo sexual como forma de obtención de recursos monetarios y otros beneficios, realizando como práctica más común el sexo anal receptivo.</a:t>
            </a:r>
            <a:endParaRPr lang="es-SV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063B59-BF5C-49FB-8839-6189D578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9" y="1110314"/>
            <a:ext cx="4637371" cy="46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3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FF0FB40-19A3-4BD8-800C-227E62EF5326}"/>
              </a:ext>
            </a:extLst>
          </p:cNvPr>
          <p:cNvSpPr txBox="1"/>
          <p:nvPr/>
        </p:nvSpPr>
        <p:spPr>
          <a:xfrm>
            <a:off x="0" y="2321595"/>
            <a:ext cx="7016546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Estigma y discriminación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7982E7-E4F7-4038-B396-DD01E7403230}"/>
              </a:ext>
            </a:extLst>
          </p:cNvPr>
          <p:cNvSpPr txBox="1"/>
          <p:nvPr/>
        </p:nvSpPr>
        <p:spPr>
          <a:xfrm>
            <a:off x="920546" y="322835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73048"/>
                </a:solidFill>
              </a:rPr>
              <a:t>Un 13.1% </a:t>
            </a:r>
            <a:r>
              <a:rPr lang="es-MX" sz="2400" dirty="0"/>
              <a:t>de población MTRANS señala haber experimentado discriminación, principalmente por su orientación sexual</a:t>
            </a:r>
            <a:endParaRPr lang="es-SV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233AC7B-CC89-4D74-8873-CF41843C7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46" y="1023507"/>
            <a:ext cx="4810986" cy="481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6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B07D436-8DA1-4458-91BB-5BF5F961DAC1}"/>
              </a:ext>
            </a:extLst>
          </p:cNvPr>
          <p:cNvSpPr txBox="1"/>
          <p:nvPr/>
        </p:nvSpPr>
        <p:spPr>
          <a:xfrm>
            <a:off x="0" y="2316063"/>
            <a:ext cx="5926222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Uso de servicios de salud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08BFA2-5554-4AA6-A147-6DB1F203E4D8}"/>
              </a:ext>
            </a:extLst>
          </p:cNvPr>
          <p:cNvSpPr txBox="1"/>
          <p:nvPr/>
        </p:nvSpPr>
        <p:spPr>
          <a:xfrm>
            <a:off x="400050" y="348008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E73048"/>
                </a:solidFill>
              </a:rPr>
              <a:t>El 9% </a:t>
            </a:r>
            <a:r>
              <a:rPr lang="es-MX" sz="2400" dirty="0"/>
              <a:t>de población consultada evita la atención médica debido a la discriminación por su orientación sexual</a:t>
            </a:r>
            <a:endParaRPr lang="es-SV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EA7983-1C4B-48DE-BDA1-921F5EFD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80" y="878902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77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229B3A0-626B-48B2-AB5E-21BD7B595CD3}"/>
              </a:ext>
            </a:extLst>
          </p:cNvPr>
          <p:cNvSpPr txBox="1"/>
          <p:nvPr/>
        </p:nvSpPr>
        <p:spPr>
          <a:xfrm>
            <a:off x="1542308" y="2926615"/>
            <a:ext cx="9295410" cy="1107996"/>
          </a:xfrm>
          <a:prstGeom prst="rect">
            <a:avLst/>
          </a:prstGeom>
          <a:solidFill>
            <a:srgbClr val="2272A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6600" b="1" dirty="0">
                <a:solidFill>
                  <a:schemeClr val="bg1"/>
                </a:solidFill>
              </a:rPr>
              <a:t>RESULTADOS GENERALES</a:t>
            </a:r>
            <a:endParaRPr lang="es-SV" sz="66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Imagen 1" descr="Icono">
            <a:extLst>
              <a:ext uri="{FF2B5EF4-FFF2-40B4-BE49-F238E27FC236}">
                <a16:creationId xmlns:a16="http://schemas.microsoft.com/office/drawing/2014/main" id="{5D09C5A6-F404-95D9-46A4-C244699FC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443" y="3136198"/>
            <a:ext cx="804802" cy="9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56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20747BB8-67F3-4E45-9B9A-33BC0DCB2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66353"/>
              </p:ext>
            </p:extLst>
          </p:nvPr>
        </p:nvGraphicFramePr>
        <p:xfrm>
          <a:off x="2032000" y="2411888"/>
          <a:ext cx="8127999" cy="319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4171">
                  <a:extLst>
                    <a:ext uri="{9D8B030D-6E8A-4147-A177-3AD203B41FA5}">
                      <a16:colId xmlns:a16="http://schemas.microsoft.com/office/drawing/2014/main" val="4170238672"/>
                    </a:ext>
                  </a:extLst>
                </a:gridCol>
                <a:gridCol w="1628503">
                  <a:extLst>
                    <a:ext uri="{9D8B030D-6E8A-4147-A177-3AD203B41FA5}">
                      <a16:colId xmlns:a16="http://schemas.microsoft.com/office/drawing/2014/main" val="3302081442"/>
                    </a:ext>
                  </a:extLst>
                </a:gridCol>
                <a:gridCol w="2185852">
                  <a:extLst>
                    <a:ext uri="{9D8B030D-6E8A-4147-A177-3AD203B41FA5}">
                      <a16:colId xmlns:a16="http://schemas.microsoft.com/office/drawing/2014/main" val="2285579208"/>
                    </a:ext>
                  </a:extLst>
                </a:gridCol>
                <a:gridCol w="1599473">
                  <a:extLst>
                    <a:ext uri="{9D8B030D-6E8A-4147-A177-3AD203B41FA5}">
                      <a16:colId xmlns:a16="http://schemas.microsoft.com/office/drawing/2014/main" val="3064026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Criterio por población</a:t>
                      </a:r>
                      <a:endParaRPr lang="es-SV" sz="2000" b="1" kern="1200" dirty="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Estudio 2014 y 2016</a:t>
                      </a:r>
                      <a:endParaRPr lang="es-SV" sz="2000" b="1" kern="1200" dirty="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Estudio actualizado 2024</a:t>
                      </a:r>
                      <a:endParaRPr lang="es-SV" sz="2000" b="1" kern="1200" dirty="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Variación</a:t>
                      </a:r>
                      <a:endParaRPr lang="es-SV" sz="2000" b="1" kern="1200" dirty="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3944"/>
                  </a:ext>
                </a:extLst>
              </a:tr>
              <a:tr h="1801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Prevalencia HSH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10.5%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5.6%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-4.9%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9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Prevalencia MTS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8.1%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2.6%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-5.5%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47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Prevalencia MTRANS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16.2%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11.7%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-4.5%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12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Tamaño población HSH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54,140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61,307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13.23%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58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Tamaño población MTS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44,972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26,019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-44.14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6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Tamaño población MTRANS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2,011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1,956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-2.73%</a:t>
                      </a:r>
                      <a:endParaRPr lang="es-SV" dirty="0"/>
                    </a:p>
                  </a:txBody>
                  <a:tcPr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8396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C85579A-F1D9-4E85-8B28-7ACD3D05AF50}"/>
              </a:ext>
            </a:extLst>
          </p:cNvPr>
          <p:cNvSpPr txBox="1"/>
          <p:nvPr/>
        </p:nvSpPr>
        <p:spPr>
          <a:xfrm>
            <a:off x="2324099" y="1341507"/>
            <a:ext cx="75438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Comparativo de resultados</a:t>
            </a:r>
            <a:endParaRPr lang="es-SV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13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4343E42-71F1-45DB-A36B-90B850993818}"/>
              </a:ext>
            </a:extLst>
          </p:cNvPr>
          <p:cNvSpPr/>
          <p:nvPr/>
        </p:nvSpPr>
        <p:spPr>
          <a:xfrm>
            <a:off x="1695450" y="2092854"/>
            <a:ext cx="8801100" cy="318135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227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F7DE99-C7A4-4324-B00C-4C3BCF5042B8}"/>
              </a:ext>
            </a:extLst>
          </p:cNvPr>
          <p:cNvSpPr txBox="1"/>
          <p:nvPr/>
        </p:nvSpPr>
        <p:spPr>
          <a:xfrm>
            <a:off x="2324100" y="1772502"/>
            <a:ext cx="7543800" cy="707886"/>
          </a:xfrm>
          <a:prstGeom prst="rect">
            <a:avLst/>
          </a:prstGeom>
          <a:solidFill>
            <a:srgbClr val="2272A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Prevalencia VIH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A22590-570A-4EF7-9F30-00826C01C796}"/>
              </a:ext>
            </a:extLst>
          </p:cNvPr>
          <p:cNvSpPr txBox="1"/>
          <p:nvPr/>
        </p:nvSpPr>
        <p:spPr>
          <a:xfrm>
            <a:off x="2524125" y="2667866"/>
            <a:ext cx="7143750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000" dirty="0"/>
              <a:t>Se muestra una reducción constante en todas las poblaciones clave, pero presentando mayores desafíos con Mujeres Trans y Hombres que tienen Sexo con otros Hombres.</a:t>
            </a:r>
            <a:endParaRPr lang="es-MX" sz="2000" dirty="0">
              <a:cs typeface="Calibri"/>
            </a:endParaRPr>
          </a:p>
          <a:p>
            <a:pPr algn="just"/>
            <a:r>
              <a:rPr lang="es-MX" sz="2000" dirty="0"/>
              <a:t>La mayor </a:t>
            </a:r>
            <a:r>
              <a:rPr lang="es-MX" sz="2000" b="1" dirty="0">
                <a:solidFill>
                  <a:srgbClr val="E73048"/>
                </a:solidFill>
              </a:rPr>
              <a:t>reducción de prevalencia de VIH</a:t>
            </a:r>
            <a:r>
              <a:rPr lang="es-MX" sz="2000" dirty="0"/>
              <a:t> la poseen las Mujeres Trabajadoras Sexuales las cuales, a pesar de su estigma y discriminación por su trabajo sexual, demuestran mayor disminución de factores de riesgo.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812581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BC2F5A-A9A0-42DE-B7AA-BC534AC0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01" y="3628489"/>
            <a:ext cx="3036070" cy="10154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3A90A3-D75F-4E34-AE2F-21F6EBC2D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3" y="3027009"/>
            <a:ext cx="3559988" cy="21554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16A21C6-81AC-4E37-928D-415236C9F2CF}"/>
              </a:ext>
            </a:extLst>
          </p:cNvPr>
          <p:cNvSpPr txBox="1"/>
          <p:nvPr/>
        </p:nvSpPr>
        <p:spPr>
          <a:xfrm>
            <a:off x="3971925" y="2305050"/>
            <a:ext cx="77914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sz="4000" b="1" dirty="0"/>
              <a:t>Estudio de Estimación de Tamaño de Población y Prevalencia de VIH</a:t>
            </a:r>
            <a:endParaRPr lang="es-SV" sz="40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8F85895-BF06-434B-B5C9-4C663BA48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0" y="1468048"/>
            <a:ext cx="3960003" cy="39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882F6A-C3A4-4E54-ABD3-1241FB6353EA}"/>
              </a:ext>
            </a:extLst>
          </p:cNvPr>
          <p:cNvSpPr txBox="1"/>
          <p:nvPr/>
        </p:nvSpPr>
        <p:spPr>
          <a:xfrm>
            <a:off x="3829050" y="2537936"/>
            <a:ext cx="706581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000" b="1" dirty="0">
                <a:solidFill>
                  <a:srgbClr val="25B7D3"/>
                </a:solidFill>
              </a:rPr>
              <a:t>Las poblaciones clave</a:t>
            </a:r>
            <a:r>
              <a:rPr lang="es-MX" sz="1800" b="1" dirty="0">
                <a:solidFill>
                  <a:srgbClr val="25B7D3"/>
                </a:solidFill>
              </a:rPr>
              <a:t> </a:t>
            </a:r>
            <a:r>
              <a:rPr lang="es-MX" sz="1800" dirty="0"/>
              <a:t>de este estudio son aquellas poblaciones más vulnerables en quienes se encuentra concentrada los mayores riesgos de detección de VIH, tales como los hombres que tiene sexo con otros hombres </a:t>
            </a:r>
            <a:r>
              <a:rPr lang="es-MX" sz="2000" b="1" dirty="0">
                <a:solidFill>
                  <a:srgbClr val="25B7D3"/>
                </a:solidFill>
              </a:rPr>
              <a:t>(HSH)</a:t>
            </a:r>
            <a:r>
              <a:rPr lang="es-MX" sz="1800" dirty="0"/>
              <a:t>, las mujeres trabajadoras sexuales </a:t>
            </a:r>
            <a:r>
              <a:rPr lang="es-MX" sz="2000" b="1" dirty="0">
                <a:solidFill>
                  <a:srgbClr val="25B7D3"/>
                </a:solidFill>
              </a:rPr>
              <a:t>(MTS)</a:t>
            </a:r>
            <a:r>
              <a:rPr lang="es-MX" sz="1800" dirty="0"/>
              <a:t>, y las mujeres trans </a:t>
            </a:r>
            <a:r>
              <a:rPr lang="es-MX" sz="2000" b="1" dirty="0">
                <a:solidFill>
                  <a:srgbClr val="25B7D3"/>
                </a:solidFill>
              </a:rPr>
              <a:t>(MTRANS)</a:t>
            </a:r>
            <a:r>
              <a:rPr lang="es-MX" sz="1800" dirty="0"/>
              <a:t>.</a:t>
            </a:r>
            <a:endParaRPr lang="es-SV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B9AAE8-9E39-4976-8C71-48315052C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12" y="2254331"/>
            <a:ext cx="2349338" cy="2349338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6389163-5783-42BD-AD59-CE21457A8615}"/>
              </a:ext>
            </a:extLst>
          </p:cNvPr>
          <p:cNvCxnSpPr/>
          <p:nvPr/>
        </p:nvCxnSpPr>
        <p:spPr>
          <a:xfrm>
            <a:off x="3829050" y="4229100"/>
            <a:ext cx="7467600" cy="0"/>
          </a:xfrm>
          <a:prstGeom prst="line">
            <a:avLst/>
          </a:prstGeom>
          <a:ln w="76200">
            <a:solidFill>
              <a:srgbClr val="25B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D5ED004-A94C-4DA5-B2CD-608913E56BB1}"/>
              </a:ext>
            </a:extLst>
          </p:cNvPr>
          <p:cNvSpPr txBox="1"/>
          <p:nvPr/>
        </p:nvSpPr>
        <p:spPr>
          <a:xfrm>
            <a:off x="2000250" y="2865507"/>
            <a:ext cx="9220200" cy="707886"/>
          </a:xfrm>
          <a:prstGeom prst="rect">
            <a:avLst/>
          </a:prstGeom>
          <a:solidFill>
            <a:srgbClr val="252340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METODOLOGÍA DE ESTUDIO</a:t>
            </a:r>
            <a:endParaRPr lang="es-SV" sz="400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C9DF87-35D6-4C91-A068-4250426EF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63" y="1216431"/>
            <a:ext cx="4006037" cy="40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6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0F3369DA-DD25-4A02-8496-7559E125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91" y="494886"/>
            <a:ext cx="2603037" cy="26030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CD9AEF-28DB-44D5-B4AE-1F5E867F2FB6}"/>
              </a:ext>
            </a:extLst>
          </p:cNvPr>
          <p:cNvSpPr txBox="1"/>
          <p:nvPr/>
        </p:nvSpPr>
        <p:spPr>
          <a:xfrm>
            <a:off x="0" y="3044204"/>
            <a:ext cx="12192000" cy="646331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3600" b="1" dirty="0">
                <a:solidFill>
                  <a:schemeClr val="bg1"/>
                </a:solidFill>
              </a:rPr>
              <a:t>Población del estudio</a:t>
            </a:r>
            <a:endParaRPr lang="es-SV" sz="36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26F294-53B2-4095-BE2E-CB7EB371F5CF}"/>
              </a:ext>
            </a:extLst>
          </p:cNvPr>
          <p:cNvSpPr txBox="1"/>
          <p:nvPr/>
        </p:nvSpPr>
        <p:spPr>
          <a:xfrm>
            <a:off x="813247" y="3744254"/>
            <a:ext cx="10565506" cy="29546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73048"/>
                </a:solidFill>
              </a:rPr>
              <a:t>Hombres que tienen sexo con otros hombres (HSH):</a:t>
            </a:r>
            <a:r>
              <a:rPr lang="es-MX" b="1" dirty="0">
                <a:solidFill>
                  <a:srgbClr val="E73048"/>
                </a:solidFill>
              </a:rPr>
              <a:t> </a:t>
            </a:r>
            <a:r>
              <a:rPr lang="es-MX" sz="1800" dirty="0"/>
              <a:t>Personas del sexo masculino que participan en actividades sexuales con miembro de su mismo sexo independientemente de cómo se identifican ellos mismos. Pueden auto identificarse como bisexuales, pansexuales, heterosexuales o prescindir de identificación sexual completamente.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73048"/>
                </a:solidFill>
              </a:rPr>
              <a:t>Mujeres trabajadoras sexuales (MTS): </a:t>
            </a:r>
            <a:r>
              <a:rPr lang="es-MX" sz="1800" dirty="0"/>
              <a:t>Personas del sexo femenino que tienen relaciones sexuales; ya sea de manera regular u ocasional (trabajo sexual) a cambio de dinero u otro bien o servicio tangible o intangible o beneficio, es decir, sexo transaccional.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73048"/>
                </a:solidFill>
              </a:rPr>
              <a:t>Mujeres transgénero (MTRANS</a:t>
            </a:r>
            <a:r>
              <a:rPr lang="es-MX" sz="2000" dirty="0">
                <a:solidFill>
                  <a:srgbClr val="E73048"/>
                </a:solidFill>
              </a:rPr>
              <a:t>):</a:t>
            </a:r>
            <a:r>
              <a:rPr lang="es-MX" sz="1800" dirty="0">
                <a:solidFill>
                  <a:srgbClr val="E73048"/>
                </a:solidFill>
              </a:rPr>
              <a:t> </a:t>
            </a:r>
            <a:r>
              <a:rPr lang="es-MX" sz="1800" dirty="0"/>
              <a:t>Persona nacida biológicamente como hombre, cuya identidad de género no corresponde con su sexo biológico, incluye aquellas mujeres con o sin expresión de género femenina.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804189C-95FF-4E54-88F5-3948E19C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0" y="445861"/>
            <a:ext cx="2643422" cy="2643422"/>
          </a:xfrm>
          <a:prstGeom prst="rect">
            <a:avLst/>
          </a:prstGeom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BB2EC4E-217B-4481-9C26-3331D6546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75" y="264195"/>
            <a:ext cx="2780009" cy="27800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387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1FC3231-96D9-4D51-88ED-DF58D0BE7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15" y="990259"/>
            <a:ext cx="4877481" cy="48774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1E4324-176E-4A7C-868E-09B46AD5DEC8}"/>
              </a:ext>
            </a:extLst>
          </p:cNvPr>
          <p:cNvSpPr txBox="1"/>
          <p:nvPr/>
        </p:nvSpPr>
        <p:spPr>
          <a:xfrm>
            <a:off x="5849257" y="1105738"/>
            <a:ext cx="558165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Fases del estudio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4921DB-0FCA-492C-9BB2-D4518EF0E88B}"/>
              </a:ext>
            </a:extLst>
          </p:cNvPr>
          <p:cNvSpPr txBox="1"/>
          <p:nvPr/>
        </p:nvSpPr>
        <p:spPr>
          <a:xfrm>
            <a:off x="5842907" y="1897422"/>
            <a:ext cx="5588000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2000" b="1" dirty="0">
                <a:solidFill>
                  <a:srgbClr val="E73048"/>
                </a:solidFill>
              </a:rPr>
              <a:t>Fase 1: Planificación y organización</a:t>
            </a:r>
          </a:p>
          <a:p>
            <a:pPr algn="just"/>
            <a:r>
              <a:rPr lang="es-MX" sz="1800" dirty="0"/>
              <a:t>Elaboración de plan de trabajo, instrumentos y herramientas de revisión documental y protocolos de coordinación.</a:t>
            </a:r>
          </a:p>
          <a:p>
            <a:pPr algn="just"/>
            <a:r>
              <a:rPr lang="es-MX" sz="2000" b="1" dirty="0">
                <a:solidFill>
                  <a:srgbClr val="E73048"/>
                </a:solidFill>
              </a:rPr>
              <a:t>Fase 2: Recopilación de datos</a:t>
            </a:r>
            <a:endParaRPr lang="es-MX" sz="2000" b="1" dirty="0">
              <a:solidFill>
                <a:srgbClr val="E73048"/>
              </a:solidFill>
              <a:cs typeface="Calibri"/>
            </a:endParaRPr>
          </a:p>
          <a:p>
            <a:pPr algn="just"/>
            <a:r>
              <a:rPr lang="es-MX" sz="1800" dirty="0"/>
              <a:t>Levantamiento de información, programación y coordinación con actores clave y control de calidad.</a:t>
            </a:r>
          </a:p>
          <a:p>
            <a:pPr algn="just"/>
            <a:r>
              <a:rPr lang="es-MX" sz="2000" b="1" dirty="0">
                <a:solidFill>
                  <a:srgbClr val="E73048"/>
                </a:solidFill>
              </a:rPr>
              <a:t>Fase 3: Procesamiento y análisis de datos</a:t>
            </a:r>
            <a:endParaRPr lang="es-MX" sz="2000" b="1" dirty="0">
              <a:solidFill>
                <a:srgbClr val="E73048"/>
              </a:solidFill>
              <a:cs typeface="Calibri"/>
            </a:endParaRPr>
          </a:p>
          <a:p>
            <a:pPr algn="just"/>
            <a:r>
              <a:rPr lang="es-MX" sz="1800" dirty="0"/>
              <a:t>Generación de base de datos, protocolo de análisis, plan de control de calidad y validación de datos.</a:t>
            </a:r>
          </a:p>
          <a:p>
            <a:pPr algn="just"/>
            <a:r>
              <a:rPr lang="es-MX" sz="2000" b="1" dirty="0">
                <a:solidFill>
                  <a:srgbClr val="E73048"/>
                </a:solidFill>
              </a:rPr>
              <a:t>Fase 4: Validación de datos y Divulgación de hallazgos</a:t>
            </a:r>
            <a:endParaRPr lang="es-MX" sz="2000" b="1" dirty="0">
              <a:solidFill>
                <a:srgbClr val="E73048"/>
              </a:solidFill>
              <a:cs typeface="Calibri"/>
            </a:endParaRPr>
          </a:p>
          <a:p>
            <a:pPr algn="just"/>
            <a:r>
              <a:rPr lang="es-SV" sz="1800" dirty="0"/>
              <a:t>Proceso de estimación de tamaño poblacional con diversos modelos y divulgación de hallazgos en diversos espacios.</a:t>
            </a:r>
          </a:p>
        </p:txBody>
      </p:sp>
    </p:spTree>
    <p:extLst>
      <p:ext uri="{BB962C8B-B14F-4D97-AF65-F5344CB8AC3E}">
        <p14:creationId xmlns:p14="http://schemas.microsoft.com/office/powerpoint/2010/main" val="407854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FAA04FC-3BA9-4302-9968-BC213D942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88749"/>
              </p:ext>
            </p:extLst>
          </p:nvPr>
        </p:nvGraphicFramePr>
        <p:xfrm>
          <a:off x="2358570" y="1487639"/>
          <a:ext cx="7474859" cy="44721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16553">
                  <a:extLst>
                    <a:ext uri="{9D8B030D-6E8A-4147-A177-3AD203B41FA5}">
                      <a16:colId xmlns:a16="http://schemas.microsoft.com/office/drawing/2014/main" val="1497045468"/>
                    </a:ext>
                  </a:extLst>
                </a:gridCol>
                <a:gridCol w="2590570">
                  <a:extLst>
                    <a:ext uri="{9D8B030D-6E8A-4147-A177-3AD203B41FA5}">
                      <a16:colId xmlns:a16="http://schemas.microsoft.com/office/drawing/2014/main" val="3400999865"/>
                    </a:ext>
                  </a:extLst>
                </a:gridCol>
                <a:gridCol w="2567736">
                  <a:extLst>
                    <a:ext uri="{9D8B030D-6E8A-4147-A177-3AD203B41FA5}">
                      <a16:colId xmlns:a16="http://schemas.microsoft.com/office/drawing/2014/main" val="2947574465"/>
                    </a:ext>
                  </a:extLst>
                </a:gridCol>
              </a:tblGrid>
              <a:tr h="4579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HSH</a:t>
                      </a:r>
                      <a:endParaRPr lang="es-SV" sz="2000" b="1" kern="120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MTS</a:t>
                      </a:r>
                      <a:endParaRPr lang="es-SV" sz="2000" b="1" kern="120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2000" b="1" kern="1200" dirty="0">
                          <a:solidFill>
                            <a:srgbClr val="E73048"/>
                          </a:solidFill>
                          <a:latin typeface="+mn-lt"/>
                          <a:ea typeface="+mn-ea"/>
                          <a:cs typeface="+mn-cs"/>
                        </a:rPr>
                        <a:t>MTRANS</a:t>
                      </a:r>
                      <a:endParaRPr lang="es-SV" sz="2000" b="1" kern="1200">
                        <a:solidFill>
                          <a:srgbClr val="E7304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8402"/>
                  </a:ext>
                </a:extLst>
              </a:tr>
              <a:tr h="98547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Persona nacida biológicamente hombre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Persona nacida biológicamente mujer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Persona nacida biológicamente hombre, pero se autoidentifican como mujer.</a:t>
                      </a:r>
                      <a:endParaRPr lang="es-SV" sz="160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179212"/>
                  </a:ext>
                </a:extLst>
              </a:tr>
              <a:tr h="12318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Tiene prácticas de sexo anal con hombres en los 12 meses previos.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Tiene prácticas de sexo anal o vaginal a cambio de alguna remuneración o beneficios en los 12 meses previos.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Tiene prácticas de sexo anal con hombres en los 12 meses previos.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374639"/>
                  </a:ext>
                </a:extLst>
              </a:tr>
              <a:tr h="516714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Ser reclutado mediante metodología de cupón RDS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dirty="0">
                          <a:effectLst/>
                        </a:rPr>
                        <a:t>Ser reclutado mediante metodología TLS</a:t>
                      </a:r>
                      <a:endParaRPr lang="es-SV" sz="1600" dirty="0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530492"/>
                  </a:ext>
                </a:extLst>
              </a:tr>
              <a:tr h="1009941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600" b="1" i="1" dirty="0">
                          <a:effectLst/>
                        </a:rPr>
                        <a:t>Criterio de exclusión general: </a:t>
                      </a:r>
                      <a:endParaRPr lang="es-SV" sz="1600" b="1" i="1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i="1" dirty="0">
                          <a:effectLst/>
                        </a:rPr>
                        <a:t>Menores de edad.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 b="1" i="1" dirty="0">
                          <a:effectLst/>
                        </a:rPr>
                        <a:t>Encontrarse bajo influencia de alcohol, drogas y cualquier estupefaciente al momento de la entrevista. </a:t>
                      </a:r>
                      <a:endParaRPr lang="es-SV" sz="1600" b="1" i="1">
                        <a:effectLst/>
                      </a:endParaRPr>
                    </a:p>
                  </a:txBody>
                  <a:tcPr marL="68580" marR="68580" marT="0" marB="0">
                    <a:lnT w="12700">
                      <a:solidFill>
                        <a:schemeClr val="bg1">
                          <a:lumMod val="85000"/>
                        </a:schemeClr>
                      </a:solidFill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90243861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FD7F74C-50B1-4F69-B051-008CD71C3B0F}"/>
              </a:ext>
            </a:extLst>
          </p:cNvPr>
          <p:cNvSpPr txBox="1"/>
          <p:nvPr/>
        </p:nvSpPr>
        <p:spPr>
          <a:xfrm>
            <a:off x="0" y="568709"/>
            <a:ext cx="5581650" cy="707886"/>
          </a:xfrm>
          <a:prstGeom prst="rect">
            <a:avLst/>
          </a:prstGeom>
          <a:solidFill>
            <a:srgbClr val="E73048"/>
          </a:solidFill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</a:rPr>
              <a:t>Criterios de inclusión</a:t>
            </a:r>
            <a:endParaRPr lang="es-SV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31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1842</Words>
  <Application>Microsoft Office PowerPoint</Application>
  <PresentationFormat>Panorámica</PresentationFormat>
  <Paragraphs>209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Estimación de Tamaño de Población de Prevalencia en VIH</dc:title>
  <dc:creator>Abner Estrada Mendoza</dc:creator>
  <cp:lastModifiedBy>Herrera, Miriam Maricela</cp:lastModifiedBy>
  <cp:revision>153</cp:revision>
  <dcterms:created xsi:type="dcterms:W3CDTF">2024-10-22T20:18:19Z</dcterms:created>
  <dcterms:modified xsi:type="dcterms:W3CDTF">2024-10-24T14:44:00Z</dcterms:modified>
</cp:coreProperties>
</file>