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60" r:id="rId3"/>
    <p:sldId id="361" r:id="rId4"/>
    <p:sldId id="362" r:id="rId5"/>
    <p:sldId id="350" r:id="rId6"/>
    <p:sldId id="366" r:id="rId7"/>
    <p:sldId id="313" r:id="rId8"/>
    <p:sldId id="365" r:id="rId9"/>
    <p:sldId id="363" r:id="rId10"/>
    <p:sldId id="367" r:id="rId11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UADALUPE FLORES FLORES" initials="AGFF" lastIdx="1" clrIdx="0">
    <p:extLst>
      <p:ext uri="{19B8F6BF-5375-455C-9EA6-DF929625EA0E}">
        <p15:presenceInfo xmlns:p15="http://schemas.microsoft.com/office/powerpoint/2012/main" userId="S::ana.fflores@salud.gob.sv::d033ff97-8db6-4721-b8b1-70559c01c4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1123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3764A-DBAA-4465-B182-419468396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A648CD-9404-444B-9962-FA6849D4B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0AB785-40EA-4355-B2B0-0EF0DE6DC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A51AFE-BEB7-438A-80B2-95F185D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44039B-927D-4C6A-98D6-867D7CB1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719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FE1F0-9D05-4E63-91BE-F6E518A1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4C4B22-BC1B-4BFD-9CF2-FB1CABBC8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02277-4754-4412-AE4D-857DF525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396AD9-D6F6-4E17-A719-F9B428A83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90D23D-E311-4E60-B256-E2C8E3AC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700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457B98-04BC-4738-B88D-CE29759D3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FEB3BC-BE57-4DE0-9E57-2195D0C50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FCA856-89D9-4F2B-AFEA-43B76690C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0E07F3-873D-4F13-AE65-DE34E05F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A2ED4E-0BFC-442E-A4AF-26F2C3B8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676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E515B-2E83-4681-807C-70DC2119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644925-C456-486B-A10C-80E565CB6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BF1FF1-6992-4259-9676-F1A04E954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7E345D-30A3-419F-9B1C-C9FD13005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5C2997-4CC0-4E81-B37E-CDE643091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5175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1BFB7-AB53-40C2-987A-25CEAA34C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2A0AC-0A51-44B6-9A5C-325F16F8F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6392AC-CF66-4970-8CCA-E34259420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DA88BF-DBC6-4303-8F6E-9E910ADA0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2125C7-27D2-4DCC-9B9D-6F3DA272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792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E4C2B0-7399-4EDD-B34B-8EA813B6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D8D4C1-97A1-4133-B9C6-731331CE1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AC143E-CC31-44FD-BD7C-9BE7D6F5E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275ECB-7854-4179-ACBB-C64BE4042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70C9FE-5B03-45E0-A562-35ADF84D9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42FDD8-6B82-4E9B-BA8F-6D73D030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1214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15993-6BFB-4D89-A8F6-24A66434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B7D5E0-4FFC-498E-9B2E-D84CA2CFF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7EBC50-C434-4660-ADAE-850D5F2C9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56E7AE-30CC-47CF-BCCB-86A8BDCF9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4387DE-FE64-4D0D-AB7C-221BCBDE23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2FB4C9-CC11-406B-91D1-F16AD90C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FBAAEFB-649B-4514-963E-3CB119FDC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6F59C5-90F5-4D65-A706-6E0B1D619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5104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10508-3F4D-4D9D-B6FB-1D35EB41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319F57-D0D9-4472-A86B-5F240B11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9F0817-D93B-4330-A501-B27CED16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CCFC9C-36C7-4F69-8E3F-CBC0C545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290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7EA1A4E-0C29-468B-B3D7-7719940C1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ED9C55-6177-42EB-AFB7-C137351F4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56E970F-837B-49B9-9663-ACA4EF27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8983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33B06-F88B-4813-AAAC-565F4FA62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6D69BE-4DB8-4E2C-BDA4-C919AC50C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79AD5F-98E3-4498-B54A-A7BC1600B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7F5C93-0D1A-4F70-B182-024E8B6B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EACC16-0E8D-47F3-9FC4-388CD7E6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AFCBE2-E5FE-4509-8D76-65F262B3C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4813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1ADE3-9881-465C-8CA4-AF07257E5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5858D9-0B0B-45C5-9CCD-C375254C9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A9C10D-F67D-498A-AF1A-95E3CC5BF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E3B552-DB83-4669-A2EA-67B6A757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019C24-E564-463C-B91A-5EF91343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8AB6F1-F6A5-41B6-914C-BCE233A1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7732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BA9A92-4A47-4FE4-A56D-6F32ABEC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5C4C17-884A-4D25-A0EC-E297E774B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5FE0BF-7DAD-4BBB-8628-7A882D7DA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78FD-E1E5-411B-8C3F-F723A7DFAEB3}" type="datetimeFigureOut">
              <a:rPr lang="es-SV" smtClean="0"/>
              <a:t>12/9/2024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84BC57-59A4-49C3-89A0-20C207DE0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737615-C8D9-4107-9820-B993BAD8F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4990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ata.theglobalfund.org/location/SLV/financial-insight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lobalfund.org/en/results/#download" TargetMode="External"/><Relationship Id="rId2" Type="http://schemas.openxmlformats.org/officeDocument/2006/relationships/hyperlink" Target="https://mail.google.com/mail/u/0/#search/carta+de+asig/CllgCJTNqVgrGwJvzJlksgxGNRwmqXnFvvRnLCkLFXMwNfNRpHRzcFrxBTdkqfsZDFJCpTffkkg?projector=1&amp;messagePartId=0.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Dra.%20Ana%20Flores\Downloads\core_grant-budgeting-operational_guidance_esV2023%20(1)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Dra.%20Ana%20Flores\Downloads\core_grant-budgeting-operational_guidance_esV2023%20(1)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B809A31-346A-4411-A0FC-51CF21231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268" y="1839989"/>
            <a:ext cx="9895951" cy="429377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Proyecto SLV-C-MOH 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PERIODO VIGENCIA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 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2025-2027 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endParaRPr lang="en-US" sz="4800" b="1" kern="1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E3BE72A-5235-4681-884B-DBFDAE136FC9}"/>
              </a:ext>
            </a:extLst>
          </p:cNvPr>
          <p:cNvSpPr txBox="1"/>
          <p:nvPr/>
        </p:nvSpPr>
        <p:spPr>
          <a:xfrm>
            <a:off x="2677679" y="5524661"/>
            <a:ext cx="7295987" cy="540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Bembo Std" panose="02020605060306020A03" pitchFamily="18" charset="0"/>
                <a:cs typeface="Arial" panose="020B0604020202020204" pitchFamily="34" charset="0"/>
              </a:rPr>
              <a:t>Receptor Principal Ministerio de Salud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3781FB-0BDD-410C-BE48-AB3468B1B96E}"/>
              </a:ext>
            </a:extLst>
          </p:cNvPr>
          <p:cNvSpPr txBox="1"/>
          <p:nvPr/>
        </p:nvSpPr>
        <p:spPr>
          <a:xfrm>
            <a:off x="8883941" y="472204"/>
            <a:ext cx="306198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13 de </a:t>
            </a:r>
            <a:r>
              <a:rPr lang="en-US" b="1" dirty="0" err="1">
                <a:solidFill>
                  <a:schemeClr val="bg1"/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septiembre</a:t>
            </a:r>
            <a:r>
              <a:rPr lang="en-US" b="1" dirty="0">
                <a:solidFill>
                  <a:schemeClr val="bg1"/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 de 2024</a:t>
            </a:r>
            <a:r>
              <a:rPr lang="en-US" sz="1800" b="1" dirty="0">
                <a:solidFill>
                  <a:schemeClr val="bg1"/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C5D0CC1-96FF-4A52-8AC1-9A180A11C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" y="1594050"/>
            <a:ext cx="2438611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5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781CE7F8-E577-4677-86E9-3117412FEE00}"/>
              </a:ext>
            </a:extLst>
          </p:cNvPr>
          <p:cNvSpPr txBox="1"/>
          <p:nvPr/>
        </p:nvSpPr>
        <p:spPr>
          <a:xfrm>
            <a:off x="1665198" y="840479"/>
            <a:ext cx="8954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FINANCIAMIENTO BASADO EN RESULTADOS (BFR):</a:t>
            </a:r>
          </a:p>
          <a:p>
            <a:pPr algn="ctr"/>
            <a:r>
              <a:rPr lang="es-SV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COMPONENTE VIH 2025-2027 </a:t>
            </a:r>
          </a:p>
          <a:p>
            <a:pPr algn="ctr"/>
            <a:r>
              <a:rPr lang="es-SV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4 INDICADORES DE COBERTURA</a:t>
            </a:r>
          </a:p>
          <a:p>
            <a:pPr algn="ctr"/>
            <a:r>
              <a:rPr lang="es-SV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</a:t>
            </a:r>
            <a:endParaRPr lang="es-SV" sz="28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pic>
        <p:nvPicPr>
          <p:cNvPr id="9" name="Imagen 1" descr="image001">
            <a:extLst>
              <a:ext uri="{FF2B5EF4-FFF2-40B4-BE49-F238E27FC236}">
                <a16:creationId xmlns:a16="http://schemas.microsoft.com/office/drawing/2014/main" id="{04C34BB5-0127-485F-9F76-32ADC38D8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14FADD10-6C58-F735-5BA9-A90136FA10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6829" y="1828801"/>
            <a:ext cx="11870871" cy="4669970"/>
          </a:xfrm>
        </p:spPr>
      </p:pic>
    </p:spTree>
    <p:extLst>
      <p:ext uri="{BB962C8B-B14F-4D97-AF65-F5344CB8AC3E}">
        <p14:creationId xmlns:p14="http://schemas.microsoft.com/office/powerpoint/2010/main" val="3274546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BC5FF-CE7A-4D2E-F904-25AFA3ED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1"/>
            <a:ext cx="10515600" cy="757627"/>
          </a:xfrm>
        </p:spPr>
        <p:txBody>
          <a:bodyPr/>
          <a:lstStyle/>
          <a:p>
            <a:pPr algn="ctr"/>
            <a:r>
              <a:rPr lang="es-MX" dirty="0"/>
              <a:t> Financiamiento Fondo Mundial a El Salvador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3F5DD14-FA49-7DD4-7AE0-6148841EED71}"/>
              </a:ext>
            </a:extLst>
          </p:cNvPr>
          <p:cNvSpPr txBox="1"/>
          <p:nvPr/>
        </p:nvSpPr>
        <p:spPr>
          <a:xfrm>
            <a:off x="212272" y="2531720"/>
            <a:ext cx="3622609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0" i="0" dirty="0">
                <a:solidFill>
                  <a:srgbClr val="000000"/>
                </a:solidFill>
                <a:effectLst/>
                <a:latin typeface="Bembo Std" panose="02020605060306020A03"/>
              </a:rPr>
              <a:t>Desde el año 2003 a la fecha el Fondo Mundial ha desembolsado </a:t>
            </a:r>
            <a:r>
              <a:rPr lang="es-MX" sz="1200" b="1" i="0" dirty="0">
                <a:solidFill>
                  <a:srgbClr val="000000"/>
                </a:solidFill>
                <a:effectLst/>
                <a:latin typeface="Bembo Std" panose="02020605060306020A03"/>
              </a:rPr>
              <a:t>$161,070,980.00 </a:t>
            </a:r>
            <a:r>
              <a:rPr lang="es-MX" sz="1200" b="0" i="0" dirty="0">
                <a:solidFill>
                  <a:srgbClr val="000000"/>
                </a:solidFill>
                <a:effectLst/>
                <a:latin typeface="Bembo Std" panose="02020605060306020A03"/>
              </a:rPr>
              <a:t>millones para contribuir a la respuesta nacional del VIH, TB </a:t>
            </a:r>
            <a:r>
              <a:rPr lang="es-MX" sz="1200" dirty="0">
                <a:solidFill>
                  <a:srgbClr val="000000"/>
                </a:solidFill>
                <a:latin typeface="Bembo Std" panose="02020605060306020A03"/>
              </a:rPr>
              <a:t>y Malaria. </a:t>
            </a:r>
          </a:p>
          <a:p>
            <a:pPr algn="just"/>
            <a:endParaRPr lang="es-MX" sz="1200" b="0" i="0" dirty="0">
              <a:solidFill>
                <a:srgbClr val="000000"/>
              </a:solidFill>
              <a:effectLst/>
              <a:latin typeface="Bembo Std" panose="02020605060306020A03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rgbClr val="000000"/>
                </a:solidFill>
                <a:latin typeface="Bembo Std" panose="02020605060306020A03"/>
              </a:rPr>
              <a:t>Financiamiento que ha sido implementado a través de 14 convenios, con desembolsos de forma acumulativa, con la siguiente distribución: </a:t>
            </a:r>
          </a:p>
          <a:p>
            <a:pPr algn="just"/>
            <a:r>
              <a:rPr lang="es-MX" sz="1200" dirty="0">
                <a:solidFill>
                  <a:srgbClr val="000000"/>
                </a:solidFill>
                <a:latin typeface="Bembo Std" panose="02020605060306020A03"/>
              </a:rPr>
              <a:t>          </a:t>
            </a:r>
            <a:r>
              <a:rPr lang="es-MX" sz="1200" b="1" dirty="0">
                <a:solidFill>
                  <a:srgbClr val="000000"/>
                </a:solidFill>
                <a:latin typeface="Bembo Std" panose="02020605060306020A03"/>
              </a:rPr>
              <a:t>VIH: US$ 135,112,185.00</a:t>
            </a:r>
          </a:p>
          <a:p>
            <a:pPr algn="just"/>
            <a:r>
              <a:rPr lang="es-MX" sz="1200" b="1" dirty="0">
                <a:solidFill>
                  <a:srgbClr val="000000"/>
                </a:solidFill>
                <a:latin typeface="Bembo Std" panose="02020605060306020A03"/>
              </a:rPr>
              <a:t>          TB:  US$ 24,103,474.00</a:t>
            </a:r>
          </a:p>
          <a:p>
            <a:pPr algn="just"/>
            <a:r>
              <a:rPr lang="es-MX" sz="1200" b="1" dirty="0">
                <a:solidFill>
                  <a:srgbClr val="000000"/>
                </a:solidFill>
                <a:latin typeface="Bembo Std" panose="02020605060306020A03"/>
              </a:rPr>
              <a:t>          MALARIA: US$1,855,321.00 </a:t>
            </a:r>
          </a:p>
          <a:p>
            <a:pPr algn="just"/>
            <a:endParaRPr lang="es-MX" sz="1200" dirty="0">
              <a:solidFill>
                <a:srgbClr val="000000"/>
              </a:solidFill>
              <a:latin typeface="Bembo Std" panose="02020605060306020A03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0" i="0" dirty="0">
                <a:solidFill>
                  <a:srgbClr val="000000"/>
                </a:solidFill>
                <a:effectLst/>
                <a:latin typeface="Bembo Std" panose="02020605060306020A03"/>
              </a:rPr>
              <a:t>A través de diferentes receptores principales: PNUD, MINSAL, PLAN INTERNATIONAL. </a:t>
            </a:r>
            <a:endParaRPr lang="es-MX" sz="1400" dirty="0">
              <a:solidFill>
                <a:srgbClr val="000000"/>
              </a:solidFill>
              <a:latin typeface="Object Sans Regular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b="0" i="0" dirty="0">
              <a:solidFill>
                <a:srgbClr val="000000"/>
              </a:solidFill>
              <a:effectLst/>
              <a:latin typeface="Object Sans Regular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solidFill>
                <a:srgbClr val="000000"/>
              </a:solidFill>
              <a:latin typeface="Object Sans Regular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050" b="0" i="0" dirty="0">
                <a:solidFill>
                  <a:srgbClr val="000000"/>
                </a:solidFill>
                <a:effectLst/>
                <a:latin typeface="Object Sans Regular"/>
              </a:rPr>
              <a:t>Fuente 11092024: </a:t>
            </a:r>
            <a:r>
              <a:rPr lang="es-SV" sz="1050" dirty="0" err="1">
                <a:hlinkClick r:id="rId2"/>
              </a:rPr>
              <a:t>The</a:t>
            </a:r>
            <a:r>
              <a:rPr lang="es-SV" sz="1050" dirty="0">
                <a:hlinkClick r:id="rId2"/>
              </a:rPr>
              <a:t> Data Explorer - El Salvador (theglobalfund.org)</a:t>
            </a:r>
            <a:endParaRPr lang="es-MX" sz="1050" b="0" i="0" dirty="0">
              <a:solidFill>
                <a:srgbClr val="000000"/>
              </a:solidFill>
              <a:effectLst/>
              <a:latin typeface="Object Sans Regular"/>
            </a:endParaRPr>
          </a:p>
        </p:txBody>
      </p:sp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FEF6AD9C-A703-FBEE-DCF5-AE9B2EF92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9489" t="-83"/>
          <a:stretch/>
        </p:blipFill>
        <p:spPr>
          <a:xfrm>
            <a:off x="4226944" y="1720839"/>
            <a:ext cx="7323826" cy="4590667"/>
          </a:xfrm>
        </p:spPr>
      </p:pic>
    </p:spTree>
    <p:extLst>
      <p:ext uri="{BB962C8B-B14F-4D97-AF65-F5344CB8AC3E}">
        <p14:creationId xmlns:p14="http://schemas.microsoft.com/office/powerpoint/2010/main" val="103262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BC5FF-CE7A-4D2E-F904-25AFA3ED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807"/>
            <a:ext cx="10515600" cy="757627"/>
          </a:xfrm>
        </p:spPr>
        <p:txBody>
          <a:bodyPr>
            <a:normAutofit/>
          </a:bodyPr>
          <a:lstStyle/>
          <a:p>
            <a:pPr algn="ctr"/>
            <a:r>
              <a:rPr lang="es-MX" sz="3200" dirty="0"/>
              <a:t>Estrategia del  Fondo Mundial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3F5DD14-FA49-7DD4-7AE0-6148841EED71}"/>
              </a:ext>
            </a:extLst>
          </p:cNvPr>
          <p:cNvSpPr txBox="1"/>
          <p:nvPr/>
        </p:nvSpPr>
        <p:spPr>
          <a:xfrm>
            <a:off x="212272" y="6123474"/>
            <a:ext cx="894898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solidFill>
                <a:srgbClr val="000000"/>
              </a:solidFill>
              <a:latin typeface="Object Sans Regular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100" b="1" i="0" dirty="0">
              <a:solidFill>
                <a:srgbClr val="000000"/>
              </a:solidFill>
              <a:effectLst/>
              <a:latin typeface="Object Sans Regular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800" b="1" i="0" dirty="0" err="1">
                <a:solidFill>
                  <a:srgbClr val="000000"/>
                </a:solidFill>
                <a:effectLst/>
                <a:latin typeface="Object Sans Regular"/>
              </a:rPr>
              <a:t>Fuente</a:t>
            </a:r>
            <a:r>
              <a:rPr lang="es-MX" sz="1000" b="0" i="0" dirty="0" err="1">
                <a:solidFill>
                  <a:srgbClr val="000000"/>
                </a:solidFill>
                <a:effectLst/>
                <a:latin typeface="Object Sans Regular"/>
              </a:rPr>
              <a:t>:</a:t>
            </a:r>
            <a:r>
              <a:rPr lang="es-MX" sz="800" dirty="0" err="1">
                <a:hlinkClick r:id="rId2"/>
              </a:rPr>
              <a:t>Documentos</a:t>
            </a:r>
            <a:r>
              <a:rPr lang="es-MX" sz="800" dirty="0">
                <a:hlinkClick r:id="rId2"/>
              </a:rPr>
              <a:t> anexos a Carta de Asignación - ana.fflores@salud.gob.sv - Correo de Gobierno de El Salvador (google.com)</a:t>
            </a:r>
            <a:endParaRPr lang="es-MX" sz="800" b="0" i="0" dirty="0">
              <a:solidFill>
                <a:srgbClr val="000000"/>
              </a:solidFill>
              <a:effectLst/>
              <a:latin typeface="Object Sans Regular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solidFill>
                <a:srgbClr val="000000"/>
              </a:solidFill>
              <a:latin typeface="Object Sans Regular"/>
              <a:hlinkClick r:id="rId3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solidFill>
                <a:srgbClr val="000000"/>
              </a:solidFill>
              <a:latin typeface="Object Sans Regular"/>
              <a:hlinkClick r:id="rId3"/>
            </a:endParaRPr>
          </a:p>
        </p:txBody>
      </p:sp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EA940031-F85E-1FC5-CBF4-DA8B98069C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2225879" y="851864"/>
            <a:ext cx="7203057" cy="5542489"/>
          </a:xfrm>
        </p:spPr>
      </p:pic>
    </p:spTree>
    <p:extLst>
      <p:ext uri="{BB962C8B-B14F-4D97-AF65-F5344CB8AC3E}">
        <p14:creationId xmlns:p14="http://schemas.microsoft.com/office/powerpoint/2010/main" val="173123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BC5FF-CE7A-4D2E-F904-25AFA3ED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1"/>
            <a:ext cx="10515600" cy="757627"/>
          </a:xfrm>
        </p:spPr>
        <p:txBody>
          <a:bodyPr>
            <a:normAutofit/>
          </a:bodyPr>
          <a:lstStyle/>
          <a:p>
            <a:pPr algn="ctr"/>
            <a:r>
              <a:rPr lang="es-MX" sz="3600" dirty="0"/>
              <a:t>Asignación  Financiamiento Fondo Mundial 2025-2027</a:t>
            </a:r>
          </a:p>
        </p:txBody>
      </p:sp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73A365CC-FFE2-44DE-5014-57E697C2BA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70671" y="1544128"/>
            <a:ext cx="8255479" cy="5282338"/>
          </a:xfr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B721198-2C4F-D698-7EB6-A162D2EE3BD6}"/>
              </a:ext>
            </a:extLst>
          </p:cNvPr>
          <p:cNvSpPr/>
          <p:nvPr/>
        </p:nvSpPr>
        <p:spPr>
          <a:xfrm>
            <a:off x="5960848" y="3950898"/>
            <a:ext cx="1406107" cy="37093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US$14,382,672.00   86.62% </a:t>
            </a:r>
            <a:endParaRPr lang="es-SV" sz="1100" b="1" dirty="0">
              <a:solidFill>
                <a:schemeClr val="tx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858E8BB-8690-050A-4DA4-DC748B447F3F}"/>
              </a:ext>
            </a:extLst>
          </p:cNvPr>
          <p:cNvSpPr/>
          <p:nvPr/>
        </p:nvSpPr>
        <p:spPr>
          <a:xfrm>
            <a:off x="8522897" y="5233359"/>
            <a:ext cx="1247949" cy="339305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US$2,221,745.00   13.38% </a:t>
            </a:r>
            <a:endParaRPr lang="es-SV" sz="1100" b="1" dirty="0">
              <a:solidFill>
                <a:schemeClr val="tx1"/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E99B0FB-8DFC-DAEE-7E7E-28BAA7A88AA1}"/>
              </a:ext>
            </a:extLst>
          </p:cNvPr>
          <p:cNvSpPr/>
          <p:nvPr/>
        </p:nvSpPr>
        <p:spPr>
          <a:xfrm>
            <a:off x="379563" y="2024269"/>
            <a:ext cx="1975448" cy="45318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FONDO MUNDIAL notifica a El Salvador a través de CARTA DE ASIGNACIÓN con fecha 20 diciembre 2022,  que  incluye anexos y enlaces, que deben leerse conjuntamente y en su totalidad.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La cual a su vez establece la fecha de presentación de solicitud de financiamiento. </a:t>
            </a:r>
          </a:p>
        </p:txBody>
      </p:sp>
    </p:spTree>
    <p:extLst>
      <p:ext uri="{BB962C8B-B14F-4D97-AF65-F5344CB8AC3E}">
        <p14:creationId xmlns:p14="http://schemas.microsoft.com/office/powerpoint/2010/main" val="9994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781CE7F8-E577-4677-86E9-3117412FEE00}"/>
              </a:ext>
            </a:extLst>
          </p:cNvPr>
          <p:cNvSpPr txBox="1"/>
          <p:nvPr/>
        </p:nvSpPr>
        <p:spPr>
          <a:xfrm>
            <a:off x="899967" y="1106590"/>
            <a:ext cx="103920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Asignación  Financiamiento Fondo Mundial 2025-2027</a:t>
            </a:r>
          </a:p>
          <a:p>
            <a:pPr algn="ctr"/>
            <a:r>
              <a:rPr lang="es-MX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Etapas para aprobación de subvención: </a:t>
            </a:r>
          </a:p>
          <a:p>
            <a:pPr algn="ctr"/>
            <a:r>
              <a:rPr lang="es-MX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Inicio Carta Asignación 20 diciembre 2022</a:t>
            </a:r>
            <a:r>
              <a:rPr lang="es-SV" sz="28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</a:t>
            </a:r>
            <a:endParaRPr lang="es-SV" sz="24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pic>
        <p:nvPicPr>
          <p:cNvPr id="9" name="Imagen 1" descr="image001">
            <a:extLst>
              <a:ext uri="{FF2B5EF4-FFF2-40B4-BE49-F238E27FC236}">
                <a16:creationId xmlns:a16="http://schemas.microsoft.com/office/drawing/2014/main" id="{04C34BB5-0127-485F-9F76-32ADC38D8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AF46B952-8CF0-2291-CEA7-CC097B106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2197798"/>
            <a:ext cx="10515600" cy="2382827"/>
          </a:xfrm>
        </p:spPr>
      </p:pic>
      <p:sp>
        <p:nvSpPr>
          <p:cNvPr id="7" name="Bocadillo: rectángulo 6">
            <a:extLst>
              <a:ext uri="{FF2B5EF4-FFF2-40B4-BE49-F238E27FC236}">
                <a16:creationId xmlns:a16="http://schemas.microsoft.com/office/drawing/2014/main" id="{C0A024F1-4A1D-055E-626A-4C9F7B4446A9}"/>
              </a:ext>
            </a:extLst>
          </p:cNvPr>
          <p:cNvSpPr/>
          <p:nvPr/>
        </p:nvSpPr>
        <p:spPr>
          <a:xfrm>
            <a:off x="899968" y="5408762"/>
            <a:ext cx="1092734" cy="612648"/>
          </a:xfrm>
          <a:prstGeom prst="wedgeRectCallout">
            <a:avLst>
              <a:gd name="adj1" fmla="val 188"/>
              <a:gd name="adj2" fmla="val -346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/>
              <a:t>Presentación </a:t>
            </a:r>
            <a:r>
              <a:rPr lang="es-MX" sz="1100" b="1" dirty="0" err="1"/>
              <a:t>SdeF</a:t>
            </a:r>
            <a:endParaRPr lang="es-MX" sz="1100" b="1" dirty="0"/>
          </a:p>
          <a:p>
            <a:pPr algn="ctr"/>
            <a:r>
              <a:rPr lang="es-MX" sz="1100" b="1" dirty="0"/>
              <a:t>29 abril 2024</a:t>
            </a:r>
            <a:endParaRPr lang="es-SV" sz="1100" b="1" dirty="0"/>
          </a:p>
        </p:txBody>
      </p:sp>
      <p:sp>
        <p:nvSpPr>
          <p:cNvPr id="10" name="Globo: línea 9">
            <a:extLst>
              <a:ext uri="{FF2B5EF4-FFF2-40B4-BE49-F238E27FC236}">
                <a16:creationId xmlns:a16="http://schemas.microsoft.com/office/drawing/2014/main" id="{E8F8AA71-A99C-12DC-2BD0-810D3280C156}"/>
              </a:ext>
            </a:extLst>
          </p:cNvPr>
          <p:cNvSpPr/>
          <p:nvPr/>
        </p:nvSpPr>
        <p:spPr>
          <a:xfrm>
            <a:off x="2708694" y="5149971"/>
            <a:ext cx="1092734" cy="612648"/>
          </a:xfrm>
          <a:prstGeom prst="borderCallout1">
            <a:avLst>
              <a:gd name="adj1" fmla="val 18750"/>
              <a:gd name="adj2" fmla="val -8333"/>
              <a:gd name="adj3" fmla="val -191640"/>
              <a:gd name="adj4" fmla="val -6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/>
              <a:t>Aprobación PRT </a:t>
            </a:r>
          </a:p>
          <a:p>
            <a:pPr algn="ctr"/>
            <a:r>
              <a:rPr lang="es-MX" sz="1100" b="1" dirty="0"/>
              <a:t>21 junio 2024</a:t>
            </a:r>
            <a:endParaRPr lang="es-SV" sz="1100" b="1" dirty="0"/>
          </a:p>
        </p:txBody>
      </p:sp>
      <p:sp>
        <p:nvSpPr>
          <p:cNvPr id="13" name="Globo: línea 12">
            <a:extLst>
              <a:ext uri="{FF2B5EF4-FFF2-40B4-BE49-F238E27FC236}">
                <a16:creationId xmlns:a16="http://schemas.microsoft.com/office/drawing/2014/main" id="{C1C9A41F-FE63-5E76-B116-91A9C2A43A32}"/>
              </a:ext>
            </a:extLst>
          </p:cNvPr>
          <p:cNvSpPr/>
          <p:nvPr/>
        </p:nvSpPr>
        <p:spPr>
          <a:xfrm>
            <a:off x="4819281" y="5049335"/>
            <a:ext cx="1909317" cy="702076"/>
          </a:xfrm>
          <a:prstGeom prst="borderCallout1">
            <a:avLst>
              <a:gd name="adj1" fmla="val 18750"/>
              <a:gd name="adj2" fmla="val -8333"/>
              <a:gd name="adj3" fmla="val -203450"/>
              <a:gd name="adj4" fmla="val -59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/>
              <a:t>Fase Negociación preparación documentos  </a:t>
            </a:r>
          </a:p>
          <a:p>
            <a:pPr algn="ctr"/>
            <a:r>
              <a:rPr lang="es-MX" sz="1100" b="1" dirty="0"/>
              <a:t>Junio a Septiembre 2024</a:t>
            </a:r>
            <a:endParaRPr lang="es-SV" sz="1100" b="1" dirty="0"/>
          </a:p>
        </p:txBody>
      </p:sp>
      <p:sp>
        <p:nvSpPr>
          <p:cNvPr id="14" name="Globo: línea 13">
            <a:extLst>
              <a:ext uri="{FF2B5EF4-FFF2-40B4-BE49-F238E27FC236}">
                <a16:creationId xmlns:a16="http://schemas.microsoft.com/office/drawing/2014/main" id="{FE15D5C6-5799-410A-9CB6-7642CB421C0F}"/>
              </a:ext>
            </a:extLst>
          </p:cNvPr>
          <p:cNvSpPr/>
          <p:nvPr/>
        </p:nvSpPr>
        <p:spPr>
          <a:xfrm>
            <a:off x="7418712" y="5049335"/>
            <a:ext cx="1860420" cy="612648"/>
          </a:xfrm>
          <a:prstGeom prst="borderCallout1">
            <a:avLst>
              <a:gd name="adj1" fmla="val 18750"/>
              <a:gd name="adj2" fmla="val -8333"/>
              <a:gd name="adj3" fmla="val -202904"/>
              <a:gd name="adj4" fmla="val -7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/>
              <a:t>Presentación Comité Aprobación Subvenciones  Junta Directiva FM   </a:t>
            </a:r>
          </a:p>
          <a:p>
            <a:pPr algn="ctr"/>
            <a:r>
              <a:rPr lang="es-MX" sz="1100" b="1" dirty="0"/>
              <a:t>Octubre 2024</a:t>
            </a:r>
            <a:endParaRPr lang="es-SV" sz="1100" b="1" dirty="0"/>
          </a:p>
        </p:txBody>
      </p:sp>
      <p:sp>
        <p:nvSpPr>
          <p:cNvPr id="15" name="Globo: línea 14">
            <a:extLst>
              <a:ext uri="{FF2B5EF4-FFF2-40B4-BE49-F238E27FC236}">
                <a16:creationId xmlns:a16="http://schemas.microsoft.com/office/drawing/2014/main" id="{F8B79BD4-1E31-E18A-7011-8ECDCDB696B3}"/>
              </a:ext>
            </a:extLst>
          </p:cNvPr>
          <p:cNvSpPr/>
          <p:nvPr/>
        </p:nvSpPr>
        <p:spPr>
          <a:xfrm>
            <a:off x="9609826" y="5049334"/>
            <a:ext cx="1043798" cy="514875"/>
          </a:xfrm>
          <a:prstGeom prst="borderCallout1">
            <a:avLst>
              <a:gd name="adj1" fmla="val 18750"/>
              <a:gd name="adj2" fmla="val -8333"/>
              <a:gd name="adj3" fmla="val -174066"/>
              <a:gd name="adj4" fmla="val -515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/>
              <a:t>Firma Convenio Noviembre</a:t>
            </a:r>
            <a:r>
              <a:rPr lang="es-MX" sz="1000" dirty="0"/>
              <a:t> 2024</a:t>
            </a:r>
            <a:endParaRPr lang="es-SV" sz="1000" dirty="0"/>
          </a:p>
        </p:txBody>
      </p:sp>
      <p:sp>
        <p:nvSpPr>
          <p:cNvPr id="16" name="Globo: línea 15">
            <a:extLst>
              <a:ext uri="{FF2B5EF4-FFF2-40B4-BE49-F238E27FC236}">
                <a16:creationId xmlns:a16="http://schemas.microsoft.com/office/drawing/2014/main" id="{3FEB1589-80ED-21EA-E8AF-57E7556D77F2}"/>
              </a:ext>
            </a:extLst>
          </p:cNvPr>
          <p:cNvSpPr/>
          <p:nvPr/>
        </p:nvSpPr>
        <p:spPr>
          <a:xfrm>
            <a:off x="10262555" y="4313216"/>
            <a:ext cx="1193323" cy="514875"/>
          </a:xfrm>
          <a:prstGeom prst="borderCallout1">
            <a:avLst>
              <a:gd name="adj1" fmla="val 18750"/>
              <a:gd name="adj2" fmla="val -8333"/>
              <a:gd name="adj3" fmla="val -66838"/>
              <a:gd name="adj4" fmla="val 56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/>
              <a:t>Implementación Enero 2025</a:t>
            </a:r>
            <a:endParaRPr lang="es-SV" sz="1000" dirty="0"/>
          </a:p>
        </p:txBody>
      </p:sp>
    </p:spTree>
    <p:extLst>
      <p:ext uri="{BB962C8B-B14F-4D97-AF65-F5344CB8AC3E}">
        <p14:creationId xmlns:p14="http://schemas.microsoft.com/office/powerpoint/2010/main" val="299455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781CE7F8-E577-4677-86E9-3117412FEE00}"/>
              </a:ext>
            </a:extLst>
          </p:cNvPr>
          <p:cNvSpPr txBox="1"/>
          <p:nvPr/>
        </p:nvSpPr>
        <p:spPr>
          <a:xfrm>
            <a:off x="899967" y="88676"/>
            <a:ext cx="103920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Asignación  Financiamiento Fondo Mundial 2025-2027</a:t>
            </a:r>
          </a:p>
          <a:p>
            <a:pPr algn="ctr"/>
            <a:r>
              <a:rPr lang="es-MX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Etapas para aprobación de subvención: </a:t>
            </a:r>
          </a:p>
          <a:p>
            <a:pPr algn="ctr"/>
            <a:r>
              <a:rPr lang="es-MX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Dónde estamos???? </a:t>
            </a:r>
            <a:r>
              <a:rPr lang="es-SV" sz="28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</a:t>
            </a:r>
            <a:endParaRPr lang="es-SV" sz="24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pic>
        <p:nvPicPr>
          <p:cNvPr id="9" name="Imagen 1" descr="image001">
            <a:extLst>
              <a:ext uri="{FF2B5EF4-FFF2-40B4-BE49-F238E27FC236}">
                <a16:creationId xmlns:a16="http://schemas.microsoft.com/office/drawing/2014/main" id="{04C34BB5-0127-485F-9F76-32ADC38D8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Bocadillo: rectángulo 6">
            <a:extLst>
              <a:ext uri="{FF2B5EF4-FFF2-40B4-BE49-F238E27FC236}">
                <a16:creationId xmlns:a16="http://schemas.microsoft.com/office/drawing/2014/main" id="{C0A024F1-4A1D-055E-626A-4C9F7B4446A9}"/>
              </a:ext>
            </a:extLst>
          </p:cNvPr>
          <p:cNvSpPr/>
          <p:nvPr/>
        </p:nvSpPr>
        <p:spPr>
          <a:xfrm>
            <a:off x="899968" y="5408762"/>
            <a:ext cx="1092734" cy="612648"/>
          </a:xfrm>
          <a:prstGeom prst="wedgeRectCallout">
            <a:avLst>
              <a:gd name="adj1" fmla="val 188"/>
              <a:gd name="adj2" fmla="val -346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/>
              <a:t>Presentación </a:t>
            </a:r>
            <a:r>
              <a:rPr lang="es-MX" sz="1100" b="1" dirty="0" err="1"/>
              <a:t>SdeF</a:t>
            </a:r>
            <a:endParaRPr lang="es-MX" sz="1100" b="1" dirty="0"/>
          </a:p>
          <a:p>
            <a:pPr algn="ctr"/>
            <a:r>
              <a:rPr lang="es-MX" sz="1100" b="1" dirty="0"/>
              <a:t>29 abril 2024</a:t>
            </a:r>
            <a:endParaRPr lang="es-SV" sz="1100" b="1" dirty="0"/>
          </a:p>
        </p:txBody>
      </p:sp>
      <p:sp>
        <p:nvSpPr>
          <p:cNvPr id="10" name="Globo: línea 9">
            <a:extLst>
              <a:ext uri="{FF2B5EF4-FFF2-40B4-BE49-F238E27FC236}">
                <a16:creationId xmlns:a16="http://schemas.microsoft.com/office/drawing/2014/main" id="{E8F8AA71-A99C-12DC-2BD0-810D3280C156}"/>
              </a:ext>
            </a:extLst>
          </p:cNvPr>
          <p:cNvSpPr/>
          <p:nvPr/>
        </p:nvSpPr>
        <p:spPr>
          <a:xfrm>
            <a:off x="2708694" y="5149971"/>
            <a:ext cx="1092734" cy="612648"/>
          </a:xfrm>
          <a:prstGeom prst="borderCallout1">
            <a:avLst>
              <a:gd name="adj1" fmla="val 18750"/>
              <a:gd name="adj2" fmla="val -8333"/>
              <a:gd name="adj3" fmla="val -191640"/>
              <a:gd name="adj4" fmla="val -6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/>
              <a:t>Aprobación PRT </a:t>
            </a:r>
          </a:p>
          <a:p>
            <a:pPr algn="ctr"/>
            <a:r>
              <a:rPr lang="es-MX" sz="1100" b="1" dirty="0"/>
              <a:t>21 junio 2024</a:t>
            </a:r>
            <a:endParaRPr lang="es-SV" sz="1100" b="1" dirty="0"/>
          </a:p>
        </p:txBody>
      </p:sp>
      <p:sp>
        <p:nvSpPr>
          <p:cNvPr id="13" name="Globo: línea 12">
            <a:extLst>
              <a:ext uri="{FF2B5EF4-FFF2-40B4-BE49-F238E27FC236}">
                <a16:creationId xmlns:a16="http://schemas.microsoft.com/office/drawing/2014/main" id="{C1C9A41F-FE63-5E76-B116-91A9C2A43A32}"/>
              </a:ext>
            </a:extLst>
          </p:cNvPr>
          <p:cNvSpPr/>
          <p:nvPr/>
        </p:nvSpPr>
        <p:spPr>
          <a:xfrm>
            <a:off x="4819281" y="5049335"/>
            <a:ext cx="1909317" cy="702076"/>
          </a:xfrm>
          <a:prstGeom prst="borderCallout1">
            <a:avLst>
              <a:gd name="adj1" fmla="val 18750"/>
              <a:gd name="adj2" fmla="val -8333"/>
              <a:gd name="adj3" fmla="val -203450"/>
              <a:gd name="adj4" fmla="val -59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/>
              <a:t>Fase Negociación preparación documentos  </a:t>
            </a:r>
          </a:p>
          <a:p>
            <a:pPr algn="ctr"/>
            <a:r>
              <a:rPr lang="es-MX" sz="1100" b="1" dirty="0"/>
              <a:t>Junio a Septiembre 2024</a:t>
            </a:r>
            <a:endParaRPr lang="es-SV" sz="1100" b="1" dirty="0"/>
          </a:p>
        </p:txBody>
      </p:sp>
      <p:sp>
        <p:nvSpPr>
          <p:cNvPr id="14" name="Globo: línea 13">
            <a:extLst>
              <a:ext uri="{FF2B5EF4-FFF2-40B4-BE49-F238E27FC236}">
                <a16:creationId xmlns:a16="http://schemas.microsoft.com/office/drawing/2014/main" id="{FE15D5C6-5799-410A-9CB6-7642CB421C0F}"/>
              </a:ext>
            </a:extLst>
          </p:cNvPr>
          <p:cNvSpPr/>
          <p:nvPr/>
        </p:nvSpPr>
        <p:spPr>
          <a:xfrm>
            <a:off x="7418712" y="5049335"/>
            <a:ext cx="1860420" cy="612648"/>
          </a:xfrm>
          <a:prstGeom prst="borderCallout1">
            <a:avLst>
              <a:gd name="adj1" fmla="val 18750"/>
              <a:gd name="adj2" fmla="val -8333"/>
              <a:gd name="adj3" fmla="val -202904"/>
              <a:gd name="adj4" fmla="val -7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/>
              <a:t>Presentación Comité Aprobación Subvenciones  Junta Directiva FM   </a:t>
            </a:r>
          </a:p>
          <a:p>
            <a:pPr algn="ctr"/>
            <a:r>
              <a:rPr lang="es-MX" sz="1100" b="1" dirty="0"/>
              <a:t>Octubre 2024</a:t>
            </a:r>
            <a:endParaRPr lang="es-SV" sz="1100" b="1" dirty="0"/>
          </a:p>
        </p:txBody>
      </p:sp>
      <p:sp>
        <p:nvSpPr>
          <p:cNvPr id="15" name="Globo: línea 14">
            <a:extLst>
              <a:ext uri="{FF2B5EF4-FFF2-40B4-BE49-F238E27FC236}">
                <a16:creationId xmlns:a16="http://schemas.microsoft.com/office/drawing/2014/main" id="{F8B79BD4-1E31-E18A-7011-8ECDCDB696B3}"/>
              </a:ext>
            </a:extLst>
          </p:cNvPr>
          <p:cNvSpPr/>
          <p:nvPr/>
        </p:nvSpPr>
        <p:spPr>
          <a:xfrm>
            <a:off x="9609826" y="5049334"/>
            <a:ext cx="1043798" cy="514875"/>
          </a:xfrm>
          <a:prstGeom prst="borderCallout1">
            <a:avLst>
              <a:gd name="adj1" fmla="val 18750"/>
              <a:gd name="adj2" fmla="val -8333"/>
              <a:gd name="adj3" fmla="val -174066"/>
              <a:gd name="adj4" fmla="val -515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/>
              <a:t>Firma Convenio Noviembre</a:t>
            </a:r>
            <a:r>
              <a:rPr lang="es-MX" sz="1000" dirty="0"/>
              <a:t> 2024</a:t>
            </a:r>
            <a:endParaRPr lang="es-SV" sz="1000" dirty="0"/>
          </a:p>
        </p:txBody>
      </p:sp>
      <p:sp>
        <p:nvSpPr>
          <p:cNvPr id="16" name="Globo: línea 15">
            <a:extLst>
              <a:ext uri="{FF2B5EF4-FFF2-40B4-BE49-F238E27FC236}">
                <a16:creationId xmlns:a16="http://schemas.microsoft.com/office/drawing/2014/main" id="{3FEB1589-80ED-21EA-E8AF-57E7556D77F2}"/>
              </a:ext>
            </a:extLst>
          </p:cNvPr>
          <p:cNvSpPr/>
          <p:nvPr/>
        </p:nvSpPr>
        <p:spPr>
          <a:xfrm>
            <a:off x="10262555" y="4313216"/>
            <a:ext cx="1193323" cy="514875"/>
          </a:xfrm>
          <a:prstGeom prst="borderCallout1">
            <a:avLst>
              <a:gd name="adj1" fmla="val 18750"/>
              <a:gd name="adj2" fmla="val -8333"/>
              <a:gd name="adj3" fmla="val -66838"/>
              <a:gd name="adj4" fmla="val 56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/>
              <a:t>Implementación Enero 2025</a:t>
            </a:r>
            <a:endParaRPr lang="es-SV" sz="1000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13CD67B8-FDE6-CF6E-5949-D828199628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7040" y="1293791"/>
            <a:ext cx="12043074" cy="5391681"/>
          </a:xfrm>
        </p:spPr>
      </p:pic>
    </p:spTree>
    <p:extLst>
      <p:ext uri="{BB962C8B-B14F-4D97-AF65-F5344CB8AC3E}">
        <p14:creationId xmlns:p14="http://schemas.microsoft.com/office/powerpoint/2010/main" val="327737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781CE7F8-E577-4677-86E9-3117412FEE00}"/>
              </a:ext>
            </a:extLst>
          </p:cNvPr>
          <p:cNvSpPr txBox="1"/>
          <p:nvPr/>
        </p:nvSpPr>
        <p:spPr>
          <a:xfrm>
            <a:off x="1012055" y="938449"/>
            <a:ext cx="8954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FINANCIAMIENTO BASADO EN RESULTADOS (BFR):</a:t>
            </a:r>
          </a:p>
          <a:p>
            <a:pPr algn="ctr"/>
            <a:r>
              <a:rPr lang="es-SV" sz="24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COMPONENTE VIH 2025-2027 </a:t>
            </a:r>
          </a:p>
          <a:p>
            <a:pPr algn="ctr"/>
            <a:r>
              <a:rPr lang="es-SV" sz="24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pic>
        <p:nvPicPr>
          <p:cNvPr id="9" name="Imagen 1" descr="image001">
            <a:extLst>
              <a:ext uri="{FF2B5EF4-FFF2-40B4-BE49-F238E27FC236}">
                <a16:creationId xmlns:a16="http://schemas.microsoft.com/office/drawing/2014/main" id="{04C34BB5-0127-485F-9F76-32ADC38D8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C25263-59C8-DE21-5775-CE9BA00C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09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s-MX" sz="2000" dirty="0"/>
              <a:t>El financiamiento basado en resultados constituye una forma de financiamiento en la que los </a:t>
            </a:r>
            <a:r>
              <a:rPr lang="es-MX" sz="2000" b="1" dirty="0"/>
              <a:t>pagos están supeditados a la verificación de resultados predeterminados </a:t>
            </a:r>
            <a:r>
              <a:rPr lang="es-MX" sz="2000" dirty="0"/>
              <a:t>(pueden ser a nivel de impacto, resultado</a:t>
            </a:r>
            <a:r>
              <a:rPr lang="es-MX" sz="2000" b="1" dirty="0"/>
              <a:t>, cobertura</a:t>
            </a:r>
            <a:r>
              <a:rPr lang="es-MX" sz="2000" dirty="0"/>
              <a:t>, productos o hitos). </a:t>
            </a:r>
          </a:p>
          <a:p>
            <a:pPr algn="just"/>
            <a:r>
              <a:rPr lang="es-MX" sz="2000" dirty="0"/>
              <a:t>Se centra en los </a:t>
            </a:r>
            <a:r>
              <a:rPr lang="es-MX" sz="2000" b="1" dirty="0"/>
              <a:t>sistemas nacionales, la optimización de recursos y el impacto</a:t>
            </a:r>
            <a:r>
              <a:rPr lang="es-MX" sz="2000" dirty="0"/>
              <a:t>, más que en la gestión de los insumos. </a:t>
            </a:r>
          </a:p>
          <a:p>
            <a:pPr algn="just"/>
            <a:r>
              <a:rPr lang="es-MX" sz="2000" dirty="0"/>
              <a:t>Permite que </a:t>
            </a:r>
            <a:r>
              <a:rPr lang="es-MX" sz="2000" b="1" dirty="0"/>
              <a:t>se haga un uso flexible de los fondos de subvención dentro de parámetros acordados </a:t>
            </a:r>
            <a:r>
              <a:rPr lang="es-MX" sz="2000" dirty="0"/>
              <a:t>previamente. </a:t>
            </a:r>
          </a:p>
          <a:p>
            <a:pPr algn="just"/>
            <a:r>
              <a:rPr lang="es-MX" sz="2000" dirty="0"/>
              <a:t>Se debe contemplar el financiamiento basado en resultados cuando </a:t>
            </a:r>
            <a:r>
              <a:rPr lang="es-MX" sz="2000" b="1" dirty="0"/>
              <a:t>pueda aumentar la eficacia del programa y</a:t>
            </a:r>
            <a:r>
              <a:rPr lang="es-MX" sz="2000" dirty="0"/>
              <a:t>, en última instancia, </a:t>
            </a:r>
            <a:r>
              <a:rPr lang="es-MX" sz="2000" b="1" dirty="0"/>
              <a:t>maximizar el impacto de la inversión en los resultados </a:t>
            </a:r>
            <a:r>
              <a:rPr lang="es-MX" sz="2000" dirty="0"/>
              <a:t>sanitarios nacionales o de un área programática específica.</a:t>
            </a:r>
            <a:endParaRPr lang="es-SV" sz="20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0E58761-7020-E8CB-E7ED-179ACF8B763A}"/>
              </a:ext>
            </a:extLst>
          </p:cNvPr>
          <p:cNvSpPr txBox="1"/>
          <p:nvPr/>
        </p:nvSpPr>
        <p:spPr>
          <a:xfrm>
            <a:off x="1071832" y="6073792"/>
            <a:ext cx="87364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Fuente: core_grant-budgeting-operational_guidance_esV2023 (1).pdf</a:t>
            </a:r>
            <a:endParaRPr lang="es-SV" sz="1200" dirty="0"/>
          </a:p>
        </p:txBody>
      </p:sp>
    </p:spTree>
    <p:extLst>
      <p:ext uri="{BB962C8B-B14F-4D97-AF65-F5344CB8AC3E}">
        <p14:creationId xmlns:p14="http://schemas.microsoft.com/office/powerpoint/2010/main" val="923520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781CE7F8-E577-4677-86E9-3117412FEE00}"/>
              </a:ext>
            </a:extLst>
          </p:cNvPr>
          <p:cNvSpPr txBox="1"/>
          <p:nvPr/>
        </p:nvSpPr>
        <p:spPr>
          <a:xfrm>
            <a:off x="1012055" y="938449"/>
            <a:ext cx="8954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FINANCIAMIENTO BASADO EN RESULTADOS (BFR):</a:t>
            </a:r>
          </a:p>
          <a:p>
            <a:pPr algn="ctr"/>
            <a:r>
              <a:rPr lang="es-SV" sz="24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COMPONENTE VIH 2025-2027 </a:t>
            </a:r>
          </a:p>
          <a:p>
            <a:pPr algn="ctr"/>
            <a:r>
              <a:rPr lang="es-SV" sz="24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REQUISITOS CLAVES 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pic>
        <p:nvPicPr>
          <p:cNvPr id="9" name="Imagen 1" descr="image001">
            <a:extLst>
              <a:ext uri="{FF2B5EF4-FFF2-40B4-BE49-F238E27FC236}">
                <a16:creationId xmlns:a16="http://schemas.microsoft.com/office/drawing/2014/main" id="{04C34BB5-0127-485F-9F76-32ADC38D8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C25263-59C8-DE21-5775-CE9BA00C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4245"/>
            <a:ext cx="10515600" cy="360628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MX" sz="2000" dirty="0"/>
              <a:t>• </a:t>
            </a:r>
            <a:r>
              <a:rPr lang="es-MX" sz="2000" b="1" dirty="0"/>
              <a:t>Verificación de resultados: </a:t>
            </a:r>
            <a:r>
              <a:rPr lang="es-MX" sz="2000" dirty="0"/>
              <a:t>se ha definido el </a:t>
            </a:r>
            <a:r>
              <a:rPr lang="es-MX" sz="2000" b="1" dirty="0"/>
              <a:t>enfoque de verificación independiente de los resultados y se ha identificado a la entidad que llevará a cabo las verificaciones</a:t>
            </a:r>
            <a:r>
              <a:rPr lang="es-MX" sz="2000" dirty="0"/>
              <a:t>, que cuenta con la experiencia y los conocimientos suficientes, así como con las herramientas necesarias para realizar la verificación.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MX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s-MX" sz="2000" dirty="0"/>
              <a:t>• </a:t>
            </a:r>
            <a:r>
              <a:rPr lang="es-MX" sz="2000" b="1" dirty="0"/>
              <a:t>Garantía externa</a:t>
            </a:r>
            <a:r>
              <a:rPr lang="es-MX" sz="2000" dirty="0"/>
              <a:t>: la Institución Máxima de Auditoría o el auditor institucional </a:t>
            </a:r>
            <a:r>
              <a:rPr lang="es-MX" sz="2000" b="1" dirty="0"/>
              <a:t>(incluidos los auditores externos e independientes) tienen capacidad para realizar auditorías de sistemas o basadas en el desempeño.</a:t>
            </a:r>
            <a:r>
              <a:rPr lang="es-MX" sz="2000" dirty="0"/>
              <a:t> En caso de que la capacidad no sea óptima, se realizan esfuerzos de mitigación o de desarrollo de la capacidad para proporcionar una garantía adecuada sobre el uso eficiente y eficaz de los fondos para alcanzar las metas acordadas.</a:t>
            </a:r>
            <a:endParaRPr lang="es-SV" sz="20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0E58761-7020-E8CB-E7ED-179ACF8B763A}"/>
              </a:ext>
            </a:extLst>
          </p:cNvPr>
          <p:cNvSpPr txBox="1"/>
          <p:nvPr/>
        </p:nvSpPr>
        <p:spPr>
          <a:xfrm>
            <a:off x="1071832" y="6073792"/>
            <a:ext cx="87364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Fuente: core_grant-budgeting-operational_guidance_esV2023 (1).pdf</a:t>
            </a:r>
            <a:endParaRPr lang="es-SV" sz="1200" dirty="0"/>
          </a:p>
        </p:txBody>
      </p:sp>
    </p:spTree>
    <p:extLst>
      <p:ext uri="{BB962C8B-B14F-4D97-AF65-F5344CB8AC3E}">
        <p14:creationId xmlns:p14="http://schemas.microsoft.com/office/powerpoint/2010/main" val="1240932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781CE7F8-E577-4677-86E9-3117412FEE00}"/>
              </a:ext>
            </a:extLst>
          </p:cNvPr>
          <p:cNvSpPr txBox="1"/>
          <p:nvPr/>
        </p:nvSpPr>
        <p:spPr>
          <a:xfrm>
            <a:off x="1012055" y="622762"/>
            <a:ext cx="8954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FINANCIAMIENTO BASADO EN RESULTADOS (BFR):</a:t>
            </a:r>
          </a:p>
          <a:p>
            <a:pPr algn="ctr"/>
            <a:r>
              <a:rPr lang="es-SV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COMPONENTE VIH 2025-2027 </a:t>
            </a:r>
          </a:p>
          <a:p>
            <a:pPr algn="ctr"/>
            <a:r>
              <a:rPr lang="es-SV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DISTRIBUCIÓN PRESUPUESTO PARA INDICADORES COBERTURA</a:t>
            </a:r>
          </a:p>
          <a:p>
            <a:pPr algn="ctr"/>
            <a:r>
              <a:rPr lang="es-SV" sz="2000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</a:t>
            </a:r>
            <a:endParaRPr lang="es-SV" sz="28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pic>
        <p:nvPicPr>
          <p:cNvPr id="9" name="Imagen 1" descr="image001">
            <a:extLst>
              <a:ext uri="{FF2B5EF4-FFF2-40B4-BE49-F238E27FC236}">
                <a16:creationId xmlns:a16="http://schemas.microsoft.com/office/drawing/2014/main" id="{04C34BB5-0127-485F-9F76-32ADC38D8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49C275AC-DD9B-2F63-AC96-7C0D50FF20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373134"/>
              </p:ext>
            </p:extLst>
          </p:nvPr>
        </p:nvGraphicFramePr>
        <p:xfrm>
          <a:off x="838198" y="1707503"/>
          <a:ext cx="10227906" cy="4705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7945">
                  <a:extLst>
                    <a:ext uri="{9D8B030D-6E8A-4147-A177-3AD203B41FA5}">
                      <a16:colId xmlns:a16="http://schemas.microsoft.com/office/drawing/2014/main" val="922498608"/>
                    </a:ext>
                  </a:extLst>
                </a:gridCol>
                <a:gridCol w="3331028">
                  <a:extLst>
                    <a:ext uri="{9D8B030D-6E8A-4147-A177-3AD203B41FA5}">
                      <a16:colId xmlns:a16="http://schemas.microsoft.com/office/drawing/2014/main" val="1662267850"/>
                    </a:ext>
                  </a:extLst>
                </a:gridCol>
                <a:gridCol w="2128933">
                  <a:extLst>
                    <a:ext uri="{9D8B030D-6E8A-4147-A177-3AD203B41FA5}">
                      <a16:colId xmlns:a16="http://schemas.microsoft.com/office/drawing/2014/main" val="3186417527"/>
                    </a:ext>
                  </a:extLst>
                </a:gridCol>
              </a:tblGrid>
              <a:tr h="50487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INDICADORES PAGO POR RESULTADOS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TOTALES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4680272"/>
                  </a:ext>
                </a:extLst>
              </a:tr>
              <a:tr h="1048021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KP-6 - Otro 5  Número de hombres que tienen relaciones sexuales con hombres y numero de personas transgénero que recibieron algún producto PrEP al menos una vez durante el período de reporte.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1,078,168.52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4864369"/>
                  </a:ext>
                </a:extLst>
              </a:tr>
              <a:tr h="627948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HTS-5- Otro 6  Porcentaje de personas recién diagnosticadas con infección por el VIH que han iniciado tratamiento antirretroviral en el período de reporte.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1,112,269.81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3384451"/>
                  </a:ext>
                </a:extLst>
              </a:tr>
              <a:tr h="746749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TCS-1.1 - Otro 7  Número de personas que viven con VIH en tratamiento antirretroviral al final del período de reporte.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1,241,829.33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1974840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TB/HIV-3.1a - Otro 8 Porcentaje de personas que viven con el VIH que acaban de iniciar el tratamiento antirretroviral y que fueron sometidas a pruebas de tuberculosis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882,533.93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1497329"/>
                  </a:ext>
                </a:extLst>
              </a:tr>
              <a:tr h="925609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TOTAL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4,314,801.59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665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5199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2468</TotalTime>
  <Words>792</Words>
  <Application>Microsoft Office PowerPoint</Application>
  <PresentationFormat>Panorámica</PresentationFormat>
  <Paragraphs>91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Bembo Std</vt:lpstr>
      <vt:lpstr>Calibri</vt:lpstr>
      <vt:lpstr>Calibri Light</vt:lpstr>
      <vt:lpstr>Object Sans Regular</vt:lpstr>
      <vt:lpstr>Tema de Office</vt:lpstr>
      <vt:lpstr> Proyecto SLV-C-MOH   PERIODO VIGENCIA   2025-2027     </vt:lpstr>
      <vt:lpstr> Financiamiento Fondo Mundial a El Salvador </vt:lpstr>
      <vt:lpstr>Estrategia del  Fondo Mundial </vt:lpstr>
      <vt:lpstr>Asignación  Financiamiento Fondo Mundial 2025-2027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AVANCES  COMITÉ DE PROPUESTAS  VIH</dc:title>
  <dc:creator>MARTINEZ DE MIRANDA, Celina</dc:creator>
  <cp:lastModifiedBy>Oficina Apoyo a Fondo Mundial</cp:lastModifiedBy>
  <cp:revision>80</cp:revision>
  <cp:lastPrinted>2021-11-16T23:45:44Z</cp:lastPrinted>
  <dcterms:created xsi:type="dcterms:W3CDTF">2021-01-14T02:26:27Z</dcterms:created>
  <dcterms:modified xsi:type="dcterms:W3CDTF">2024-09-12T20:26:13Z</dcterms:modified>
</cp:coreProperties>
</file>