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93" r:id="rId3"/>
    <p:sldId id="292" r:id="rId4"/>
    <p:sldId id="263" r:id="rId5"/>
    <p:sldId id="264" r:id="rId6"/>
    <p:sldId id="295" r:id="rId7"/>
    <p:sldId id="265" r:id="rId8"/>
    <p:sldId id="296" r:id="rId9"/>
    <p:sldId id="297" r:id="rId10"/>
    <p:sldId id="269" r:id="rId11"/>
    <p:sldId id="298" r:id="rId12"/>
    <p:sldId id="299" r:id="rId13"/>
    <p:sldId id="300" r:id="rId14"/>
    <p:sldId id="301" r:id="rId15"/>
    <p:sldId id="302" r:id="rId16"/>
    <p:sldId id="303" r:id="rId17"/>
    <p:sldId id="277" r:id="rId18"/>
    <p:sldId id="304" r:id="rId19"/>
    <p:sldId id="305" r:id="rId20"/>
    <p:sldId id="306" r:id="rId21"/>
    <p:sldId id="276" r:id="rId22"/>
    <p:sldId id="317" r:id="rId23"/>
    <p:sldId id="291" r:id="rId24"/>
    <p:sldId id="319" r:id="rId25"/>
    <p:sldId id="320" r:id="rId26"/>
    <p:sldId id="321" r:id="rId27"/>
    <p:sldId id="322" r:id="rId28"/>
    <p:sldId id="323" r:id="rId29"/>
    <p:sldId id="324" r:id="rId30"/>
    <p:sldId id="262" r:id="rId31"/>
    <p:sldId id="257" r:id="rId32"/>
    <p:sldId id="325" r:id="rId33"/>
    <p:sldId id="307" r:id="rId34"/>
    <p:sldId id="308" r:id="rId35"/>
    <p:sldId id="309" r:id="rId36"/>
    <p:sldId id="310" r:id="rId37"/>
    <p:sldId id="311" r:id="rId38"/>
    <p:sldId id="312" r:id="rId39"/>
    <p:sldId id="258" r:id="rId40"/>
    <p:sldId id="261" r:id="rId41"/>
    <p:sldId id="313" r:id="rId42"/>
    <p:sldId id="314" r:id="rId43"/>
    <p:sldId id="318" r:id="rId44"/>
    <p:sldId id="315" r:id="rId45"/>
    <p:sldId id="259" r:id="rId46"/>
    <p:sldId id="294" r:id="rId47"/>
    <p:sldId id="281" r:id="rId48"/>
    <p:sldId id="326" r:id="rId49"/>
    <p:sldId id="327" r:id="rId50"/>
    <p:sldId id="316" r:id="rId51"/>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018"/>
    <a:srgbClr val="ED1B34"/>
    <a:srgbClr val="0E6CAC"/>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206" autoAdjust="0"/>
  </p:normalViewPr>
  <p:slideViewPr>
    <p:cSldViewPr snapToGrid="0">
      <p:cViewPr varScale="1">
        <p:scale>
          <a:sx n="56" d="100"/>
          <a:sy n="56" d="100"/>
        </p:scale>
        <p:origin x="9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Contenido</c:v>
                </c:pt>
              </c:strCache>
            </c:strRef>
          </c:tx>
          <c:spPr>
            <a:ln>
              <a:noFill/>
            </a:ln>
            <a:effectLst>
              <a:outerShdw blurRad="57150" dist="19050" dir="5400000" algn="ctr" rotWithShape="0">
                <a:schemeClr val="bg1"/>
              </a:outerShdw>
            </a:effectLst>
          </c:spPr>
          <c:dPt>
            <c:idx val="0"/>
            <c:bubble3D val="0"/>
            <c:explosion val="5"/>
            <c:spPr>
              <a:solidFill>
                <a:srgbClr val="0E6CAC"/>
              </a:solidFill>
              <a:ln>
                <a:noFill/>
              </a:ln>
              <a:effectLst>
                <a:outerShdw blurRad="57150" dist="19050" dir="5400000" algn="ctr" rotWithShape="0">
                  <a:schemeClr val="bg1"/>
                </a:outerShdw>
              </a:effectLst>
            </c:spPr>
            <c:extLst>
              <c:ext xmlns:c16="http://schemas.microsoft.com/office/drawing/2014/chart" uri="{C3380CC4-5D6E-409C-BE32-E72D297353CC}">
                <c16:uniqueId val="{00000002-165D-463F-B413-83F2C902EC5A}"/>
              </c:ext>
            </c:extLst>
          </c:dPt>
          <c:dPt>
            <c:idx val="1"/>
            <c:bubble3D val="0"/>
            <c:spPr>
              <a:solidFill>
                <a:srgbClr val="ED1B34"/>
              </a:solidFill>
              <a:ln>
                <a:noFill/>
              </a:ln>
              <a:effectLst>
                <a:outerShdw blurRad="57150" dist="19050" dir="5400000" algn="ctr" rotWithShape="0">
                  <a:schemeClr val="bg1"/>
                </a:outerShdw>
              </a:effectLst>
            </c:spPr>
            <c:extLst>
              <c:ext xmlns:c16="http://schemas.microsoft.com/office/drawing/2014/chart" uri="{C3380CC4-5D6E-409C-BE32-E72D297353CC}">
                <c16:uniqueId val="{00000003-165D-463F-B413-83F2C902EC5A}"/>
              </c:ext>
            </c:extLst>
          </c:dPt>
          <c:dLbls>
            <c:dLbl>
              <c:idx val="0"/>
              <c:layout>
                <c:manualLayout>
                  <c:x val="-0.22659169347634325"/>
                  <c:y val="-2.5465629735579223E-3"/>
                </c:manualLayout>
              </c:layout>
              <c:tx>
                <c:rich>
                  <a:bodyPr/>
                  <a:lstStyle/>
                  <a:p>
                    <a:fld id="{63460F5A-E3A3-45EF-862C-813AE205E343}" type="CATEGORYNAME">
                      <a:rPr lang="en-US" sz="1800">
                        <a:solidFill>
                          <a:schemeClr val="bg1"/>
                        </a:solidFill>
                        <a:latin typeface="Helvetica Compressed" pitchFamily="50" charset="0"/>
                      </a:rPr>
                      <a:pPr/>
                      <a:t>[NOMBRE DE CATEGORÍA]</a:t>
                    </a:fld>
                    <a:r>
                      <a:rPr lang="en-US" sz="1800" baseline="0" dirty="0">
                        <a:solidFill>
                          <a:schemeClr val="bg1"/>
                        </a:solidFill>
                        <a:latin typeface="Helvetica Compressed" pitchFamily="50" charset="0"/>
                      </a:rPr>
                      <a:t>
</a:t>
                    </a:r>
                    <a:fld id="{910AF6FB-DE19-4C50-AFD9-B695BB7558C7}" type="PERCENTAGE">
                      <a:rPr lang="en-US" sz="1800" baseline="0">
                        <a:solidFill>
                          <a:schemeClr val="bg1"/>
                        </a:solidFill>
                        <a:latin typeface="Helvetica Compressed" pitchFamily="50" charset="0"/>
                      </a:rPr>
                      <a:pPr/>
                      <a:t>[PORCENTAJE]</a:t>
                    </a:fld>
                    <a:endParaRPr lang="en-US" sz="1800" baseline="0" dirty="0">
                      <a:solidFill>
                        <a:schemeClr val="bg1"/>
                      </a:solidFill>
                      <a:latin typeface="Helvetica Compressed" pitchFamily="50" charset="0"/>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65D-463F-B413-83F2C902EC5A}"/>
                </c:ext>
              </c:extLst>
            </c:dLbl>
            <c:dLbl>
              <c:idx val="1"/>
              <c:layout>
                <c:manualLayout>
                  <c:x val="0.22891410323587946"/>
                  <c:y val="-2.546562973557865E-3"/>
                </c:manualLayout>
              </c:layout>
              <c:tx>
                <c:rich>
                  <a:bodyPr/>
                  <a:lstStyle/>
                  <a:p>
                    <a:fld id="{225C9896-B59E-49FC-B987-9B8527A8F5A8}" type="CATEGORYNAME">
                      <a:rPr lang="en-US" sz="2000">
                        <a:solidFill>
                          <a:schemeClr val="bg1"/>
                        </a:solidFill>
                        <a:latin typeface="Helvetica Compressed" pitchFamily="50" charset="0"/>
                      </a:rPr>
                      <a:pPr/>
                      <a:t>[NOMBRE DE CATEGORÍA]</a:t>
                    </a:fld>
                    <a:r>
                      <a:rPr lang="en-US" sz="2000" baseline="0" dirty="0">
                        <a:solidFill>
                          <a:schemeClr val="bg1"/>
                        </a:solidFill>
                        <a:latin typeface="Helvetica Compressed" pitchFamily="50" charset="0"/>
                      </a:rPr>
                      <a:t>
</a:t>
                    </a:r>
                    <a:fld id="{7C1DC23C-CC5F-48D0-9AC7-2E37C00D1786}" type="PERCENTAGE">
                      <a:rPr lang="en-US" sz="2000" baseline="0">
                        <a:solidFill>
                          <a:schemeClr val="bg1"/>
                        </a:solidFill>
                        <a:latin typeface="Helvetica Compressed" pitchFamily="50" charset="0"/>
                      </a:rPr>
                      <a:pPr/>
                      <a:t>[PORCENTAJE]</a:t>
                    </a:fld>
                    <a:endParaRPr lang="en-US" sz="2000" baseline="0" dirty="0">
                      <a:solidFill>
                        <a:schemeClr val="bg1"/>
                      </a:solidFill>
                      <a:latin typeface="Helvetica Compressed" pitchFamily="50" charset="0"/>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65D-463F-B413-83F2C902EC5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SV"/>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MCP-ES</c:v>
                </c:pt>
                <c:pt idx="1">
                  <c:v>Públicos</c:v>
                </c:pt>
              </c:strCache>
            </c:strRef>
          </c:cat>
          <c:val>
            <c:numRef>
              <c:f>Hoja1!$B$2:$B$3</c:f>
              <c:numCache>
                <c:formatCode>General</c:formatCode>
                <c:ptCount val="2"/>
                <c:pt idx="0">
                  <c:v>50</c:v>
                </c:pt>
                <c:pt idx="1">
                  <c:v>50</c:v>
                </c:pt>
              </c:numCache>
            </c:numRef>
          </c:val>
          <c:extLst>
            <c:ext xmlns:c16="http://schemas.microsoft.com/office/drawing/2014/chart" uri="{C3380CC4-5D6E-409C-BE32-E72D297353CC}">
              <c16:uniqueId val="{00000000-165D-463F-B413-83F2C902EC5A}"/>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S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D740A-8A5A-4D72-9630-82D4A4ECA729}" type="datetimeFigureOut">
              <a:rPr lang="es-SV" smtClean="0"/>
              <a:t>7/11/2024</a:t>
            </a:fld>
            <a:endParaRPr lang="es-SV"/>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1F22B-D8F2-45BC-A75F-BA22390C6099}" type="slidenum">
              <a:rPr lang="es-SV" smtClean="0"/>
              <a:t>‹Nº›</a:t>
            </a:fld>
            <a:endParaRPr lang="es-SV"/>
          </a:p>
        </p:txBody>
      </p:sp>
    </p:spTree>
    <p:extLst>
      <p:ext uri="{BB962C8B-B14F-4D97-AF65-F5344CB8AC3E}">
        <p14:creationId xmlns:p14="http://schemas.microsoft.com/office/powerpoint/2010/main" val="693426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 - JUEVES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23</a:t>
            </a:fld>
            <a:endParaRPr lang="es-SV"/>
          </a:p>
        </p:txBody>
      </p:sp>
    </p:spTree>
    <p:extLst>
      <p:ext uri="{BB962C8B-B14F-4D97-AF65-F5344CB8AC3E}">
        <p14:creationId xmlns:p14="http://schemas.microsoft.com/office/powerpoint/2010/main" val="2759829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 - JUEVES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43</a:t>
            </a:fld>
            <a:endParaRPr lang="es-SV"/>
          </a:p>
        </p:txBody>
      </p:sp>
    </p:spTree>
    <p:extLst>
      <p:ext uri="{BB962C8B-B14F-4D97-AF65-F5344CB8AC3E}">
        <p14:creationId xmlns:p14="http://schemas.microsoft.com/office/powerpoint/2010/main" val="293506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JUNTOS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45</a:t>
            </a:fld>
            <a:endParaRPr lang="es-SV"/>
          </a:p>
        </p:txBody>
      </p:sp>
    </p:spTree>
    <p:extLst>
      <p:ext uri="{BB962C8B-B14F-4D97-AF65-F5344CB8AC3E}">
        <p14:creationId xmlns:p14="http://schemas.microsoft.com/office/powerpoint/2010/main" val="2160762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JUNTOS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46</a:t>
            </a:fld>
            <a:endParaRPr lang="es-SV"/>
          </a:p>
        </p:txBody>
      </p:sp>
    </p:spTree>
    <p:extLst>
      <p:ext uri="{BB962C8B-B14F-4D97-AF65-F5344CB8AC3E}">
        <p14:creationId xmlns:p14="http://schemas.microsoft.com/office/powerpoint/2010/main" val="3407422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47</a:t>
            </a:fld>
            <a:endParaRPr lang="es-SV"/>
          </a:p>
        </p:txBody>
      </p:sp>
    </p:spTree>
    <p:extLst>
      <p:ext uri="{BB962C8B-B14F-4D97-AF65-F5344CB8AC3E}">
        <p14:creationId xmlns:p14="http://schemas.microsoft.com/office/powerpoint/2010/main" val="2530261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d54099eb8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d54099eb8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a:t>ERICK</a:t>
            </a:r>
            <a:endParaRPr/>
          </a:p>
        </p:txBody>
      </p:sp>
      <p:sp>
        <p:nvSpPr>
          <p:cNvPr id="87" name="Google Shape;87;g2d54099eb8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48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d54099eb8e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2d54099eb8e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MX"/>
              <a:t>ERICK</a:t>
            </a:r>
            <a:endParaRPr/>
          </a:p>
        </p:txBody>
      </p:sp>
      <p:sp>
        <p:nvSpPr>
          <p:cNvPr id="102" name="Google Shape;102;g2d54099eb8e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49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 - JUEVES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24</a:t>
            </a:fld>
            <a:endParaRPr lang="es-SV"/>
          </a:p>
        </p:txBody>
      </p:sp>
    </p:spTree>
    <p:extLst>
      <p:ext uri="{BB962C8B-B14F-4D97-AF65-F5344CB8AC3E}">
        <p14:creationId xmlns:p14="http://schemas.microsoft.com/office/powerpoint/2010/main" val="367336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 - JUEVES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25</a:t>
            </a:fld>
            <a:endParaRPr lang="es-SV"/>
          </a:p>
        </p:txBody>
      </p:sp>
    </p:spTree>
    <p:extLst>
      <p:ext uri="{BB962C8B-B14F-4D97-AF65-F5344CB8AC3E}">
        <p14:creationId xmlns:p14="http://schemas.microsoft.com/office/powerpoint/2010/main" val="4148882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 - JUEVES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26</a:t>
            </a:fld>
            <a:endParaRPr lang="es-SV"/>
          </a:p>
        </p:txBody>
      </p:sp>
    </p:spTree>
    <p:extLst>
      <p:ext uri="{BB962C8B-B14F-4D97-AF65-F5344CB8AC3E}">
        <p14:creationId xmlns:p14="http://schemas.microsoft.com/office/powerpoint/2010/main" val="417152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 - JUEVES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27</a:t>
            </a:fld>
            <a:endParaRPr lang="es-SV"/>
          </a:p>
        </p:txBody>
      </p:sp>
    </p:spTree>
    <p:extLst>
      <p:ext uri="{BB962C8B-B14F-4D97-AF65-F5344CB8AC3E}">
        <p14:creationId xmlns:p14="http://schemas.microsoft.com/office/powerpoint/2010/main" val="1372811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 - JUEVES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28</a:t>
            </a:fld>
            <a:endParaRPr lang="es-SV"/>
          </a:p>
        </p:txBody>
      </p:sp>
    </p:spTree>
    <p:extLst>
      <p:ext uri="{BB962C8B-B14F-4D97-AF65-F5344CB8AC3E}">
        <p14:creationId xmlns:p14="http://schemas.microsoft.com/office/powerpoint/2010/main" val="157163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 - JUEVES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29</a:t>
            </a:fld>
            <a:endParaRPr lang="es-SV"/>
          </a:p>
        </p:txBody>
      </p:sp>
    </p:spTree>
    <p:extLst>
      <p:ext uri="{BB962C8B-B14F-4D97-AF65-F5344CB8AC3E}">
        <p14:creationId xmlns:p14="http://schemas.microsoft.com/office/powerpoint/2010/main" val="99472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 - JUEVES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40</a:t>
            </a:fld>
            <a:endParaRPr lang="es-SV"/>
          </a:p>
        </p:txBody>
      </p:sp>
    </p:spTree>
    <p:extLst>
      <p:ext uri="{BB962C8B-B14F-4D97-AF65-F5344CB8AC3E}">
        <p14:creationId xmlns:p14="http://schemas.microsoft.com/office/powerpoint/2010/main" val="420673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Erick - JUEVES</a:t>
            </a:r>
          </a:p>
        </p:txBody>
      </p:sp>
      <p:sp>
        <p:nvSpPr>
          <p:cNvPr id="4" name="Marcador de número de diapositiva 3"/>
          <p:cNvSpPr>
            <a:spLocks noGrp="1"/>
          </p:cNvSpPr>
          <p:nvPr>
            <p:ph type="sldNum" sz="quarter" idx="5"/>
          </p:nvPr>
        </p:nvSpPr>
        <p:spPr/>
        <p:txBody>
          <a:bodyPr/>
          <a:lstStyle/>
          <a:p>
            <a:fld id="{2A11F22B-D8F2-45BC-A75F-BA22390C6099}" type="slidenum">
              <a:rPr lang="es-SV" smtClean="0"/>
              <a:t>41</a:t>
            </a:fld>
            <a:endParaRPr lang="es-SV"/>
          </a:p>
        </p:txBody>
      </p:sp>
    </p:spTree>
    <p:extLst>
      <p:ext uri="{BB962C8B-B14F-4D97-AF65-F5344CB8AC3E}">
        <p14:creationId xmlns:p14="http://schemas.microsoft.com/office/powerpoint/2010/main" val="426914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3160C6-7CB6-475F-92B7-E4412FFEBF6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A3946668-6562-4CD6-96C2-E3E7B27EF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4D887483-B749-4D3F-B567-23D854F61DE0}"/>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5" name="Marcador de pie de página 4">
            <a:extLst>
              <a:ext uri="{FF2B5EF4-FFF2-40B4-BE49-F238E27FC236}">
                <a16:creationId xmlns:a16="http://schemas.microsoft.com/office/drawing/2014/main" id="{EB2723D8-DECF-451E-AD59-D4FD3B1445EE}"/>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B014B9BD-7826-4578-98BE-2C1A30196901}"/>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140157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AB48E-D722-44C2-8B1A-6E5EFDCA78C3}"/>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487E3B22-464A-450E-8320-9499A449BD25}"/>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20CF80D7-AE68-42ED-BEC4-78F7212F5546}"/>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5" name="Marcador de pie de página 4">
            <a:extLst>
              <a:ext uri="{FF2B5EF4-FFF2-40B4-BE49-F238E27FC236}">
                <a16:creationId xmlns:a16="http://schemas.microsoft.com/office/drawing/2014/main" id="{31A76D97-1AEA-4265-99DC-1B9C8A61FF79}"/>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AD17DBF6-17A0-4757-B3FD-B89E18E63789}"/>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55925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4325D30-EB62-443B-AEDB-4B5F79E047E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F83E307B-3310-40DD-A71B-7DF401859063}"/>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03D78A88-B085-489C-A8F5-7839BE68516D}"/>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5" name="Marcador de pie de página 4">
            <a:extLst>
              <a:ext uri="{FF2B5EF4-FFF2-40B4-BE49-F238E27FC236}">
                <a16:creationId xmlns:a16="http://schemas.microsoft.com/office/drawing/2014/main" id="{B03D80AB-07EC-40CF-94A1-89F4E17A9F1E}"/>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DE443304-8EAA-4B09-87CF-058867AB3817}"/>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477999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B25849-29E7-42AA-A8B3-DD808BA91C56}"/>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8EE2E1FD-AA6D-4AAB-A80F-6F65E61FC9AA}"/>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A452CC7D-3841-4496-B5E5-207E4BFEE8AD}"/>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5" name="Marcador de pie de página 4">
            <a:extLst>
              <a:ext uri="{FF2B5EF4-FFF2-40B4-BE49-F238E27FC236}">
                <a16:creationId xmlns:a16="http://schemas.microsoft.com/office/drawing/2014/main" id="{3771FECF-51B2-4E11-A637-7D077B8086DE}"/>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2ECDE4BD-1369-45B5-9FAE-31D83297BF69}"/>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276624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16468-C42D-45AA-ADC0-CA6DF35075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BB7B845B-B5D0-4FCF-A419-1685C00128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098465EA-9503-4561-9735-8502AC6EF152}"/>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5" name="Marcador de pie de página 4">
            <a:extLst>
              <a:ext uri="{FF2B5EF4-FFF2-40B4-BE49-F238E27FC236}">
                <a16:creationId xmlns:a16="http://schemas.microsoft.com/office/drawing/2014/main" id="{C75AD09F-A354-4C85-9942-B71AC9F05016}"/>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0DC5AD7E-B30B-4844-A769-D8933450D5FB}"/>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59214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B26A7-CA65-4226-A159-70444C5579AD}"/>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ED7DAF07-A44D-4C61-B99F-018C969A26A6}"/>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5A9B15BD-E7D2-4BF8-A9A7-52505DF9B34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35F1798A-2082-4D3A-93F0-88017F2E6988}"/>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6" name="Marcador de pie de página 5">
            <a:extLst>
              <a:ext uri="{FF2B5EF4-FFF2-40B4-BE49-F238E27FC236}">
                <a16:creationId xmlns:a16="http://schemas.microsoft.com/office/drawing/2014/main" id="{A507C13C-D37B-4390-BEB7-1909321AD4D8}"/>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C688C718-F62D-495A-A250-54DB40290499}"/>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4268274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64226E-CB24-411A-989B-12A1D7037DD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5DAD223-4129-449A-88FF-B549BF1D81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859D486A-C47A-48D2-A33A-7F95383A1D61}"/>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A05CC6D8-18AB-46B6-8FAB-2231D47213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1ACC6EF1-356A-4CB3-AC99-357518CED3E2}"/>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2D3526D6-906E-4B38-8411-440D3792244F}"/>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8" name="Marcador de pie de página 7">
            <a:extLst>
              <a:ext uri="{FF2B5EF4-FFF2-40B4-BE49-F238E27FC236}">
                <a16:creationId xmlns:a16="http://schemas.microsoft.com/office/drawing/2014/main" id="{1B0BDDDA-F981-4471-9260-BB205B1C4ADD}"/>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A95B7383-2C95-4280-89A8-FF6FF009F9FD}"/>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3512233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A445F9-60F2-47FA-9E50-3D23427D97D4}"/>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1619539E-C3B4-44EA-851D-084FF7FF262A}"/>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4" name="Marcador de pie de página 3">
            <a:extLst>
              <a:ext uri="{FF2B5EF4-FFF2-40B4-BE49-F238E27FC236}">
                <a16:creationId xmlns:a16="http://schemas.microsoft.com/office/drawing/2014/main" id="{BA68A604-BE34-4E1B-9EBE-945462B0DE0E}"/>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2D6CFE16-3BF5-4726-96B8-8FF47215DBB0}"/>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3396216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2F25D5E-76FF-4010-B5F6-80345EF84A13}"/>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3" name="Marcador de pie de página 2">
            <a:extLst>
              <a:ext uri="{FF2B5EF4-FFF2-40B4-BE49-F238E27FC236}">
                <a16:creationId xmlns:a16="http://schemas.microsoft.com/office/drawing/2014/main" id="{19151EBE-F631-4A62-99EF-12CC39B1C1F5}"/>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0AB714BC-2372-4EFE-8AA6-771137CFF429}"/>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53555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43309E-4679-4885-B69C-DE3F87ED433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6C8A8427-F2F0-40AC-95F7-C666398F66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62F4288C-EE94-4BB3-81E4-C7E745C08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FA43A77-53AA-4F00-A077-0C443C7F2D61}"/>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6" name="Marcador de pie de página 5">
            <a:extLst>
              <a:ext uri="{FF2B5EF4-FFF2-40B4-BE49-F238E27FC236}">
                <a16:creationId xmlns:a16="http://schemas.microsoft.com/office/drawing/2014/main" id="{98CAF70A-C825-4ADC-98F7-B3829ACF24DB}"/>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B8AC4DF4-22F8-42F8-A5F9-84D5FE21881B}"/>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1070302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1AC469-4CE8-4986-BEA4-23931698FE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131D5233-1E12-4534-A6CA-51D2ECA210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7F66BFEC-C530-47F6-9EBC-279E8B8DB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E4BD613-C448-481A-823B-0FC1698B8C7A}"/>
              </a:ext>
            </a:extLst>
          </p:cNvPr>
          <p:cNvSpPr>
            <a:spLocks noGrp="1"/>
          </p:cNvSpPr>
          <p:nvPr>
            <p:ph type="dt" sz="half" idx="10"/>
          </p:nvPr>
        </p:nvSpPr>
        <p:spPr/>
        <p:txBody>
          <a:bodyPr/>
          <a:lstStyle/>
          <a:p>
            <a:fld id="{011CA71F-BE1E-4F39-A072-D6F7DA13626E}" type="datetimeFigureOut">
              <a:rPr lang="es-SV" smtClean="0"/>
              <a:t>7/11/2024</a:t>
            </a:fld>
            <a:endParaRPr lang="es-SV"/>
          </a:p>
        </p:txBody>
      </p:sp>
      <p:sp>
        <p:nvSpPr>
          <p:cNvPr id="6" name="Marcador de pie de página 5">
            <a:extLst>
              <a:ext uri="{FF2B5EF4-FFF2-40B4-BE49-F238E27FC236}">
                <a16:creationId xmlns:a16="http://schemas.microsoft.com/office/drawing/2014/main" id="{464285A7-62A9-4933-A338-2CA32152FC49}"/>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9939D4B-2EB1-4B4E-8341-EB6BC434FCEA}"/>
              </a:ext>
            </a:extLst>
          </p:cNvPr>
          <p:cNvSpPr>
            <a:spLocks noGrp="1"/>
          </p:cNvSpPr>
          <p:nvPr>
            <p:ph type="sldNum" sz="quarter" idx="12"/>
          </p:nvPr>
        </p:nvSpPr>
        <p:spPr/>
        <p:txBody>
          <a:bodyPr/>
          <a:lstStyle/>
          <a:p>
            <a:fld id="{C2DED67F-1CBF-4CE8-8B42-7BF76DA43F26}" type="slidenum">
              <a:rPr lang="es-SV" smtClean="0"/>
              <a:t>‹Nº›</a:t>
            </a:fld>
            <a:endParaRPr lang="es-SV"/>
          </a:p>
        </p:txBody>
      </p:sp>
    </p:spTree>
    <p:extLst>
      <p:ext uri="{BB962C8B-B14F-4D97-AF65-F5344CB8AC3E}">
        <p14:creationId xmlns:p14="http://schemas.microsoft.com/office/powerpoint/2010/main" val="90073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378834D-7403-4E14-9963-FD12777585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CEC3CFF7-15E0-4A22-BDCF-04207701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DDBA31D0-EB85-4DEF-BEFA-C93E219150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CA71F-BE1E-4F39-A072-D6F7DA13626E}" type="datetimeFigureOut">
              <a:rPr lang="es-SV" smtClean="0"/>
              <a:t>7/11/2024</a:t>
            </a:fld>
            <a:endParaRPr lang="es-SV"/>
          </a:p>
        </p:txBody>
      </p:sp>
      <p:sp>
        <p:nvSpPr>
          <p:cNvPr id="5" name="Marcador de pie de página 4">
            <a:extLst>
              <a:ext uri="{FF2B5EF4-FFF2-40B4-BE49-F238E27FC236}">
                <a16:creationId xmlns:a16="http://schemas.microsoft.com/office/drawing/2014/main" id="{C9E5DC16-486A-43FE-90B2-EB41D512D2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BD741199-9AF5-465B-8913-5C120A91A5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ED67F-1CBF-4CE8-8B42-7BF76DA43F26}" type="slidenum">
              <a:rPr lang="es-SV" smtClean="0"/>
              <a:t>‹Nº›</a:t>
            </a:fld>
            <a:endParaRPr lang="es-SV"/>
          </a:p>
        </p:txBody>
      </p:sp>
    </p:spTree>
    <p:extLst>
      <p:ext uri="{BB962C8B-B14F-4D97-AF65-F5344CB8AC3E}">
        <p14:creationId xmlns:p14="http://schemas.microsoft.com/office/powerpoint/2010/main" val="3645328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jp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jp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7FDB20F-E634-4088-8934-5060E27C8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esquinas redondeadas 4">
            <a:extLst>
              <a:ext uri="{FF2B5EF4-FFF2-40B4-BE49-F238E27FC236}">
                <a16:creationId xmlns:a16="http://schemas.microsoft.com/office/drawing/2014/main" id="{AB0B7334-51EF-45E8-A2A8-2A8F41FBC253}"/>
              </a:ext>
            </a:extLst>
          </p:cNvPr>
          <p:cNvSpPr/>
          <p:nvPr/>
        </p:nvSpPr>
        <p:spPr>
          <a:xfrm>
            <a:off x="388883" y="430923"/>
            <a:ext cx="1271751" cy="2469931"/>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6" name="Imagen 5">
            <a:extLst>
              <a:ext uri="{FF2B5EF4-FFF2-40B4-BE49-F238E27FC236}">
                <a16:creationId xmlns:a16="http://schemas.microsoft.com/office/drawing/2014/main" id="{7DB7F7A4-7077-4018-A6E7-009C7DAFB522}"/>
              </a:ext>
            </a:extLst>
          </p:cNvPr>
          <p:cNvPicPr>
            <a:picLocks noChangeAspect="1"/>
          </p:cNvPicPr>
          <p:nvPr/>
        </p:nvPicPr>
        <p:blipFill>
          <a:blip r:embed="rId3"/>
          <a:stretch>
            <a:fillRect/>
          </a:stretch>
        </p:blipFill>
        <p:spPr>
          <a:xfrm>
            <a:off x="8930941" y="5502800"/>
            <a:ext cx="2847975" cy="952500"/>
          </a:xfrm>
          <a:prstGeom prst="rect">
            <a:avLst/>
          </a:prstGeom>
        </p:spPr>
      </p:pic>
      <p:sp>
        <p:nvSpPr>
          <p:cNvPr id="7" name="Estrella: 4 puntas 6">
            <a:extLst>
              <a:ext uri="{FF2B5EF4-FFF2-40B4-BE49-F238E27FC236}">
                <a16:creationId xmlns:a16="http://schemas.microsoft.com/office/drawing/2014/main" id="{5B578D22-E65E-4596-B578-F1CC16BA9039}"/>
              </a:ext>
            </a:extLst>
          </p:cNvPr>
          <p:cNvSpPr/>
          <p:nvPr/>
        </p:nvSpPr>
        <p:spPr>
          <a:xfrm>
            <a:off x="10858305" y="364261"/>
            <a:ext cx="830317" cy="830317"/>
          </a:xfrm>
          <a:prstGeom prst="star4">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8" name="Signo más 7">
            <a:extLst>
              <a:ext uri="{FF2B5EF4-FFF2-40B4-BE49-F238E27FC236}">
                <a16:creationId xmlns:a16="http://schemas.microsoft.com/office/drawing/2014/main" id="{C6333396-9843-4ECD-80A9-A579B9F01F2D}"/>
              </a:ext>
            </a:extLst>
          </p:cNvPr>
          <p:cNvSpPr/>
          <p:nvPr/>
        </p:nvSpPr>
        <p:spPr>
          <a:xfrm rot="2700000">
            <a:off x="9943905" y="322219"/>
            <a:ext cx="914400" cy="914400"/>
          </a:xfrm>
          <a:prstGeom prst="mathPlus">
            <a:avLst/>
          </a:prstGeom>
          <a:solidFill>
            <a:srgbClr val="FEB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9" name="Rectángulo: esquinas redondeadas 8">
            <a:extLst>
              <a:ext uri="{FF2B5EF4-FFF2-40B4-BE49-F238E27FC236}">
                <a16:creationId xmlns:a16="http://schemas.microsoft.com/office/drawing/2014/main" id="{A82A669C-384C-400A-A55B-C4352892E297}"/>
              </a:ext>
            </a:extLst>
          </p:cNvPr>
          <p:cNvSpPr/>
          <p:nvPr/>
        </p:nvSpPr>
        <p:spPr>
          <a:xfrm>
            <a:off x="1960642" y="1460935"/>
            <a:ext cx="1271751" cy="4120058"/>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0" name="Rectángulo: esquinas redondeadas 9">
            <a:extLst>
              <a:ext uri="{FF2B5EF4-FFF2-40B4-BE49-F238E27FC236}">
                <a16:creationId xmlns:a16="http://schemas.microsoft.com/office/drawing/2014/main" id="{E3B6784C-B9CD-4E41-A049-D444FCCFB5B8}"/>
              </a:ext>
            </a:extLst>
          </p:cNvPr>
          <p:cNvSpPr/>
          <p:nvPr/>
        </p:nvSpPr>
        <p:spPr>
          <a:xfrm rot="5400000">
            <a:off x="1939621" y="1786757"/>
            <a:ext cx="1618594" cy="4120058"/>
          </a:xfrm>
          <a:prstGeom prst="round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278195" y="129868"/>
            <a:ext cx="7604563" cy="4433131"/>
          </a:xfrm>
        </p:spPr>
        <p:txBody>
          <a:bodyPr>
            <a:noAutofit/>
          </a:bodyPr>
          <a:lstStyle/>
          <a:p>
            <a:pPr algn="l"/>
            <a:r>
              <a:rPr lang="es-MX" sz="3200" dirty="0">
                <a:solidFill>
                  <a:srgbClr val="231F20"/>
                </a:solidFill>
                <a:latin typeface="Helvetica Compressed" pitchFamily="50" charset="0"/>
              </a:rPr>
              <a:t>Estrategia Digital para el Mecanismo de Coordinación de País El Salvador de lucha contra el VIH, Tuberculosis y Malaria</a:t>
            </a:r>
            <a:endParaRPr lang="es-SV" sz="3200" dirty="0">
              <a:solidFill>
                <a:srgbClr val="231F20"/>
              </a:solidFill>
              <a:latin typeface="Helvetica Compressed" pitchFamily="50" charset="0"/>
            </a:endParaRPr>
          </a:p>
        </p:txBody>
      </p:sp>
    </p:spTree>
    <p:extLst>
      <p:ext uri="{BB962C8B-B14F-4D97-AF65-F5344CB8AC3E}">
        <p14:creationId xmlns:p14="http://schemas.microsoft.com/office/powerpoint/2010/main" val="232789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958A924-5415-42F3-80C5-3B080F650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489858" y="1459591"/>
            <a:ext cx="9144000" cy="691447"/>
          </a:xfrm>
        </p:spPr>
        <p:txBody>
          <a:bodyPr>
            <a:noAutofit/>
          </a:bodyPr>
          <a:lstStyle/>
          <a:p>
            <a:pPr algn="l">
              <a:lnSpc>
                <a:spcPct val="80000"/>
              </a:lnSpc>
            </a:pPr>
            <a:r>
              <a:rPr lang="es-MX" sz="7200" dirty="0">
                <a:solidFill>
                  <a:srgbClr val="231F20"/>
                </a:solidFill>
                <a:latin typeface="Helvetica Compressed" pitchFamily="50" charset="0"/>
              </a:rPr>
              <a:t>Análisis</a:t>
            </a:r>
            <a:br>
              <a:rPr lang="es-MX" sz="7200" dirty="0">
                <a:solidFill>
                  <a:srgbClr val="231F20"/>
                </a:solidFill>
                <a:latin typeface="Helvetica Compressed" pitchFamily="50" charset="0"/>
              </a:rPr>
            </a:br>
            <a:r>
              <a:rPr lang="es-MX" sz="7200" dirty="0">
                <a:solidFill>
                  <a:srgbClr val="231F20"/>
                </a:solidFill>
                <a:latin typeface="Helvetica Compressed" pitchFamily="50" charset="0"/>
              </a:rPr>
              <a:t>del entorno</a:t>
            </a:r>
            <a:endParaRPr lang="es-SV" sz="7200" dirty="0">
              <a:solidFill>
                <a:srgbClr val="231F20"/>
              </a:solidFill>
              <a:latin typeface="Helvetica Compressed" pitchFamily="50" charset="0"/>
            </a:endParaRPr>
          </a:p>
        </p:txBody>
      </p:sp>
      <p:sp>
        <p:nvSpPr>
          <p:cNvPr id="6" name="Subtítulo 2">
            <a:extLst>
              <a:ext uri="{FF2B5EF4-FFF2-40B4-BE49-F238E27FC236}">
                <a16:creationId xmlns:a16="http://schemas.microsoft.com/office/drawing/2014/main" id="{C9393958-B5A4-4765-9BCB-8A246E3B9C69}"/>
              </a:ext>
            </a:extLst>
          </p:cNvPr>
          <p:cNvSpPr txBox="1">
            <a:spLocks/>
          </p:cNvSpPr>
          <p:nvPr/>
        </p:nvSpPr>
        <p:spPr>
          <a:xfrm>
            <a:off x="7130143" y="525361"/>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dirty="0" err="1">
                <a:solidFill>
                  <a:schemeClr val="bg1"/>
                </a:solidFill>
                <a:latin typeface="Helvetica" pitchFamily="2" charset="0"/>
              </a:rPr>
              <a:t>Keywords</a:t>
            </a:r>
            <a:r>
              <a:rPr lang="es-MX" dirty="0">
                <a:solidFill>
                  <a:schemeClr val="bg1"/>
                </a:solidFill>
                <a:latin typeface="Helvetica" pitchFamily="2" charset="0"/>
              </a:rPr>
              <a:t>: </a:t>
            </a:r>
            <a:r>
              <a:rPr lang="es-MX" b="1" dirty="0">
                <a:solidFill>
                  <a:schemeClr val="bg1"/>
                </a:solidFill>
                <a:latin typeface="Helvetica" pitchFamily="2" charset="0"/>
              </a:rPr>
              <a:t>MCP-ES</a:t>
            </a:r>
            <a:endParaRPr lang="es-SV" b="1" dirty="0">
              <a:solidFill>
                <a:schemeClr val="bg1"/>
              </a:solidFill>
              <a:latin typeface="Helvetica" pitchFamily="2" charset="0"/>
            </a:endParaRPr>
          </a:p>
        </p:txBody>
      </p:sp>
      <p:pic>
        <p:nvPicPr>
          <p:cNvPr id="3" name="Imagen 2">
            <a:extLst>
              <a:ext uri="{FF2B5EF4-FFF2-40B4-BE49-F238E27FC236}">
                <a16:creationId xmlns:a16="http://schemas.microsoft.com/office/drawing/2014/main" id="{C7C00260-34AD-406F-BEF1-DD6F1EFF60F0}"/>
              </a:ext>
            </a:extLst>
          </p:cNvPr>
          <p:cNvPicPr>
            <a:picLocks noChangeAspect="1"/>
          </p:cNvPicPr>
          <p:nvPr/>
        </p:nvPicPr>
        <p:blipFill>
          <a:blip r:embed="rId3"/>
          <a:stretch>
            <a:fillRect/>
          </a:stretch>
        </p:blipFill>
        <p:spPr>
          <a:xfrm>
            <a:off x="1374055" y="2381396"/>
            <a:ext cx="9664060" cy="4100560"/>
          </a:xfrm>
          <a:prstGeom prst="rect">
            <a:avLst/>
          </a:prstGeom>
        </p:spPr>
      </p:pic>
      <p:sp>
        <p:nvSpPr>
          <p:cNvPr id="9" name="Elipse 8">
            <a:extLst>
              <a:ext uri="{FF2B5EF4-FFF2-40B4-BE49-F238E27FC236}">
                <a16:creationId xmlns:a16="http://schemas.microsoft.com/office/drawing/2014/main" id="{83A60747-E7A7-4FDC-94EC-9FBE7A939B03}"/>
              </a:ext>
            </a:extLst>
          </p:cNvPr>
          <p:cNvSpPr/>
          <p:nvPr/>
        </p:nvSpPr>
        <p:spPr>
          <a:xfrm>
            <a:off x="2287784" y="2337850"/>
            <a:ext cx="941979" cy="3242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293462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ADB6F06-B313-47BD-B308-9DE5E7FDD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622360" y="4746332"/>
            <a:ext cx="9144000" cy="691447"/>
          </a:xfrm>
        </p:spPr>
        <p:txBody>
          <a:bodyPr>
            <a:noAutofit/>
          </a:bodyPr>
          <a:lstStyle/>
          <a:p>
            <a:pPr algn="l">
              <a:lnSpc>
                <a:spcPct val="80000"/>
              </a:lnSpc>
            </a:pPr>
            <a:r>
              <a:rPr lang="es-MX" sz="8000" dirty="0">
                <a:solidFill>
                  <a:srgbClr val="231F20"/>
                </a:solidFill>
                <a:latin typeface="Helvetica Compressed" pitchFamily="50" charset="0"/>
              </a:rPr>
              <a:t>Análisis</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del</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entorno</a:t>
            </a:r>
            <a:endParaRPr lang="es-SV" sz="80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901016" y="5673772"/>
            <a:ext cx="9144000" cy="691447"/>
          </a:xfrm>
        </p:spPr>
        <p:txBody>
          <a:bodyPr/>
          <a:lstStyle/>
          <a:p>
            <a:pPr algn="l"/>
            <a:r>
              <a:rPr lang="es-MX" dirty="0" err="1">
                <a:solidFill>
                  <a:srgbClr val="231F20"/>
                </a:solidFill>
                <a:latin typeface="Helvetica" pitchFamily="2" charset="0"/>
              </a:rPr>
              <a:t>Keyword</a:t>
            </a:r>
            <a:r>
              <a:rPr lang="es-MX" dirty="0">
                <a:solidFill>
                  <a:srgbClr val="231F20"/>
                </a:solidFill>
                <a:latin typeface="Helvetica" pitchFamily="2" charset="0"/>
              </a:rPr>
              <a:t>: </a:t>
            </a:r>
            <a:r>
              <a:rPr lang="es-MX" b="1" dirty="0">
                <a:solidFill>
                  <a:srgbClr val="231F20"/>
                </a:solidFill>
                <a:latin typeface="Helvetica" pitchFamily="2" charset="0"/>
              </a:rPr>
              <a:t>MCP-ES</a:t>
            </a:r>
            <a:endParaRPr lang="es-SV" dirty="0">
              <a:solidFill>
                <a:srgbClr val="231F20"/>
              </a:solidFill>
              <a:latin typeface="Helvetica" pitchFamily="2" charset="0"/>
            </a:endParaRPr>
          </a:p>
        </p:txBody>
      </p:sp>
      <p:sp>
        <p:nvSpPr>
          <p:cNvPr id="7" name="Rectángulo: esquinas redondeadas 6">
            <a:extLst>
              <a:ext uri="{FF2B5EF4-FFF2-40B4-BE49-F238E27FC236}">
                <a16:creationId xmlns:a16="http://schemas.microsoft.com/office/drawing/2014/main" id="{8A33F9C0-60F1-48DE-9C0D-108C005E47C6}"/>
              </a:ext>
            </a:extLst>
          </p:cNvPr>
          <p:cNvSpPr/>
          <p:nvPr/>
        </p:nvSpPr>
        <p:spPr>
          <a:xfrm>
            <a:off x="733847" y="5547671"/>
            <a:ext cx="3446267" cy="691447"/>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Estrella: 4 puntas 7">
            <a:extLst>
              <a:ext uri="{FF2B5EF4-FFF2-40B4-BE49-F238E27FC236}">
                <a16:creationId xmlns:a16="http://schemas.microsoft.com/office/drawing/2014/main" id="{460D5F17-80B6-4DCD-B847-0E1F4FCF7C1B}"/>
              </a:ext>
            </a:extLst>
          </p:cNvPr>
          <p:cNvSpPr/>
          <p:nvPr/>
        </p:nvSpPr>
        <p:spPr>
          <a:xfrm>
            <a:off x="726336" y="714399"/>
            <a:ext cx="830317" cy="830317"/>
          </a:xfrm>
          <a:prstGeom prst="star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9" name="Imagen 8">
            <a:extLst>
              <a:ext uri="{FF2B5EF4-FFF2-40B4-BE49-F238E27FC236}">
                <a16:creationId xmlns:a16="http://schemas.microsoft.com/office/drawing/2014/main" id="{9B10BFD9-FF19-4527-A605-94992B0536B8}"/>
              </a:ext>
            </a:extLst>
          </p:cNvPr>
          <p:cNvPicPr>
            <a:picLocks noChangeAspect="1"/>
          </p:cNvPicPr>
          <p:nvPr/>
        </p:nvPicPr>
        <p:blipFill>
          <a:blip r:embed="rId3"/>
          <a:stretch>
            <a:fillRect/>
          </a:stretch>
        </p:blipFill>
        <p:spPr>
          <a:xfrm>
            <a:off x="5849592" y="437741"/>
            <a:ext cx="4324592" cy="5982518"/>
          </a:xfrm>
          <a:prstGeom prst="rect">
            <a:avLst/>
          </a:prstGeom>
        </p:spPr>
      </p:pic>
    </p:spTree>
    <p:extLst>
      <p:ext uri="{BB962C8B-B14F-4D97-AF65-F5344CB8AC3E}">
        <p14:creationId xmlns:p14="http://schemas.microsoft.com/office/powerpoint/2010/main" val="8516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F123E4-AEBD-463F-A9B0-3C81D1B64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trella: 4 puntas 7">
            <a:extLst>
              <a:ext uri="{FF2B5EF4-FFF2-40B4-BE49-F238E27FC236}">
                <a16:creationId xmlns:a16="http://schemas.microsoft.com/office/drawing/2014/main" id="{460D5F17-80B6-4DCD-B847-0E1F4FCF7C1B}"/>
              </a:ext>
            </a:extLst>
          </p:cNvPr>
          <p:cNvSpPr/>
          <p:nvPr/>
        </p:nvSpPr>
        <p:spPr>
          <a:xfrm>
            <a:off x="726336" y="714399"/>
            <a:ext cx="830317" cy="830317"/>
          </a:xfrm>
          <a:prstGeom prst="star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14" name="Imagen 13">
            <a:extLst>
              <a:ext uri="{FF2B5EF4-FFF2-40B4-BE49-F238E27FC236}">
                <a16:creationId xmlns:a16="http://schemas.microsoft.com/office/drawing/2014/main" id="{5CDE41D9-33A2-4562-BC89-BD3A47E61693}"/>
              </a:ext>
            </a:extLst>
          </p:cNvPr>
          <p:cNvPicPr>
            <a:picLocks noChangeAspect="1"/>
          </p:cNvPicPr>
          <p:nvPr/>
        </p:nvPicPr>
        <p:blipFill>
          <a:blip r:embed="rId3"/>
          <a:stretch>
            <a:fillRect/>
          </a:stretch>
        </p:blipFill>
        <p:spPr>
          <a:xfrm>
            <a:off x="2184723" y="2385777"/>
            <a:ext cx="7685613" cy="4132963"/>
          </a:xfrm>
          <a:prstGeom prst="rect">
            <a:avLst/>
          </a:prstGeom>
        </p:spPr>
      </p:pic>
      <p:sp>
        <p:nvSpPr>
          <p:cNvPr id="6" name="Rectángulo 5">
            <a:extLst>
              <a:ext uri="{FF2B5EF4-FFF2-40B4-BE49-F238E27FC236}">
                <a16:creationId xmlns:a16="http://schemas.microsoft.com/office/drawing/2014/main" id="{577732C9-11A4-4510-946B-E1B64D6157AC}"/>
              </a:ext>
            </a:extLst>
          </p:cNvPr>
          <p:cNvSpPr/>
          <p:nvPr/>
        </p:nvSpPr>
        <p:spPr>
          <a:xfrm>
            <a:off x="152400" y="241963"/>
            <a:ext cx="11887200" cy="2196437"/>
          </a:xfrm>
          <a:prstGeom prst="rect">
            <a:avLst/>
          </a:prstGeom>
          <a:solidFill>
            <a:srgbClr val="ED1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339329" y="853269"/>
            <a:ext cx="9144000" cy="691447"/>
          </a:xfrm>
        </p:spPr>
        <p:txBody>
          <a:bodyPr>
            <a:noAutofit/>
          </a:bodyPr>
          <a:lstStyle/>
          <a:p>
            <a:pPr algn="l">
              <a:lnSpc>
                <a:spcPct val="80000"/>
              </a:lnSpc>
            </a:pPr>
            <a:r>
              <a:rPr lang="es-MX" sz="8000" dirty="0">
                <a:solidFill>
                  <a:schemeClr val="bg1"/>
                </a:solidFill>
                <a:latin typeface="Helvetica Compressed" pitchFamily="50" charset="0"/>
              </a:rPr>
              <a:t>Análisis del entorno</a:t>
            </a:r>
            <a:endParaRPr lang="es-SV" sz="8000" dirty="0">
              <a:solidFill>
                <a:schemeClr val="bg1"/>
              </a:solidFill>
              <a:latin typeface="Helvetica Compressed" pitchFamily="50" charset="0"/>
            </a:endParaRPr>
          </a:p>
        </p:txBody>
      </p:sp>
      <p:sp>
        <p:nvSpPr>
          <p:cNvPr id="10" name="Subtítulo 2">
            <a:extLst>
              <a:ext uri="{FF2B5EF4-FFF2-40B4-BE49-F238E27FC236}">
                <a16:creationId xmlns:a16="http://schemas.microsoft.com/office/drawing/2014/main" id="{326B2202-730A-47DD-B723-7C8355BC6D79}"/>
              </a:ext>
            </a:extLst>
          </p:cNvPr>
          <p:cNvSpPr txBox="1">
            <a:spLocks/>
          </p:cNvSpPr>
          <p:nvPr/>
        </p:nvSpPr>
        <p:spPr>
          <a:xfrm>
            <a:off x="726336" y="161051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dirty="0" err="1">
                <a:solidFill>
                  <a:schemeClr val="bg1"/>
                </a:solidFill>
                <a:latin typeface="Helvetica" pitchFamily="2" charset="0"/>
              </a:rPr>
              <a:t>Keywords</a:t>
            </a:r>
            <a:r>
              <a:rPr lang="es-MX" dirty="0">
                <a:solidFill>
                  <a:schemeClr val="bg1"/>
                </a:solidFill>
                <a:latin typeface="Helvetica" pitchFamily="2" charset="0"/>
              </a:rPr>
              <a:t>: </a:t>
            </a:r>
            <a:r>
              <a:rPr lang="es-MX" b="1" dirty="0">
                <a:solidFill>
                  <a:schemeClr val="bg1"/>
                </a:solidFill>
                <a:latin typeface="Helvetica" pitchFamily="2" charset="0"/>
              </a:rPr>
              <a:t>Mecanismo coordinador de país</a:t>
            </a:r>
            <a:endParaRPr lang="es-SV" b="1" dirty="0">
              <a:solidFill>
                <a:schemeClr val="bg1"/>
              </a:solidFill>
              <a:latin typeface="Helvetica" pitchFamily="2" charset="0"/>
            </a:endParaRPr>
          </a:p>
        </p:txBody>
      </p:sp>
      <p:sp>
        <p:nvSpPr>
          <p:cNvPr id="12" name="Rectángulo: esquinas redondeadas 11">
            <a:extLst>
              <a:ext uri="{FF2B5EF4-FFF2-40B4-BE49-F238E27FC236}">
                <a16:creationId xmlns:a16="http://schemas.microsoft.com/office/drawing/2014/main" id="{4155436A-CFF6-4224-941D-5D3823A6FBFD}"/>
              </a:ext>
            </a:extLst>
          </p:cNvPr>
          <p:cNvSpPr/>
          <p:nvPr/>
        </p:nvSpPr>
        <p:spPr>
          <a:xfrm>
            <a:off x="501746" y="1484715"/>
            <a:ext cx="8694806" cy="691447"/>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Tree>
    <p:extLst>
      <p:ext uri="{BB962C8B-B14F-4D97-AF65-F5344CB8AC3E}">
        <p14:creationId xmlns:p14="http://schemas.microsoft.com/office/powerpoint/2010/main" val="217105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ADB6F06-B313-47BD-B308-9DE5E7FDD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n 8">
            <a:extLst>
              <a:ext uri="{FF2B5EF4-FFF2-40B4-BE49-F238E27FC236}">
                <a16:creationId xmlns:a16="http://schemas.microsoft.com/office/drawing/2014/main" id="{00EEAD97-6D84-4F15-BD39-BE3D9389F9F4}"/>
              </a:ext>
            </a:extLst>
          </p:cNvPr>
          <p:cNvPicPr>
            <a:picLocks noChangeAspect="1"/>
          </p:cNvPicPr>
          <p:nvPr/>
        </p:nvPicPr>
        <p:blipFill>
          <a:blip r:embed="rId3"/>
          <a:stretch>
            <a:fillRect/>
          </a:stretch>
        </p:blipFill>
        <p:spPr>
          <a:xfrm>
            <a:off x="3580939" y="848123"/>
            <a:ext cx="8036748" cy="5161754"/>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622360" y="4746332"/>
            <a:ext cx="9144000" cy="691447"/>
          </a:xfrm>
        </p:spPr>
        <p:txBody>
          <a:bodyPr>
            <a:noAutofit/>
          </a:bodyPr>
          <a:lstStyle/>
          <a:p>
            <a:pPr algn="l">
              <a:lnSpc>
                <a:spcPct val="80000"/>
              </a:lnSpc>
            </a:pPr>
            <a:r>
              <a:rPr lang="es-MX" sz="8000" dirty="0">
                <a:solidFill>
                  <a:srgbClr val="231F20"/>
                </a:solidFill>
                <a:latin typeface="Helvetica Compressed" pitchFamily="50" charset="0"/>
              </a:rPr>
              <a:t>Análisis</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del</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entorno</a:t>
            </a:r>
            <a:endParaRPr lang="es-SV" sz="80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901016" y="5543140"/>
            <a:ext cx="9144000" cy="691447"/>
          </a:xfrm>
        </p:spPr>
        <p:txBody>
          <a:bodyPr>
            <a:normAutofit fontScale="85000" lnSpcReduction="20000"/>
          </a:bodyPr>
          <a:lstStyle/>
          <a:p>
            <a:pPr algn="l"/>
            <a:r>
              <a:rPr lang="es-MX" dirty="0" err="1">
                <a:solidFill>
                  <a:srgbClr val="231F20"/>
                </a:solidFill>
                <a:latin typeface="Helvetica" pitchFamily="2" charset="0"/>
              </a:rPr>
              <a:t>Keyword</a:t>
            </a:r>
            <a:r>
              <a:rPr lang="es-MX" dirty="0">
                <a:solidFill>
                  <a:srgbClr val="231F20"/>
                </a:solidFill>
                <a:latin typeface="Helvetica" pitchFamily="2" charset="0"/>
              </a:rPr>
              <a:t>: </a:t>
            </a:r>
            <a:r>
              <a:rPr lang="es-MX" b="1" dirty="0">
                <a:solidFill>
                  <a:srgbClr val="231F20"/>
                </a:solidFill>
                <a:latin typeface="Helvetica" pitchFamily="2" charset="0"/>
              </a:rPr>
              <a:t>Mecanismo</a:t>
            </a:r>
          </a:p>
          <a:p>
            <a:pPr algn="l"/>
            <a:r>
              <a:rPr lang="es-MX" b="1" dirty="0">
                <a:solidFill>
                  <a:srgbClr val="231F20"/>
                </a:solidFill>
                <a:latin typeface="Helvetica" pitchFamily="2" charset="0"/>
              </a:rPr>
              <a:t>Coordinador de país</a:t>
            </a:r>
            <a:endParaRPr lang="es-SV" dirty="0">
              <a:solidFill>
                <a:srgbClr val="231F20"/>
              </a:solidFill>
              <a:latin typeface="Helvetica" pitchFamily="2" charset="0"/>
            </a:endParaRPr>
          </a:p>
        </p:txBody>
      </p:sp>
      <p:sp>
        <p:nvSpPr>
          <p:cNvPr id="7" name="Rectángulo: esquinas redondeadas 6">
            <a:extLst>
              <a:ext uri="{FF2B5EF4-FFF2-40B4-BE49-F238E27FC236}">
                <a16:creationId xmlns:a16="http://schemas.microsoft.com/office/drawing/2014/main" id="{8A33F9C0-60F1-48DE-9C0D-108C005E47C6}"/>
              </a:ext>
            </a:extLst>
          </p:cNvPr>
          <p:cNvSpPr/>
          <p:nvPr/>
        </p:nvSpPr>
        <p:spPr>
          <a:xfrm>
            <a:off x="733847" y="5388430"/>
            <a:ext cx="3446267" cy="894233"/>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Estrella: 4 puntas 7">
            <a:extLst>
              <a:ext uri="{FF2B5EF4-FFF2-40B4-BE49-F238E27FC236}">
                <a16:creationId xmlns:a16="http://schemas.microsoft.com/office/drawing/2014/main" id="{460D5F17-80B6-4DCD-B847-0E1F4FCF7C1B}"/>
              </a:ext>
            </a:extLst>
          </p:cNvPr>
          <p:cNvSpPr/>
          <p:nvPr/>
        </p:nvSpPr>
        <p:spPr>
          <a:xfrm>
            <a:off x="726336" y="714399"/>
            <a:ext cx="830317" cy="830317"/>
          </a:xfrm>
          <a:prstGeom prst="star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2847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86675B4-94AE-4382-9180-3F01826E6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622360" y="4746332"/>
            <a:ext cx="9144000" cy="691447"/>
          </a:xfrm>
        </p:spPr>
        <p:txBody>
          <a:bodyPr>
            <a:noAutofit/>
          </a:bodyPr>
          <a:lstStyle/>
          <a:p>
            <a:pPr algn="l">
              <a:lnSpc>
                <a:spcPct val="80000"/>
              </a:lnSpc>
            </a:pPr>
            <a:r>
              <a:rPr lang="es-MX" sz="8000" dirty="0">
                <a:solidFill>
                  <a:srgbClr val="231F20"/>
                </a:solidFill>
                <a:latin typeface="Helvetica Compressed" pitchFamily="50" charset="0"/>
              </a:rPr>
              <a:t>Análisis</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del</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entorno</a:t>
            </a:r>
            <a:endParaRPr lang="es-SV" sz="80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901016" y="5543140"/>
            <a:ext cx="9144000" cy="691447"/>
          </a:xfrm>
        </p:spPr>
        <p:txBody>
          <a:bodyPr>
            <a:normAutofit fontScale="85000" lnSpcReduction="20000"/>
          </a:bodyPr>
          <a:lstStyle/>
          <a:p>
            <a:pPr algn="l"/>
            <a:r>
              <a:rPr lang="es-MX" dirty="0" err="1">
                <a:solidFill>
                  <a:srgbClr val="231F20"/>
                </a:solidFill>
                <a:latin typeface="Helvetica" pitchFamily="2" charset="0"/>
              </a:rPr>
              <a:t>Keyword</a:t>
            </a:r>
            <a:r>
              <a:rPr lang="es-MX" dirty="0">
                <a:solidFill>
                  <a:srgbClr val="231F20"/>
                </a:solidFill>
                <a:latin typeface="Helvetica" pitchFamily="2" charset="0"/>
              </a:rPr>
              <a:t>: </a:t>
            </a:r>
            <a:r>
              <a:rPr lang="es-MX" b="1" dirty="0">
                <a:solidFill>
                  <a:srgbClr val="231F20"/>
                </a:solidFill>
                <a:latin typeface="Helvetica" pitchFamily="2" charset="0"/>
              </a:rPr>
              <a:t>Mecanismo</a:t>
            </a:r>
          </a:p>
          <a:p>
            <a:pPr algn="l"/>
            <a:r>
              <a:rPr lang="es-MX" b="1" dirty="0">
                <a:solidFill>
                  <a:srgbClr val="231F20"/>
                </a:solidFill>
                <a:latin typeface="Helvetica" pitchFamily="2" charset="0"/>
              </a:rPr>
              <a:t>Coordinador de país</a:t>
            </a:r>
            <a:endParaRPr lang="es-SV" dirty="0">
              <a:solidFill>
                <a:srgbClr val="231F20"/>
              </a:solidFill>
              <a:latin typeface="Helvetica" pitchFamily="2" charset="0"/>
            </a:endParaRPr>
          </a:p>
        </p:txBody>
      </p:sp>
      <p:sp>
        <p:nvSpPr>
          <p:cNvPr id="7" name="Rectángulo: esquinas redondeadas 6">
            <a:extLst>
              <a:ext uri="{FF2B5EF4-FFF2-40B4-BE49-F238E27FC236}">
                <a16:creationId xmlns:a16="http://schemas.microsoft.com/office/drawing/2014/main" id="{8A33F9C0-60F1-48DE-9C0D-108C005E47C6}"/>
              </a:ext>
            </a:extLst>
          </p:cNvPr>
          <p:cNvSpPr/>
          <p:nvPr/>
        </p:nvSpPr>
        <p:spPr>
          <a:xfrm>
            <a:off x="733847" y="5388430"/>
            <a:ext cx="3446267" cy="894233"/>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Estrella: 4 puntas 7">
            <a:extLst>
              <a:ext uri="{FF2B5EF4-FFF2-40B4-BE49-F238E27FC236}">
                <a16:creationId xmlns:a16="http://schemas.microsoft.com/office/drawing/2014/main" id="{460D5F17-80B6-4DCD-B847-0E1F4FCF7C1B}"/>
              </a:ext>
            </a:extLst>
          </p:cNvPr>
          <p:cNvSpPr/>
          <p:nvPr/>
        </p:nvSpPr>
        <p:spPr>
          <a:xfrm>
            <a:off x="726336" y="714399"/>
            <a:ext cx="830317" cy="830317"/>
          </a:xfrm>
          <a:prstGeom prst="star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10" name="Imagen 9">
            <a:extLst>
              <a:ext uri="{FF2B5EF4-FFF2-40B4-BE49-F238E27FC236}">
                <a16:creationId xmlns:a16="http://schemas.microsoft.com/office/drawing/2014/main" id="{DEA74FA7-A433-42DA-8C50-A548502BFFE2}"/>
              </a:ext>
            </a:extLst>
          </p:cNvPr>
          <p:cNvPicPr>
            <a:picLocks noChangeAspect="1"/>
          </p:cNvPicPr>
          <p:nvPr/>
        </p:nvPicPr>
        <p:blipFill>
          <a:blip r:embed="rId3"/>
          <a:stretch>
            <a:fillRect/>
          </a:stretch>
        </p:blipFill>
        <p:spPr>
          <a:xfrm>
            <a:off x="4700430" y="589703"/>
            <a:ext cx="6590554" cy="5678594"/>
          </a:xfrm>
          <a:prstGeom prst="rect">
            <a:avLst/>
          </a:prstGeom>
        </p:spPr>
      </p:pic>
    </p:spTree>
    <p:extLst>
      <p:ext uri="{BB962C8B-B14F-4D97-AF65-F5344CB8AC3E}">
        <p14:creationId xmlns:p14="http://schemas.microsoft.com/office/powerpoint/2010/main" val="1469243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C608F5-0049-419D-B8F0-007286BD5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trella: 4 puntas 7">
            <a:extLst>
              <a:ext uri="{FF2B5EF4-FFF2-40B4-BE49-F238E27FC236}">
                <a16:creationId xmlns:a16="http://schemas.microsoft.com/office/drawing/2014/main" id="{460D5F17-80B6-4DCD-B847-0E1F4FCF7C1B}"/>
              </a:ext>
            </a:extLst>
          </p:cNvPr>
          <p:cNvSpPr/>
          <p:nvPr/>
        </p:nvSpPr>
        <p:spPr>
          <a:xfrm>
            <a:off x="726336" y="714399"/>
            <a:ext cx="830317" cy="830317"/>
          </a:xfrm>
          <a:prstGeom prst="star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6" name="Rectángulo 5">
            <a:extLst>
              <a:ext uri="{FF2B5EF4-FFF2-40B4-BE49-F238E27FC236}">
                <a16:creationId xmlns:a16="http://schemas.microsoft.com/office/drawing/2014/main" id="{577732C9-11A4-4510-946B-E1B64D6157AC}"/>
              </a:ext>
            </a:extLst>
          </p:cNvPr>
          <p:cNvSpPr/>
          <p:nvPr/>
        </p:nvSpPr>
        <p:spPr>
          <a:xfrm>
            <a:off x="1905001" y="241962"/>
            <a:ext cx="10134600" cy="1946067"/>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2538254" y="672286"/>
            <a:ext cx="9144000" cy="691447"/>
          </a:xfrm>
        </p:spPr>
        <p:txBody>
          <a:bodyPr>
            <a:noAutofit/>
          </a:bodyPr>
          <a:lstStyle/>
          <a:p>
            <a:pPr algn="l">
              <a:lnSpc>
                <a:spcPct val="80000"/>
              </a:lnSpc>
            </a:pPr>
            <a:r>
              <a:rPr lang="es-MX" sz="8000" dirty="0">
                <a:solidFill>
                  <a:schemeClr val="bg1"/>
                </a:solidFill>
                <a:latin typeface="Helvetica Compressed" pitchFamily="50" charset="0"/>
              </a:rPr>
              <a:t>Análisis del entorno</a:t>
            </a:r>
            <a:endParaRPr lang="es-SV" sz="8000" dirty="0">
              <a:solidFill>
                <a:schemeClr val="bg1"/>
              </a:solidFill>
              <a:latin typeface="Helvetica Compressed" pitchFamily="50" charset="0"/>
            </a:endParaRPr>
          </a:p>
        </p:txBody>
      </p:sp>
      <p:sp>
        <p:nvSpPr>
          <p:cNvPr id="10" name="Subtítulo 2">
            <a:extLst>
              <a:ext uri="{FF2B5EF4-FFF2-40B4-BE49-F238E27FC236}">
                <a16:creationId xmlns:a16="http://schemas.microsoft.com/office/drawing/2014/main" id="{326B2202-730A-47DD-B723-7C8355BC6D79}"/>
              </a:ext>
            </a:extLst>
          </p:cNvPr>
          <p:cNvSpPr txBox="1">
            <a:spLocks/>
          </p:cNvSpPr>
          <p:nvPr/>
        </p:nvSpPr>
        <p:spPr>
          <a:xfrm>
            <a:off x="2895601" y="141874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MX" dirty="0" err="1">
                <a:solidFill>
                  <a:schemeClr val="bg1"/>
                </a:solidFill>
                <a:latin typeface="Helvetica" pitchFamily="2" charset="0"/>
              </a:rPr>
              <a:t>Keywords</a:t>
            </a:r>
            <a:r>
              <a:rPr lang="es-MX" dirty="0">
                <a:solidFill>
                  <a:schemeClr val="bg1"/>
                </a:solidFill>
                <a:latin typeface="Helvetica" pitchFamily="2" charset="0"/>
              </a:rPr>
              <a:t>: </a:t>
            </a:r>
            <a:r>
              <a:rPr lang="es-MX" b="1" dirty="0">
                <a:solidFill>
                  <a:schemeClr val="bg1"/>
                </a:solidFill>
                <a:latin typeface="Helvetica" pitchFamily="2" charset="0"/>
              </a:rPr>
              <a:t>VIH El Salvador</a:t>
            </a:r>
            <a:endParaRPr lang="es-SV" b="1" dirty="0">
              <a:solidFill>
                <a:schemeClr val="bg1"/>
              </a:solidFill>
              <a:latin typeface="Helvetica" pitchFamily="2" charset="0"/>
            </a:endParaRPr>
          </a:p>
        </p:txBody>
      </p:sp>
      <p:sp>
        <p:nvSpPr>
          <p:cNvPr id="12" name="Rectángulo: esquinas redondeadas 11">
            <a:extLst>
              <a:ext uri="{FF2B5EF4-FFF2-40B4-BE49-F238E27FC236}">
                <a16:creationId xmlns:a16="http://schemas.microsoft.com/office/drawing/2014/main" id="{4155436A-CFF6-4224-941D-5D3823A6FBFD}"/>
              </a:ext>
            </a:extLst>
          </p:cNvPr>
          <p:cNvSpPr/>
          <p:nvPr/>
        </p:nvSpPr>
        <p:spPr>
          <a:xfrm>
            <a:off x="2671011" y="1292940"/>
            <a:ext cx="6824340" cy="691447"/>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1" name="Imagen 10">
            <a:extLst>
              <a:ext uri="{FF2B5EF4-FFF2-40B4-BE49-F238E27FC236}">
                <a16:creationId xmlns:a16="http://schemas.microsoft.com/office/drawing/2014/main" id="{6CD9E984-946C-4B0E-BEA3-43187ABB90E1}"/>
              </a:ext>
            </a:extLst>
          </p:cNvPr>
          <p:cNvPicPr>
            <a:picLocks noChangeAspect="1"/>
          </p:cNvPicPr>
          <p:nvPr/>
        </p:nvPicPr>
        <p:blipFill>
          <a:blip r:embed="rId3"/>
          <a:stretch>
            <a:fillRect/>
          </a:stretch>
        </p:blipFill>
        <p:spPr>
          <a:xfrm>
            <a:off x="2436970" y="2188029"/>
            <a:ext cx="7292421" cy="4354786"/>
          </a:xfrm>
          <a:prstGeom prst="rect">
            <a:avLst/>
          </a:prstGeom>
        </p:spPr>
      </p:pic>
    </p:spTree>
    <p:extLst>
      <p:ext uri="{BB962C8B-B14F-4D97-AF65-F5344CB8AC3E}">
        <p14:creationId xmlns:p14="http://schemas.microsoft.com/office/powerpoint/2010/main" val="234512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8D727C7-0CD1-4028-AAA5-78E9A267F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trella: 4 puntas 7">
            <a:extLst>
              <a:ext uri="{FF2B5EF4-FFF2-40B4-BE49-F238E27FC236}">
                <a16:creationId xmlns:a16="http://schemas.microsoft.com/office/drawing/2014/main" id="{460D5F17-80B6-4DCD-B847-0E1F4FCF7C1B}"/>
              </a:ext>
            </a:extLst>
          </p:cNvPr>
          <p:cNvSpPr/>
          <p:nvPr/>
        </p:nvSpPr>
        <p:spPr>
          <a:xfrm>
            <a:off x="726336" y="714399"/>
            <a:ext cx="830317" cy="830317"/>
          </a:xfrm>
          <a:prstGeom prst="star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11" name="Imagen 10">
            <a:extLst>
              <a:ext uri="{FF2B5EF4-FFF2-40B4-BE49-F238E27FC236}">
                <a16:creationId xmlns:a16="http://schemas.microsoft.com/office/drawing/2014/main" id="{87742B3E-F074-42AD-B01A-884EE61B61B9}"/>
              </a:ext>
            </a:extLst>
          </p:cNvPr>
          <p:cNvPicPr>
            <a:picLocks noChangeAspect="1"/>
          </p:cNvPicPr>
          <p:nvPr/>
        </p:nvPicPr>
        <p:blipFill rotWithShape="1">
          <a:blip r:embed="rId3"/>
          <a:srcRect l="-20860" r="20860"/>
          <a:stretch/>
        </p:blipFill>
        <p:spPr>
          <a:xfrm>
            <a:off x="3007156" y="762165"/>
            <a:ext cx="8283828" cy="5333669"/>
          </a:xfrm>
          <a:prstGeom prst="rect">
            <a:avLst/>
          </a:prstGeom>
        </p:spPr>
      </p:pic>
      <p:sp>
        <p:nvSpPr>
          <p:cNvPr id="12" name="Elipse 11">
            <a:extLst>
              <a:ext uri="{FF2B5EF4-FFF2-40B4-BE49-F238E27FC236}">
                <a16:creationId xmlns:a16="http://schemas.microsoft.com/office/drawing/2014/main" id="{D104B75E-4620-4169-807D-AA09A404C58A}"/>
              </a:ext>
            </a:extLst>
          </p:cNvPr>
          <p:cNvSpPr/>
          <p:nvPr/>
        </p:nvSpPr>
        <p:spPr>
          <a:xfrm>
            <a:off x="5748930" y="2288894"/>
            <a:ext cx="3447736" cy="5066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7" name="Rectángulo: esquinas redondeadas 6">
            <a:extLst>
              <a:ext uri="{FF2B5EF4-FFF2-40B4-BE49-F238E27FC236}">
                <a16:creationId xmlns:a16="http://schemas.microsoft.com/office/drawing/2014/main" id="{8A33F9C0-60F1-48DE-9C0D-108C005E47C6}"/>
              </a:ext>
            </a:extLst>
          </p:cNvPr>
          <p:cNvSpPr/>
          <p:nvPr/>
        </p:nvSpPr>
        <p:spPr>
          <a:xfrm>
            <a:off x="733847" y="5547671"/>
            <a:ext cx="4132443" cy="691447"/>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901016" y="5673772"/>
            <a:ext cx="9144000" cy="691447"/>
          </a:xfrm>
        </p:spPr>
        <p:txBody>
          <a:bodyPr/>
          <a:lstStyle/>
          <a:p>
            <a:pPr algn="l"/>
            <a:r>
              <a:rPr lang="es-MX" dirty="0" err="1">
                <a:solidFill>
                  <a:srgbClr val="231F20"/>
                </a:solidFill>
                <a:latin typeface="Helvetica" pitchFamily="2" charset="0"/>
              </a:rPr>
              <a:t>Keyword</a:t>
            </a:r>
            <a:r>
              <a:rPr lang="es-MX" dirty="0">
                <a:solidFill>
                  <a:srgbClr val="231F20"/>
                </a:solidFill>
                <a:latin typeface="Helvetica" pitchFamily="2" charset="0"/>
              </a:rPr>
              <a:t>: </a:t>
            </a:r>
            <a:r>
              <a:rPr lang="es-MX" b="1" dirty="0">
                <a:solidFill>
                  <a:srgbClr val="231F20"/>
                </a:solidFill>
                <a:latin typeface="Helvetica" pitchFamily="2" charset="0"/>
              </a:rPr>
              <a:t>VIH El Salvador</a:t>
            </a:r>
            <a:endParaRPr lang="es-SV" dirty="0">
              <a:solidFill>
                <a:srgbClr val="231F20"/>
              </a:solidFill>
              <a:latin typeface="Helvetica" pitchFamily="2" charset="0"/>
            </a:endParaRPr>
          </a:p>
        </p:txBody>
      </p:sp>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622360" y="4746332"/>
            <a:ext cx="9144000" cy="691447"/>
          </a:xfrm>
        </p:spPr>
        <p:txBody>
          <a:bodyPr>
            <a:noAutofit/>
          </a:bodyPr>
          <a:lstStyle/>
          <a:p>
            <a:pPr algn="l">
              <a:lnSpc>
                <a:spcPct val="80000"/>
              </a:lnSpc>
            </a:pPr>
            <a:r>
              <a:rPr lang="es-MX" sz="8000" dirty="0">
                <a:solidFill>
                  <a:srgbClr val="231F20"/>
                </a:solidFill>
                <a:latin typeface="Helvetica Compressed" pitchFamily="50" charset="0"/>
              </a:rPr>
              <a:t>Análisis</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del</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entorno</a:t>
            </a:r>
            <a:endParaRPr lang="es-SV" sz="8000" dirty="0">
              <a:solidFill>
                <a:srgbClr val="231F20"/>
              </a:solidFill>
              <a:latin typeface="Helvetica Compressed" pitchFamily="50" charset="0"/>
            </a:endParaRPr>
          </a:p>
        </p:txBody>
      </p:sp>
    </p:spTree>
    <p:extLst>
      <p:ext uri="{BB962C8B-B14F-4D97-AF65-F5344CB8AC3E}">
        <p14:creationId xmlns:p14="http://schemas.microsoft.com/office/powerpoint/2010/main" val="42852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E8010B6-1938-4F39-8B42-2542024AD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3459" y="1046196"/>
            <a:ext cx="7847351" cy="691447"/>
          </a:xfrm>
        </p:spPr>
        <p:txBody>
          <a:bodyPr>
            <a:noAutofit/>
          </a:bodyPr>
          <a:lstStyle/>
          <a:p>
            <a:pPr algn="l"/>
            <a:r>
              <a:rPr lang="es-MX" sz="8000" dirty="0">
                <a:solidFill>
                  <a:schemeClr val="bg1"/>
                </a:solidFill>
                <a:latin typeface="Helvetica Compressed" pitchFamily="50" charset="0"/>
              </a:rPr>
              <a:t>Análisis</a:t>
            </a:r>
            <a:endParaRPr lang="es-SV" sz="8000" dirty="0">
              <a:solidFill>
                <a:schemeClr val="bg1"/>
              </a:solidFill>
              <a:latin typeface="Helvetica Compressed" pitchFamily="50" charset="0"/>
            </a:endParaRPr>
          </a:p>
        </p:txBody>
      </p:sp>
      <p:sp>
        <p:nvSpPr>
          <p:cNvPr id="7" name="Subtítulo 2">
            <a:extLst>
              <a:ext uri="{FF2B5EF4-FFF2-40B4-BE49-F238E27FC236}">
                <a16:creationId xmlns:a16="http://schemas.microsoft.com/office/drawing/2014/main" id="{F3F8D9B5-B047-43CB-B23B-2DD0653B06E2}"/>
              </a:ext>
            </a:extLst>
          </p:cNvPr>
          <p:cNvSpPr>
            <a:spLocks noGrp="1"/>
          </p:cNvSpPr>
          <p:nvPr>
            <p:ph type="subTitle" idx="1"/>
          </p:nvPr>
        </p:nvSpPr>
        <p:spPr>
          <a:xfrm>
            <a:off x="920288" y="1759890"/>
            <a:ext cx="2369694" cy="481234"/>
          </a:xfrm>
        </p:spPr>
        <p:txBody>
          <a:bodyPr>
            <a:normAutofit/>
          </a:bodyPr>
          <a:lstStyle/>
          <a:p>
            <a:pPr algn="l"/>
            <a:r>
              <a:rPr lang="es-MX" dirty="0">
                <a:solidFill>
                  <a:srgbClr val="FEB018"/>
                </a:solidFill>
                <a:latin typeface="Helvetica" pitchFamily="2" charset="0"/>
              </a:rPr>
              <a:t>FACEBOOK</a:t>
            </a:r>
            <a:endParaRPr lang="es-SV" dirty="0">
              <a:solidFill>
                <a:srgbClr val="FEB018"/>
              </a:solidFill>
              <a:latin typeface="Helvetica" pitchFamily="2" charset="0"/>
            </a:endParaRPr>
          </a:p>
        </p:txBody>
      </p:sp>
      <p:pic>
        <p:nvPicPr>
          <p:cNvPr id="3" name="Imagen 2">
            <a:extLst>
              <a:ext uri="{FF2B5EF4-FFF2-40B4-BE49-F238E27FC236}">
                <a16:creationId xmlns:a16="http://schemas.microsoft.com/office/drawing/2014/main" id="{D26894B7-FA8F-493D-BDF5-9D9443C9FC55}"/>
              </a:ext>
            </a:extLst>
          </p:cNvPr>
          <p:cNvPicPr>
            <a:picLocks noChangeAspect="1"/>
          </p:cNvPicPr>
          <p:nvPr/>
        </p:nvPicPr>
        <p:blipFill rotWithShape="1">
          <a:blip r:embed="rId3"/>
          <a:srcRect b="2502"/>
          <a:stretch/>
        </p:blipFill>
        <p:spPr>
          <a:xfrm>
            <a:off x="567560" y="3078130"/>
            <a:ext cx="6096000" cy="3186384"/>
          </a:xfrm>
          <a:prstGeom prst="roundRect">
            <a:avLst/>
          </a:prstGeom>
        </p:spPr>
      </p:pic>
      <p:sp>
        <p:nvSpPr>
          <p:cNvPr id="4" name="CuadroTexto 3">
            <a:extLst>
              <a:ext uri="{FF2B5EF4-FFF2-40B4-BE49-F238E27FC236}">
                <a16:creationId xmlns:a16="http://schemas.microsoft.com/office/drawing/2014/main" id="{9AAB1027-DAE9-48A0-9F7D-EBCBAD46B7ED}"/>
              </a:ext>
            </a:extLst>
          </p:cNvPr>
          <p:cNvSpPr txBox="1"/>
          <p:nvPr/>
        </p:nvSpPr>
        <p:spPr>
          <a:xfrm>
            <a:off x="7621749" y="788869"/>
            <a:ext cx="2805659" cy="830997"/>
          </a:xfrm>
          <a:prstGeom prst="rect">
            <a:avLst/>
          </a:prstGeom>
          <a:noFill/>
        </p:spPr>
        <p:txBody>
          <a:bodyPr wrap="square" rtlCol="0">
            <a:spAutoFit/>
          </a:bodyPr>
          <a:lstStyle/>
          <a:p>
            <a:r>
              <a:rPr lang="es-MX" sz="2400" b="1" dirty="0">
                <a:solidFill>
                  <a:srgbClr val="231F20"/>
                </a:solidFill>
                <a:latin typeface="Helvetica Light" panose="020B0500000000000000" pitchFamily="34" charset="0"/>
              </a:rPr>
              <a:t>1,200</a:t>
            </a:r>
            <a:r>
              <a:rPr lang="es-MX" sz="2400" dirty="0">
                <a:solidFill>
                  <a:srgbClr val="231F20"/>
                </a:solidFill>
                <a:latin typeface="Helvetica Light" panose="020B0500000000000000" pitchFamily="34" charset="0"/>
              </a:rPr>
              <a:t> me gusta</a:t>
            </a:r>
          </a:p>
          <a:p>
            <a:r>
              <a:rPr lang="es-MX" sz="2400" b="1" dirty="0">
                <a:solidFill>
                  <a:srgbClr val="231F20"/>
                </a:solidFill>
                <a:latin typeface="Helvetica Light" panose="020B0500000000000000" pitchFamily="34" charset="0"/>
              </a:rPr>
              <a:t>1,300</a:t>
            </a:r>
            <a:r>
              <a:rPr lang="es-MX" sz="2400" dirty="0">
                <a:solidFill>
                  <a:srgbClr val="231F20"/>
                </a:solidFill>
                <a:latin typeface="Helvetica Light" panose="020B0500000000000000" pitchFamily="34" charset="0"/>
              </a:rPr>
              <a:t> seguidores</a:t>
            </a:r>
            <a:endParaRPr lang="es-SV" sz="2400" dirty="0">
              <a:solidFill>
                <a:srgbClr val="231F20"/>
              </a:solidFill>
              <a:latin typeface="Helvetica Light" panose="020B0500000000000000" pitchFamily="34" charset="0"/>
            </a:endParaRPr>
          </a:p>
        </p:txBody>
      </p:sp>
      <p:sp>
        <p:nvSpPr>
          <p:cNvPr id="6" name="CuadroTexto 5">
            <a:extLst>
              <a:ext uri="{FF2B5EF4-FFF2-40B4-BE49-F238E27FC236}">
                <a16:creationId xmlns:a16="http://schemas.microsoft.com/office/drawing/2014/main" id="{CEEAB538-9E55-4BA1-882A-E9A85A790CAD}"/>
              </a:ext>
            </a:extLst>
          </p:cNvPr>
          <p:cNvSpPr txBox="1"/>
          <p:nvPr/>
        </p:nvSpPr>
        <p:spPr>
          <a:xfrm>
            <a:off x="7621749" y="1711148"/>
            <a:ext cx="4205490" cy="1754326"/>
          </a:xfrm>
          <a:prstGeom prst="rect">
            <a:avLst/>
          </a:prstGeom>
          <a:noFill/>
        </p:spPr>
        <p:txBody>
          <a:bodyPr wrap="square" rtlCol="0">
            <a:spAutoFit/>
          </a:bodyPr>
          <a:lstStyle/>
          <a:p>
            <a:r>
              <a:rPr lang="es-MX" dirty="0">
                <a:solidFill>
                  <a:srgbClr val="231F20"/>
                </a:solidFill>
                <a:latin typeface="Helvetica Light" panose="020B0500000000000000" pitchFamily="34" charset="0"/>
              </a:rPr>
              <a:t>-Se observa contenido relacionado a las actividades que realiza el MCP-ES. </a:t>
            </a:r>
          </a:p>
          <a:p>
            <a:r>
              <a:rPr lang="es-MX" dirty="0">
                <a:solidFill>
                  <a:srgbClr val="231F20"/>
                </a:solidFill>
                <a:latin typeface="Helvetica Light" panose="020B0500000000000000" pitchFamily="34" charset="0"/>
              </a:rPr>
              <a:t>-Existen interacciones por medio de las publicaciones realizadas (me gusta, me encanta, comentarios)</a:t>
            </a:r>
          </a:p>
          <a:p>
            <a:endParaRPr lang="es-MX" dirty="0">
              <a:solidFill>
                <a:srgbClr val="231F20"/>
              </a:solidFill>
              <a:latin typeface="Helvetica Light" panose="020B0500000000000000" pitchFamily="34" charset="0"/>
            </a:endParaRPr>
          </a:p>
        </p:txBody>
      </p:sp>
      <p:sp>
        <p:nvSpPr>
          <p:cNvPr id="9" name="Rectángulo: esquinas redondeadas 8">
            <a:extLst>
              <a:ext uri="{FF2B5EF4-FFF2-40B4-BE49-F238E27FC236}">
                <a16:creationId xmlns:a16="http://schemas.microsoft.com/office/drawing/2014/main" id="{E78B916B-823E-4229-A114-7C4A8A3BA497}"/>
              </a:ext>
            </a:extLst>
          </p:cNvPr>
          <p:cNvSpPr/>
          <p:nvPr/>
        </p:nvSpPr>
        <p:spPr>
          <a:xfrm>
            <a:off x="765230" y="1619866"/>
            <a:ext cx="3108673" cy="691447"/>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Tree>
    <p:extLst>
      <p:ext uri="{BB962C8B-B14F-4D97-AF65-F5344CB8AC3E}">
        <p14:creationId xmlns:p14="http://schemas.microsoft.com/office/powerpoint/2010/main" val="208742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A25C4F6-653E-48C7-97EF-329F6DC41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3459" y="1046196"/>
            <a:ext cx="7847351" cy="691447"/>
          </a:xfrm>
        </p:spPr>
        <p:txBody>
          <a:bodyPr>
            <a:noAutofit/>
          </a:bodyPr>
          <a:lstStyle/>
          <a:p>
            <a:pPr algn="l"/>
            <a:r>
              <a:rPr lang="es-MX" sz="8000" dirty="0">
                <a:solidFill>
                  <a:schemeClr val="bg1"/>
                </a:solidFill>
                <a:latin typeface="Helvetica Compressed" pitchFamily="50" charset="0"/>
              </a:rPr>
              <a:t>Análisis</a:t>
            </a:r>
            <a:endParaRPr lang="es-SV" sz="8000" dirty="0">
              <a:solidFill>
                <a:schemeClr val="bg1"/>
              </a:solidFill>
              <a:latin typeface="Helvetica Compressed" pitchFamily="50" charset="0"/>
            </a:endParaRPr>
          </a:p>
        </p:txBody>
      </p:sp>
      <p:sp>
        <p:nvSpPr>
          <p:cNvPr id="7" name="Subtítulo 2">
            <a:extLst>
              <a:ext uri="{FF2B5EF4-FFF2-40B4-BE49-F238E27FC236}">
                <a16:creationId xmlns:a16="http://schemas.microsoft.com/office/drawing/2014/main" id="{F3F8D9B5-B047-43CB-B23B-2DD0653B06E2}"/>
              </a:ext>
            </a:extLst>
          </p:cNvPr>
          <p:cNvSpPr>
            <a:spLocks noGrp="1"/>
          </p:cNvSpPr>
          <p:nvPr>
            <p:ph type="subTitle" idx="1"/>
          </p:nvPr>
        </p:nvSpPr>
        <p:spPr>
          <a:xfrm>
            <a:off x="920288" y="1759890"/>
            <a:ext cx="2369694" cy="481234"/>
          </a:xfrm>
        </p:spPr>
        <p:txBody>
          <a:bodyPr>
            <a:normAutofit/>
          </a:bodyPr>
          <a:lstStyle/>
          <a:p>
            <a:pPr algn="l"/>
            <a:r>
              <a:rPr lang="es-MX" dirty="0">
                <a:solidFill>
                  <a:srgbClr val="ED1B34"/>
                </a:solidFill>
                <a:latin typeface="Helvetica" pitchFamily="2" charset="0"/>
              </a:rPr>
              <a:t>X (TWITTER)</a:t>
            </a:r>
            <a:endParaRPr lang="es-SV" dirty="0">
              <a:solidFill>
                <a:srgbClr val="ED1B34"/>
              </a:solidFill>
              <a:latin typeface="Helvetica" pitchFamily="2" charset="0"/>
            </a:endParaRPr>
          </a:p>
        </p:txBody>
      </p:sp>
      <p:sp>
        <p:nvSpPr>
          <p:cNvPr id="4" name="CuadroTexto 3">
            <a:extLst>
              <a:ext uri="{FF2B5EF4-FFF2-40B4-BE49-F238E27FC236}">
                <a16:creationId xmlns:a16="http://schemas.microsoft.com/office/drawing/2014/main" id="{9AAB1027-DAE9-48A0-9F7D-EBCBAD46B7ED}"/>
              </a:ext>
            </a:extLst>
          </p:cNvPr>
          <p:cNvSpPr txBox="1"/>
          <p:nvPr/>
        </p:nvSpPr>
        <p:spPr>
          <a:xfrm>
            <a:off x="7621749" y="788869"/>
            <a:ext cx="2805659" cy="830997"/>
          </a:xfrm>
          <a:prstGeom prst="rect">
            <a:avLst/>
          </a:prstGeom>
          <a:noFill/>
        </p:spPr>
        <p:txBody>
          <a:bodyPr wrap="square" rtlCol="0">
            <a:spAutoFit/>
          </a:bodyPr>
          <a:lstStyle/>
          <a:p>
            <a:r>
              <a:rPr lang="es-MX" sz="2400" b="1" dirty="0">
                <a:solidFill>
                  <a:srgbClr val="231F20"/>
                </a:solidFill>
                <a:latin typeface="Helvetica Light" panose="020B0500000000000000" pitchFamily="34" charset="0"/>
              </a:rPr>
              <a:t>444</a:t>
            </a:r>
            <a:r>
              <a:rPr lang="es-MX" sz="2400" dirty="0">
                <a:solidFill>
                  <a:srgbClr val="231F20"/>
                </a:solidFill>
                <a:latin typeface="Helvetica Light" panose="020B0500000000000000" pitchFamily="34" charset="0"/>
              </a:rPr>
              <a:t> me gusta</a:t>
            </a:r>
          </a:p>
          <a:p>
            <a:r>
              <a:rPr lang="es-MX" sz="2400" b="1" dirty="0">
                <a:solidFill>
                  <a:srgbClr val="231F20"/>
                </a:solidFill>
                <a:latin typeface="Helvetica Light" panose="020B0500000000000000" pitchFamily="34" charset="0"/>
              </a:rPr>
              <a:t>259</a:t>
            </a:r>
            <a:r>
              <a:rPr lang="es-MX" sz="2400" dirty="0">
                <a:solidFill>
                  <a:srgbClr val="231F20"/>
                </a:solidFill>
                <a:latin typeface="Helvetica Light" panose="020B0500000000000000" pitchFamily="34" charset="0"/>
              </a:rPr>
              <a:t> seguidores</a:t>
            </a:r>
            <a:endParaRPr lang="es-SV" sz="2400" dirty="0">
              <a:solidFill>
                <a:srgbClr val="231F20"/>
              </a:solidFill>
              <a:latin typeface="Helvetica Light" panose="020B0500000000000000" pitchFamily="34" charset="0"/>
            </a:endParaRPr>
          </a:p>
        </p:txBody>
      </p:sp>
      <p:sp>
        <p:nvSpPr>
          <p:cNvPr id="6" name="CuadroTexto 5">
            <a:extLst>
              <a:ext uri="{FF2B5EF4-FFF2-40B4-BE49-F238E27FC236}">
                <a16:creationId xmlns:a16="http://schemas.microsoft.com/office/drawing/2014/main" id="{CEEAB538-9E55-4BA1-882A-E9A85A790CAD}"/>
              </a:ext>
            </a:extLst>
          </p:cNvPr>
          <p:cNvSpPr txBox="1"/>
          <p:nvPr/>
        </p:nvSpPr>
        <p:spPr>
          <a:xfrm>
            <a:off x="7621749" y="1711148"/>
            <a:ext cx="3591713" cy="1200329"/>
          </a:xfrm>
          <a:prstGeom prst="rect">
            <a:avLst/>
          </a:prstGeom>
          <a:noFill/>
        </p:spPr>
        <p:txBody>
          <a:bodyPr wrap="square" rtlCol="0">
            <a:spAutoFit/>
          </a:bodyPr>
          <a:lstStyle/>
          <a:p>
            <a:r>
              <a:rPr lang="es-MX" dirty="0">
                <a:latin typeface="Helvetica Light" panose="020B0500000000000000" pitchFamily="34" charset="0"/>
              </a:rPr>
              <a:t>Se observa contenido relacionado a las actividades que realiza el MCP-ES, es réplica de Facebook.</a:t>
            </a:r>
            <a:endParaRPr lang="es-MX" dirty="0">
              <a:solidFill>
                <a:srgbClr val="231F20"/>
              </a:solidFill>
              <a:latin typeface="Helvetica Light" panose="020B0500000000000000" pitchFamily="34" charset="0"/>
            </a:endParaRPr>
          </a:p>
        </p:txBody>
      </p:sp>
      <p:sp>
        <p:nvSpPr>
          <p:cNvPr id="9" name="Rectángulo: esquinas redondeadas 8">
            <a:extLst>
              <a:ext uri="{FF2B5EF4-FFF2-40B4-BE49-F238E27FC236}">
                <a16:creationId xmlns:a16="http://schemas.microsoft.com/office/drawing/2014/main" id="{E78B916B-823E-4229-A114-7C4A8A3BA497}"/>
              </a:ext>
            </a:extLst>
          </p:cNvPr>
          <p:cNvSpPr/>
          <p:nvPr/>
        </p:nvSpPr>
        <p:spPr>
          <a:xfrm>
            <a:off x="765230" y="1619866"/>
            <a:ext cx="3108673" cy="691447"/>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1" name="Imagen 10">
            <a:extLst>
              <a:ext uri="{FF2B5EF4-FFF2-40B4-BE49-F238E27FC236}">
                <a16:creationId xmlns:a16="http://schemas.microsoft.com/office/drawing/2014/main" id="{4FC38BCC-A1C1-40D3-8DA8-2A45B011A1B2}"/>
              </a:ext>
            </a:extLst>
          </p:cNvPr>
          <p:cNvPicPr>
            <a:picLocks noChangeAspect="1"/>
          </p:cNvPicPr>
          <p:nvPr/>
        </p:nvPicPr>
        <p:blipFill>
          <a:blip r:embed="rId3"/>
          <a:stretch>
            <a:fillRect/>
          </a:stretch>
        </p:blipFill>
        <p:spPr>
          <a:xfrm>
            <a:off x="765230" y="2554125"/>
            <a:ext cx="4034520" cy="3711759"/>
          </a:xfrm>
          <a:prstGeom prst="roundRect">
            <a:avLst/>
          </a:prstGeom>
        </p:spPr>
      </p:pic>
    </p:spTree>
    <p:extLst>
      <p:ext uri="{BB962C8B-B14F-4D97-AF65-F5344CB8AC3E}">
        <p14:creationId xmlns:p14="http://schemas.microsoft.com/office/powerpoint/2010/main" val="147471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D9A241C-2C23-452D-A845-B43F62638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3459" y="1046196"/>
            <a:ext cx="7847351" cy="691447"/>
          </a:xfrm>
        </p:spPr>
        <p:txBody>
          <a:bodyPr>
            <a:noAutofit/>
          </a:bodyPr>
          <a:lstStyle/>
          <a:p>
            <a:pPr algn="l"/>
            <a:r>
              <a:rPr lang="es-MX" sz="8000" dirty="0">
                <a:solidFill>
                  <a:schemeClr val="bg1"/>
                </a:solidFill>
                <a:latin typeface="Helvetica Compressed" pitchFamily="50" charset="0"/>
              </a:rPr>
              <a:t>Análisis</a:t>
            </a:r>
            <a:endParaRPr lang="es-SV" sz="8000" dirty="0">
              <a:solidFill>
                <a:schemeClr val="bg1"/>
              </a:solidFill>
              <a:latin typeface="Helvetica Compressed" pitchFamily="50" charset="0"/>
            </a:endParaRPr>
          </a:p>
        </p:txBody>
      </p:sp>
      <p:sp>
        <p:nvSpPr>
          <p:cNvPr id="7" name="Subtítulo 2">
            <a:extLst>
              <a:ext uri="{FF2B5EF4-FFF2-40B4-BE49-F238E27FC236}">
                <a16:creationId xmlns:a16="http://schemas.microsoft.com/office/drawing/2014/main" id="{F3F8D9B5-B047-43CB-B23B-2DD0653B06E2}"/>
              </a:ext>
            </a:extLst>
          </p:cNvPr>
          <p:cNvSpPr>
            <a:spLocks noGrp="1"/>
          </p:cNvSpPr>
          <p:nvPr>
            <p:ph type="subTitle" idx="1"/>
          </p:nvPr>
        </p:nvSpPr>
        <p:spPr>
          <a:xfrm>
            <a:off x="920288" y="1759890"/>
            <a:ext cx="2369694" cy="481234"/>
          </a:xfrm>
        </p:spPr>
        <p:txBody>
          <a:bodyPr>
            <a:normAutofit/>
          </a:bodyPr>
          <a:lstStyle/>
          <a:p>
            <a:pPr algn="l"/>
            <a:r>
              <a:rPr lang="es-MX" dirty="0">
                <a:solidFill>
                  <a:srgbClr val="0E6CAC"/>
                </a:solidFill>
                <a:latin typeface="Helvetica" pitchFamily="2" charset="0"/>
              </a:rPr>
              <a:t>INSTAGRAM</a:t>
            </a:r>
            <a:endParaRPr lang="es-SV" dirty="0">
              <a:solidFill>
                <a:srgbClr val="0E6CAC"/>
              </a:solidFill>
              <a:latin typeface="Helvetica" pitchFamily="2" charset="0"/>
            </a:endParaRPr>
          </a:p>
        </p:txBody>
      </p:sp>
      <p:sp>
        <p:nvSpPr>
          <p:cNvPr id="4" name="CuadroTexto 3">
            <a:extLst>
              <a:ext uri="{FF2B5EF4-FFF2-40B4-BE49-F238E27FC236}">
                <a16:creationId xmlns:a16="http://schemas.microsoft.com/office/drawing/2014/main" id="{9AAB1027-DAE9-48A0-9F7D-EBCBAD46B7ED}"/>
              </a:ext>
            </a:extLst>
          </p:cNvPr>
          <p:cNvSpPr txBox="1"/>
          <p:nvPr/>
        </p:nvSpPr>
        <p:spPr>
          <a:xfrm>
            <a:off x="7621749" y="788869"/>
            <a:ext cx="2805659" cy="830997"/>
          </a:xfrm>
          <a:prstGeom prst="rect">
            <a:avLst/>
          </a:prstGeom>
          <a:noFill/>
        </p:spPr>
        <p:txBody>
          <a:bodyPr wrap="square" rtlCol="0">
            <a:spAutoFit/>
          </a:bodyPr>
          <a:lstStyle/>
          <a:p>
            <a:r>
              <a:rPr lang="es-MX" sz="2400" b="1" dirty="0">
                <a:solidFill>
                  <a:srgbClr val="231F20"/>
                </a:solidFill>
                <a:latin typeface="Helvetica Light" panose="020B0500000000000000" pitchFamily="34" charset="0"/>
              </a:rPr>
              <a:t>10</a:t>
            </a:r>
            <a:r>
              <a:rPr lang="es-MX" sz="2400" dirty="0">
                <a:solidFill>
                  <a:srgbClr val="231F20"/>
                </a:solidFill>
                <a:latin typeface="Helvetica Light" panose="020B0500000000000000" pitchFamily="34" charset="0"/>
              </a:rPr>
              <a:t> seguidos</a:t>
            </a:r>
          </a:p>
          <a:p>
            <a:r>
              <a:rPr lang="es-MX" sz="2400" b="1" dirty="0">
                <a:solidFill>
                  <a:srgbClr val="231F20"/>
                </a:solidFill>
                <a:latin typeface="Helvetica Light" panose="020B0500000000000000" pitchFamily="34" charset="0"/>
              </a:rPr>
              <a:t>100 </a:t>
            </a:r>
            <a:r>
              <a:rPr lang="es-MX" sz="2400" dirty="0">
                <a:solidFill>
                  <a:srgbClr val="231F20"/>
                </a:solidFill>
                <a:latin typeface="Helvetica Light" panose="020B0500000000000000" pitchFamily="34" charset="0"/>
              </a:rPr>
              <a:t>seguidores</a:t>
            </a:r>
            <a:endParaRPr lang="es-SV" sz="2400" dirty="0">
              <a:solidFill>
                <a:srgbClr val="231F20"/>
              </a:solidFill>
              <a:latin typeface="Helvetica Light" panose="020B0500000000000000" pitchFamily="34" charset="0"/>
            </a:endParaRPr>
          </a:p>
        </p:txBody>
      </p:sp>
      <p:sp>
        <p:nvSpPr>
          <p:cNvPr id="6" name="CuadroTexto 5">
            <a:extLst>
              <a:ext uri="{FF2B5EF4-FFF2-40B4-BE49-F238E27FC236}">
                <a16:creationId xmlns:a16="http://schemas.microsoft.com/office/drawing/2014/main" id="{CEEAB538-9E55-4BA1-882A-E9A85A790CAD}"/>
              </a:ext>
            </a:extLst>
          </p:cNvPr>
          <p:cNvSpPr txBox="1"/>
          <p:nvPr/>
        </p:nvSpPr>
        <p:spPr>
          <a:xfrm>
            <a:off x="7621749" y="1711148"/>
            <a:ext cx="3591713" cy="1200329"/>
          </a:xfrm>
          <a:prstGeom prst="rect">
            <a:avLst/>
          </a:prstGeom>
          <a:noFill/>
        </p:spPr>
        <p:txBody>
          <a:bodyPr wrap="square" rtlCol="0">
            <a:spAutoFit/>
          </a:bodyPr>
          <a:lstStyle/>
          <a:p>
            <a:r>
              <a:rPr lang="es-MX" dirty="0">
                <a:latin typeface="Helvetica Light" panose="020B0500000000000000" pitchFamily="34" charset="0"/>
              </a:rPr>
              <a:t>Se observa contenido relacionado a las actividades que realiza el MCP-ES, es réplica de Facebook. </a:t>
            </a:r>
          </a:p>
        </p:txBody>
      </p:sp>
      <p:sp>
        <p:nvSpPr>
          <p:cNvPr id="9" name="Rectángulo: esquinas redondeadas 8">
            <a:extLst>
              <a:ext uri="{FF2B5EF4-FFF2-40B4-BE49-F238E27FC236}">
                <a16:creationId xmlns:a16="http://schemas.microsoft.com/office/drawing/2014/main" id="{E78B916B-823E-4229-A114-7C4A8A3BA497}"/>
              </a:ext>
            </a:extLst>
          </p:cNvPr>
          <p:cNvSpPr/>
          <p:nvPr/>
        </p:nvSpPr>
        <p:spPr>
          <a:xfrm>
            <a:off x="765230" y="1619866"/>
            <a:ext cx="3108673" cy="691447"/>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solidFill>
                <a:srgbClr val="0E6CAC"/>
              </a:solidFill>
            </a:endParaRPr>
          </a:p>
        </p:txBody>
      </p:sp>
      <p:pic>
        <p:nvPicPr>
          <p:cNvPr id="12" name="Imagen 11">
            <a:extLst>
              <a:ext uri="{FF2B5EF4-FFF2-40B4-BE49-F238E27FC236}">
                <a16:creationId xmlns:a16="http://schemas.microsoft.com/office/drawing/2014/main" id="{BC933E6D-EEE3-4DE0-96A9-EC70472E9897}"/>
              </a:ext>
            </a:extLst>
          </p:cNvPr>
          <p:cNvPicPr>
            <a:picLocks noChangeAspect="1"/>
          </p:cNvPicPr>
          <p:nvPr/>
        </p:nvPicPr>
        <p:blipFill rotWithShape="1">
          <a:blip r:embed="rId3"/>
          <a:srcRect l="7924"/>
          <a:stretch/>
        </p:blipFill>
        <p:spPr>
          <a:xfrm>
            <a:off x="544512" y="3884573"/>
            <a:ext cx="8977860" cy="2373563"/>
          </a:xfrm>
          <a:prstGeom prst="roundRect">
            <a:avLst/>
          </a:prstGeom>
        </p:spPr>
      </p:pic>
      <p:pic>
        <p:nvPicPr>
          <p:cNvPr id="3" name="Imagen 2">
            <a:extLst>
              <a:ext uri="{FF2B5EF4-FFF2-40B4-BE49-F238E27FC236}">
                <a16:creationId xmlns:a16="http://schemas.microsoft.com/office/drawing/2014/main" id="{27554DF7-FB7C-42C7-86C0-4F4D001ED121}"/>
              </a:ext>
            </a:extLst>
          </p:cNvPr>
          <p:cNvPicPr>
            <a:picLocks noChangeAspect="1"/>
          </p:cNvPicPr>
          <p:nvPr/>
        </p:nvPicPr>
        <p:blipFill>
          <a:blip r:embed="rId4"/>
          <a:stretch>
            <a:fillRect/>
          </a:stretch>
        </p:blipFill>
        <p:spPr>
          <a:xfrm>
            <a:off x="669504" y="3959297"/>
            <a:ext cx="8571540" cy="2167802"/>
          </a:xfrm>
          <a:prstGeom prst="rect">
            <a:avLst/>
          </a:prstGeom>
        </p:spPr>
      </p:pic>
    </p:spTree>
    <p:extLst>
      <p:ext uri="{BB962C8B-B14F-4D97-AF65-F5344CB8AC3E}">
        <p14:creationId xmlns:p14="http://schemas.microsoft.com/office/powerpoint/2010/main" val="61061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09DC79D-088B-4E24-B81F-00DE8A65C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665396" y="4160067"/>
            <a:ext cx="9144000" cy="691447"/>
          </a:xfrm>
        </p:spPr>
        <p:txBody>
          <a:bodyPr>
            <a:noAutofit/>
          </a:bodyPr>
          <a:lstStyle/>
          <a:p>
            <a:pPr algn="l"/>
            <a:r>
              <a:rPr lang="es-MX" sz="4800" dirty="0">
                <a:solidFill>
                  <a:srgbClr val="231F20"/>
                </a:solidFill>
                <a:latin typeface="Helvetica Compressed" pitchFamily="50" charset="0"/>
              </a:rPr>
              <a:t>Apoyo técnico:</a:t>
            </a:r>
            <a:br>
              <a:rPr lang="es-MX" sz="4800" dirty="0"/>
            </a:br>
            <a:br>
              <a:rPr lang="es-MX" sz="4800" dirty="0"/>
            </a:br>
            <a:endParaRPr lang="es-SV" sz="4800" dirty="0">
              <a:solidFill>
                <a:srgbClr val="231F20"/>
              </a:solidFill>
              <a:latin typeface="Helvetica Light" panose="020B0500000000000000" pitchFamily="34" charset="0"/>
            </a:endParaRPr>
          </a:p>
        </p:txBody>
      </p:sp>
      <p:pic>
        <p:nvPicPr>
          <p:cNvPr id="4" name="Imagen 3">
            <a:extLst>
              <a:ext uri="{FF2B5EF4-FFF2-40B4-BE49-F238E27FC236}">
                <a16:creationId xmlns:a16="http://schemas.microsoft.com/office/drawing/2014/main" id="{5CD99922-1FC4-40DD-87AC-943E76A4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3361" y="5917795"/>
            <a:ext cx="1921601" cy="642676"/>
          </a:xfrm>
          <a:prstGeom prst="rect">
            <a:avLst/>
          </a:prstGeom>
        </p:spPr>
      </p:pic>
      <p:pic>
        <p:nvPicPr>
          <p:cNvPr id="6" name="Imagen 5">
            <a:extLst>
              <a:ext uri="{FF2B5EF4-FFF2-40B4-BE49-F238E27FC236}">
                <a16:creationId xmlns:a16="http://schemas.microsoft.com/office/drawing/2014/main" id="{60F8BFF7-CAEF-47F0-80B9-77C2BD23F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158" y="5869024"/>
            <a:ext cx="1820755" cy="691447"/>
          </a:xfrm>
          <a:prstGeom prst="rect">
            <a:avLst/>
          </a:prstGeom>
        </p:spPr>
      </p:pic>
      <p:pic>
        <p:nvPicPr>
          <p:cNvPr id="8" name="Imagen 7">
            <a:extLst>
              <a:ext uri="{FF2B5EF4-FFF2-40B4-BE49-F238E27FC236}">
                <a16:creationId xmlns:a16="http://schemas.microsoft.com/office/drawing/2014/main" id="{4B8416D5-6C1B-4E4F-AF67-51142526AC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055" y="5332327"/>
            <a:ext cx="1174306" cy="1525673"/>
          </a:xfrm>
          <a:prstGeom prst="rect">
            <a:avLst/>
          </a:prstGeom>
        </p:spPr>
      </p:pic>
      <p:pic>
        <p:nvPicPr>
          <p:cNvPr id="10" name="Imagen 9">
            <a:extLst>
              <a:ext uri="{FF2B5EF4-FFF2-40B4-BE49-F238E27FC236}">
                <a16:creationId xmlns:a16="http://schemas.microsoft.com/office/drawing/2014/main" id="{373FB0E5-1967-4631-B504-FA2AFABB0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3246" y="5451571"/>
            <a:ext cx="1820085" cy="1406429"/>
          </a:xfrm>
          <a:prstGeom prst="rect">
            <a:avLst/>
          </a:prstGeom>
        </p:spPr>
      </p:pic>
      <p:sp>
        <p:nvSpPr>
          <p:cNvPr id="7" name="CuadroTexto 6">
            <a:extLst>
              <a:ext uri="{FF2B5EF4-FFF2-40B4-BE49-F238E27FC236}">
                <a16:creationId xmlns:a16="http://schemas.microsoft.com/office/drawing/2014/main" id="{02AD235F-BE66-40F3-9AEE-8818CE6EEBC0}"/>
              </a:ext>
            </a:extLst>
          </p:cNvPr>
          <p:cNvSpPr txBox="1"/>
          <p:nvPr/>
        </p:nvSpPr>
        <p:spPr>
          <a:xfrm>
            <a:off x="665396" y="3754976"/>
            <a:ext cx="6308765" cy="1477328"/>
          </a:xfrm>
          <a:prstGeom prst="rect">
            <a:avLst/>
          </a:prstGeom>
          <a:noFill/>
        </p:spPr>
        <p:txBody>
          <a:bodyPr wrap="square" rtlCol="0">
            <a:spAutoFit/>
          </a:bodyPr>
          <a:lstStyle/>
          <a:p>
            <a:r>
              <a:rPr lang="es-MX" sz="1800" dirty="0">
                <a:solidFill>
                  <a:srgbClr val="231F20"/>
                </a:solidFill>
                <a:latin typeface="Helvetica" pitchFamily="2" charset="0"/>
              </a:rPr>
              <a:t>Licda. Geraldine García – </a:t>
            </a:r>
            <a:r>
              <a:rPr lang="es-MX" sz="1800" dirty="0">
                <a:solidFill>
                  <a:srgbClr val="231F20"/>
                </a:solidFill>
                <a:latin typeface="Helvetica Light" panose="020B0500000000000000" pitchFamily="34" charset="0"/>
              </a:rPr>
              <a:t>CALMA</a:t>
            </a:r>
            <a:br>
              <a:rPr lang="es-MX" sz="1800" dirty="0">
                <a:solidFill>
                  <a:srgbClr val="231F20"/>
                </a:solidFill>
                <a:latin typeface="Helvetica" pitchFamily="2" charset="0"/>
              </a:rPr>
            </a:br>
            <a:r>
              <a:rPr lang="es-MX" sz="1800" dirty="0">
                <a:solidFill>
                  <a:srgbClr val="231F20"/>
                </a:solidFill>
                <a:latin typeface="Helvetica" pitchFamily="2" charset="0"/>
              </a:rPr>
              <a:t>Licda.  Flor Artiga – </a:t>
            </a:r>
            <a:r>
              <a:rPr lang="es-MX" sz="1800" dirty="0">
                <a:solidFill>
                  <a:srgbClr val="231F20"/>
                </a:solidFill>
                <a:latin typeface="Helvetica Light" panose="020B0500000000000000" pitchFamily="34" charset="0"/>
              </a:rPr>
              <a:t>CALMA</a:t>
            </a:r>
            <a:br>
              <a:rPr lang="es-MX" sz="1800" dirty="0">
                <a:solidFill>
                  <a:srgbClr val="231F20"/>
                </a:solidFill>
                <a:latin typeface="Helvetica" pitchFamily="2" charset="0"/>
              </a:rPr>
            </a:br>
            <a:r>
              <a:rPr lang="es-MX" sz="1800" dirty="0">
                <a:solidFill>
                  <a:srgbClr val="231F20"/>
                </a:solidFill>
                <a:latin typeface="Helvetica" pitchFamily="2" charset="0"/>
              </a:rPr>
              <a:t>Licda. María Eugenia Ochoa – </a:t>
            </a:r>
            <a:r>
              <a:rPr lang="es-MX" sz="1800" dirty="0">
                <a:solidFill>
                  <a:srgbClr val="231F20"/>
                </a:solidFill>
                <a:latin typeface="Helvetica Light" panose="020B0500000000000000" pitchFamily="34" charset="0"/>
              </a:rPr>
              <a:t>MCP-ES</a:t>
            </a:r>
            <a:br>
              <a:rPr lang="es-MX" sz="1800" dirty="0">
                <a:solidFill>
                  <a:srgbClr val="231F20"/>
                </a:solidFill>
                <a:latin typeface="Helvetica Light" panose="020B0500000000000000" pitchFamily="34" charset="0"/>
              </a:rPr>
            </a:br>
            <a:r>
              <a:rPr lang="es-MX" sz="1800" dirty="0">
                <a:solidFill>
                  <a:srgbClr val="231F20"/>
                </a:solidFill>
                <a:latin typeface="Helvetica" pitchFamily="2" charset="0"/>
              </a:rPr>
              <a:t>Lic. Erick Fuentes – </a:t>
            </a:r>
            <a:r>
              <a:rPr lang="es-MX" sz="1800" dirty="0">
                <a:solidFill>
                  <a:srgbClr val="231F20"/>
                </a:solidFill>
                <a:latin typeface="Helvetica Light" panose="020B0500000000000000" pitchFamily="34" charset="0"/>
              </a:rPr>
              <a:t>Plan International / Match con tu salud </a:t>
            </a:r>
            <a:br>
              <a:rPr lang="es-MX" sz="1800" dirty="0">
                <a:solidFill>
                  <a:srgbClr val="231F20"/>
                </a:solidFill>
                <a:latin typeface="Helvetica Light" panose="020B0500000000000000" pitchFamily="34" charset="0"/>
              </a:rPr>
            </a:br>
            <a:endParaRPr lang="es-SV" dirty="0"/>
          </a:p>
        </p:txBody>
      </p:sp>
      <p:sp>
        <p:nvSpPr>
          <p:cNvPr id="11" name="Rectángulo: esquinas redondeadas 10">
            <a:extLst>
              <a:ext uri="{FF2B5EF4-FFF2-40B4-BE49-F238E27FC236}">
                <a16:creationId xmlns:a16="http://schemas.microsoft.com/office/drawing/2014/main" id="{53686A67-D6B9-46F0-A053-4DFDC5E89DBF}"/>
              </a:ext>
            </a:extLst>
          </p:cNvPr>
          <p:cNvSpPr/>
          <p:nvPr/>
        </p:nvSpPr>
        <p:spPr>
          <a:xfrm>
            <a:off x="346841" y="3541985"/>
            <a:ext cx="8618483" cy="1630331"/>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2" name="Rectángulo: esquinas redondeadas 11">
            <a:extLst>
              <a:ext uri="{FF2B5EF4-FFF2-40B4-BE49-F238E27FC236}">
                <a16:creationId xmlns:a16="http://schemas.microsoft.com/office/drawing/2014/main" id="{FDC7B46C-702A-467B-BDC0-502618B6FABD}"/>
              </a:ext>
            </a:extLst>
          </p:cNvPr>
          <p:cNvSpPr/>
          <p:nvPr/>
        </p:nvSpPr>
        <p:spPr>
          <a:xfrm>
            <a:off x="10541876" y="368334"/>
            <a:ext cx="1271751" cy="1061073"/>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3" name="Estrella: 4 puntas 12">
            <a:extLst>
              <a:ext uri="{FF2B5EF4-FFF2-40B4-BE49-F238E27FC236}">
                <a16:creationId xmlns:a16="http://schemas.microsoft.com/office/drawing/2014/main" id="{10323A6B-C471-4C62-A501-518CFEA4490B}"/>
              </a:ext>
            </a:extLst>
          </p:cNvPr>
          <p:cNvSpPr/>
          <p:nvPr/>
        </p:nvSpPr>
        <p:spPr>
          <a:xfrm>
            <a:off x="9333186" y="3941991"/>
            <a:ext cx="830317" cy="830317"/>
          </a:xfrm>
          <a:prstGeom prst="star4">
            <a:avLst/>
          </a:prstGeom>
          <a:solidFill>
            <a:srgbClr val="ED1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269764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E8010B6-1938-4F39-8B42-2542024AD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3459" y="1046196"/>
            <a:ext cx="7847351" cy="691447"/>
          </a:xfrm>
        </p:spPr>
        <p:txBody>
          <a:bodyPr>
            <a:noAutofit/>
          </a:bodyPr>
          <a:lstStyle/>
          <a:p>
            <a:pPr algn="l"/>
            <a:r>
              <a:rPr lang="es-MX" sz="8000" dirty="0">
                <a:solidFill>
                  <a:schemeClr val="bg1"/>
                </a:solidFill>
                <a:latin typeface="Helvetica Compressed" pitchFamily="50" charset="0"/>
              </a:rPr>
              <a:t>Análisis</a:t>
            </a:r>
            <a:endParaRPr lang="es-SV" sz="8000" dirty="0">
              <a:solidFill>
                <a:schemeClr val="bg1"/>
              </a:solidFill>
              <a:latin typeface="Helvetica Compressed" pitchFamily="50" charset="0"/>
            </a:endParaRPr>
          </a:p>
        </p:txBody>
      </p:sp>
      <p:sp>
        <p:nvSpPr>
          <p:cNvPr id="7" name="Subtítulo 2">
            <a:extLst>
              <a:ext uri="{FF2B5EF4-FFF2-40B4-BE49-F238E27FC236}">
                <a16:creationId xmlns:a16="http://schemas.microsoft.com/office/drawing/2014/main" id="{F3F8D9B5-B047-43CB-B23B-2DD0653B06E2}"/>
              </a:ext>
            </a:extLst>
          </p:cNvPr>
          <p:cNvSpPr>
            <a:spLocks noGrp="1"/>
          </p:cNvSpPr>
          <p:nvPr>
            <p:ph type="subTitle" idx="1"/>
          </p:nvPr>
        </p:nvSpPr>
        <p:spPr>
          <a:xfrm>
            <a:off x="920288" y="1759890"/>
            <a:ext cx="2369694" cy="481234"/>
          </a:xfrm>
        </p:spPr>
        <p:txBody>
          <a:bodyPr>
            <a:normAutofit/>
          </a:bodyPr>
          <a:lstStyle/>
          <a:p>
            <a:pPr algn="l"/>
            <a:r>
              <a:rPr lang="es-MX" dirty="0">
                <a:solidFill>
                  <a:srgbClr val="FEB018"/>
                </a:solidFill>
                <a:latin typeface="Helvetica" pitchFamily="2" charset="0"/>
              </a:rPr>
              <a:t>WEB</a:t>
            </a:r>
            <a:endParaRPr lang="es-SV" dirty="0">
              <a:solidFill>
                <a:srgbClr val="FEB018"/>
              </a:solidFill>
              <a:latin typeface="Helvetica" pitchFamily="2" charset="0"/>
            </a:endParaRPr>
          </a:p>
        </p:txBody>
      </p:sp>
      <p:sp>
        <p:nvSpPr>
          <p:cNvPr id="4" name="CuadroTexto 3">
            <a:extLst>
              <a:ext uri="{FF2B5EF4-FFF2-40B4-BE49-F238E27FC236}">
                <a16:creationId xmlns:a16="http://schemas.microsoft.com/office/drawing/2014/main" id="{9AAB1027-DAE9-48A0-9F7D-EBCBAD46B7ED}"/>
              </a:ext>
            </a:extLst>
          </p:cNvPr>
          <p:cNvSpPr txBox="1"/>
          <p:nvPr/>
        </p:nvSpPr>
        <p:spPr>
          <a:xfrm>
            <a:off x="7614281" y="577647"/>
            <a:ext cx="3864260" cy="707886"/>
          </a:xfrm>
          <a:prstGeom prst="rect">
            <a:avLst/>
          </a:prstGeom>
          <a:noFill/>
        </p:spPr>
        <p:txBody>
          <a:bodyPr wrap="square" rtlCol="0">
            <a:spAutoFit/>
          </a:bodyPr>
          <a:lstStyle/>
          <a:p>
            <a:r>
              <a:rPr lang="es-MX" sz="2000" b="1" dirty="0">
                <a:solidFill>
                  <a:srgbClr val="231F20"/>
                </a:solidFill>
                <a:latin typeface="Helvetica Light" panose="020B0500000000000000" pitchFamily="34" charset="0"/>
              </a:rPr>
              <a:t>7 visitas diarias</a:t>
            </a:r>
          </a:p>
          <a:p>
            <a:r>
              <a:rPr lang="es-MX" sz="2000" b="1" dirty="0">
                <a:solidFill>
                  <a:srgbClr val="231F20"/>
                </a:solidFill>
                <a:latin typeface="Helvetica Light" panose="020B0500000000000000" pitchFamily="34" charset="0"/>
              </a:rPr>
              <a:t>63 aproximadamente en 8 días</a:t>
            </a:r>
            <a:endParaRPr lang="es-SV" sz="2000" b="1" dirty="0">
              <a:solidFill>
                <a:srgbClr val="231F20"/>
              </a:solidFill>
              <a:latin typeface="Helvetica Light" panose="020B0500000000000000" pitchFamily="34" charset="0"/>
            </a:endParaRPr>
          </a:p>
        </p:txBody>
      </p:sp>
      <p:sp>
        <p:nvSpPr>
          <p:cNvPr id="6" name="CuadroTexto 5">
            <a:extLst>
              <a:ext uri="{FF2B5EF4-FFF2-40B4-BE49-F238E27FC236}">
                <a16:creationId xmlns:a16="http://schemas.microsoft.com/office/drawing/2014/main" id="{CEEAB538-9E55-4BA1-882A-E9A85A790CAD}"/>
              </a:ext>
            </a:extLst>
          </p:cNvPr>
          <p:cNvSpPr txBox="1"/>
          <p:nvPr/>
        </p:nvSpPr>
        <p:spPr>
          <a:xfrm>
            <a:off x="7614281" y="1391666"/>
            <a:ext cx="3999149" cy="2246769"/>
          </a:xfrm>
          <a:prstGeom prst="rect">
            <a:avLst/>
          </a:prstGeom>
          <a:noFill/>
        </p:spPr>
        <p:txBody>
          <a:bodyPr wrap="square" rtlCol="0">
            <a:spAutoFit/>
          </a:bodyPr>
          <a:lstStyle/>
          <a:p>
            <a:r>
              <a:rPr lang="es-MX" sz="1400" b="1" dirty="0">
                <a:latin typeface="Helvetica Light" panose="020B0500000000000000" pitchFamily="34" charset="0"/>
              </a:rPr>
              <a:t>- Se observa buena periodicidad en las      publicaciones de noticias. </a:t>
            </a:r>
          </a:p>
          <a:p>
            <a:r>
              <a:rPr lang="es-MX" sz="1400" b="1" dirty="0">
                <a:latin typeface="Helvetica Light" panose="020B0500000000000000" pitchFamily="34" charset="0"/>
              </a:rPr>
              <a:t>- Si desean, las noticias podrían brindar un poco más de contexto e información. </a:t>
            </a:r>
          </a:p>
          <a:p>
            <a:r>
              <a:rPr lang="es-MX" sz="1400" b="1" dirty="0">
                <a:latin typeface="Helvetica Light" panose="020B0500000000000000" pitchFamily="34" charset="0"/>
              </a:rPr>
              <a:t>-El sitio es </a:t>
            </a:r>
            <a:r>
              <a:rPr lang="es-MX" sz="1400" b="1" dirty="0" err="1">
                <a:latin typeface="Helvetica Light" panose="020B0500000000000000" pitchFamily="34" charset="0"/>
              </a:rPr>
              <a:t>responsive</a:t>
            </a:r>
            <a:endParaRPr lang="es-MX" sz="1400" b="1" dirty="0">
              <a:latin typeface="Helvetica Light" panose="020B0500000000000000" pitchFamily="34" charset="0"/>
            </a:endParaRPr>
          </a:p>
          <a:p>
            <a:r>
              <a:rPr lang="es-MX" sz="1400" b="1" dirty="0">
                <a:latin typeface="Helvetica Light" panose="020B0500000000000000" pitchFamily="34" charset="0"/>
              </a:rPr>
              <a:t>-Buena documentación alojada</a:t>
            </a:r>
          </a:p>
          <a:p>
            <a:r>
              <a:rPr lang="es-MX" sz="1400" b="1" dirty="0">
                <a:latin typeface="Helvetica Light" panose="020B0500000000000000" pitchFamily="34" charset="0"/>
              </a:rPr>
              <a:t>- Se podría generar un apartado de Social Media para conectar directamente con los medios digitales. </a:t>
            </a:r>
          </a:p>
          <a:p>
            <a:endParaRPr lang="es-MX" sz="1400" dirty="0">
              <a:solidFill>
                <a:srgbClr val="231F20"/>
              </a:solidFill>
              <a:latin typeface="Helvetica Light" panose="020B0500000000000000" pitchFamily="34" charset="0"/>
            </a:endParaRPr>
          </a:p>
        </p:txBody>
      </p:sp>
      <p:sp>
        <p:nvSpPr>
          <p:cNvPr id="9" name="Rectángulo: esquinas redondeadas 8">
            <a:extLst>
              <a:ext uri="{FF2B5EF4-FFF2-40B4-BE49-F238E27FC236}">
                <a16:creationId xmlns:a16="http://schemas.microsoft.com/office/drawing/2014/main" id="{E78B916B-823E-4229-A114-7C4A8A3BA497}"/>
              </a:ext>
            </a:extLst>
          </p:cNvPr>
          <p:cNvSpPr/>
          <p:nvPr/>
        </p:nvSpPr>
        <p:spPr>
          <a:xfrm>
            <a:off x="765230" y="1619866"/>
            <a:ext cx="3108673" cy="691447"/>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0" name="Imagen 9">
            <a:extLst>
              <a:ext uri="{FF2B5EF4-FFF2-40B4-BE49-F238E27FC236}">
                <a16:creationId xmlns:a16="http://schemas.microsoft.com/office/drawing/2014/main" id="{A35CEA93-4790-47E5-B00A-F62C205D1607}"/>
              </a:ext>
            </a:extLst>
          </p:cNvPr>
          <p:cNvPicPr>
            <a:picLocks noChangeAspect="1"/>
          </p:cNvPicPr>
          <p:nvPr/>
        </p:nvPicPr>
        <p:blipFill>
          <a:blip r:embed="rId3"/>
          <a:stretch>
            <a:fillRect/>
          </a:stretch>
        </p:blipFill>
        <p:spPr>
          <a:xfrm>
            <a:off x="562937" y="3216163"/>
            <a:ext cx="6096604" cy="3064190"/>
          </a:xfrm>
          <a:prstGeom prst="roundRect">
            <a:avLst/>
          </a:prstGeom>
        </p:spPr>
      </p:pic>
      <p:pic>
        <p:nvPicPr>
          <p:cNvPr id="11" name="Imagen 10">
            <a:extLst>
              <a:ext uri="{FF2B5EF4-FFF2-40B4-BE49-F238E27FC236}">
                <a16:creationId xmlns:a16="http://schemas.microsoft.com/office/drawing/2014/main" id="{D8F7931A-2D0C-4F2D-9F59-10B0DA496241}"/>
              </a:ext>
            </a:extLst>
          </p:cNvPr>
          <p:cNvPicPr>
            <a:picLocks noChangeAspect="1"/>
          </p:cNvPicPr>
          <p:nvPr/>
        </p:nvPicPr>
        <p:blipFill>
          <a:blip r:embed="rId4"/>
          <a:stretch>
            <a:fillRect/>
          </a:stretch>
        </p:blipFill>
        <p:spPr>
          <a:xfrm>
            <a:off x="6846676" y="4000638"/>
            <a:ext cx="3112958" cy="2279715"/>
          </a:xfrm>
          <a:prstGeom prst="rect">
            <a:avLst/>
          </a:prstGeom>
        </p:spPr>
      </p:pic>
    </p:spTree>
    <p:extLst>
      <p:ext uri="{BB962C8B-B14F-4D97-AF65-F5344CB8AC3E}">
        <p14:creationId xmlns:p14="http://schemas.microsoft.com/office/powerpoint/2010/main" val="1319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241A4A1-5B1E-4EA0-A4D9-8BD21F8B0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668669" y="2495654"/>
            <a:ext cx="9144000" cy="691447"/>
          </a:xfrm>
        </p:spPr>
        <p:txBody>
          <a:bodyPr>
            <a:noAutofit/>
          </a:bodyPr>
          <a:lstStyle/>
          <a:p>
            <a:pPr algn="l">
              <a:lnSpc>
                <a:spcPct val="80000"/>
              </a:lnSpc>
            </a:pPr>
            <a:r>
              <a:rPr lang="es-MX" sz="6600" dirty="0">
                <a:solidFill>
                  <a:schemeClr val="bg1"/>
                </a:solidFill>
                <a:latin typeface="Helvetica Compressed" pitchFamily="50" charset="0"/>
              </a:rPr>
              <a:t>Análisis</a:t>
            </a:r>
            <a:br>
              <a:rPr lang="es-MX" sz="6600" dirty="0">
                <a:solidFill>
                  <a:schemeClr val="bg1"/>
                </a:solidFill>
                <a:latin typeface="Helvetica Compressed" pitchFamily="50" charset="0"/>
              </a:rPr>
            </a:br>
            <a:r>
              <a:rPr lang="es-MX" sz="6600" dirty="0">
                <a:solidFill>
                  <a:schemeClr val="bg1"/>
                </a:solidFill>
                <a:latin typeface="Helvetica Compressed" pitchFamily="50" charset="0"/>
              </a:rPr>
              <a:t>del</a:t>
            </a:r>
            <a:br>
              <a:rPr lang="es-MX" sz="6600" dirty="0">
                <a:solidFill>
                  <a:schemeClr val="bg1"/>
                </a:solidFill>
                <a:latin typeface="Helvetica Compressed" pitchFamily="50" charset="0"/>
              </a:rPr>
            </a:br>
            <a:r>
              <a:rPr lang="es-MX" sz="6600" dirty="0">
                <a:solidFill>
                  <a:schemeClr val="bg1"/>
                </a:solidFill>
                <a:latin typeface="Helvetica Compressed" pitchFamily="50" charset="0"/>
              </a:rPr>
              <a:t>entorno</a:t>
            </a:r>
            <a:endParaRPr lang="es-SV" sz="6600" dirty="0">
              <a:solidFill>
                <a:schemeClr val="bg1"/>
              </a:solidFill>
              <a:latin typeface="Helvetica Compressed" pitchFamily="50" charset="0"/>
            </a:endParaRPr>
          </a:p>
        </p:txBody>
      </p:sp>
      <p:sp>
        <p:nvSpPr>
          <p:cNvPr id="7" name="Subtítulo 2">
            <a:extLst>
              <a:ext uri="{FF2B5EF4-FFF2-40B4-BE49-F238E27FC236}">
                <a16:creationId xmlns:a16="http://schemas.microsoft.com/office/drawing/2014/main" id="{F3F8D9B5-B047-43CB-B23B-2DD0653B06E2}"/>
              </a:ext>
            </a:extLst>
          </p:cNvPr>
          <p:cNvSpPr>
            <a:spLocks noGrp="1"/>
          </p:cNvSpPr>
          <p:nvPr>
            <p:ph type="subTitle" idx="1"/>
          </p:nvPr>
        </p:nvSpPr>
        <p:spPr>
          <a:xfrm>
            <a:off x="5610784" y="1595228"/>
            <a:ext cx="6036930" cy="4892658"/>
          </a:xfrm>
        </p:spPr>
        <p:txBody>
          <a:bodyPr>
            <a:normAutofit fontScale="70000" lnSpcReduction="20000"/>
          </a:bodyPr>
          <a:lstStyle/>
          <a:p>
            <a:pPr algn="l">
              <a:lnSpc>
                <a:spcPct val="120000"/>
              </a:lnSpc>
            </a:pPr>
            <a:r>
              <a:rPr lang="es-MX" b="1" dirty="0">
                <a:solidFill>
                  <a:schemeClr val="bg1"/>
                </a:solidFill>
                <a:latin typeface="Helvetica Light" panose="020B0500000000000000" pitchFamily="34" charset="0"/>
              </a:rPr>
              <a:t>El MCP-ES cuenta con un posicionamiento adecuado dentro de Internet. La palabra con la que se posiciona es </a:t>
            </a:r>
            <a:r>
              <a:rPr lang="es-MX" b="1" i="1" u="sng" dirty="0">
                <a:solidFill>
                  <a:schemeClr val="bg1"/>
                </a:solidFill>
                <a:latin typeface="Helvetica Light" panose="020B0500000000000000" pitchFamily="34" charset="0"/>
              </a:rPr>
              <a:t>MCP</a:t>
            </a:r>
            <a:r>
              <a:rPr lang="es-MX" b="1" dirty="0">
                <a:solidFill>
                  <a:schemeClr val="bg1"/>
                </a:solidFill>
                <a:latin typeface="Helvetica Light" panose="020B0500000000000000" pitchFamily="34" charset="0"/>
              </a:rPr>
              <a:t>, en todos los buscadores. También es importante destacar que subir noticias periódicamente al sitio web ha permitido encontrar al mecanismo con esta </a:t>
            </a:r>
            <a:r>
              <a:rPr lang="es-MX" b="1" i="1" u="sng" dirty="0" err="1">
                <a:solidFill>
                  <a:schemeClr val="bg1"/>
                </a:solidFill>
                <a:latin typeface="Helvetica Light" panose="020B0500000000000000" pitchFamily="34" charset="0"/>
              </a:rPr>
              <a:t>keyword</a:t>
            </a:r>
            <a:r>
              <a:rPr lang="es-MX" b="1" u="sng" dirty="0">
                <a:solidFill>
                  <a:schemeClr val="bg1"/>
                </a:solidFill>
                <a:latin typeface="Helvetica Light" panose="020B0500000000000000" pitchFamily="34" charset="0"/>
              </a:rPr>
              <a:t>. </a:t>
            </a:r>
          </a:p>
          <a:p>
            <a:pPr algn="l">
              <a:lnSpc>
                <a:spcPct val="120000"/>
              </a:lnSpc>
            </a:pPr>
            <a:endParaRPr lang="es-MX" b="1" dirty="0"/>
          </a:p>
          <a:p>
            <a:pPr algn="l">
              <a:lnSpc>
                <a:spcPct val="120000"/>
              </a:lnSpc>
            </a:pPr>
            <a:r>
              <a:rPr lang="es-MX" b="1" dirty="0">
                <a:solidFill>
                  <a:schemeClr val="bg1"/>
                </a:solidFill>
                <a:latin typeface="Helvetica Light" panose="020B0500000000000000" pitchFamily="34" charset="0"/>
              </a:rPr>
              <a:t>Por otro lado, es importante mencionar que en “X”, antes Twitter, se debe generar un mayor posicionamiento por medio de contenido de valor y palabras clave, para sacar provecho a este espacio político dentro de la esfera digital. </a:t>
            </a:r>
          </a:p>
          <a:p>
            <a:pPr algn="l">
              <a:lnSpc>
                <a:spcPct val="120000"/>
              </a:lnSpc>
            </a:pPr>
            <a:endParaRPr lang="es-MX" b="1" dirty="0"/>
          </a:p>
          <a:p>
            <a:pPr algn="l">
              <a:lnSpc>
                <a:spcPct val="120000"/>
              </a:lnSpc>
            </a:pPr>
            <a:r>
              <a:rPr lang="es-MX" b="1" dirty="0">
                <a:solidFill>
                  <a:schemeClr val="bg1"/>
                </a:solidFill>
                <a:latin typeface="Helvetica Light" panose="020B0500000000000000" pitchFamily="34" charset="0"/>
              </a:rPr>
              <a:t>Otro aspecto a destacar, es que una palabra recomendada para poder posicionar es: “VIH”, esto también permitirá aparecer dentro de las búsquedas con esta palabra. </a:t>
            </a:r>
            <a:endParaRPr lang="es-SV" b="1" dirty="0">
              <a:solidFill>
                <a:schemeClr val="bg1"/>
              </a:solidFill>
              <a:latin typeface="Helvetica Light" panose="020B0500000000000000" pitchFamily="34" charset="0"/>
            </a:endParaRPr>
          </a:p>
        </p:txBody>
      </p:sp>
      <p:sp>
        <p:nvSpPr>
          <p:cNvPr id="6" name="Rectángulo: esquinas redondeadas 5">
            <a:extLst>
              <a:ext uri="{FF2B5EF4-FFF2-40B4-BE49-F238E27FC236}">
                <a16:creationId xmlns:a16="http://schemas.microsoft.com/office/drawing/2014/main" id="{C101F789-4870-4BAD-AA97-5ACD1970F639}"/>
              </a:ext>
            </a:extLst>
          </p:cNvPr>
          <p:cNvSpPr/>
          <p:nvPr/>
        </p:nvSpPr>
        <p:spPr>
          <a:xfrm>
            <a:off x="5610784" y="672455"/>
            <a:ext cx="3108673" cy="691447"/>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Estrella: 4 puntas 7">
            <a:extLst>
              <a:ext uri="{FF2B5EF4-FFF2-40B4-BE49-F238E27FC236}">
                <a16:creationId xmlns:a16="http://schemas.microsoft.com/office/drawing/2014/main" id="{9598D78F-3AF8-4D19-BCF5-06CD4AEEF136}"/>
              </a:ext>
            </a:extLst>
          </p:cNvPr>
          <p:cNvSpPr/>
          <p:nvPr/>
        </p:nvSpPr>
        <p:spPr>
          <a:xfrm>
            <a:off x="1648967" y="4988812"/>
            <a:ext cx="830317" cy="830317"/>
          </a:xfrm>
          <a:prstGeom prst="star4">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9" name="Signo más 8">
            <a:extLst>
              <a:ext uri="{FF2B5EF4-FFF2-40B4-BE49-F238E27FC236}">
                <a16:creationId xmlns:a16="http://schemas.microsoft.com/office/drawing/2014/main" id="{8E8A193B-F198-41AC-808D-B1938B611671}"/>
              </a:ext>
            </a:extLst>
          </p:cNvPr>
          <p:cNvSpPr/>
          <p:nvPr/>
        </p:nvSpPr>
        <p:spPr>
          <a:xfrm rot="2700000">
            <a:off x="734567" y="4946770"/>
            <a:ext cx="914400" cy="914400"/>
          </a:xfrm>
          <a:prstGeom prst="mathPlus">
            <a:avLst/>
          </a:prstGeom>
          <a:solidFill>
            <a:srgbClr val="FEB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397427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AC0D99-7E28-4C58-92A8-637C02D5A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529276" y="5728504"/>
            <a:ext cx="9144000" cy="691447"/>
          </a:xfrm>
        </p:spPr>
        <p:txBody>
          <a:bodyPr>
            <a:noAutofit/>
          </a:bodyPr>
          <a:lstStyle/>
          <a:p>
            <a:pPr algn="l">
              <a:lnSpc>
                <a:spcPct val="80000"/>
              </a:lnSpc>
            </a:pPr>
            <a:r>
              <a:rPr lang="es-MX" sz="8800" dirty="0">
                <a:solidFill>
                  <a:schemeClr val="bg1"/>
                </a:solidFill>
                <a:latin typeface="Helvetica Compressed" pitchFamily="50" charset="0"/>
              </a:rPr>
              <a:t>Análisis</a:t>
            </a:r>
            <a:br>
              <a:rPr lang="es-MX" sz="8800" dirty="0">
                <a:solidFill>
                  <a:schemeClr val="bg1"/>
                </a:solidFill>
                <a:latin typeface="Helvetica Compressed" pitchFamily="50" charset="0"/>
              </a:rPr>
            </a:br>
            <a:r>
              <a:rPr lang="es-MX" sz="8800" dirty="0">
                <a:solidFill>
                  <a:schemeClr val="bg1"/>
                </a:solidFill>
                <a:latin typeface="Helvetica Compressed" pitchFamily="50" charset="0"/>
              </a:rPr>
              <a:t>del</a:t>
            </a:r>
            <a:br>
              <a:rPr lang="es-MX" sz="8800" dirty="0">
                <a:solidFill>
                  <a:schemeClr val="bg1"/>
                </a:solidFill>
                <a:latin typeface="Helvetica Compressed" pitchFamily="50" charset="0"/>
              </a:rPr>
            </a:br>
            <a:r>
              <a:rPr lang="es-MX" sz="8800" dirty="0">
                <a:solidFill>
                  <a:schemeClr val="bg1"/>
                </a:solidFill>
                <a:latin typeface="Helvetica Compressed" pitchFamily="50" charset="0"/>
              </a:rPr>
              <a:t>entorno</a:t>
            </a:r>
            <a:endParaRPr lang="es-SV" sz="8800" dirty="0">
              <a:solidFill>
                <a:schemeClr val="bg1"/>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8348968" y="3001154"/>
            <a:ext cx="3179004" cy="1655762"/>
          </a:xfrm>
        </p:spPr>
        <p:txBody>
          <a:bodyPr>
            <a:noAutofit/>
          </a:bodyPr>
          <a:lstStyle/>
          <a:p>
            <a:r>
              <a:rPr lang="es-MX" sz="4000" dirty="0">
                <a:solidFill>
                  <a:schemeClr val="bg1"/>
                </a:solidFill>
                <a:latin typeface="Helvetica" pitchFamily="2" charset="0"/>
              </a:rPr>
              <a:t>Encuesta</a:t>
            </a:r>
          </a:p>
          <a:p>
            <a:endParaRPr lang="es-MX" sz="4000" dirty="0">
              <a:solidFill>
                <a:schemeClr val="bg1"/>
              </a:solidFill>
              <a:latin typeface="Helvetica Light" panose="020B0500000000000000" pitchFamily="34" charset="0"/>
            </a:endParaRPr>
          </a:p>
        </p:txBody>
      </p:sp>
      <p:sp>
        <p:nvSpPr>
          <p:cNvPr id="6" name="Rectángulo: esquinas redondeadas 5">
            <a:extLst>
              <a:ext uri="{FF2B5EF4-FFF2-40B4-BE49-F238E27FC236}">
                <a16:creationId xmlns:a16="http://schemas.microsoft.com/office/drawing/2014/main" id="{A2B62F36-DB3E-40B1-8EDC-8E095508C311}"/>
              </a:ext>
            </a:extLst>
          </p:cNvPr>
          <p:cNvSpPr/>
          <p:nvPr/>
        </p:nvSpPr>
        <p:spPr>
          <a:xfrm>
            <a:off x="664028" y="1726977"/>
            <a:ext cx="1271751" cy="1061073"/>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 name="Rectángulo: esquinas redondeadas 6">
            <a:extLst>
              <a:ext uri="{FF2B5EF4-FFF2-40B4-BE49-F238E27FC236}">
                <a16:creationId xmlns:a16="http://schemas.microsoft.com/office/drawing/2014/main" id="{8EA2CF42-F273-4C92-AA3D-3992CD5BC4BB}"/>
              </a:ext>
            </a:extLst>
          </p:cNvPr>
          <p:cNvSpPr/>
          <p:nvPr/>
        </p:nvSpPr>
        <p:spPr>
          <a:xfrm>
            <a:off x="8262257" y="2722088"/>
            <a:ext cx="3265715" cy="1171487"/>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Signo más 7">
            <a:extLst>
              <a:ext uri="{FF2B5EF4-FFF2-40B4-BE49-F238E27FC236}">
                <a16:creationId xmlns:a16="http://schemas.microsoft.com/office/drawing/2014/main" id="{5A631F5B-9838-43A9-831D-C78FE1EE5F87}"/>
              </a:ext>
            </a:extLst>
          </p:cNvPr>
          <p:cNvSpPr/>
          <p:nvPr/>
        </p:nvSpPr>
        <p:spPr>
          <a:xfrm rot="2700000">
            <a:off x="4468390" y="507275"/>
            <a:ext cx="914400" cy="914400"/>
          </a:xfrm>
          <a:prstGeom prst="mathPlus">
            <a:avLst/>
          </a:prstGeom>
          <a:solidFill>
            <a:srgbClr val="FEB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32615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434E5B-B9E9-4A28-8795-009956BE1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9" name="Rectángulo: esquinas redondeadas 8">
            <a:extLst>
              <a:ext uri="{FF2B5EF4-FFF2-40B4-BE49-F238E27FC236}">
                <a16:creationId xmlns:a16="http://schemas.microsoft.com/office/drawing/2014/main" id="{4DA657A0-E2E3-4CFD-B1C0-7CEA92EECE4B}"/>
              </a:ext>
            </a:extLst>
          </p:cNvPr>
          <p:cNvSpPr/>
          <p:nvPr/>
        </p:nvSpPr>
        <p:spPr>
          <a:xfrm>
            <a:off x="8481848" y="1789592"/>
            <a:ext cx="3358540" cy="4148753"/>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0" name="Rectángulo 9">
            <a:extLst>
              <a:ext uri="{FF2B5EF4-FFF2-40B4-BE49-F238E27FC236}">
                <a16:creationId xmlns:a16="http://schemas.microsoft.com/office/drawing/2014/main" id="{9D0207EA-7333-4D5D-96C6-34CDA40C8751}"/>
              </a:ext>
            </a:extLst>
          </p:cNvPr>
          <p:cNvSpPr/>
          <p:nvPr/>
        </p:nvSpPr>
        <p:spPr>
          <a:xfrm>
            <a:off x="8130236" y="1561383"/>
            <a:ext cx="3875044" cy="4681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3" name="Imagen 2">
            <a:extLst>
              <a:ext uri="{FF2B5EF4-FFF2-40B4-BE49-F238E27FC236}">
                <a16:creationId xmlns:a16="http://schemas.microsoft.com/office/drawing/2014/main" id="{5DEB39EC-31FB-46C1-971D-53739579C25D}"/>
              </a:ext>
            </a:extLst>
          </p:cNvPr>
          <p:cNvPicPr>
            <a:picLocks noChangeAspect="1"/>
          </p:cNvPicPr>
          <p:nvPr/>
        </p:nvPicPr>
        <p:blipFill>
          <a:blip r:embed="rId4"/>
          <a:stretch>
            <a:fillRect/>
          </a:stretch>
        </p:blipFill>
        <p:spPr>
          <a:xfrm>
            <a:off x="1046803" y="1616264"/>
            <a:ext cx="10098394" cy="5049196"/>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186720" y="1139068"/>
            <a:ext cx="9144000" cy="691447"/>
          </a:xfrm>
        </p:spPr>
        <p:txBody>
          <a:bodyPr>
            <a:noAutofit/>
          </a:bodyPr>
          <a:lstStyle/>
          <a:p>
            <a:pPr algn="l"/>
            <a:r>
              <a:rPr lang="es-MX" dirty="0">
                <a:solidFill>
                  <a:srgbClr val="231F20"/>
                </a:solidFill>
                <a:latin typeface="Helvetica Compressed" pitchFamily="50" charset="0"/>
              </a:rPr>
              <a:t>¿Qué es la Comunicación</a:t>
            </a:r>
            <a:br>
              <a:rPr lang="es-MX" dirty="0">
                <a:solidFill>
                  <a:srgbClr val="231F20"/>
                </a:solidFill>
                <a:latin typeface="Helvetica Compressed" pitchFamily="50" charset="0"/>
              </a:rPr>
            </a:br>
            <a:r>
              <a:rPr lang="es-MX" dirty="0">
                <a:solidFill>
                  <a:srgbClr val="231F20"/>
                </a:solidFill>
                <a:latin typeface="Helvetica Compressed" pitchFamily="50" charset="0"/>
              </a:rPr>
              <a:t> Digital?</a:t>
            </a:r>
            <a:endParaRPr lang="es-SV" dirty="0">
              <a:solidFill>
                <a:srgbClr val="231F20"/>
              </a:solidFill>
              <a:latin typeface="Helvetica Compressed" pitchFamily="50" charset="0"/>
            </a:endParaRPr>
          </a:p>
        </p:txBody>
      </p:sp>
    </p:spTree>
    <p:extLst>
      <p:ext uri="{BB962C8B-B14F-4D97-AF65-F5344CB8AC3E}">
        <p14:creationId xmlns:p14="http://schemas.microsoft.com/office/powerpoint/2010/main" val="76213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434E5B-B9E9-4A28-8795-009956BE1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186720" y="869936"/>
            <a:ext cx="9144000" cy="691447"/>
          </a:xfrm>
        </p:spPr>
        <p:txBody>
          <a:bodyPr>
            <a:noAutofit/>
          </a:bodyPr>
          <a:lstStyle/>
          <a:p>
            <a:pPr algn="l"/>
            <a:r>
              <a:rPr lang="es-MX" sz="4800" dirty="0">
                <a:solidFill>
                  <a:srgbClr val="231F20"/>
                </a:solidFill>
                <a:latin typeface="Helvetica Compressed" pitchFamily="50" charset="0"/>
              </a:rPr>
              <a:t>¿Qué entiendes por una estrategia </a:t>
            </a:r>
            <a:br>
              <a:rPr lang="es-MX" sz="4800" dirty="0">
                <a:solidFill>
                  <a:srgbClr val="231F20"/>
                </a:solidFill>
                <a:latin typeface="Helvetica Compressed" pitchFamily="50" charset="0"/>
              </a:rPr>
            </a:br>
            <a:r>
              <a:rPr lang="es-MX" sz="4800" dirty="0">
                <a:solidFill>
                  <a:srgbClr val="231F20"/>
                </a:solidFill>
                <a:latin typeface="Helvetica Compressed" pitchFamily="50" charset="0"/>
              </a:rPr>
              <a:t>de comunicación digital?</a:t>
            </a:r>
            <a:endParaRPr lang="es-SV" sz="4800" dirty="0">
              <a:solidFill>
                <a:srgbClr val="231F20"/>
              </a:solidFill>
              <a:latin typeface="Helvetica Compressed" pitchFamily="50" charset="0"/>
            </a:endParaRPr>
          </a:p>
        </p:txBody>
      </p:sp>
      <p:sp>
        <p:nvSpPr>
          <p:cNvPr id="9" name="Rectángulo: esquinas redondeadas 8">
            <a:extLst>
              <a:ext uri="{FF2B5EF4-FFF2-40B4-BE49-F238E27FC236}">
                <a16:creationId xmlns:a16="http://schemas.microsoft.com/office/drawing/2014/main" id="{4DA657A0-E2E3-4CFD-B1C0-7CEA92EECE4B}"/>
              </a:ext>
            </a:extLst>
          </p:cNvPr>
          <p:cNvSpPr/>
          <p:nvPr/>
        </p:nvSpPr>
        <p:spPr>
          <a:xfrm>
            <a:off x="8481848" y="1789592"/>
            <a:ext cx="3358540" cy="4148753"/>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5" name="Rectángulo 4">
            <a:extLst>
              <a:ext uri="{FF2B5EF4-FFF2-40B4-BE49-F238E27FC236}">
                <a16:creationId xmlns:a16="http://schemas.microsoft.com/office/drawing/2014/main" id="{D4C284E3-145B-4F63-8F76-3174FC103CD8}"/>
              </a:ext>
            </a:extLst>
          </p:cNvPr>
          <p:cNvSpPr/>
          <p:nvPr/>
        </p:nvSpPr>
        <p:spPr>
          <a:xfrm>
            <a:off x="8130236" y="1561383"/>
            <a:ext cx="3875044" cy="4681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3" name="Imagen 2">
            <a:extLst>
              <a:ext uri="{FF2B5EF4-FFF2-40B4-BE49-F238E27FC236}">
                <a16:creationId xmlns:a16="http://schemas.microsoft.com/office/drawing/2014/main" id="{1C099612-0489-4431-9FA1-A8CE2C48C45D}"/>
              </a:ext>
            </a:extLst>
          </p:cNvPr>
          <p:cNvPicPr>
            <a:picLocks noChangeAspect="1"/>
          </p:cNvPicPr>
          <p:nvPr/>
        </p:nvPicPr>
        <p:blipFill>
          <a:blip r:embed="rId4"/>
          <a:stretch>
            <a:fillRect/>
          </a:stretch>
        </p:blipFill>
        <p:spPr>
          <a:xfrm>
            <a:off x="1014313" y="1469330"/>
            <a:ext cx="10393202" cy="5357987"/>
          </a:xfrm>
          <a:prstGeom prst="rect">
            <a:avLst/>
          </a:prstGeom>
        </p:spPr>
      </p:pic>
    </p:spTree>
    <p:extLst>
      <p:ext uri="{BB962C8B-B14F-4D97-AF65-F5344CB8AC3E}">
        <p14:creationId xmlns:p14="http://schemas.microsoft.com/office/powerpoint/2010/main" val="21088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434E5B-B9E9-4A28-8795-009956BE1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186720" y="869936"/>
            <a:ext cx="9144000" cy="691447"/>
          </a:xfrm>
        </p:spPr>
        <p:txBody>
          <a:bodyPr>
            <a:noAutofit/>
          </a:bodyPr>
          <a:lstStyle/>
          <a:p>
            <a:pPr algn="l"/>
            <a:r>
              <a:rPr lang="es-MX" sz="4800" dirty="0">
                <a:solidFill>
                  <a:srgbClr val="231F20"/>
                </a:solidFill>
                <a:latin typeface="Helvetica Compressed" pitchFamily="50" charset="0"/>
              </a:rPr>
              <a:t>¿Cómo considera la comunicación en RRSS del MCP-ES?</a:t>
            </a:r>
            <a:endParaRPr lang="es-SV" sz="4800" dirty="0">
              <a:solidFill>
                <a:srgbClr val="231F20"/>
              </a:solidFill>
              <a:latin typeface="Helvetica Compressed" pitchFamily="50" charset="0"/>
            </a:endParaRPr>
          </a:p>
        </p:txBody>
      </p:sp>
      <p:sp>
        <p:nvSpPr>
          <p:cNvPr id="9" name="Rectángulo: esquinas redondeadas 8">
            <a:extLst>
              <a:ext uri="{FF2B5EF4-FFF2-40B4-BE49-F238E27FC236}">
                <a16:creationId xmlns:a16="http://schemas.microsoft.com/office/drawing/2014/main" id="{4DA657A0-E2E3-4CFD-B1C0-7CEA92EECE4B}"/>
              </a:ext>
            </a:extLst>
          </p:cNvPr>
          <p:cNvSpPr/>
          <p:nvPr/>
        </p:nvSpPr>
        <p:spPr>
          <a:xfrm>
            <a:off x="8481848" y="1789592"/>
            <a:ext cx="3358540" cy="4148753"/>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 name="Rectángulo 2">
            <a:extLst>
              <a:ext uri="{FF2B5EF4-FFF2-40B4-BE49-F238E27FC236}">
                <a16:creationId xmlns:a16="http://schemas.microsoft.com/office/drawing/2014/main" id="{6E92A9F3-D258-44CA-9BFE-740EE42EC301}"/>
              </a:ext>
            </a:extLst>
          </p:cNvPr>
          <p:cNvSpPr/>
          <p:nvPr/>
        </p:nvSpPr>
        <p:spPr>
          <a:xfrm>
            <a:off x="8130236" y="1561383"/>
            <a:ext cx="3875044" cy="4681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5" name="Imagen 4">
            <a:extLst>
              <a:ext uri="{FF2B5EF4-FFF2-40B4-BE49-F238E27FC236}">
                <a16:creationId xmlns:a16="http://schemas.microsoft.com/office/drawing/2014/main" id="{98549333-C09A-44A6-821F-DAA83EB2C2A4}"/>
              </a:ext>
            </a:extLst>
          </p:cNvPr>
          <p:cNvPicPr>
            <a:picLocks noChangeAspect="1"/>
          </p:cNvPicPr>
          <p:nvPr/>
        </p:nvPicPr>
        <p:blipFill rotWithShape="1">
          <a:blip r:embed="rId4"/>
          <a:srcRect b="21302"/>
          <a:stretch/>
        </p:blipFill>
        <p:spPr>
          <a:xfrm>
            <a:off x="113908" y="2090515"/>
            <a:ext cx="11726480" cy="3546906"/>
          </a:xfrm>
          <a:prstGeom prst="rect">
            <a:avLst/>
          </a:prstGeom>
        </p:spPr>
      </p:pic>
    </p:spTree>
    <p:extLst>
      <p:ext uri="{BB962C8B-B14F-4D97-AF65-F5344CB8AC3E}">
        <p14:creationId xmlns:p14="http://schemas.microsoft.com/office/powerpoint/2010/main" val="303736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434E5B-B9E9-4A28-8795-009956BE1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336621" y="565136"/>
            <a:ext cx="9144000" cy="691447"/>
          </a:xfrm>
        </p:spPr>
        <p:txBody>
          <a:bodyPr>
            <a:noAutofit/>
          </a:bodyPr>
          <a:lstStyle/>
          <a:p>
            <a:pPr algn="l"/>
            <a:r>
              <a:rPr lang="es-MX" dirty="0">
                <a:solidFill>
                  <a:srgbClr val="231F20"/>
                </a:solidFill>
                <a:latin typeface="Helvetica Compressed" pitchFamily="50" charset="0"/>
              </a:rPr>
              <a:t>¿Cuáles RRSS </a:t>
            </a:r>
            <a:r>
              <a:rPr lang="es-MX" sz="6600" dirty="0">
                <a:solidFill>
                  <a:srgbClr val="231F20"/>
                </a:solidFill>
                <a:latin typeface="Helvetica Compressed" pitchFamily="50" charset="0"/>
              </a:rPr>
              <a:t>tiene</a:t>
            </a:r>
            <a:r>
              <a:rPr lang="es-MX" dirty="0">
                <a:solidFill>
                  <a:srgbClr val="231F20"/>
                </a:solidFill>
                <a:latin typeface="Helvetica Compressed" pitchFamily="50" charset="0"/>
              </a:rPr>
              <a:t> usted?</a:t>
            </a:r>
            <a:endParaRPr lang="es-SV" dirty="0">
              <a:solidFill>
                <a:srgbClr val="231F20"/>
              </a:solidFill>
              <a:latin typeface="Helvetica Compressed" pitchFamily="50" charset="0"/>
            </a:endParaRPr>
          </a:p>
        </p:txBody>
      </p:sp>
      <p:sp>
        <p:nvSpPr>
          <p:cNvPr id="9" name="Rectángulo: esquinas redondeadas 8">
            <a:extLst>
              <a:ext uri="{FF2B5EF4-FFF2-40B4-BE49-F238E27FC236}">
                <a16:creationId xmlns:a16="http://schemas.microsoft.com/office/drawing/2014/main" id="{4DA657A0-E2E3-4CFD-B1C0-7CEA92EECE4B}"/>
              </a:ext>
            </a:extLst>
          </p:cNvPr>
          <p:cNvSpPr/>
          <p:nvPr/>
        </p:nvSpPr>
        <p:spPr>
          <a:xfrm>
            <a:off x="8481848" y="1789592"/>
            <a:ext cx="3358540" cy="4148753"/>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 name="Rectángulo 2">
            <a:extLst>
              <a:ext uri="{FF2B5EF4-FFF2-40B4-BE49-F238E27FC236}">
                <a16:creationId xmlns:a16="http://schemas.microsoft.com/office/drawing/2014/main" id="{6E92A9F3-D258-44CA-9BFE-740EE42EC301}"/>
              </a:ext>
            </a:extLst>
          </p:cNvPr>
          <p:cNvSpPr/>
          <p:nvPr/>
        </p:nvSpPr>
        <p:spPr>
          <a:xfrm>
            <a:off x="8130236" y="1561383"/>
            <a:ext cx="3875044" cy="4681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7" name="Imagen 6">
            <a:extLst>
              <a:ext uri="{FF2B5EF4-FFF2-40B4-BE49-F238E27FC236}">
                <a16:creationId xmlns:a16="http://schemas.microsoft.com/office/drawing/2014/main" id="{B6222837-AC6C-4C06-961F-268F1CAFE8F2}"/>
              </a:ext>
            </a:extLst>
          </p:cNvPr>
          <p:cNvPicPr>
            <a:picLocks noChangeAspect="1"/>
          </p:cNvPicPr>
          <p:nvPr/>
        </p:nvPicPr>
        <p:blipFill rotWithShape="1">
          <a:blip r:embed="rId4"/>
          <a:srcRect b="8320"/>
          <a:stretch/>
        </p:blipFill>
        <p:spPr>
          <a:xfrm>
            <a:off x="577886" y="2063803"/>
            <a:ext cx="9974067" cy="3676921"/>
          </a:xfrm>
          <a:prstGeom prst="rect">
            <a:avLst/>
          </a:prstGeom>
        </p:spPr>
      </p:pic>
    </p:spTree>
    <p:extLst>
      <p:ext uri="{BB962C8B-B14F-4D97-AF65-F5344CB8AC3E}">
        <p14:creationId xmlns:p14="http://schemas.microsoft.com/office/powerpoint/2010/main" val="354825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434E5B-B9E9-4A28-8795-009956BE1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381592" y="984040"/>
            <a:ext cx="9144000" cy="691447"/>
          </a:xfrm>
        </p:spPr>
        <p:txBody>
          <a:bodyPr>
            <a:noAutofit/>
          </a:bodyPr>
          <a:lstStyle/>
          <a:p>
            <a:pPr algn="l"/>
            <a:r>
              <a:rPr lang="es-MX" sz="4800" dirty="0">
                <a:solidFill>
                  <a:srgbClr val="231F20"/>
                </a:solidFill>
                <a:latin typeface="Helvetica Compressed" pitchFamily="50" charset="0"/>
              </a:rPr>
              <a:t>¿Cuáles son las redes sociales </a:t>
            </a:r>
            <a:br>
              <a:rPr lang="es-MX" sz="4800" dirty="0">
                <a:solidFill>
                  <a:srgbClr val="231F20"/>
                </a:solidFill>
                <a:latin typeface="Helvetica Compressed" pitchFamily="50" charset="0"/>
              </a:rPr>
            </a:br>
            <a:r>
              <a:rPr lang="es-MX" sz="4800" dirty="0">
                <a:solidFill>
                  <a:srgbClr val="231F20"/>
                </a:solidFill>
                <a:latin typeface="Helvetica Compressed" pitchFamily="50" charset="0"/>
              </a:rPr>
              <a:t>del MCP-ES?</a:t>
            </a:r>
            <a:endParaRPr lang="es-SV" sz="4800" dirty="0">
              <a:solidFill>
                <a:srgbClr val="231F20"/>
              </a:solidFill>
              <a:latin typeface="Helvetica Compressed" pitchFamily="50" charset="0"/>
            </a:endParaRPr>
          </a:p>
        </p:txBody>
      </p:sp>
      <p:sp>
        <p:nvSpPr>
          <p:cNvPr id="9" name="Rectángulo: esquinas redondeadas 8">
            <a:extLst>
              <a:ext uri="{FF2B5EF4-FFF2-40B4-BE49-F238E27FC236}">
                <a16:creationId xmlns:a16="http://schemas.microsoft.com/office/drawing/2014/main" id="{4DA657A0-E2E3-4CFD-B1C0-7CEA92EECE4B}"/>
              </a:ext>
            </a:extLst>
          </p:cNvPr>
          <p:cNvSpPr/>
          <p:nvPr/>
        </p:nvSpPr>
        <p:spPr>
          <a:xfrm>
            <a:off x="8481848" y="1789592"/>
            <a:ext cx="3358540" cy="4148753"/>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 name="Rectángulo 2">
            <a:extLst>
              <a:ext uri="{FF2B5EF4-FFF2-40B4-BE49-F238E27FC236}">
                <a16:creationId xmlns:a16="http://schemas.microsoft.com/office/drawing/2014/main" id="{6E92A9F3-D258-44CA-9BFE-740EE42EC301}"/>
              </a:ext>
            </a:extLst>
          </p:cNvPr>
          <p:cNvSpPr/>
          <p:nvPr/>
        </p:nvSpPr>
        <p:spPr>
          <a:xfrm>
            <a:off x="8068434" y="1561383"/>
            <a:ext cx="3875044" cy="4681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8" name="Imagen 7">
            <a:extLst>
              <a:ext uri="{FF2B5EF4-FFF2-40B4-BE49-F238E27FC236}">
                <a16:creationId xmlns:a16="http://schemas.microsoft.com/office/drawing/2014/main" id="{920B5B1F-70DA-4D84-9C9A-F3B5E9A370D2}"/>
              </a:ext>
            </a:extLst>
          </p:cNvPr>
          <p:cNvPicPr>
            <a:picLocks noChangeAspect="1"/>
          </p:cNvPicPr>
          <p:nvPr/>
        </p:nvPicPr>
        <p:blipFill rotWithShape="1">
          <a:blip r:embed="rId4"/>
          <a:srcRect t="-2152" b="8468"/>
          <a:stretch/>
        </p:blipFill>
        <p:spPr>
          <a:xfrm>
            <a:off x="351612" y="2016578"/>
            <a:ext cx="11807188" cy="4340672"/>
          </a:xfrm>
          <a:prstGeom prst="rect">
            <a:avLst/>
          </a:prstGeom>
        </p:spPr>
      </p:pic>
    </p:spTree>
    <p:extLst>
      <p:ext uri="{BB962C8B-B14F-4D97-AF65-F5344CB8AC3E}">
        <p14:creationId xmlns:p14="http://schemas.microsoft.com/office/powerpoint/2010/main" val="115763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434E5B-B9E9-4A28-8795-009956BE1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351612" y="505065"/>
            <a:ext cx="9144000" cy="691447"/>
          </a:xfrm>
        </p:spPr>
        <p:txBody>
          <a:bodyPr>
            <a:noAutofit/>
          </a:bodyPr>
          <a:lstStyle/>
          <a:p>
            <a:pPr algn="l"/>
            <a:r>
              <a:rPr lang="es-MX" sz="4800" dirty="0">
                <a:solidFill>
                  <a:srgbClr val="231F20"/>
                </a:solidFill>
                <a:latin typeface="Helvetica Compressed" pitchFamily="50" charset="0"/>
              </a:rPr>
              <a:t>¿Qué contenido consume?</a:t>
            </a:r>
            <a:endParaRPr lang="es-SV" sz="4800" dirty="0">
              <a:solidFill>
                <a:srgbClr val="231F20"/>
              </a:solidFill>
              <a:latin typeface="Helvetica Compressed" pitchFamily="50" charset="0"/>
            </a:endParaRPr>
          </a:p>
        </p:txBody>
      </p:sp>
      <p:sp>
        <p:nvSpPr>
          <p:cNvPr id="9" name="Rectángulo: esquinas redondeadas 8">
            <a:extLst>
              <a:ext uri="{FF2B5EF4-FFF2-40B4-BE49-F238E27FC236}">
                <a16:creationId xmlns:a16="http://schemas.microsoft.com/office/drawing/2014/main" id="{4DA657A0-E2E3-4CFD-B1C0-7CEA92EECE4B}"/>
              </a:ext>
            </a:extLst>
          </p:cNvPr>
          <p:cNvSpPr/>
          <p:nvPr/>
        </p:nvSpPr>
        <p:spPr>
          <a:xfrm>
            <a:off x="8481848" y="1789592"/>
            <a:ext cx="3358540" cy="4148753"/>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 name="Rectángulo 2">
            <a:extLst>
              <a:ext uri="{FF2B5EF4-FFF2-40B4-BE49-F238E27FC236}">
                <a16:creationId xmlns:a16="http://schemas.microsoft.com/office/drawing/2014/main" id="{6E92A9F3-D258-44CA-9BFE-740EE42EC301}"/>
              </a:ext>
            </a:extLst>
          </p:cNvPr>
          <p:cNvSpPr/>
          <p:nvPr/>
        </p:nvSpPr>
        <p:spPr>
          <a:xfrm>
            <a:off x="8068434" y="1561383"/>
            <a:ext cx="3875044" cy="4681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7" name="Imagen 6">
            <a:extLst>
              <a:ext uri="{FF2B5EF4-FFF2-40B4-BE49-F238E27FC236}">
                <a16:creationId xmlns:a16="http://schemas.microsoft.com/office/drawing/2014/main" id="{B2DA0E94-F033-4E3F-8AA7-70F59A00EAAC}"/>
              </a:ext>
            </a:extLst>
          </p:cNvPr>
          <p:cNvPicPr>
            <a:picLocks noChangeAspect="1"/>
          </p:cNvPicPr>
          <p:nvPr/>
        </p:nvPicPr>
        <p:blipFill rotWithShape="1">
          <a:blip r:embed="rId4"/>
          <a:srcRect b="7926"/>
          <a:stretch/>
        </p:blipFill>
        <p:spPr>
          <a:xfrm>
            <a:off x="351612" y="1827887"/>
            <a:ext cx="11254050" cy="4148753"/>
          </a:xfrm>
          <a:prstGeom prst="rect">
            <a:avLst/>
          </a:prstGeom>
        </p:spPr>
      </p:pic>
    </p:spTree>
    <p:extLst>
      <p:ext uri="{BB962C8B-B14F-4D97-AF65-F5344CB8AC3E}">
        <p14:creationId xmlns:p14="http://schemas.microsoft.com/office/powerpoint/2010/main" val="2496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434E5B-B9E9-4A28-8795-009956BE1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351612" y="505065"/>
            <a:ext cx="9144000" cy="691447"/>
          </a:xfrm>
        </p:spPr>
        <p:txBody>
          <a:bodyPr>
            <a:noAutofit/>
          </a:bodyPr>
          <a:lstStyle/>
          <a:p>
            <a:pPr algn="l"/>
            <a:r>
              <a:rPr lang="es-MX" sz="4800" dirty="0">
                <a:solidFill>
                  <a:srgbClr val="231F20"/>
                </a:solidFill>
                <a:latin typeface="Helvetica Compressed" pitchFamily="50" charset="0"/>
              </a:rPr>
              <a:t>¿Qué formatos prefiere?</a:t>
            </a:r>
            <a:endParaRPr lang="es-SV" sz="4800" dirty="0">
              <a:solidFill>
                <a:srgbClr val="231F20"/>
              </a:solidFill>
              <a:latin typeface="Helvetica Compressed" pitchFamily="50" charset="0"/>
            </a:endParaRPr>
          </a:p>
        </p:txBody>
      </p:sp>
      <p:sp>
        <p:nvSpPr>
          <p:cNvPr id="9" name="Rectángulo: esquinas redondeadas 8">
            <a:extLst>
              <a:ext uri="{FF2B5EF4-FFF2-40B4-BE49-F238E27FC236}">
                <a16:creationId xmlns:a16="http://schemas.microsoft.com/office/drawing/2014/main" id="{4DA657A0-E2E3-4CFD-B1C0-7CEA92EECE4B}"/>
              </a:ext>
            </a:extLst>
          </p:cNvPr>
          <p:cNvSpPr/>
          <p:nvPr/>
        </p:nvSpPr>
        <p:spPr>
          <a:xfrm>
            <a:off x="8481848" y="1789592"/>
            <a:ext cx="3358540" cy="4148753"/>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3" name="Rectángulo 2">
            <a:extLst>
              <a:ext uri="{FF2B5EF4-FFF2-40B4-BE49-F238E27FC236}">
                <a16:creationId xmlns:a16="http://schemas.microsoft.com/office/drawing/2014/main" id="{6E92A9F3-D258-44CA-9BFE-740EE42EC301}"/>
              </a:ext>
            </a:extLst>
          </p:cNvPr>
          <p:cNvSpPr/>
          <p:nvPr/>
        </p:nvSpPr>
        <p:spPr>
          <a:xfrm>
            <a:off x="8068434" y="1561383"/>
            <a:ext cx="3875044" cy="4681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8" name="Imagen 7">
            <a:extLst>
              <a:ext uri="{FF2B5EF4-FFF2-40B4-BE49-F238E27FC236}">
                <a16:creationId xmlns:a16="http://schemas.microsoft.com/office/drawing/2014/main" id="{80CCA1FB-F603-4412-808D-7A53DE2DE179}"/>
              </a:ext>
            </a:extLst>
          </p:cNvPr>
          <p:cNvPicPr>
            <a:picLocks noChangeAspect="1"/>
          </p:cNvPicPr>
          <p:nvPr/>
        </p:nvPicPr>
        <p:blipFill rotWithShape="1">
          <a:blip r:embed="rId4"/>
          <a:srcRect l="12240" b="7632"/>
          <a:stretch/>
        </p:blipFill>
        <p:spPr>
          <a:xfrm>
            <a:off x="884420" y="1701578"/>
            <a:ext cx="10283252" cy="4546397"/>
          </a:xfrm>
          <a:prstGeom prst="rect">
            <a:avLst/>
          </a:prstGeom>
        </p:spPr>
      </p:pic>
    </p:spTree>
    <p:extLst>
      <p:ext uri="{BB962C8B-B14F-4D97-AF65-F5344CB8AC3E}">
        <p14:creationId xmlns:p14="http://schemas.microsoft.com/office/powerpoint/2010/main" val="163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6AC0D99-7E28-4C58-92A8-637C02D5AD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529276" y="5728504"/>
            <a:ext cx="9144000" cy="691447"/>
          </a:xfrm>
        </p:spPr>
        <p:txBody>
          <a:bodyPr>
            <a:noAutofit/>
          </a:bodyPr>
          <a:lstStyle/>
          <a:p>
            <a:pPr algn="l">
              <a:lnSpc>
                <a:spcPct val="80000"/>
              </a:lnSpc>
            </a:pPr>
            <a:r>
              <a:rPr lang="es-MX" sz="8800" dirty="0">
                <a:solidFill>
                  <a:schemeClr val="bg1"/>
                </a:solidFill>
                <a:latin typeface="Helvetica Compressed" pitchFamily="50" charset="0"/>
              </a:rPr>
              <a:t>Análisis</a:t>
            </a:r>
            <a:br>
              <a:rPr lang="es-MX" sz="8800" dirty="0">
                <a:solidFill>
                  <a:schemeClr val="bg1"/>
                </a:solidFill>
                <a:latin typeface="Helvetica Compressed" pitchFamily="50" charset="0"/>
              </a:rPr>
            </a:br>
            <a:r>
              <a:rPr lang="es-MX" sz="8800" dirty="0">
                <a:solidFill>
                  <a:schemeClr val="bg1"/>
                </a:solidFill>
                <a:latin typeface="Helvetica Compressed" pitchFamily="50" charset="0"/>
              </a:rPr>
              <a:t>del</a:t>
            </a:r>
            <a:br>
              <a:rPr lang="es-MX" sz="8800" dirty="0">
                <a:solidFill>
                  <a:schemeClr val="bg1"/>
                </a:solidFill>
                <a:latin typeface="Helvetica Compressed" pitchFamily="50" charset="0"/>
              </a:rPr>
            </a:br>
            <a:r>
              <a:rPr lang="es-MX" sz="8800" dirty="0">
                <a:solidFill>
                  <a:schemeClr val="bg1"/>
                </a:solidFill>
                <a:latin typeface="Helvetica Compressed" pitchFamily="50" charset="0"/>
              </a:rPr>
              <a:t>entorno</a:t>
            </a:r>
            <a:endParaRPr lang="es-SV" sz="8800" dirty="0">
              <a:solidFill>
                <a:schemeClr val="bg1"/>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8348968" y="2601119"/>
            <a:ext cx="3353176" cy="1655762"/>
          </a:xfrm>
        </p:spPr>
        <p:txBody>
          <a:bodyPr>
            <a:noAutofit/>
          </a:bodyPr>
          <a:lstStyle/>
          <a:p>
            <a:pPr algn="l"/>
            <a:r>
              <a:rPr lang="es-MX" sz="4000" dirty="0" err="1">
                <a:solidFill>
                  <a:schemeClr val="bg1"/>
                </a:solidFill>
                <a:latin typeface="Helvetica" pitchFamily="2" charset="0"/>
              </a:rPr>
              <a:t>Keywords</a:t>
            </a:r>
            <a:r>
              <a:rPr lang="es-MX" sz="4000" dirty="0">
                <a:solidFill>
                  <a:schemeClr val="bg1"/>
                </a:solidFill>
                <a:latin typeface="Helvetica" pitchFamily="2" charset="0"/>
              </a:rPr>
              <a:t>:</a:t>
            </a:r>
          </a:p>
          <a:p>
            <a:endParaRPr lang="es-MX" sz="4000" dirty="0">
              <a:solidFill>
                <a:schemeClr val="bg1"/>
              </a:solidFill>
              <a:latin typeface="Helvetica Light" panose="020B0500000000000000" pitchFamily="34" charset="0"/>
            </a:endParaRPr>
          </a:p>
          <a:p>
            <a:pPr marL="342900" indent="-342900" algn="l">
              <a:buFont typeface="Arial" panose="020B0604020202020204" pitchFamily="34" charset="0"/>
              <a:buChar char="•"/>
            </a:pPr>
            <a:r>
              <a:rPr lang="es-MX" sz="2200" dirty="0">
                <a:solidFill>
                  <a:schemeClr val="bg1"/>
                </a:solidFill>
                <a:latin typeface="Helvetica Light" panose="020B0500000000000000" pitchFamily="34" charset="0"/>
              </a:rPr>
              <a:t>MCP-ES,</a:t>
            </a:r>
          </a:p>
          <a:p>
            <a:pPr marL="342900" indent="-342900" algn="l">
              <a:buFont typeface="Arial" panose="020B0604020202020204" pitchFamily="34" charset="0"/>
              <a:buChar char="•"/>
            </a:pPr>
            <a:r>
              <a:rPr lang="es-MX" sz="2200" dirty="0">
                <a:solidFill>
                  <a:schemeClr val="bg1"/>
                </a:solidFill>
                <a:latin typeface="Helvetica Light" panose="020B0500000000000000" pitchFamily="34" charset="0"/>
              </a:rPr>
              <a:t>MCP,</a:t>
            </a:r>
          </a:p>
          <a:p>
            <a:pPr marL="342900" indent="-342900" algn="l">
              <a:buFont typeface="Arial" panose="020B0604020202020204" pitchFamily="34" charset="0"/>
              <a:buChar char="•"/>
            </a:pPr>
            <a:r>
              <a:rPr lang="es-MX" sz="2200" dirty="0">
                <a:solidFill>
                  <a:schemeClr val="bg1"/>
                </a:solidFill>
                <a:latin typeface="Helvetica Light" panose="020B0500000000000000" pitchFamily="34" charset="0"/>
              </a:rPr>
              <a:t>Mecanismo coordinador de país,</a:t>
            </a:r>
          </a:p>
          <a:p>
            <a:pPr marL="342900" indent="-342900" algn="l">
              <a:buFont typeface="Arial" panose="020B0604020202020204" pitchFamily="34" charset="0"/>
              <a:buChar char="•"/>
            </a:pPr>
            <a:r>
              <a:rPr lang="es-MX" sz="2200" dirty="0">
                <a:solidFill>
                  <a:schemeClr val="bg1"/>
                </a:solidFill>
                <a:latin typeface="Helvetica Light" panose="020B0500000000000000" pitchFamily="34" charset="0"/>
              </a:rPr>
              <a:t>VIH</a:t>
            </a:r>
            <a:endParaRPr lang="es-SV" sz="2200" dirty="0">
              <a:solidFill>
                <a:schemeClr val="bg1"/>
              </a:solidFill>
              <a:latin typeface="Helvetica Light" panose="020B0500000000000000" pitchFamily="34" charset="0"/>
            </a:endParaRPr>
          </a:p>
        </p:txBody>
      </p:sp>
      <p:sp>
        <p:nvSpPr>
          <p:cNvPr id="6" name="Rectángulo: esquinas redondeadas 5">
            <a:extLst>
              <a:ext uri="{FF2B5EF4-FFF2-40B4-BE49-F238E27FC236}">
                <a16:creationId xmlns:a16="http://schemas.microsoft.com/office/drawing/2014/main" id="{A2B62F36-DB3E-40B1-8EDC-8E095508C311}"/>
              </a:ext>
            </a:extLst>
          </p:cNvPr>
          <p:cNvSpPr/>
          <p:nvPr/>
        </p:nvSpPr>
        <p:spPr>
          <a:xfrm>
            <a:off x="664028" y="1726977"/>
            <a:ext cx="1271751" cy="1061073"/>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 name="Rectángulo: esquinas redondeadas 6">
            <a:extLst>
              <a:ext uri="{FF2B5EF4-FFF2-40B4-BE49-F238E27FC236}">
                <a16:creationId xmlns:a16="http://schemas.microsoft.com/office/drawing/2014/main" id="{8EA2CF42-F273-4C92-AA3D-3992CD5BC4BB}"/>
              </a:ext>
            </a:extLst>
          </p:cNvPr>
          <p:cNvSpPr/>
          <p:nvPr/>
        </p:nvSpPr>
        <p:spPr>
          <a:xfrm>
            <a:off x="8262257" y="2322053"/>
            <a:ext cx="3265715" cy="1171487"/>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Signo más 7">
            <a:extLst>
              <a:ext uri="{FF2B5EF4-FFF2-40B4-BE49-F238E27FC236}">
                <a16:creationId xmlns:a16="http://schemas.microsoft.com/office/drawing/2014/main" id="{5A631F5B-9838-43A9-831D-C78FE1EE5F87}"/>
              </a:ext>
            </a:extLst>
          </p:cNvPr>
          <p:cNvSpPr/>
          <p:nvPr/>
        </p:nvSpPr>
        <p:spPr>
          <a:xfrm rot="2700000">
            <a:off x="4468390" y="507275"/>
            <a:ext cx="914400" cy="914400"/>
          </a:xfrm>
          <a:prstGeom prst="mathPlus">
            <a:avLst/>
          </a:prstGeom>
          <a:solidFill>
            <a:srgbClr val="FEB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98035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EA0AD57-F8E2-492D-BFEE-AA1675008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502772" y="2610358"/>
            <a:ext cx="8014741" cy="691447"/>
          </a:xfrm>
        </p:spPr>
        <p:txBody>
          <a:bodyPr>
            <a:noAutofit/>
          </a:bodyPr>
          <a:lstStyle/>
          <a:p>
            <a:pPr algn="l"/>
            <a:r>
              <a:rPr lang="es-MX" sz="7200" dirty="0">
                <a:latin typeface="Helvetica Compressed" pitchFamily="50" charset="0"/>
              </a:rPr>
              <a:t>Objetivos</a:t>
            </a:r>
            <a:endParaRPr lang="es-SV" sz="7200" dirty="0">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5427169" y="1008993"/>
            <a:ext cx="6180687" cy="5237949"/>
          </a:xfrm>
        </p:spPr>
        <p:txBody>
          <a:bodyPr>
            <a:normAutofit fontScale="70000" lnSpcReduction="20000"/>
          </a:bodyPr>
          <a:lstStyle/>
          <a:p>
            <a:pPr algn="l">
              <a:lnSpc>
                <a:spcPct val="100000"/>
              </a:lnSpc>
            </a:pPr>
            <a:r>
              <a:rPr lang="es-SV" b="1" dirty="0">
                <a:solidFill>
                  <a:schemeClr val="bg1"/>
                </a:solidFill>
                <a:latin typeface="Helvetica Light" panose="020B0500000000000000" pitchFamily="34" charset="0"/>
              </a:rPr>
              <a:t>Objetivo general: </a:t>
            </a:r>
          </a:p>
          <a:p>
            <a:pPr algn="l">
              <a:lnSpc>
                <a:spcPct val="100000"/>
              </a:lnSpc>
            </a:pPr>
            <a:endParaRPr lang="es-SV" dirty="0">
              <a:solidFill>
                <a:schemeClr val="bg1"/>
              </a:solidFill>
              <a:latin typeface="Helvetica Light" panose="020B0500000000000000" pitchFamily="34" charset="0"/>
            </a:endParaRPr>
          </a:p>
          <a:p>
            <a:pPr algn="just">
              <a:lnSpc>
                <a:spcPct val="100000"/>
              </a:lnSpc>
            </a:pPr>
            <a:r>
              <a:rPr lang="es-MX" b="1" dirty="0">
                <a:solidFill>
                  <a:schemeClr val="bg1"/>
                </a:solidFill>
                <a:latin typeface="Helvetica Light" panose="020B0500000000000000" pitchFamily="34" charset="0"/>
              </a:rPr>
              <a:t>- Posicionar al MCP-ES en medios digitales como un facilitador clave de la alineación y la integración con estructuras u órganos de coordinación nacionales e internacionales para lograr vínculos con plataformas de asociados donantes en la respuesta nacional al VIH y TB .</a:t>
            </a:r>
          </a:p>
          <a:p>
            <a:pPr algn="l">
              <a:lnSpc>
                <a:spcPct val="100000"/>
              </a:lnSpc>
            </a:pPr>
            <a:endParaRPr lang="es-MX" b="1" dirty="0">
              <a:solidFill>
                <a:schemeClr val="bg1"/>
              </a:solidFill>
              <a:latin typeface="Helvetica Light" panose="020B0500000000000000" pitchFamily="34" charset="0"/>
            </a:endParaRPr>
          </a:p>
          <a:p>
            <a:pPr algn="l">
              <a:lnSpc>
                <a:spcPct val="100000"/>
              </a:lnSpc>
            </a:pPr>
            <a:r>
              <a:rPr lang="es-MX" b="1" dirty="0">
                <a:solidFill>
                  <a:schemeClr val="bg1"/>
                </a:solidFill>
                <a:latin typeface="Helvetica Light" panose="020B0500000000000000" pitchFamily="34" charset="0"/>
              </a:rPr>
              <a:t>Objetivos específicos: </a:t>
            </a:r>
          </a:p>
          <a:p>
            <a:pPr algn="l">
              <a:lnSpc>
                <a:spcPct val="100000"/>
              </a:lnSpc>
            </a:pPr>
            <a:endParaRPr lang="es-MX" b="1" dirty="0">
              <a:solidFill>
                <a:schemeClr val="bg1"/>
              </a:solidFill>
              <a:latin typeface="Helvetica Light" panose="020B0500000000000000" pitchFamily="34" charset="0"/>
            </a:endParaRPr>
          </a:p>
          <a:p>
            <a:pPr algn="just">
              <a:lnSpc>
                <a:spcPct val="100000"/>
              </a:lnSpc>
            </a:pPr>
            <a:r>
              <a:rPr lang="es-MX" b="1" dirty="0">
                <a:solidFill>
                  <a:schemeClr val="bg1"/>
                </a:solidFill>
                <a:latin typeface="Helvetica Light" panose="020B0500000000000000" pitchFamily="34" charset="0"/>
              </a:rPr>
              <a:t>- Generar contenido de valor que contribuya al posicionamiento del MCP-ES.</a:t>
            </a:r>
          </a:p>
          <a:p>
            <a:pPr algn="just">
              <a:lnSpc>
                <a:spcPct val="100000"/>
              </a:lnSpc>
            </a:pPr>
            <a:r>
              <a:rPr lang="es-MX" b="1" dirty="0">
                <a:solidFill>
                  <a:schemeClr val="bg1"/>
                </a:solidFill>
                <a:latin typeface="Helvetica Light" panose="020B0500000000000000" pitchFamily="34" charset="0"/>
              </a:rPr>
              <a:t>- Construir una identidad visual que identifique al Mecanismo Coordinador de País. </a:t>
            </a:r>
          </a:p>
          <a:p>
            <a:pPr algn="just">
              <a:lnSpc>
                <a:spcPct val="100000"/>
              </a:lnSpc>
            </a:pPr>
            <a:r>
              <a:rPr lang="es-MX" b="1" dirty="0">
                <a:solidFill>
                  <a:schemeClr val="bg1"/>
                </a:solidFill>
                <a:latin typeface="Helvetica Light" panose="020B0500000000000000" pitchFamily="34" charset="0"/>
              </a:rPr>
              <a:t>- Utilizar los medios digitales para generar una cultura de transparencia que permita captar nuevos socios, donantes y adeptos. </a:t>
            </a:r>
          </a:p>
          <a:p>
            <a:pPr algn="just">
              <a:lnSpc>
                <a:spcPct val="100000"/>
              </a:lnSpc>
            </a:pPr>
            <a:r>
              <a:rPr lang="es-MX" b="1" dirty="0">
                <a:solidFill>
                  <a:schemeClr val="bg1"/>
                </a:solidFill>
                <a:latin typeface="Helvetica Light" panose="020B0500000000000000" pitchFamily="34" charset="0"/>
              </a:rPr>
              <a:t>- Realizar acciones que permitan generar una proyección de todos los y las miembros/as del MCP-ES. </a:t>
            </a:r>
          </a:p>
          <a:p>
            <a:pPr algn="l"/>
            <a:endParaRPr lang="es-SV" dirty="0"/>
          </a:p>
        </p:txBody>
      </p:sp>
      <p:sp>
        <p:nvSpPr>
          <p:cNvPr id="6" name="Rectángulo: esquinas redondeadas 5">
            <a:extLst>
              <a:ext uri="{FF2B5EF4-FFF2-40B4-BE49-F238E27FC236}">
                <a16:creationId xmlns:a16="http://schemas.microsoft.com/office/drawing/2014/main" id="{F3D5E160-3B17-4BE7-A8B0-C844E01EF4D3}"/>
              </a:ext>
            </a:extLst>
          </p:cNvPr>
          <p:cNvSpPr/>
          <p:nvPr/>
        </p:nvSpPr>
        <p:spPr>
          <a:xfrm>
            <a:off x="5389165" y="859217"/>
            <a:ext cx="2640739" cy="559677"/>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 name="Rectángulo: esquinas redondeadas 6">
            <a:extLst>
              <a:ext uri="{FF2B5EF4-FFF2-40B4-BE49-F238E27FC236}">
                <a16:creationId xmlns:a16="http://schemas.microsoft.com/office/drawing/2014/main" id="{4F510477-2F38-45F8-9031-F19AC9872579}"/>
              </a:ext>
            </a:extLst>
          </p:cNvPr>
          <p:cNvSpPr/>
          <p:nvPr/>
        </p:nvSpPr>
        <p:spPr>
          <a:xfrm>
            <a:off x="5389164" y="3021967"/>
            <a:ext cx="2640739" cy="559677"/>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Estrella: 4 puntas 7">
            <a:extLst>
              <a:ext uri="{FF2B5EF4-FFF2-40B4-BE49-F238E27FC236}">
                <a16:creationId xmlns:a16="http://schemas.microsoft.com/office/drawing/2014/main" id="{7EA731FA-0D71-4CE7-A51A-3AE8AD27CF73}"/>
              </a:ext>
            </a:extLst>
          </p:cNvPr>
          <p:cNvSpPr/>
          <p:nvPr/>
        </p:nvSpPr>
        <p:spPr>
          <a:xfrm>
            <a:off x="1648967" y="4988812"/>
            <a:ext cx="830317" cy="830317"/>
          </a:xfrm>
          <a:prstGeom prst="star4">
            <a:avLst/>
          </a:prstGeom>
          <a:solidFill>
            <a:srgbClr val="0E6C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9" name="Signo más 8">
            <a:extLst>
              <a:ext uri="{FF2B5EF4-FFF2-40B4-BE49-F238E27FC236}">
                <a16:creationId xmlns:a16="http://schemas.microsoft.com/office/drawing/2014/main" id="{1A51D108-8BC6-427A-A843-EB5B26360E4A}"/>
              </a:ext>
            </a:extLst>
          </p:cNvPr>
          <p:cNvSpPr/>
          <p:nvPr/>
        </p:nvSpPr>
        <p:spPr>
          <a:xfrm rot="2700000">
            <a:off x="734567" y="4946770"/>
            <a:ext cx="914400" cy="914400"/>
          </a:xfrm>
          <a:prstGeom prst="mathPlus">
            <a:avLst/>
          </a:prstGeom>
          <a:solidFill>
            <a:srgbClr val="FEB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276825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3A4F9D0-7001-422C-922A-D8C089DFB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8B9F2F64-C0C2-4AFA-AA20-E0E2941811C1}"/>
              </a:ext>
            </a:extLst>
          </p:cNvPr>
          <p:cNvPicPr>
            <a:picLocks noChangeAspect="1"/>
          </p:cNvPicPr>
          <p:nvPr/>
        </p:nvPicPr>
        <p:blipFill rotWithShape="1">
          <a:blip r:embed="rId3">
            <a:extLst>
              <a:ext uri="{28A0092B-C50C-407E-A947-70E740481C1C}">
                <a14:useLocalDpi xmlns:a14="http://schemas.microsoft.com/office/drawing/2010/main" val="0"/>
              </a:ext>
            </a:extLst>
          </a:blip>
          <a:srcRect l="27553" r="46670"/>
          <a:stretch/>
        </p:blipFill>
        <p:spPr>
          <a:xfrm>
            <a:off x="0" y="-28682"/>
            <a:ext cx="1784093" cy="6886682"/>
          </a:xfrm>
          <a:prstGeom prst="rect">
            <a:avLst/>
          </a:prstGeom>
        </p:spPr>
      </p:pic>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1953135" y="6052488"/>
            <a:ext cx="5543606" cy="534821"/>
          </a:xfrm>
        </p:spPr>
        <p:txBody>
          <a:bodyPr>
            <a:noAutofit/>
          </a:bodyPr>
          <a:lstStyle/>
          <a:p>
            <a:r>
              <a:rPr lang="es-SV" sz="2000" b="1" i="1" dirty="0">
                <a:solidFill>
                  <a:schemeClr val="bg1"/>
                </a:solidFill>
                <a:effectLst>
                  <a:outerShdw blurRad="38100" dist="38100" dir="2700000" algn="tl">
                    <a:srgbClr val="000000">
                      <a:alpha val="43137"/>
                    </a:srgbClr>
                  </a:outerShdw>
                </a:effectLst>
                <a:latin typeface="Helvetica" pitchFamily="2" charset="0"/>
              </a:rPr>
              <a:t>Cooperación </a:t>
            </a:r>
          </a:p>
          <a:p>
            <a:r>
              <a:rPr lang="es-SV" sz="2000" b="1" i="1" dirty="0">
                <a:solidFill>
                  <a:schemeClr val="bg1"/>
                </a:solidFill>
                <a:effectLst>
                  <a:outerShdw blurRad="38100" dist="38100" dir="2700000" algn="tl">
                    <a:srgbClr val="000000">
                      <a:alpha val="43137"/>
                    </a:srgbClr>
                  </a:outerShdw>
                </a:effectLst>
                <a:latin typeface="Helvetica" pitchFamily="2" charset="0"/>
              </a:rPr>
              <a:t>Internacional </a:t>
            </a:r>
          </a:p>
        </p:txBody>
      </p:sp>
      <p:sp>
        <p:nvSpPr>
          <p:cNvPr id="12" name="Signo más 11">
            <a:extLst>
              <a:ext uri="{FF2B5EF4-FFF2-40B4-BE49-F238E27FC236}">
                <a16:creationId xmlns:a16="http://schemas.microsoft.com/office/drawing/2014/main" id="{24CA5C5D-D84B-4304-80A2-9E7358FF7EA2}"/>
              </a:ext>
            </a:extLst>
          </p:cNvPr>
          <p:cNvSpPr/>
          <p:nvPr/>
        </p:nvSpPr>
        <p:spPr>
          <a:xfrm rot="2700000">
            <a:off x="-48514" y="4605316"/>
            <a:ext cx="914400" cy="914400"/>
          </a:xfrm>
          <a:prstGeom prst="mathPlus">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87978" y="5269428"/>
            <a:ext cx="9144000" cy="691447"/>
          </a:xfrm>
        </p:spPr>
        <p:txBody>
          <a:bodyPr>
            <a:noAutofit/>
          </a:bodyPr>
          <a:lstStyle/>
          <a:p>
            <a:pPr algn="l"/>
            <a:r>
              <a:rPr lang="es-MX" sz="3200" dirty="0">
                <a:solidFill>
                  <a:schemeClr val="bg1"/>
                </a:solidFill>
                <a:effectLst>
                  <a:outerShdw blurRad="38100" dist="38100" dir="2700000" algn="tl">
                    <a:srgbClr val="000000">
                      <a:alpha val="43137"/>
                    </a:srgbClr>
                  </a:outerShdw>
                </a:effectLst>
                <a:latin typeface="Helvetica Compressed" pitchFamily="50" charset="0"/>
              </a:rPr>
              <a:t>Público A </a:t>
            </a:r>
            <a:endParaRPr lang="es-SV" sz="3200" dirty="0">
              <a:solidFill>
                <a:schemeClr val="bg1"/>
              </a:solidFill>
              <a:effectLst>
                <a:outerShdw blurRad="38100" dist="38100" dir="2700000" algn="tl">
                  <a:srgbClr val="000000">
                    <a:alpha val="43137"/>
                  </a:srgbClr>
                </a:outerShdw>
              </a:effectLst>
              <a:latin typeface="Helvetica Compressed" pitchFamily="50" charset="0"/>
            </a:endParaRPr>
          </a:p>
        </p:txBody>
      </p:sp>
      <p:pic>
        <p:nvPicPr>
          <p:cNvPr id="13" name="Imagen 12">
            <a:extLst>
              <a:ext uri="{FF2B5EF4-FFF2-40B4-BE49-F238E27FC236}">
                <a16:creationId xmlns:a16="http://schemas.microsoft.com/office/drawing/2014/main" id="{FDBFFEB1-AB07-4380-B7F9-2D3B16BB6495}"/>
              </a:ext>
            </a:extLst>
          </p:cNvPr>
          <p:cNvPicPr>
            <a:picLocks noChangeAspect="1"/>
          </p:cNvPicPr>
          <p:nvPr/>
        </p:nvPicPr>
        <p:blipFill rotWithShape="1">
          <a:blip r:embed="rId4">
            <a:extLst>
              <a:ext uri="{28A0092B-C50C-407E-A947-70E740481C1C}">
                <a14:useLocalDpi xmlns:a14="http://schemas.microsoft.com/office/drawing/2010/main" val="0"/>
              </a:ext>
            </a:extLst>
          </a:blip>
          <a:srcRect l="31104" r="36767"/>
          <a:stretch/>
        </p:blipFill>
        <p:spPr>
          <a:xfrm>
            <a:off x="1748468" y="0"/>
            <a:ext cx="2203475" cy="6858000"/>
          </a:xfrm>
          <a:prstGeom prst="rect">
            <a:avLst/>
          </a:prstGeom>
        </p:spPr>
      </p:pic>
      <p:sp>
        <p:nvSpPr>
          <p:cNvPr id="14" name="Título 1">
            <a:extLst>
              <a:ext uri="{FF2B5EF4-FFF2-40B4-BE49-F238E27FC236}">
                <a16:creationId xmlns:a16="http://schemas.microsoft.com/office/drawing/2014/main" id="{5C3780B5-DDF7-4596-98FB-BFE08DEB07EB}"/>
              </a:ext>
            </a:extLst>
          </p:cNvPr>
          <p:cNvSpPr txBox="1">
            <a:spLocks/>
          </p:cNvSpPr>
          <p:nvPr/>
        </p:nvSpPr>
        <p:spPr>
          <a:xfrm>
            <a:off x="2148595" y="5255560"/>
            <a:ext cx="1666856" cy="6914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200" b="1" dirty="0">
                <a:solidFill>
                  <a:schemeClr val="bg1"/>
                </a:solidFill>
                <a:effectLst>
                  <a:outerShdw blurRad="38100" dist="38100" dir="2700000" algn="tl">
                    <a:srgbClr val="000000">
                      <a:alpha val="43137"/>
                    </a:srgbClr>
                  </a:outerShdw>
                </a:effectLst>
                <a:latin typeface="Helvetica Compressed" pitchFamily="50" charset="0"/>
              </a:rPr>
              <a:t>Público B</a:t>
            </a:r>
            <a:endParaRPr lang="es-SV" sz="3200" b="1" dirty="0">
              <a:solidFill>
                <a:schemeClr val="bg1"/>
              </a:solidFill>
              <a:effectLst>
                <a:outerShdw blurRad="38100" dist="38100" dir="2700000" algn="tl">
                  <a:srgbClr val="000000">
                    <a:alpha val="43137"/>
                  </a:srgbClr>
                </a:outerShdw>
              </a:effectLst>
              <a:latin typeface="Helvetica Compressed" pitchFamily="50" charset="0"/>
            </a:endParaRPr>
          </a:p>
        </p:txBody>
      </p:sp>
      <p:sp>
        <p:nvSpPr>
          <p:cNvPr id="15" name="Subtítulo 2">
            <a:extLst>
              <a:ext uri="{FF2B5EF4-FFF2-40B4-BE49-F238E27FC236}">
                <a16:creationId xmlns:a16="http://schemas.microsoft.com/office/drawing/2014/main" id="{BE51221F-E42F-4AFA-82B8-FEF512EB61F9}"/>
              </a:ext>
            </a:extLst>
          </p:cNvPr>
          <p:cNvSpPr txBox="1">
            <a:spLocks/>
          </p:cNvSpPr>
          <p:nvPr/>
        </p:nvSpPr>
        <p:spPr>
          <a:xfrm>
            <a:off x="110710" y="6005391"/>
            <a:ext cx="5543606" cy="5348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SV" sz="2000" b="1" i="1" dirty="0">
                <a:solidFill>
                  <a:schemeClr val="bg1"/>
                </a:solidFill>
                <a:effectLst>
                  <a:outerShdw blurRad="38100" dist="38100" dir="2700000" algn="tl">
                    <a:srgbClr val="000000">
                      <a:alpha val="43137"/>
                    </a:srgbClr>
                  </a:outerShdw>
                </a:effectLst>
                <a:latin typeface="Helvetica" pitchFamily="2" charset="0"/>
              </a:rPr>
              <a:t>Sector </a:t>
            </a:r>
          </a:p>
          <a:p>
            <a:r>
              <a:rPr lang="es-SV" sz="2000" b="1" i="1" dirty="0">
                <a:solidFill>
                  <a:schemeClr val="bg1"/>
                </a:solidFill>
                <a:effectLst>
                  <a:outerShdw blurRad="38100" dist="38100" dir="2700000" algn="tl">
                    <a:srgbClr val="000000">
                      <a:alpha val="43137"/>
                    </a:srgbClr>
                  </a:outerShdw>
                </a:effectLst>
                <a:latin typeface="Helvetica" pitchFamily="2" charset="0"/>
              </a:rPr>
              <a:t>Académico</a:t>
            </a:r>
          </a:p>
        </p:txBody>
      </p:sp>
      <p:pic>
        <p:nvPicPr>
          <p:cNvPr id="16" name="Imagen 15">
            <a:extLst>
              <a:ext uri="{FF2B5EF4-FFF2-40B4-BE49-F238E27FC236}">
                <a16:creationId xmlns:a16="http://schemas.microsoft.com/office/drawing/2014/main" id="{DD1BC6A3-890B-43D6-9CEE-979044D1E8EE}"/>
              </a:ext>
            </a:extLst>
          </p:cNvPr>
          <p:cNvPicPr>
            <a:picLocks noChangeAspect="1"/>
          </p:cNvPicPr>
          <p:nvPr/>
        </p:nvPicPr>
        <p:blipFill rotWithShape="1">
          <a:blip r:embed="rId5"/>
          <a:srcRect l="27372" r="18774" b="42370"/>
          <a:stretch/>
        </p:blipFill>
        <p:spPr>
          <a:xfrm>
            <a:off x="3916519" y="2209686"/>
            <a:ext cx="1959001" cy="2729079"/>
          </a:xfrm>
          <a:prstGeom prst="rect">
            <a:avLst/>
          </a:prstGeom>
        </p:spPr>
      </p:pic>
      <p:pic>
        <p:nvPicPr>
          <p:cNvPr id="17" name="Imagen 16">
            <a:extLst>
              <a:ext uri="{FF2B5EF4-FFF2-40B4-BE49-F238E27FC236}">
                <a16:creationId xmlns:a16="http://schemas.microsoft.com/office/drawing/2014/main" id="{F60FB892-BC1A-4087-9689-78B5A2AA7A0B}"/>
              </a:ext>
            </a:extLst>
          </p:cNvPr>
          <p:cNvPicPr>
            <a:picLocks noChangeAspect="1"/>
          </p:cNvPicPr>
          <p:nvPr/>
        </p:nvPicPr>
        <p:blipFill rotWithShape="1">
          <a:blip r:embed="rId6">
            <a:extLst>
              <a:ext uri="{28A0092B-C50C-407E-A947-70E740481C1C}">
                <a14:useLocalDpi xmlns:a14="http://schemas.microsoft.com/office/drawing/2010/main" val="0"/>
              </a:ext>
            </a:extLst>
          </a:blip>
          <a:srcRect l="35030" t="22247" r="18114" b="12245"/>
          <a:stretch/>
        </p:blipFill>
        <p:spPr>
          <a:xfrm>
            <a:off x="3891957" y="4739890"/>
            <a:ext cx="1983563" cy="3565446"/>
          </a:xfrm>
          <a:prstGeom prst="rect">
            <a:avLst/>
          </a:prstGeom>
        </p:spPr>
      </p:pic>
      <p:pic>
        <p:nvPicPr>
          <p:cNvPr id="18" name="Imagen 17">
            <a:extLst>
              <a:ext uri="{FF2B5EF4-FFF2-40B4-BE49-F238E27FC236}">
                <a16:creationId xmlns:a16="http://schemas.microsoft.com/office/drawing/2014/main" id="{E75FA121-7F3C-41EC-A787-41DC05458EAF}"/>
              </a:ext>
            </a:extLst>
          </p:cNvPr>
          <p:cNvPicPr>
            <a:picLocks noChangeAspect="1"/>
          </p:cNvPicPr>
          <p:nvPr/>
        </p:nvPicPr>
        <p:blipFill rotWithShape="1">
          <a:blip r:embed="rId7">
            <a:extLst>
              <a:ext uri="{28A0092B-C50C-407E-A947-70E740481C1C}">
                <a14:useLocalDpi xmlns:a14="http://schemas.microsoft.com/office/drawing/2010/main" val="0"/>
              </a:ext>
            </a:extLst>
          </a:blip>
          <a:srcRect l="29485" t="20107" r="33966" b="43183"/>
          <a:stretch/>
        </p:blipFill>
        <p:spPr>
          <a:xfrm>
            <a:off x="3918950" y="-59515"/>
            <a:ext cx="1956570" cy="2526632"/>
          </a:xfrm>
          <a:prstGeom prst="rect">
            <a:avLst/>
          </a:prstGeom>
        </p:spPr>
      </p:pic>
      <p:pic>
        <p:nvPicPr>
          <p:cNvPr id="20" name="Imagen 19">
            <a:extLst>
              <a:ext uri="{FF2B5EF4-FFF2-40B4-BE49-F238E27FC236}">
                <a16:creationId xmlns:a16="http://schemas.microsoft.com/office/drawing/2014/main" id="{69E2FF6F-95FC-45CC-B609-C2E044BD5C74}"/>
              </a:ext>
            </a:extLst>
          </p:cNvPr>
          <p:cNvPicPr>
            <a:picLocks noChangeAspect="1"/>
          </p:cNvPicPr>
          <p:nvPr/>
        </p:nvPicPr>
        <p:blipFill rotWithShape="1">
          <a:blip r:embed="rId8"/>
          <a:srcRect l="30885" r="26071"/>
          <a:stretch/>
        </p:blipFill>
        <p:spPr>
          <a:xfrm>
            <a:off x="5828181" y="-174529"/>
            <a:ext cx="2430289" cy="7298635"/>
          </a:xfrm>
          <a:prstGeom prst="rect">
            <a:avLst/>
          </a:prstGeom>
        </p:spPr>
      </p:pic>
      <p:sp>
        <p:nvSpPr>
          <p:cNvPr id="19" name="Título 1">
            <a:extLst>
              <a:ext uri="{FF2B5EF4-FFF2-40B4-BE49-F238E27FC236}">
                <a16:creationId xmlns:a16="http://schemas.microsoft.com/office/drawing/2014/main" id="{A4C1F138-318E-402B-8460-4FE367993571}"/>
              </a:ext>
            </a:extLst>
          </p:cNvPr>
          <p:cNvSpPr txBox="1">
            <a:spLocks/>
          </p:cNvSpPr>
          <p:nvPr/>
        </p:nvSpPr>
        <p:spPr>
          <a:xfrm>
            <a:off x="4057467" y="6166553"/>
            <a:ext cx="1659333" cy="6914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400" b="1" dirty="0">
                <a:solidFill>
                  <a:schemeClr val="bg1"/>
                </a:solidFill>
                <a:effectLst>
                  <a:outerShdw blurRad="38100" dist="38100" dir="2700000" algn="tl">
                    <a:srgbClr val="000000">
                      <a:alpha val="43137"/>
                    </a:srgbClr>
                  </a:outerShdw>
                </a:effectLst>
                <a:latin typeface="Helvetica Compressed" pitchFamily="50" charset="0"/>
              </a:rPr>
              <a:t>Público</a:t>
            </a:r>
          </a:p>
          <a:p>
            <a:r>
              <a:rPr lang="es-MX" sz="2400" b="1" dirty="0">
                <a:solidFill>
                  <a:schemeClr val="bg1"/>
                </a:solidFill>
                <a:effectLst>
                  <a:outerShdw blurRad="38100" dist="38100" dir="2700000" algn="tl">
                    <a:srgbClr val="000000">
                      <a:alpha val="43137"/>
                    </a:srgbClr>
                  </a:outerShdw>
                </a:effectLst>
                <a:latin typeface="Helvetica Compressed" pitchFamily="50" charset="0"/>
              </a:rPr>
              <a:t> P.C.</a:t>
            </a:r>
          </a:p>
        </p:txBody>
      </p:sp>
      <p:sp>
        <p:nvSpPr>
          <p:cNvPr id="21" name="Título 1">
            <a:extLst>
              <a:ext uri="{FF2B5EF4-FFF2-40B4-BE49-F238E27FC236}">
                <a16:creationId xmlns:a16="http://schemas.microsoft.com/office/drawing/2014/main" id="{E15364CB-75C6-42FD-B9E1-D0A87A457CEF}"/>
              </a:ext>
            </a:extLst>
          </p:cNvPr>
          <p:cNvSpPr txBox="1">
            <a:spLocks/>
          </p:cNvSpPr>
          <p:nvPr/>
        </p:nvSpPr>
        <p:spPr>
          <a:xfrm>
            <a:off x="6193809" y="6146779"/>
            <a:ext cx="1956969" cy="6914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200" b="1" dirty="0">
                <a:solidFill>
                  <a:schemeClr val="bg1"/>
                </a:solidFill>
                <a:effectLst>
                  <a:outerShdw blurRad="38100" dist="38100" dir="2700000" algn="tl">
                    <a:srgbClr val="000000">
                      <a:alpha val="43137"/>
                    </a:srgbClr>
                  </a:outerShdw>
                </a:effectLst>
                <a:latin typeface="Helvetica Compressed" pitchFamily="50" charset="0"/>
              </a:rPr>
              <a:t>Público D</a:t>
            </a:r>
          </a:p>
          <a:p>
            <a:pPr algn="l"/>
            <a:r>
              <a:rPr lang="es-MX" sz="3200" b="1" dirty="0">
                <a:solidFill>
                  <a:schemeClr val="bg1"/>
                </a:solidFill>
                <a:effectLst>
                  <a:outerShdw blurRad="38100" dist="38100" dir="2700000" algn="tl">
                    <a:srgbClr val="000000">
                      <a:alpha val="43137"/>
                    </a:srgbClr>
                  </a:outerShdw>
                </a:effectLst>
                <a:latin typeface="Helvetica Compressed" pitchFamily="50" charset="0"/>
              </a:rPr>
              <a:t>Ministerio de Salud</a:t>
            </a:r>
            <a:endParaRPr lang="es-SV" sz="3200" b="1" dirty="0">
              <a:solidFill>
                <a:schemeClr val="bg1"/>
              </a:solidFill>
              <a:effectLst>
                <a:outerShdw blurRad="38100" dist="38100" dir="2700000" algn="tl">
                  <a:srgbClr val="000000">
                    <a:alpha val="43137"/>
                  </a:srgbClr>
                </a:outerShdw>
              </a:effectLst>
              <a:latin typeface="Helvetica Compressed" pitchFamily="50" charset="0"/>
            </a:endParaRPr>
          </a:p>
        </p:txBody>
      </p:sp>
      <p:pic>
        <p:nvPicPr>
          <p:cNvPr id="22" name="Imagen 21">
            <a:extLst>
              <a:ext uri="{FF2B5EF4-FFF2-40B4-BE49-F238E27FC236}">
                <a16:creationId xmlns:a16="http://schemas.microsoft.com/office/drawing/2014/main" id="{E4573B40-9BCB-4BDA-8135-8A736B214096}"/>
              </a:ext>
            </a:extLst>
          </p:cNvPr>
          <p:cNvPicPr>
            <a:picLocks noChangeAspect="1"/>
          </p:cNvPicPr>
          <p:nvPr/>
        </p:nvPicPr>
        <p:blipFill rotWithShape="1">
          <a:blip r:embed="rId9"/>
          <a:srcRect l="36295" t="901" r="35585" b="281"/>
          <a:stretch/>
        </p:blipFill>
        <p:spPr>
          <a:xfrm>
            <a:off x="8258470" y="-75157"/>
            <a:ext cx="1950203" cy="6948347"/>
          </a:xfrm>
          <a:prstGeom prst="rect">
            <a:avLst/>
          </a:prstGeom>
        </p:spPr>
      </p:pic>
      <p:sp>
        <p:nvSpPr>
          <p:cNvPr id="23" name="Título 1">
            <a:extLst>
              <a:ext uri="{FF2B5EF4-FFF2-40B4-BE49-F238E27FC236}">
                <a16:creationId xmlns:a16="http://schemas.microsoft.com/office/drawing/2014/main" id="{03E69A36-91ED-49B6-B334-9E0AA9FE5207}"/>
              </a:ext>
            </a:extLst>
          </p:cNvPr>
          <p:cNvSpPr txBox="1">
            <a:spLocks/>
          </p:cNvSpPr>
          <p:nvPr/>
        </p:nvSpPr>
        <p:spPr>
          <a:xfrm>
            <a:off x="8421202" y="5937369"/>
            <a:ext cx="1674597" cy="6914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200" b="1" dirty="0">
                <a:solidFill>
                  <a:schemeClr val="bg1"/>
                </a:solidFill>
                <a:effectLst>
                  <a:outerShdw blurRad="38100" dist="38100" dir="2700000" algn="tl">
                    <a:srgbClr val="000000">
                      <a:alpha val="43137"/>
                    </a:srgbClr>
                  </a:outerShdw>
                </a:effectLst>
                <a:latin typeface="Helvetica Compressed" pitchFamily="50" charset="0"/>
              </a:rPr>
              <a:t>Público E</a:t>
            </a:r>
          </a:p>
          <a:p>
            <a:r>
              <a:rPr lang="es-MX" sz="3200" b="1" dirty="0">
                <a:solidFill>
                  <a:schemeClr val="bg1"/>
                </a:solidFill>
                <a:effectLst>
                  <a:outerShdw blurRad="38100" dist="38100" dir="2700000" algn="tl">
                    <a:srgbClr val="000000">
                      <a:alpha val="43137"/>
                    </a:srgbClr>
                  </a:outerShdw>
                </a:effectLst>
                <a:latin typeface="Helvetica Compressed" pitchFamily="50" charset="0"/>
              </a:rPr>
              <a:t>OBF</a:t>
            </a:r>
            <a:endParaRPr lang="es-SV" sz="3200" b="1" dirty="0">
              <a:solidFill>
                <a:schemeClr val="bg1"/>
              </a:solidFill>
              <a:effectLst>
                <a:outerShdw blurRad="38100" dist="38100" dir="2700000" algn="tl">
                  <a:srgbClr val="000000">
                    <a:alpha val="43137"/>
                  </a:srgbClr>
                </a:outerShdw>
              </a:effectLst>
              <a:latin typeface="Helvetica Compressed" pitchFamily="50" charset="0"/>
            </a:endParaRPr>
          </a:p>
        </p:txBody>
      </p:sp>
      <p:pic>
        <p:nvPicPr>
          <p:cNvPr id="24" name="Imagen 23">
            <a:extLst>
              <a:ext uri="{FF2B5EF4-FFF2-40B4-BE49-F238E27FC236}">
                <a16:creationId xmlns:a16="http://schemas.microsoft.com/office/drawing/2014/main" id="{8BF28835-6313-460E-8D2E-7EB67129715C}"/>
              </a:ext>
            </a:extLst>
          </p:cNvPr>
          <p:cNvPicPr>
            <a:picLocks noChangeAspect="1"/>
          </p:cNvPicPr>
          <p:nvPr/>
        </p:nvPicPr>
        <p:blipFill rotWithShape="1">
          <a:blip r:embed="rId10"/>
          <a:srcRect l="22697" t="6190" r="22429" b="40291"/>
          <a:stretch/>
        </p:blipFill>
        <p:spPr>
          <a:xfrm>
            <a:off x="10134708" y="-174529"/>
            <a:ext cx="2508812" cy="3673257"/>
          </a:xfrm>
          <a:prstGeom prst="rect">
            <a:avLst/>
          </a:prstGeom>
        </p:spPr>
      </p:pic>
      <p:sp>
        <p:nvSpPr>
          <p:cNvPr id="25" name="Título 1">
            <a:extLst>
              <a:ext uri="{FF2B5EF4-FFF2-40B4-BE49-F238E27FC236}">
                <a16:creationId xmlns:a16="http://schemas.microsoft.com/office/drawing/2014/main" id="{3F920163-1A88-414A-B02C-2CF6454CF4E9}"/>
              </a:ext>
            </a:extLst>
          </p:cNvPr>
          <p:cNvSpPr txBox="1">
            <a:spLocks/>
          </p:cNvSpPr>
          <p:nvPr/>
        </p:nvSpPr>
        <p:spPr>
          <a:xfrm>
            <a:off x="10270823" y="2318754"/>
            <a:ext cx="1674597" cy="6914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000" b="1" dirty="0">
                <a:solidFill>
                  <a:schemeClr val="bg1"/>
                </a:solidFill>
                <a:effectLst>
                  <a:outerShdw blurRad="38100" dist="38100" dir="2700000" algn="tl">
                    <a:srgbClr val="000000">
                      <a:alpha val="43137"/>
                    </a:srgbClr>
                  </a:outerShdw>
                </a:effectLst>
                <a:latin typeface="Helvetica Compressed" pitchFamily="50" charset="0"/>
              </a:rPr>
              <a:t>Público F</a:t>
            </a:r>
          </a:p>
          <a:p>
            <a:r>
              <a:rPr lang="es-MX" sz="2000" b="1" dirty="0">
                <a:solidFill>
                  <a:schemeClr val="bg1"/>
                </a:solidFill>
                <a:effectLst>
                  <a:outerShdw blurRad="38100" dist="38100" dir="2700000" algn="tl">
                    <a:srgbClr val="000000">
                      <a:alpha val="43137"/>
                    </a:srgbClr>
                  </a:outerShdw>
                </a:effectLst>
                <a:latin typeface="Helvetica Compressed" pitchFamily="50" charset="0"/>
              </a:rPr>
              <a:t>Sector Privado</a:t>
            </a:r>
            <a:endParaRPr lang="es-SV" sz="2000" b="1" dirty="0">
              <a:solidFill>
                <a:schemeClr val="bg1"/>
              </a:solidFill>
              <a:effectLst>
                <a:outerShdw blurRad="38100" dist="38100" dir="2700000" algn="tl">
                  <a:srgbClr val="000000">
                    <a:alpha val="43137"/>
                  </a:srgbClr>
                </a:outerShdw>
              </a:effectLst>
              <a:latin typeface="Helvetica Compressed" pitchFamily="50" charset="0"/>
            </a:endParaRPr>
          </a:p>
        </p:txBody>
      </p:sp>
      <p:pic>
        <p:nvPicPr>
          <p:cNvPr id="26" name="Imagen 25">
            <a:extLst>
              <a:ext uri="{FF2B5EF4-FFF2-40B4-BE49-F238E27FC236}">
                <a16:creationId xmlns:a16="http://schemas.microsoft.com/office/drawing/2014/main" id="{159547F7-821A-420B-BEB5-49C9F1762A98}"/>
              </a:ext>
            </a:extLst>
          </p:cNvPr>
          <p:cNvPicPr>
            <a:picLocks noChangeAspect="1"/>
          </p:cNvPicPr>
          <p:nvPr/>
        </p:nvPicPr>
        <p:blipFill rotWithShape="1">
          <a:blip r:embed="rId11"/>
          <a:srcRect l="31328" t="11451" r="31705"/>
          <a:stretch/>
        </p:blipFill>
        <p:spPr>
          <a:xfrm>
            <a:off x="10121521" y="3164097"/>
            <a:ext cx="2535185" cy="6072702"/>
          </a:xfrm>
          <a:prstGeom prst="rect">
            <a:avLst/>
          </a:prstGeom>
        </p:spPr>
      </p:pic>
      <p:sp>
        <p:nvSpPr>
          <p:cNvPr id="27" name="Título 1">
            <a:extLst>
              <a:ext uri="{FF2B5EF4-FFF2-40B4-BE49-F238E27FC236}">
                <a16:creationId xmlns:a16="http://schemas.microsoft.com/office/drawing/2014/main" id="{925F5F37-EA16-4E17-B29A-3779945C0218}"/>
              </a:ext>
            </a:extLst>
          </p:cNvPr>
          <p:cNvSpPr txBox="1">
            <a:spLocks/>
          </p:cNvSpPr>
          <p:nvPr/>
        </p:nvSpPr>
        <p:spPr>
          <a:xfrm>
            <a:off x="9989055" y="6022040"/>
            <a:ext cx="2018515" cy="6914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000" b="1" dirty="0">
                <a:solidFill>
                  <a:schemeClr val="bg1"/>
                </a:solidFill>
                <a:effectLst>
                  <a:outerShdw blurRad="38100" dist="38100" dir="2700000" algn="tl">
                    <a:srgbClr val="000000">
                      <a:alpha val="43137"/>
                    </a:srgbClr>
                  </a:outerShdw>
                </a:effectLst>
                <a:latin typeface="Helvetica Compressed" pitchFamily="50" charset="0"/>
              </a:rPr>
              <a:t>Público G</a:t>
            </a:r>
          </a:p>
          <a:p>
            <a:r>
              <a:rPr lang="es-MX" sz="2000" b="1" dirty="0">
                <a:solidFill>
                  <a:schemeClr val="bg1"/>
                </a:solidFill>
                <a:effectLst>
                  <a:outerShdw blurRad="38100" dist="38100" dir="2700000" algn="tl">
                    <a:srgbClr val="000000">
                      <a:alpha val="43137"/>
                    </a:srgbClr>
                  </a:outerShdw>
                </a:effectLst>
                <a:latin typeface="Helvetica Compressed" pitchFamily="50" charset="0"/>
              </a:rPr>
              <a:t>P.A.VIH&amp;TB</a:t>
            </a:r>
            <a:endParaRPr lang="es-SV" sz="2000" b="1" dirty="0">
              <a:solidFill>
                <a:schemeClr val="bg1"/>
              </a:solidFill>
              <a:effectLst>
                <a:outerShdw blurRad="38100" dist="38100" dir="2700000" algn="tl">
                  <a:srgbClr val="000000">
                    <a:alpha val="43137"/>
                  </a:srgbClr>
                </a:outerShdw>
              </a:effectLst>
              <a:latin typeface="Helvetica Compressed" pitchFamily="50" charset="0"/>
            </a:endParaRPr>
          </a:p>
        </p:txBody>
      </p:sp>
    </p:spTree>
    <p:extLst>
      <p:ext uri="{BB962C8B-B14F-4D97-AF65-F5344CB8AC3E}">
        <p14:creationId xmlns:p14="http://schemas.microsoft.com/office/powerpoint/2010/main" val="385668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3A4F9D0-7001-422C-922A-D8C089DFB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1075" y="877828"/>
            <a:ext cx="9144000" cy="691447"/>
          </a:xfrm>
        </p:spPr>
        <p:txBody>
          <a:bodyPr>
            <a:noAutofit/>
          </a:bodyPr>
          <a:lstStyle/>
          <a:p>
            <a:pPr algn="l"/>
            <a:r>
              <a:rPr lang="es-MX" sz="7200" dirty="0">
                <a:solidFill>
                  <a:srgbClr val="231F20"/>
                </a:solidFill>
                <a:latin typeface="Helvetica Compressed" pitchFamily="50" charset="0"/>
              </a:rPr>
              <a:t>Público A </a:t>
            </a:r>
            <a:endParaRPr lang="es-SV" sz="72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206404" y="1390231"/>
            <a:ext cx="5543606" cy="534821"/>
          </a:xfrm>
        </p:spPr>
        <p:txBody>
          <a:bodyPr>
            <a:noAutofit/>
          </a:bodyPr>
          <a:lstStyle/>
          <a:p>
            <a:r>
              <a:rPr lang="es-SV" sz="2800" b="1" i="1" dirty="0">
                <a:solidFill>
                  <a:srgbClr val="231F20"/>
                </a:solidFill>
                <a:latin typeface="Helvetica" pitchFamily="2" charset="0"/>
              </a:rPr>
              <a:t>Cooperación Internacional </a:t>
            </a:r>
          </a:p>
        </p:txBody>
      </p:sp>
      <p:sp>
        <p:nvSpPr>
          <p:cNvPr id="4" name="Subtítulo 2">
            <a:extLst>
              <a:ext uri="{FF2B5EF4-FFF2-40B4-BE49-F238E27FC236}">
                <a16:creationId xmlns:a16="http://schemas.microsoft.com/office/drawing/2014/main" id="{F8840827-3BE4-473F-9DCF-3F45ABC5C293}"/>
              </a:ext>
            </a:extLst>
          </p:cNvPr>
          <p:cNvSpPr txBox="1">
            <a:spLocks/>
          </p:cNvSpPr>
          <p:nvPr/>
        </p:nvSpPr>
        <p:spPr>
          <a:xfrm>
            <a:off x="858219" y="2196355"/>
            <a:ext cx="4891791" cy="10449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SV" sz="2200" b="1" dirty="0">
                <a:solidFill>
                  <a:srgbClr val="231F20"/>
                </a:solidFill>
                <a:latin typeface="Helvetica" pitchFamily="2" charset="0"/>
              </a:rPr>
              <a:t>Carlos Martínez</a:t>
            </a:r>
          </a:p>
          <a:p>
            <a:pPr algn="l"/>
            <a:r>
              <a:rPr lang="es-SV" sz="2200" b="1" dirty="0">
                <a:solidFill>
                  <a:srgbClr val="231F20"/>
                </a:solidFill>
                <a:latin typeface="Helvetica" pitchFamily="2" charset="0"/>
              </a:rPr>
              <a:t>Edad: 50 años </a:t>
            </a:r>
          </a:p>
          <a:p>
            <a:pPr algn="l"/>
            <a:endParaRPr lang="es-SV" dirty="0"/>
          </a:p>
          <a:p>
            <a:pPr algn="l"/>
            <a:endParaRPr lang="es-SV" dirty="0"/>
          </a:p>
        </p:txBody>
      </p:sp>
      <p:sp>
        <p:nvSpPr>
          <p:cNvPr id="5" name="Subtítulo 2">
            <a:extLst>
              <a:ext uri="{FF2B5EF4-FFF2-40B4-BE49-F238E27FC236}">
                <a16:creationId xmlns:a16="http://schemas.microsoft.com/office/drawing/2014/main" id="{07B45C77-0675-4D89-9852-85D55E7943AB}"/>
              </a:ext>
            </a:extLst>
          </p:cNvPr>
          <p:cNvSpPr txBox="1">
            <a:spLocks/>
          </p:cNvSpPr>
          <p:nvPr/>
        </p:nvSpPr>
        <p:spPr>
          <a:xfrm>
            <a:off x="711075" y="3377138"/>
            <a:ext cx="6289839" cy="222586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solidFill>
                  <a:srgbClr val="231F20"/>
                </a:solidFill>
                <a:latin typeface="Helvetica Light" panose="020B0500000000000000" pitchFamily="34" charset="0"/>
              </a:rPr>
              <a:t>Carlos es un ejecutivo salvadoreño, que ha apoyado la respuesta nacional al VIH, desde 1984.</a:t>
            </a:r>
          </a:p>
          <a:p>
            <a:pPr algn="just"/>
            <a:r>
              <a:rPr lang="es-SV" sz="1800" b="1" dirty="0">
                <a:solidFill>
                  <a:srgbClr val="231F20"/>
                </a:solidFill>
                <a:latin typeface="Helvetica Light" panose="020B0500000000000000" pitchFamily="34" charset="0"/>
              </a:rPr>
              <a:t>En la actualidad, es representante de la cooperación internacional dentro del MCP-ES, vive en una zona de clase media.  </a:t>
            </a:r>
          </a:p>
          <a:p>
            <a:pPr algn="just"/>
            <a:r>
              <a:rPr lang="es-SV" sz="1800" b="1" dirty="0">
                <a:solidFill>
                  <a:srgbClr val="231F20"/>
                </a:solidFill>
                <a:latin typeface="Helvetica Light" panose="020B0500000000000000" pitchFamily="34" charset="0"/>
              </a:rPr>
              <a:t>Por el tipo de vida que lleva, su tiempo libre lo utiliza en viajes, compras y práctica deportes exclusivos. Realiza turismo interno y le encanta la lectura. </a:t>
            </a:r>
          </a:p>
          <a:p>
            <a:pPr algn="l"/>
            <a:endParaRPr lang="es-SV" dirty="0"/>
          </a:p>
          <a:p>
            <a:pPr algn="l"/>
            <a:endParaRPr lang="es-SV" dirty="0"/>
          </a:p>
        </p:txBody>
      </p:sp>
      <p:pic>
        <p:nvPicPr>
          <p:cNvPr id="8" name="Imagen 7">
            <a:extLst>
              <a:ext uri="{FF2B5EF4-FFF2-40B4-BE49-F238E27FC236}">
                <a16:creationId xmlns:a16="http://schemas.microsoft.com/office/drawing/2014/main" id="{8B9F2F64-C0C2-4AFA-AA20-E0E2941811C1}"/>
              </a:ext>
            </a:extLst>
          </p:cNvPr>
          <p:cNvPicPr>
            <a:picLocks noChangeAspect="1"/>
          </p:cNvPicPr>
          <p:nvPr/>
        </p:nvPicPr>
        <p:blipFill rotWithShape="1">
          <a:blip r:embed="rId3">
            <a:extLst>
              <a:ext uri="{28A0092B-C50C-407E-A947-70E740481C1C}">
                <a14:useLocalDpi xmlns:a14="http://schemas.microsoft.com/office/drawing/2010/main" val="0"/>
              </a:ext>
            </a:extLst>
          </a:blip>
          <a:srcRect l="10778" r="24495"/>
          <a:stretch/>
        </p:blipFill>
        <p:spPr>
          <a:xfrm>
            <a:off x="7711988" y="-28682"/>
            <a:ext cx="4480012" cy="6886682"/>
          </a:xfrm>
          <a:prstGeom prst="rect">
            <a:avLst/>
          </a:prstGeom>
        </p:spPr>
      </p:pic>
      <p:sp>
        <p:nvSpPr>
          <p:cNvPr id="10" name="Rectángulo: esquinas redondeadas 9">
            <a:extLst>
              <a:ext uri="{FF2B5EF4-FFF2-40B4-BE49-F238E27FC236}">
                <a16:creationId xmlns:a16="http://schemas.microsoft.com/office/drawing/2014/main" id="{85CF7F6E-9279-493B-86F3-F6A76083920C}"/>
              </a:ext>
            </a:extLst>
          </p:cNvPr>
          <p:cNvSpPr/>
          <p:nvPr/>
        </p:nvSpPr>
        <p:spPr>
          <a:xfrm>
            <a:off x="5295819" y="5968911"/>
            <a:ext cx="5043167" cy="487836"/>
          </a:xfrm>
          <a:prstGeom prst="roundRect">
            <a:avLst/>
          </a:prstGeom>
          <a:solidFill>
            <a:srgbClr val="FEB018"/>
          </a:solid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Subtítulo 2">
            <a:extLst>
              <a:ext uri="{FF2B5EF4-FFF2-40B4-BE49-F238E27FC236}">
                <a16:creationId xmlns:a16="http://schemas.microsoft.com/office/drawing/2014/main" id="{02CDD346-53AD-4CE6-933E-B5B189B61120}"/>
              </a:ext>
            </a:extLst>
          </p:cNvPr>
          <p:cNvSpPr txBox="1">
            <a:spLocks/>
          </p:cNvSpPr>
          <p:nvPr/>
        </p:nvSpPr>
        <p:spPr>
          <a:xfrm>
            <a:off x="5489235" y="6099581"/>
            <a:ext cx="4891791" cy="387245"/>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solidFill>
                  <a:schemeClr val="bg1"/>
                </a:solidFill>
                <a:latin typeface="Helvetica" pitchFamily="2" charset="0"/>
              </a:rPr>
              <a:t>Redes sociales: “X”, Instagram, Facebook, </a:t>
            </a:r>
            <a:r>
              <a:rPr lang="es-SV" sz="1800" b="1" dirty="0" err="1">
                <a:solidFill>
                  <a:schemeClr val="bg1"/>
                </a:solidFill>
                <a:latin typeface="Helvetica" pitchFamily="2" charset="0"/>
              </a:rPr>
              <a:t>Linkedin</a:t>
            </a:r>
            <a:r>
              <a:rPr lang="es-SV" sz="1800" b="1" dirty="0">
                <a:solidFill>
                  <a:schemeClr val="bg1"/>
                </a:solidFill>
                <a:latin typeface="Helvetica" pitchFamily="2" charset="0"/>
              </a:rPr>
              <a:t>.   </a:t>
            </a:r>
          </a:p>
          <a:p>
            <a:pPr algn="l"/>
            <a:endParaRPr lang="es-SV" dirty="0"/>
          </a:p>
          <a:p>
            <a:pPr algn="l"/>
            <a:endParaRPr lang="es-SV" dirty="0"/>
          </a:p>
        </p:txBody>
      </p:sp>
      <p:sp>
        <p:nvSpPr>
          <p:cNvPr id="11" name="Rectángulo: esquinas redondeadas 10">
            <a:extLst>
              <a:ext uri="{FF2B5EF4-FFF2-40B4-BE49-F238E27FC236}">
                <a16:creationId xmlns:a16="http://schemas.microsoft.com/office/drawing/2014/main" id="{0C9E4577-A069-4294-BAF7-337046B8CD8E}"/>
              </a:ext>
            </a:extLst>
          </p:cNvPr>
          <p:cNvSpPr/>
          <p:nvPr/>
        </p:nvSpPr>
        <p:spPr>
          <a:xfrm>
            <a:off x="711074" y="2081678"/>
            <a:ext cx="3682249" cy="1044913"/>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2" name="Signo más 11">
            <a:extLst>
              <a:ext uri="{FF2B5EF4-FFF2-40B4-BE49-F238E27FC236}">
                <a16:creationId xmlns:a16="http://schemas.microsoft.com/office/drawing/2014/main" id="{24CA5C5D-D84B-4304-80A2-9E7358FF7EA2}"/>
              </a:ext>
            </a:extLst>
          </p:cNvPr>
          <p:cNvSpPr/>
          <p:nvPr/>
        </p:nvSpPr>
        <p:spPr>
          <a:xfrm rot="2700000">
            <a:off x="1047596" y="5522972"/>
            <a:ext cx="914400" cy="914400"/>
          </a:xfrm>
          <a:prstGeom prst="mathPlus">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15170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8CFBCC3B-3AAA-41AD-969A-218972D10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Imagen 12">
            <a:extLst>
              <a:ext uri="{FF2B5EF4-FFF2-40B4-BE49-F238E27FC236}">
                <a16:creationId xmlns:a16="http://schemas.microsoft.com/office/drawing/2014/main" id="{4173B705-8683-4C9D-9C0C-94D822120ADD}"/>
              </a:ext>
            </a:extLst>
          </p:cNvPr>
          <p:cNvPicPr>
            <a:picLocks noChangeAspect="1"/>
          </p:cNvPicPr>
          <p:nvPr/>
        </p:nvPicPr>
        <p:blipFill rotWithShape="1">
          <a:blip r:embed="rId3">
            <a:extLst>
              <a:ext uri="{28A0092B-C50C-407E-A947-70E740481C1C}">
                <a14:useLocalDpi xmlns:a14="http://schemas.microsoft.com/office/drawing/2010/main" val="0"/>
              </a:ext>
            </a:extLst>
          </a:blip>
          <a:srcRect l="11931" r="10369"/>
          <a:stretch/>
        </p:blipFill>
        <p:spPr>
          <a:xfrm>
            <a:off x="6863254" y="0"/>
            <a:ext cx="5328745"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1075" y="877828"/>
            <a:ext cx="9144000" cy="691447"/>
          </a:xfrm>
        </p:spPr>
        <p:txBody>
          <a:bodyPr>
            <a:noAutofit/>
          </a:bodyPr>
          <a:lstStyle/>
          <a:p>
            <a:pPr algn="l"/>
            <a:r>
              <a:rPr lang="es-MX" sz="7200" dirty="0">
                <a:solidFill>
                  <a:srgbClr val="231F20"/>
                </a:solidFill>
                <a:latin typeface="Helvetica Compressed" pitchFamily="50" charset="0"/>
              </a:rPr>
              <a:t>Público B </a:t>
            </a:r>
            <a:endParaRPr lang="es-SV" sz="72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711074" y="1390231"/>
            <a:ext cx="5038936" cy="534821"/>
          </a:xfrm>
        </p:spPr>
        <p:txBody>
          <a:bodyPr>
            <a:noAutofit/>
          </a:bodyPr>
          <a:lstStyle/>
          <a:p>
            <a:pPr algn="l"/>
            <a:r>
              <a:rPr lang="es-SV" sz="2800" b="1" i="1" dirty="0">
                <a:solidFill>
                  <a:srgbClr val="231F20"/>
                </a:solidFill>
                <a:latin typeface="Helvetica" pitchFamily="2" charset="0"/>
              </a:rPr>
              <a:t>Sector académico</a:t>
            </a:r>
          </a:p>
        </p:txBody>
      </p:sp>
      <p:sp>
        <p:nvSpPr>
          <p:cNvPr id="4" name="Subtítulo 2">
            <a:extLst>
              <a:ext uri="{FF2B5EF4-FFF2-40B4-BE49-F238E27FC236}">
                <a16:creationId xmlns:a16="http://schemas.microsoft.com/office/drawing/2014/main" id="{F8840827-3BE4-473F-9DCF-3F45ABC5C293}"/>
              </a:ext>
            </a:extLst>
          </p:cNvPr>
          <p:cNvSpPr txBox="1">
            <a:spLocks/>
          </p:cNvSpPr>
          <p:nvPr/>
        </p:nvSpPr>
        <p:spPr>
          <a:xfrm>
            <a:off x="858219" y="2133295"/>
            <a:ext cx="4891791" cy="10449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SV" sz="1800" b="1" dirty="0">
                <a:solidFill>
                  <a:srgbClr val="231F20"/>
                </a:solidFill>
                <a:latin typeface="Helvetica" pitchFamily="2" charset="0"/>
              </a:rPr>
              <a:t>Damaris Hernández</a:t>
            </a:r>
          </a:p>
          <a:p>
            <a:pPr algn="l"/>
            <a:r>
              <a:rPr lang="es-SV" sz="1800" b="1" dirty="0">
                <a:solidFill>
                  <a:srgbClr val="231F20"/>
                </a:solidFill>
                <a:latin typeface="Helvetica" pitchFamily="2" charset="0"/>
              </a:rPr>
              <a:t>Edad: 55 años </a:t>
            </a:r>
          </a:p>
          <a:p>
            <a:pPr algn="l"/>
            <a:endParaRPr lang="es-SV" dirty="0"/>
          </a:p>
          <a:p>
            <a:pPr algn="l"/>
            <a:endParaRPr lang="es-SV" dirty="0"/>
          </a:p>
        </p:txBody>
      </p:sp>
      <p:sp>
        <p:nvSpPr>
          <p:cNvPr id="5" name="Subtítulo 2">
            <a:extLst>
              <a:ext uri="{FF2B5EF4-FFF2-40B4-BE49-F238E27FC236}">
                <a16:creationId xmlns:a16="http://schemas.microsoft.com/office/drawing/2014/main" id="{07B45C77-0675-4D89-9852-85D55E7943AB}"/>
              </a:ext>
            </a:extLst>
          </p:cNvPr>
          <p:cNvSpPr txBox="1">
            <a:spLocks/>
          </p:cNvSpPr>
          <p:nvPr/>
        </p:nvSpPr>
        <p:spPr>
          <a:xfrm>
            <a:off x="711075" y="3167215"/>
            <a:ext cx="5857891" cy="281295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latin typeface="Helvetica Light" panose="020B0500000000000000" pitchFamily="34" charset="0"/>
              </a:rPr>
              <a:t>Damaris es una mujer madre de familia y quien trabaja en el campo de la educación en El Salvador. </a:t>
            </a:r>
          </a:p>
          <a:p>
            <a:pPr algn="just"/>
            <a:r>
              <a:rPr lang="es-SV" sz="1800" b="1" dirty="0">
                <a:latin typeface="Helvetica Light" panose="020B0500000000000000" pitchFamily="34" charset="0"/>
              </a:rPr>
              <a:t>Se ha desarrollado dentro de espacios como Universidades, Ministerio de Educación de El Salvador y es representante del tema de VIH para el MCP-ES. </a:t>
            </a:r>
          </a:p>
          <a:p>
            <a:pPr algn="just"/>
            <a:r>
              <a:rPr lang="es-SV" sz="1800" b="1" dirty="0">
                <a:latin typeface="Helvetica Light" panose="020B0500000000000000" pitchFamily="34" charset="0"/>
              </a:rPr>
              <a:t>Para ella, como muchas otras personas de su área el tema de VIH es muy importante y siempre está al tanto de todo lo relacionado con capacitaciones, acuerdos educativos, entre otros. </a:t>
            </a:r>
          </a:p>
          <a:p>
            <a:pPr algn="just"/>
            <a:r>
              <a:rPr lang="es-SV" sz="1800" b="1" dirty="0">
                <a:latin typeface="Helvetica Light" panose="020B0500000000000000" pitchFamily="34" charset="0"/>
              </a:rPr>
              <a:t>También, busca llevar toda la información al sector educación para seguir transmitiendo la temática a los diferentes alumnos/as y maestros/as. </a:t>
            </a:r>
          </a:p>
          <a:p>
            <a:pPr algn="just"/>
            <a:r>
              <a:rPr lang="es-SV" sz="1800" b="1" dirty="0">
                <a:latin typeface="Helvetica Light" panose="020B0500000000000000" pitchFamily="34" charset="0"/>
              </a:rPr>
              <a:t>Dentro de su tiempo libre le gusta leer, preparar capacitaciones (a parte de su trabajo), y estar con su familia. </a:t>
            </a:r>
          </a:p>
          <a:p>
            <a:pPr algn="l"/>
            <a:endParaRPr lang="es-SV" dirty="0"/>
          </a:p>
          <a:p>
            <a:pPr algn="l"/>
            <a:endParaRPr lang="es-SV" dirty="0"/>
          </a:p>
        </p:txBody>
      </p:sp>
      <p:sp>
        <p:nvSpPr>
          <p:cNvPr id="10" name="Rectángulo: esquinas redondeadas 9">
            <a:extLst>
              <a:ext uri="{FF2B5EF4-FFF2-40B4-BE49-F238E27FC236}">
                <a16:creationId xmlns:a16="http://schemas.microsoft.com/office/drawing/2014/main" id="{85CF7F6E-9279-493B-86F3-F6A76083920C}"/>
              </a:ext>
            </a:extLst>
          </p:cNvPr>
          <p:cNvSpPr/>
          <p:nvPr/>
        </p:nvSpPr>
        <p:spPr>
          <a:xfrm>
            <a:off x="5295819" y="5968911"/>
            <a:ext cx="5043167" cy="487836"/>
          </a:xfrm>
          <a:prstGeom prst="roundRect">
            <a:avLst/>
          </a:prstGeom>
          <a:solidFill>
            <a:srgbClr val="ED1B3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Subtítulo 2">
            <a:extLst>
              <a:ext uri="{FF2B5EF4-FFF2-40B4-BE49-F238E27FC236}">
                <a16:creationId xmlns:a16="http://schemas.microsoft.com/office/drawing/2014/main" id="{02CDD346-53AD-4CE6-933E-B5B189B61120}"/>
              </a:ext>
            </a:extLst>
          </p:cNvPr>
          <p:cNvSpPr txBox="1">
            <a:spLocks/>
          </p:cNvSpPr>
          <p:nvPr/>
        </p:nvSpPr>
        <p:spPr>
          <a:xfrm>
            <a:off x="5489235" y="6099581"/>
            <a:ext cx="4891791" cy="387245"/>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solidFill>
                  <a:schemeClr val="bg1"/>
                </a:solidFill>
                <a:latin typeface="Helvetica" pitchFamily="2" charset="0"/>
              </a:rPr>
              <a:t>Redes sociales: “X”, Instagram, Facebook, </a:t>
            </a:r>
            <a:r>
              <a:rPr lang="es-SV" sz="1800" b="1" dirty="0" err="1">
                <a:solidFill>
                  <a:schemeClr val="bg1"/>
                </a:solidFill>
                <a:latin typeface="Helvetica" pitchFamily="2" charset="0"/>
              </a:rPr>
              <a:t>Tiktok</a:t>
            </a:r>
            <a:r>
              <a:rPr lang="es-SV" sz="1800" b="1" dirty="0">
                <a:solidFill>
                  <a:schemeClr val="bg1"/>
                </a:solidFill>
                <a:latin typeface="Helvetica" pitchFamily="2" charset="0"/>
              </a:rPr>
              <a:t>.</a:t>
            </a:r>
          </a:p>
          <a:p>
            <a:pPr algn="l"/>
            <a:endParaRPr lang="es-SV" dirty="0"/>
          </a:p>
          <a:p>
            <a:pPr algn="l"/>
            <a:endParaRPr lang="es-SV" dirty="0"/>
          </a:p>
        </p:txBody>
      </p:sp>
      <p:sp>
        <p:nvSpPr>
          <p:cNvPr id="11" name="Rectángulo: esquinas redondeadas 10">
            <a:extLst>
              <a:ext uri="{FF2B5EF4-FFF2-40B4-BE49-F238E27FC236}">
                <a16:creationId xmlns:a16="http://schemas.microsoft.com/office/drawing/2014/main" id="{0C9E4577-A069-4294-BAF7-337046B8CD8E}"/>
              </a:ext>
            </a:extLst>
          </p:cNvPr>
          <p:cNvSpPr/>
          <p:nvPr/>
        </p:nvSpPr>
        <p:spPr>
          <a:xfrm>
            <a:off x="711075" y="2018619"/>
            <a:ext cx="3062140" cy="940352"/>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2" name="Signo más 11">
            <a:extLst>
              <a:ext uri="{FF2B5EF4-FFF2-40B4-BE49-F238E27FC236}">
                <a16:creationId xmlns:a16="http://schemas.microsoft.com/office/drawing/2014/main" id="{24CA5C5D-D84B-4304-80A2-9E7358FF7EA2}"/>
              </a:ext>
            </a:extLst>
          </p:cNvPr>
          <p:cNvSpPr/>
          <p:nvPr/>
        </p:nvSpPr>
        <p:spPr>
          <a:xfrm rot="2700000">
            <a:off x="5465187" y="531779"/>
            <a:ext cx="914400" cy="914400"/>
          </a:xfrm>
          <a:prstGeom prst="mathPlus">
            <a:avLst/>
          </a:prstGeom>
          <a:solidFill>
            <a:srgbClr val="FEB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100018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BFE9CCA-D395-416F-B356-FD4877017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Imagen 13">
            <a:extLst>
              <a:ext uri="{FF2B5EF4-FFF2-40B4-BE49-F238E27FC236}">
                <a16:creationId xmlns:a16="http://schemas.microsoft.com/office/drawing/2014/main" id="{5A6639E5-2D78-4F68-B9EF-A55CED5C61C0}"/>
              </a:ext>
            </a:extLst>
          </p:cNvPr>
          <p:cNvPicPr>
            <a:picLocks noChangeAspect="1"/>
          </p:cNvPicPr>
          <p:nvPr/>
        </p:nvPicPr>
        <p:blipFill rotWithShape="1">
          <a:blip r:embed="rId3"/>
          <a:srcRect l="-456" r="-456" b="19543"/>
          <a:stretch/>
        </p:blipFill>
        <p:spPr>
          <a:xfrm>
            <a:off x="8921620" y="-38502"/>
            <a:ext cx="3729739" cy="3871243"/>
          </a:xfrm>
          <a:prstGeom prst="rect">
            <a:avLst/>
          </a:prstGeom>
        </p:spPr>
      </p:pic>
      <p:pic>
        <p:nvPicPr>
          <p:cNvPr id="15" name="Imagen 14">
            <a:extLst>
              <a:ext uri="{FF2B5EF4-FFF2-40B4-BE49-F238E27FC236}">
                <a16:creationId xmlns:a16="http://schemas.microsoft.com/office/drawing/2014/main" id="{E934AC57-47FF-40A2-9358-3BDFAAEB8C7E}"/>
              </a:ext>
            </a:extLst>
          </p:cNvPr>
          <p:cNvPicPr>
            <a:picLocks noChangeAspect="1"/>
          </p:cNvPicPr>
          <p:nvPr/>
        </p:nvPicPr>
        <p:blipFill rotWithShape="1">
          <a:blip r:embed="rId4">
            <a:extLst>
              <a:ext uri="{28A0092B-C50C-407E-A947-70E740481C1C}">
                <a14:useLocalDpi xmlns:a14="http://schemas.microsoft.com/office/drawing/2010/main" val="0"/>
              </a:ext>
            </a:extLst>
          </a:blip>
          <a:srcRect t="22247" b="12245"/>
          <a:stretch/>
        </p:blipFill>
        <p:spPr>
          <a:xfrm>
            <a:off x="8640927" y="3816082"/>
            <a:ext cx="3651066" cy="3075060"/>
          </a:xfrm>
          <a:prstGeom prst="rect">
            <a:avLst/>
          </a:prstGeom>
        </p:spPr>
      </p:pic>
      <p:pic>
        <p:nvPicPr>
          <p:cNvPr id="16" name="Imagen 15">
            <a:extLst>
              <a:ext uri="{FF2B5EF4-FFF2-40B4-BE49-F238E27FC236}">
                <a16:creationId xmlns:a16="http://schemas.microsoft.com/office/drawing/2014/main" id="{A4FD98AA-68F8-44B4-9CAD-21EFA6444B9B}"/>
              </a:ext>
            </a:extLst>
          </p:cNvPr>
          <p:cNvPicPr>
            <a:picLocks noChangeAspect="1"/>
          </p:cNvPicPr>
          <p:nvPr/>
        </p:nvPicPr>
        <p:blipFill rotWithShape="1">
          <a:blip r:embed="rId5">
            <a:extLst>
              <a:ext uri="{28A0092B-C50C-407E-A947-70E740481C1C}">
                <a14:useLocalDpi xmlns:a14="http://schemas.microsoft.com/office/drawing/2010/main" val="0"/>
              </a:ext>
            </a:extLst>
          </a:blip>
          <a:srcRect l="26468" t="-19927" r="26943" b="-19927"/>
          <a:stretch/>
        </p:blipFill>
        <p:spPr>
          <a:xfrm>
            <a:off x="6965269" y="-1377410"/>
            <a:ext cx="2494037" cy="962587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1075" y="877828"/>
            <a:ext cx="9144000" cy="691447"/>
          </a:xfrm>
        </p:spPr>
        <p:txBody>
          <a:bodyPr>
            <a:noAutofit/>
          </a:bodyPr>
          <a:lstStyle/>
          <a:p>
            <a:pPr algn="l"/>
            <a:r>
              <a:rPr lang="es-MX" sz="7200" dirty="0">
                <a:solidFill>
                  <a:srgbClr val="231F20"/>
                </a:solidFill>
                <a:latin typeface="Helvetica Compressed" pitchFamily="50" charset="0"/>
              </a:rPr>
              <a:t>Público C </a:t>
            </a:r>
            <a:endParaRPr lang="es-SV" sz="72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711074" y="1390231"/>
            <a:ext cx="5458498" cy="534821"/>
          </a:xfrm>
        </p:spPr>
        <p:txBody>
          <a:bodyPr>
            <a:noAutofit/>
          </a:bodyPr>
          <a:lstStyle/>
          <a:p>
            <a:pPr algn="l"/>
            <a:r>
              <a:rPr lang="es-SV" sz="2200" b="1" i="1" dirty="0">
                <a:solidFill>
                  <a:srgbClr val="231F20"/>
                </a:solidFill>
                <a:latin typeface="Helvetica" pitchFamily="2" charset="0"/>
              </a:rPr>
              <a:t>Población clave (HSH-TRANS-MTS)</a:t>
            </a:r>
          </a:p>
        </p:txBody>
      </p:sp>
      <p:sp>
        <p:nvSpPr>
          <p:cNvPr id="4" name="Subtítulo 2">
            <a:extLst>
              <a:ext uri="{FF2B5EF4-FFF2-40B4-BE49-F238E27FC236}">
                <a16:creationId xmlns:a16="http://schemas.microsoft.com/office/drawing/2014/main" id="{F8840827-3BE4-473F-9DCF-3F45ABC5C293}"/>
              </a:ext>
            </a:extLst>
          </p:cNvPr>
          <p:cNvSpPr txBox="1">
            <a:spLocks/>
          </p:cNvSpPr>
          <p:nvPr/>
        </p:nvSpPr>
        <p:spPr>
          <a:xfrm>
            <a:off x="858219" y="2133295"/>
            <a:ext cx="4891791" cy="10449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SV" sz="1800" b="1" dirty="0">
                <a:solidFill>
                  <a:srgbClr val="231F20"/>
                </a:solidFill>
                <a:latin typeface="Helvetica" pitchFamily="2" charset="0"/>
              </a:rPr>
              <a:t>Hernández</a:t>
            </a:r>
          </a:p>
          <a:p>
            <a:pPr algn="l"/>
            <a:r>
              <a:rPr lang="es-SV" sz="1800" b="1" dirty="0">
                <a:solidFill>
                  <a:srgbClr val="231F20"/>
                </a:solidFill>
                <a:latin typeface="Helvetica" pitchFamily="2" charset="0"/>
              </a:rPr>
              <a:t>Edad: 40 años </a:t>
            </a:r>
          </a:p>
          <a:p>
            <a:pPr algn="l"/>
            <a:endParaRPr lang="es-SV" dirty="0"/>
          </a:p>
          <a:p>
            <a:pPr algn="l"/>
            <a:endParaRPr lang="es-SV" dirty="0"/>
          </a:p>
        </p:txBody>
      </p:sp>
      <p:sp>
        <p:nvSpPr>
          <p:cNvPr id="5" name="Subtítulo 2">
            <a:extLst>
              <a:ext uri="{FF2B5EF4-FFF2-40B4-BE49-F238E27FC236}">
                <a16:creationId xmlns:a16="http://schemas.microsoft.com/office/drawing/2014/main" id="{07B45C77-0675-4D89-9852-85D55E7943AB}"/>
              </a:ext>
            </a:extLst>
          </p:cNvPr>
          <p:cNvSpPr txBox="1">
            <a:spLocks/>
          </p:cNvSpPr>
          <p:nvPr/>
        </p:nvSpPr>
        <p:spPr>
          <a:xfrm>
            <a:off x="711075" y="3167215"/>
            <a:ext cx="5857891" cy="2812958"/>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latin typeface="Helvetica Light" panose="020B0500000000000000" pitchFamily="34" charset="0"/>
              </a:rPr>
              <a:t>Persona soltera, con ingresos de $40k anuales, le encanta el gimnasio, el baile y la tecnología. Siempre pasa conectada por medio de las redes sociales. </a:t>
            </a:r>
          </a:p>
          <a:p>
            <a:pPr algn="just"/>
            <a:r>
              <a:rPr lang="es-SV" sz="1800" b="1" dirty="0">
                <a:latin typeface="Helvetica Light" panose="020B0500000000000000" pitchFamily="34" charset="0"/>
              </a:rPr>
              <a:t>Es una persona ejecutiva de una ONG de Derechos Humanos y es líder en esta lucha. Su misión se centra en la defensa de las poblaciones clave del VIH. Se ha posicionado como un ente político por medio de los años. Le atemoriza el cambio de políticas que afecte los intereses de las poblaciones a las que defiende. </a:t>
            </a:r>
          </a:p>
          <a:p>
            <a:pPr algn="just"/>
            <a:r>
              <a:rPr lang="es-SV" sz="1800" b="1" dirty="0">
                <a:latin typeface="Helvetica Light" panose="020B0500000000000000" pitchFamily="34" charset="0"/>
              </a:rPr>
              <a:t>Participa dentro del MCP-ES como parte de su liderazgo y como representación de su población. </a:t>
            </a:r>
            <a:endParaRPr lang="es-SV" sz="1400" b="1" dirty="0">
              <a:latin typeface="Helvetica Light" panose="020B0500000000000000" pitchFamily="34" charset="0"/>
            </a:endParaRPr>
          </a:p>
          <a:p>
            <a:pPr algn="l"/>
            <a:endParaRPr lang="es-SV" dirty="0"/>
          </a:p>
          <a:p>
            <a:pPr algn="l"/>
            <a:endParaRPr lang="es-SV" dirty="0"/>
          </a:p>
        </p:txBody>
      </p:sp>
      <p:sp>
        <p:nvSpPr>
          <p:cNvPr id="10" name="Rectángulo: esquinas redondeadas 9">
            <a:extLst>
              <a:ext uri="{FF2B5EF4-FFF2-40B4-BE49-F238E27FC236}">
                <a16:creationId xmlns:a16="http://schemas.microsoft.com/office/drawing/2014/main" id="{85CF7F6E-9279-493B-86F3-F6A76083920C}"/>
              </a:ext>
            </a:extLst>
          </p:cNvPr>
          <p:cNvSpPr/>
          <p:nvPr/>
        </p:nvSpPr>
        <p:spPr>
          <a:xfrm>
            <a:off x="5295819" y="5968911"/>
            <a:ext cx="5043167" cy="487836"/>
          </a:xfrm>
          <a:prstGeom prst="roundRect">
            <a:avLst/>
          </a:prstGeom>
          <a:solidFill>
            <a:srgbClr val="ED1B3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Subtítulo 2">
            <a:extLst>
              <a:ext uri="{FF2B5EF4-FFF2-40B4-BE49-F238E27FC236}">
                <a16:creationId xmlns:a16="http://schemas.microsoft.com/office/drawing/2014/main" id="{02CDD346-53AD-4CE6-933E-B5B189B61120}"/>
              </a:ext>
            </a:extLst>
          </p:cNvPr>
          <p:cNvSpPr txBox="1">
            <a:spLocks/>
          </p:cNvSpPr>
          <p:nvPr/>
        </p:nvSpPr>
        <p:spPr>
          <a:xfrm>
            <a:off x="5489235" y="6099581"/>
            <a:ext cx="4891791" cy="387245"/>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solidFill>
                  <a:schemeClr val="bg1"/>
                </a:solidFill>
                <a:latin typeface="Helvetica" pitchFamily="2" charset="0"/>
              </a:rPr>
              <a:t>Redes sociales: “X”, Instagram, Facebook, </a:t>
            </a:r>
            <a:r>
              <a:rPr lang="es-SV" sz="1800" b="1" dirty="0" err="1">
                <a:solidFill>
                  <a:schemeClr val="bg1"/>
                </a:solidFill>
                <a:latin typeface="Helvetica" pitchFamily="2" charset="0"/>
              </a:rPr>
              <a:t>Tiktok</a:t>
            </a:r>
            <a:r>
              <a:rPr lang="es-SV" sz="1800" b="1" dirty="0">
                <a:solidFill>
                  <a:schemeClr val="bg1"/>
                </a:solidFill>
                <a:latin typeface="Helvetica" pitchFamily="2" charset="0"/>
              </a:rPr>
              <a:t>.</a:t>
            </a:r>
          </a:p>
          <a:p>
            <a:pPr algn="l"/>
            <a:endParaRPr lang="es-SV" dirty="0"/>
          </a:p>
          <a:p>
            <a:pPr algn="l"/>
            <a:endParaRPr lang="es-SV" dirty="0"/>
          </a:p>
        </p:txBody>
      </p:sp>
      <p:sp>
        <p:nvSpPr>
          <p:cNvPr id="11" name="Rectángulo: esquinas redondeadas 10">
            <a:extLst>
              <a:ext uri="{FF2B5EF4-FFF2-40B4-BE49-F238E27FC236}">
                <a16:creationId xmlns:a16="http://schemas.microsoft.com/office/drawing/2014/main" id="{0C9E4577-A069-4294-BAF7-337046B8CD8E}"/>
              </a:ext>
            </a:extLst>
          </p:cNvPr>
          <p:cNvSpPr/>
          <p:nvPr/>
        </p:nvSpPr>
        <p:spPr>
          <a:xfrm>
            <a:off x="711075" y="2018619"/>
            <a:ext cx="3062140" cy="940352"/>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2" name="Signo más 11">
            <a:extLst>
              <a:ext uri="{FF2B5EF4-FFF2-40B4-BE49-F238E27FC236}">
                <a16:creationId xmlns:a16="http://schemas.microsoft.com/office/drawing/2014/main" id="{24CA5C5D-D84B-4304-80A2-9E7358FF7EA2}"/>
              </a:ext>
            </a:extLst>
          </p:cNvPr>
          <p:cNvSpPr/>
          <p:nvPr/>
        </p:nvSpPr>
        <p:spPr>
          <a:xfrm rot="2700000">
            <a:off x="5465187" y="531779"/>
            <a:ext cx="914400" cy="914400"/>
          </a:xfrm>
          <a:prstGeom prst="mathPlus">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404738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3A4F9D0-7001-422C-922A-D8C089DFB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Imagen 13">
            <a:extLst>
              <a:ext uri="{FF2B5EF4-FFF2-40B4-BE49-F238E27FC236}">
                <a16:creationId xmlns:a16="http://schemas.microsoft.com/office/drawing/2014/main" id="{1BF907EF-3B53-4975-94E5-3587A0A0383F}"/>
              </a:ext>
            </a:extLst>
          </p:cNvPr>
          <p:cNvPicPr>
            <a:picLocks noChangeAspect="1"/>
          </p:cNvPicPr>
          <p:nvPr/>
        </p:nvPicPr>
        <p:blipFill rotWithShape="1">
          <a:blip r:embed="rId3"/>
          <a:srcRect l="13227" r="7793"/>
          <a:stretch/>
        </p:blipFill>
        <p:spPr>
          <a:xfrm>
            <a:off x="8009260" y="0"/>
            <a:ext cx="4190077"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1075" y="877828"/>
            <a:ext cx="9144000" cy="691447"/>
          </a:xfrm>
        </p:spPr>
        <p:txBody>
          <a:bodyPr>
            <a:noAutofit/>
          </a:bodyPr>
          <a:lstStyle/>
          <a:p>
            <a:pPr algn="l"/>
            <a:r>
              <a:rPr lang="es-MX" sz="7200" dirty="0">
                <a:solidFill>
                  <a:srgbClr val="231F20"/>
                </a:solidFill>
                <a:latin typeface="Helvetica Compressed" pitchFamily="50" charset="0"/>
              </a:rPr>
              <a:t>Público D </a:t>
            </a:r>
            <a:endParaRPr lang="es-SV" sz="72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711074" y="1390231"/>
            <a:ext cx="5038936" cy="534821"/>
          </a:xfrm>
        </p:spPr>
        <p:txBody>
          <a:bodyPr>
            <a:noAutofit/>
          </a:bodyPr>
          <a:lstStyle/>
          <a:p>
            <a:pPr algn="l"/>
            <a:r>
              <a:rPr lang="es-SV" sz="2800" b="1" i="1" dirty="0">
                <a:solidFill>
                  <a:srgbClr val="231F20"/>
                </a:solidFill>
                <a:latin typeface="Helvetica" pitchFamily="2" charset="0"/>
              </a:rPr>
              <a:t>Ministerio de Salud</a:t>
            </a:r>
          </a:p>
        </p:txBody>
      </p:sp>
      <p:sp>
        <p:nvSpPr>
          <p:cNvPr id="4" name="Subtítulo 2">
            <a:extLst>
              <a:ext uri="{FF2B5EF4-FFF2-40B4-BE49-F238E27FC236}">
                <a16:creationId xmlns:a16="http://schemas.microsoft.com/office/drawing/2014/main" id="{F8840827-3BE4-473F-9DCF-3F45ABC5C293}"/>
              </a:ext>
            </a:extLst>
          </p:cNvPr>
          <p:cNvSpPr txBox="1">
            <a:spLocks/>
          </p:cNvSpPr>
          <p:nvPr/>
        </p:nvSpPr>
        <p:spPr>
          <a:xfrm>
            <a:off x="858219" y="2196355"/>
            <a:ext cx="4891791" cy="10449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SV" sz="2200" dirty="0">
                <a:solidFill>
                  <a:srgbClr val="231F20"/>
                </a:solidFill>
                <a:latin typeface="Helvetica" pitchFamily="2" charset="0"/>
              </a:rPr>
              <a:t>Dr. Alvarenga</a:t>
            </a:r>
          </a:p>
          <a:p>
            <a:pPr algn="l"/>
            <a:r>
              <a:rPr lang="es-SV" sz="2200" dirty="0">
                <a:solidFill>
                  <a:srgbClr val="231F20"/>
                </a:solidFill>
                <a:latin typeface="Helvetica" pitchFamily="2" charset="0"/>
              </a:rPr>
              <a:t>Edad: 55 años </a:t>
            </a:r>
          </a:p>
          <a:p>
            <a:pPr algn="l"/>
            <a:endParaRPr lang="es-SV" dirty="0"/>
          </a:p>
          <a:p>
            <a:pPr algn="l"/>
            <a:endParaRPr lang="es-SV" dirty="0"/>
          </a:p>
        </p:txBody>
      </p:sp>
      <p:sp>
        <p:nvSpPr>
          <p:cNvPr id="5" name="Subtítulo 2">
            <a:extLst>
              <a:ext uri="{FF2B5EF4-FFF2-40B4-BE49-F238E27FC236}">
                <a16:creationId xmlns:a16="http://schemas.microsoft.com/office/drawing/2014/main" id="{07B45C77-0675-4D89-9852-85D55E7943AB}"/>
              </a:ext>
            </a:extLst>
          </p:cNvPr>
          <p:cNvSpPr txBox="1">
            <a:spLocks/>
          </p:cNvSpPr>
          <p:nvPr/>
        </p:nvSpPr>
        <p:spPr>
          <a:xfrm>
            <a:off x="711075" y="3377138"/>
            <a:ext cx="6772291" cy="264529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dirty="0">
                <a:latin typeface="Helvetica Light" panose="020B0500000000000000" pitchFamily="34" charset="0"/>
              </a:rPr>
              <a:t>Hombre religioso, casado, </a:t>
            </a:r>
            <a:r>
              <a:rPr lang="es-SV" sz="1800" b="1" dirty="0">
                <a:latin typeface="Helvetica Light" panose="020B0500000000000000" pitchFamily="34" charset="0"/>
              </a:rPr>
              <a:t>médico</a:t>
            </a:r>
            <a:r>
              <a:rPr lang="es-SV" sz="1800" dirty="0">
                <a:latin typeface="Helvetica Light" panose="020B0500000000000000" pitchFamily="34" charset="0"/>
              </a:rPr>
              <a:t>, viceministro de salud desde 2018. </a:t>
            </a:r>
          </a:p>
          <a:p>
            <a:pPr algn="just"/>
            <a:r>
              <a:rPr lang="es-SV" sz="1800" dirty="0">
                <a:latin typeface="Helvetica Light" panose="020B0500000000000000" pitchFamily="34" charset="0"/>
              </a:rPr>
              <a:t>También es pediatra del Hospital Benjamín Bloom, tiene hijos. Padece </a:t>
            </a:r>
            <a:r>
              <a:rPr lang="es-SV" sz="1800" b="1" dirty="0">
                <a:latin typeface="Helvetica Light" panose="020B0500000000000000" pitchFamily="34" charset="0"/>
              </a:rPr>
              <a:t>diabetes. </a:t>
            </a:r>
            <a:r>
              <a:rPr lang="es-SV" sz="1800" dirty="0">
                <a:latin typeface="Helvetica Light" panose="020B0500000000000000" pitchFamily="34" charset="0"/>
              </a:rPr>
              <a:t>Reside en San Salvador y es activo en su red social “</a:t>
            </a:r>
            <a:r>
              <a:rPr lang="es-SV" sz="1800" b="1" dirty="0">
                <a:latin typeface="Helvetica Light" panose="020B0500000000000000" pitchFamily="34" charset="0"/>
              </a:rPr>
              <a:t>X</a:t>
            </a:r>
            <a:r>
              <a:rPr lang="es-SV" sz="1800" dirty="0">
                <a:latin typeface="Helvetica Light" panose="020B0500000000000000" pitchFamily="34" charset="0"/>
              </a:rPr>
              <a:t>”, por medio del perfil de </a:t>
            </a:r>
            <a:r>
              <a:rPr lang="es-SV" sz="1800" b="1" dirty="0">
                <a:latin typeface="Helvetica Light" panose="020B0500000000000000" pitchFamily="34" charset="0"/>
              </a:rPr>
              <a:t>MINSAL</a:t>
            </a:r>
            <a:r>
              <a:rPr lang="es-SV" sz="1800" dirty="0">
                <a:latin typeface="Helvetica Light" panose="020B0500000000000000" pitchFamily="34" charset="0"/>
              </a:rPr>
              <a:t>. </a:t>
            </a:r>
          </a:p>
          <a:p>
            <a:pPr algn="just"/>
            <a:r>
              <a:rPr lang="es-SV" sz="1800" dirty="0">
                <a:latin typeface="Helvetica Light" panose="020B0500000000000000" pitchFamily="34" charset="0"/>
              </a:rPr>
              <a:t>Dentro de sus prioridades en el trabajo se encuentra la </a:t>
            </a:r>
            <a:r>
              <a:rPr lang="es-SV" sz="1800" b="1" dirty="0">
                <a:latin typeface="Helvetica Light" panose="020B0500000000000000" pitchFamily="34" charset="0"/>
              </a:rPr>
              <a:t>digitalización</a:t>
            </a:r>
            <a:r>
              <a:rPr lang="es-SV" sz="1800" dirty="0">
                <a:latin typeface="Helvetica Light" panose="020B0500000000000000" pitchFamily="34" charset="0"/>
              </a:rPr>
              <a:t> del sistema de salud y la humanización de los servicios. </a:t>
            </a:r>
          </a:p>
          <a:p>
            <a:pPr algn="just"/>
            <a:r>
              <a:rPr lang="es-SV" sz="1800" dirty="0">
                <a:latin typeface="Helvetica Light" panose="020B0500000000000000" pitchFamily="34" charset="0"/>
              </a:rPr>
              <a:t>Es una persona accesible, amable, sencillo y abierto al diálogo. </a:t>
            </a:r>
            <a:endParaRPr lang="es-SV" sz="1400" dirty="0">
              <a:latin typeface="Helvetica Light" panose="020B0500000000000000" pitchFamily="34" charset="0"/>
            </a:endParaRPr>
          </a:p>
          <a:p>
            <a:pPr algn="l"/>
            <a:endParaRPr lang="es-SV" dirty="0"/>
          </a:p>
          <a:p>
            <a:pPr algn="l"/>
            <a:endParaRPr lang="es-SV" dirty="0"/>
          </a:p>
        </p:txBody>
      </p:sp>
      <p:sp>
        <p:nvSpPr>
          <p:cNvPr id="10" name="Rectángulo: esquinas redondeadas 9">
            <a:extLst>
              <a:ext uri="{FF2B5EF4-FFF2-40B4-BE49-F238E27FC236}">
                <a16:creationId xmlns:a16="http://schemas.microsoft.com/office/drawing/2014/main" id="{85CF7F6E-9279-493B-86F3-F6A76083920C}"/>
              </a:ext>
            </a:extLst>
          </p:cNvPr>
          <p:cNvSpPr/>
          <p:nvPr/>
        </p:nvSpPr>
        <p:spPr>
          <a:xfrm>
            <a:off x="5295819" y="5968911"/>
            <a:ext cx="5043167" cy="487836"/>
          </a:xfrm>
          <a:prstGeom prst="roundRect">
            <a:avLst/>
          </a:prstGeom>
          <a:solidFill>
            <a:srgbClr val="FEB018"/>
          </a:solid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Subtítulo 2">
            <a:extLst>
              <a:ext uri="{FF2B5EF4-FFF2-40B4-BE49-F238E27FC236}">
                <a16:creationId xmlns:a16="http://schemas.microsoft.com/office/drawing/2014/main" id="{02CDD346-53AD-4CE6-933E-B5B189B61120}"/>
              </a:ext>
            </a:extLst>
          </p:cNvPr>
          <p:cNvSpPr txBox="1">
            <a:spLocks/>
          </p:cNvSpPr>
          <p:nvPr/>
        </p:nvSpPr>
        <p:spPr>
          <a:xfrm>
            <a:off x="5426175" y="6047031"/>
            <a:ext cx="4849751" cy="3571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solidFill>
                  <a:schemeClr val="bg1"/>
                </a:solidFill>
                <a:latin typeface="Helvetica" pitchFamily="2" charset="0"/>
              </a:rPr>
              <a:t>Redes sociales: “X”, Instagram, Facebook.</a:t>
            </a:r>
          </a:p>
          <a:p>
            <a:pPr algn="l"/>
            <a:endParaRPr lang="es-SV" dirty="0"/>
          </a:p>
          <a:p>
            <a:pPr algn="l"/>
            <a:endParaRPr lang="es-SV" dirty="0"/>
          </a:p>
        </p:txBody>
      </p:sp>
      <p:sp>
        <p:nvSpPr>
          <p:cNvPr id="11" name="Rectángulo: esquinas redondeadas 10">
            <a:extLst>
              <a:ext uri="{FF2B5EF4-FFF2-40B4-BE49-F238E27FC236}">
                <a16:creationId xmlns:a16="http://schemas.microsoft.com/office/drawing/2014/main" id="{0C9E4577-A069-4294-BAF7-337046B8CD8E}"/>
              </a:ext>
            </a:extLst>
          </p:cNvPr>
          <p:cNvSpPr/>
          <p:nvPr/>
        </p:nvSpPr>
        <p:spPr>
          <a:xfrm>
            <a:off x="711074" y="2081678"/>
            <a:ext cx="3682249" cy="1044913"/>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3" name="Estrella: 4 puntas 12">
            <a:extLst>
              <a:ext uri="{FF2B5EF4-FFF2-40B4-BE49-F238E27FC236}">
                <a16:creationId xmlns:a16="http://schemas.microsoft.com/office/drawing/2014/main" id="{1191570B-DDB7-48EE-A08D-62AFD5155867}"/>
              </a:ext>
            </a:extLst>
          </p:cNvPr>
          <p:cNvSpPr/>
          <p:nvPr/>
        </p:nvSpPr>
        <p:spPr>
          <a:xfrm>
            <a:off x="4689238" y="2119202"/>
            <a:ext cx="830317" cy="830317"/>
          </a:xfrm>
          <a:prstGeom prst="star4">
            <a:avLst/>
          </a:prstGeom>
          <a:solidFill>
            <a:srgbClr val="0E6C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173431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8CFBCC3B-3AAA-41AD-969A-218972D105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Imagen 14">
            <a:extLst>
              <a:ext uri="{FF2B5EF4-FFF2-40B4-BE49-F238E27FC236}">
                <a16:creationId xmlns:a16="http://schemas.microsoft.com/office/drawing/2014/main" id="{10FDBF51-687F-41E7-AB70-4B1679DD9B9F}"/>
              </a:ext>
            </a:extLst>
          </p:cNvPr>
          <p:cNvPicPr>
            <a:picLocks noChangeAspect="1"/>
          </p:cNvPicPr>
          <p:nvPr/>
        </p:nvPicPr>
        <p:blipFill rotWithShape="1">
          <a:blip r:embed="rId3"/>
          <a:srcRect l="10330" t="901" r="11510" b="281"/>
          <a:stretch/>
        </p:blipFill>
        <p:spPr>
          <a:xfrm>
            <a:off x="6824510" y="-42742"/>
            <a:ext cx="5420508" cy="6948347"/>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1075" y="877828"/>
            <a:ext cx="9144000" cy="691447"/>
          </a:xfrm>
        </p:spPr>
        <p:txBody>
          <a:bodyPr>
            <a:noAutofit/>
          </a:bodyPr>
          <a:lstStyle/>
          <a:p>
            <a:pPr algn="l"/>
            <a:r>
              <a:rPr lang="es-MX" sz="7200" dirty="0">
                <a:solidFill>
                  <a:srgbClr val="231F20"/>
                </a:solidFill>
                <a:latin typeface="Helvetica Compressed" pitchFamily="50" charset="0"/>
              </a:rPr>
              <a:t>Público E </a:t>
            </a:r>
            <a:endParaRPr lang="es-SV" sz="72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711074" y="1390231"/>
            <a:ext cx="5038936" cy="534821"/>
          </a:xfrm>
        </p:spPr>
        <p:txBody>
          <a:bodyPr>
            <a:noAutofit/>
          </a:bodyPr>
          <a:lstStyle/>
          <a:p>
            <a:pPr algn="l"/>
            <a:r>
              <a:rPr lang="es-SV" sz="2800" b="1" i="1" dirty="0">
                <a:solidFill>
                  <a:srgbClr val="231F20"/>
                </a:solidFill>
                <a:latin typeface="Helvetica" pitchFamily="2" charset="0"/>
              </a:rPr>
              <a:t>Sector OBF</a:t>
            </a:r>
          </a:p>
        </p:txBody>
      </p:sp>
      <p:sp>
        <p:nvSpPr>
          <p:cNvPr id="4" name="Subtítulo 2">
            <a:extLst>
              <a:ext uri="{FF2B5EF4-FFF2-40B4-BE49-F238E27FC236}">
                <a16:creationId xmlns:a16="http://schemas.microsoft.com/office/drawing/2014/main" id="{F8840827-3BE4-473F-9DCF-3F45ABC5C293}"/>
              </a:ext>
            </a:extLst>
          </p:cNvPr>
          <p:cNvSpPr txBox="1">
            <a:spLocks/>
          </p:cNvSpPr>
          <p:nvPr/>
        </p:nvSpPr>
        <p:spPr>
          <a:xfrm>
            <a:off x="858219" y="2133295"/>
            <a:ext cx="4891791" cy="10449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SV" sz="1800" b="1" dirty="0">
                <a:solidFill>
                  <a:srgbClr val="231F20"/>
                </a:solidFill>
                <a:latin typeface="Helvetica" pitchFamily="2" charset="0"/>
              </a:rPr>
              <a:t>Pastor Elías Hernández</a:t>
            </a:r>
          </a:p>
          <a:p>
            <a:pPr algn="l"/>
            <a:r>
              <a:rPr lang="es-SV" sz="1800" b="1" dirty="0">
                <a:solidFill>
                  <a:srgbClr val="231F20"/>
                </a:solidFill>
                <a:latin typeface="Helvetica" pitchFamily="2" charset="0"/>
              </a:rPr>
              <a:t>Edad: 60 años </a:t>
            </a:r>
          </a:p>
          <a:p>
            <a:pPr algn="l"/>
            <a:endParaRPr lang="es-SV" dirty="0"/>
          </a:p>
          <a:p>
            <a:pPr algn="l"/>
            <a:endParaRPr lang="es-SV" dirty="0"/>
          </a:p>
        </p:txBody>
      </p:sp>
      <p:sp>
        <p:nvSpPr>
          <p:cNvPr id="5" name="Subtítulo 2">
            <a:extLst>
              <a:ext uri="{FF2B5EF4-FFF2-40B4-BE49-F238E27FC236}">
                <a16:creationId xmlns:a16="http://schemas.microsoft.com/office/drawing/2014/main" id="{07B45C77-0675-4D89-9852-85D55E7943AB}"/>
              </a:ext>
            </a:extLst>
          </p:cNvPr>
          <p:cNvSpPr txBox="1">
            <a:spLocks/>
          </p:cNvSpPr>
          <p:nvPr/>
        </p:nvSpPr>
        <p:spPr>
          <a:xfrm>
            <a:off x="711075" y="3146195"/>
            <a:ext cx="5857891" cy="3091190"/>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MX" sz="1800" b="1" dirty="0">
                <a:latin typeface="Helvetica Light" panose="020B0500000000000000" pitchFamily="34" charset="0"/>
              </a:rPr>
              <a:t>Pastor con más de 30 años de dedicación al servicio comunitario, centrado en la salud pública y la prevención del VIH. Como representante de organizaciones basadas en la fe, Elías promueve la educación y la sensibilización sobre el VIH en su comunidad, integrando mensajes de aceptación y apoyo en sus enseñanzas.</a:t>
            </a:r>
          </a:p>
          <a:p>
            <a:pPr algn="just"/>
            <a:r>
              <a:rPr lang="es-MX" sz="1800" b="1" dirty="0">
                <a:latin typeface="Helvetica Light" panose="020B0500000000000000" pitchFamily="34" charset="0"/>
              </a:rPr>
              <a:t>Comprometido con </a:t>
            </a:r>
            <a:r>
              <a:rPr lang="es-MX" sz="1800" b="1" dirty="0" err="1">
                <a:latin typeface="Helvetica Light" panose="020B0500000000000000" pitchFamily="34" charset="0"/>
              </a:rPr>
              <a:t>desestigmatizar</a:t>
            </a:r>
            <a:r>
              <a:rPr lang="es-MX" sz="1800" b="1" dirty="0">
                <a:latin typeface="Helvetica Light" panose="020B0500000000000000" pitchFamily="34" charset="0"/>
              </a:rPr>
              <a:t> el virus, organiza talleres y actividades que fomentan la empatía y el entendimiento, brindando recursos esenciales para quienes viven con VIH.</a:t>
            </a:r>
          </a:p>
          <a:p>
            <a:pPr algn="just"/>
            <a:r>
              <a:rPr lang="es-MX" sz="1800" b="1" dirty="0">
                <a:latin typeface="Helvetica Light" panose="020B0500000000000000" pitchFamily="34" charset="0"/>
              </a:rPr>
              <a:t>Elías busca recursos educativos, materiales de sensibilización y herramientas que le ayuden a implementar programas de prevención en su iglesia. </a:t>
            </a:r>
          </a:p>
          <a:p>
            <a:pPr algn="just"/>
            <a:r>
              <a:rPr lang="es-MX" sz="1800" b="1" dirty="0">
                <a:latin typeface="Helvetica Light" panose="020B0500000000000000" pitchFamily="34" charset="0"/>
              </a:rPr>
              <a:t>Activo en plataformas como Facebook y Twitter, donde comparte mensajes de esperanza, recursos educativos y testimonios de apoyo.</a:t>
            </a:r>
            <a:endParaRPr lang="es-SV" sz="1800" b="1" dirty="0">
              <a:latin typeface="Helvetica Light" panose="020B0500000000000000" pitchFamily="34" charset="0"/>
            </a:endParaRPr>
          </a:p>
          <a:p>
            <a:pPr algn="l"/>
            <a:endParaRPr lang="es-SV" dirty="0"/>
          </a:p>
          <a:p>
            <a:pPr algn="l"/>
            <a:endParaRPr lang="es-SV" dirty="0"/>
          </a:p>
        </p:txBody>
      </p:sp>
      <p:sp>
        <p:nvSpPr>
          <p:cNvPr id="10" name="Rectángulo: esquinas redondeadas 9">
            <a:extLst>
              <a:ext uri="{FF2B5EF4-FFF2-40B4-BE49-F238E27FC236}">
                <a16:creationId xmlns:a16="http://schemas.microsoft.com/office/drawing/2014/main" id="{85CF7F6E-9279-493B-86F3-F6A76083920C}"/>
              </a:ext>
            </a:extLst>
          </p:cNvPr>
          <p:cNvSpPr/>
          <p:nvPr/>
        </p:nvSpPr>
        <p:spPr>
          <a:xfrm>
            <a:off x="6211615" y="5968911"/>
            <a:ext cx="4127372" cy="487836"/>
          </a:xfrm>
          <a:prstGeom prst="roundRect">
            <a:avLst/>
          </a:prstGeom>
          <a:solidFill>
            <a:srgbClr val="ED1B3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Subtítulo 2">
            <a:extLst>
              <a:ext uri="{FF2B5EF4-FFF2-40B4-BE49-F238E27FC236}">
                <a16:creationId xmlns:a16="http://schemas.microsoft.com/office/drawing/2014/main" id="{02CDD346-53AD-4CE6-933E-B5B189B61120}"/>
              </a:ext>
            </a:extLst>
          </p:cNvPr>
          <p:cNvSpPr txBox="1">
            <a:spLocks/>
          </p:cNvSpPr>
          <p:nvPr/>
        </p:nvSpPr>
        <p:spPr>
          <a:xfrm>
            <a:off x="6414142" y="6057541"/>
            <a:ext cx="4891791" cy="3872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solidFill>
                  <a:schemeClr val="bg1"/>
                </a:solidFill>
                <a:latin typeface="Helvetica" pitchFamily="2" charset="0"/>
              </a:rPr>
              <a:t>Redes sociales: “X”, Facebook.</a:t>
            </a:r>
          </a:p>
        </p:txBody>
      </p:sp>
      <p:sp>
        <p:nvSpPr>
          <p:cNvPr id="11" name="Rectángulo: esquinas redondeadas 10">
            <a:extLst>
              <a:ext uri="{FF2B5EF4-FFF2-40B4-BE49-F238E27FC236}">
                <a16:creationId xmlns:a16="http://schemas.microsoft.com/office/drawing/2014/main" id="{0C9E4577-A069-4294-BAF7-337046B8CD8E}"/>
              </a:ext>
            </a:extLst>
          </p:cNvPr>
          <p:cNvSpPr/>
          <p:nvPr/>
        </p:nvSpPr>
        <p:spPr>
          <a:xfrm>
            <a:off x="711075" y="2018619"/>
            <a:ext cx="3062140" cy="940352"/>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2" name="Signo más 11">
            <a:extLst>
              <a:ext uri="{FF2B5EF4-FFF2-40B4-BE49-F238E27FC236}">
                <a16:creationId xmlns:a16="http://schemas.microsoft.com/office/drawing/2014/main" id="{24CA5C5D-D84B-4304-80A2-9E7358FF7EA2}"/>
              </a:ext>
            </a:extLst>
          </p:cNvPr>
          <p:cNvSpPr/>
          <p:nvPr/>
        </p:nvSpPr>
        <p:spPr>
          <a:xfrm rot="2700000">
            <a:off x="5465187" y="531779"/>
            <a:ext cx="914400" cy="914400"/>
          </a:xfrm>
          <a:prstGeom prst="mathPlus">
            <a:avLst/>
          </a:prstGeom>
          <a:solidFill>
            <a:srgbClr val="FEB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235097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BFE9CCA-D395-416F-B356-FD4877017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Imagen 16">
            <a:extLst>
              <a:ext uri="{FF2B5EF4-FFF2-40B4-BE49-F238E27FC236}">
                <a16:creationId xmlns:a16="http://schemas.microsoft.com/office/drawing/2014/main" id="{A2CEC9AD-14C3-49DF-97DC-01DFC26F97CB}"/>
              </a:ext>
            </a:extLst>
          </p:cNvPr>
          <p:cNvPicPr>
            <a:picLocks noChangeAspect="1"/>
          </p:cNvPicPr>
          <p:nvPr/>
        </p:nvPicPr>
        <p:blipFill>
          <a:blip r:embed="rId3"/>
          <a:stretch>
            <a:fillRect/>
          </a:stretch>
        </p:blipFill>
        <p:spPr>
          <a:xfrm>
            <a:off x="7641020" y="-5482"/>
            <a:ext cx="4572000" cy="6863482"/>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1075" y="877828"/>
            <a:ext cx="9144000" cy="691447"/>
          </a:xfrm>
        </p:spPr>
        <p:txBody>
          <a:bodyPr>
            <a:noAutofit/>
          </a:bodyPr>
          <a:lstStyle/>
          <a:p>
            <a:pPr algn="l"/>
            <a:r>
              <a:rPr lang="es-MX" sz="7200" dirty="0">
                <a:solidFill>
                  <a:srgbClr val="231F20"/>
                </a:solidFill>
                <a:latin typeface="Helvetica Compressed" pitchFamily="50" charset="0"/>
              </a:rPr>
              <a:t>Público F </a:t>
            </a:r>
            <a:endParaRPr lang="es-SV" sz="72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711074" y="1390231"/>
            <a:ext cx="5458498" cy="534821"/>
          </a:xfrm>
        </p:spPr>
        <p:txBody>
          <a:bodyPr>
            <a:noAutofit/>
          </a:bodyPr>
          <a:lstStyle/>
          <a:p>
            <a:pPr algn="l"/>
            <a:r>
              <a:rPr lang="es-SV" sz="2200" b="1" i="1" dirty="0">
                <a:solidFill>
                  <a:srgbClr val="231F20"/>
                </a:solidFill>
                <a:latin typeface="Helvetica" pitchFamily="2" charset="0"/>
              </a:rPr>
              <a:t>Sector Privado</a:t>
            </a:r>
          </a:p>
        </p:txBody>
      </p:sp>
      <p:sp>
        <p:nvSpPr>
          <p:cNvPr id="4" name="Subtítulo 2">
            <a:extLst>
              <a:ext uri="{FF2B5EF4-FFF2-40B4-BE49-F238E27FC236}">
                <a16:creationId xmlns:a16="http://schemas.microsoft.com/office/drawing/2014/main" id="{F8840827-3BE4-473F-9DCF-3F45ABC5C293}"/>
              </a:ext>
            </a:extLst>
          </p:cNvPr>
          <p:cNvSpPr txBox="1">
            <a:spLocks/>
          </p:cNvSpPr>
          <p:nvPr/>
        </p:nvSpPr>
        <p:spPr>
          <a:xfrm>
            <a:off x="858219" y="2133295"/>
            <a:ext cx="4891791" cy="10449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SV" sz="1800" b="1" dirty="0">
                <a:solidFill>
                  <a:srgbClr val="231F20"/>
                </a:solidFill>
                <a:latin typeface="Helvetica" pitchFamily="2" charset="0"/>
              </a:rPr>
              <a:t>MBA. Antonieta Nolasco</a:t>
            </a:r>
          </a:p>
          <a:p>
            <a:pPr algn="l"/>
            <a:r>
              <a:rPr lang="es-SV" sz="1800" b="1" dirty="0">
                <a:solidFill>
                  <a:srgbClr val="231F20"/>
                </a:solidFill>
                <a:latin typeface="Helvetica" pitchFamily="2" charset="0"/>
              </a:rPr>
              <a:t>Edad: 55 años </a:t>
            </a:r>
          </a:p>
          <a:p>
            <a:pPr algn="l"/>
            <a:endParaRPr lang="es-SV" dirty="0"/>
          </a:p>
          <a:p>
            <a:pPr algn="l"/>
            <a:endParaRPr lang="es-SV" dirty="0"/>
          </a:p>
        </p:txBody>
      </p:sp>
      <p:sp>
        <p:nvSpPr>
          <p:cNvPr id="5" name="Subtítulo 2">
            <a:extLst>
              <a:ext uri="{FF2B5EF4-FFF2-40B4-BE49-F238E27FC236}">
                <a16:creationId xmlns:a16="http://schemas.microsoft.com/office/drawing/2014/main" id="{07B45C77-0675-4D89-9852-85D55E7943AB}"/>
              </a:ext>
            </a:extLst>
          </p:cNvPr>
          <p:cNvSpPr txBox="1">
            <a:spLocks/>
          </p:cNvSpPr>
          <p:nvPr/>
        </p:nvSpPr>
        <p:spPr>
          <a:xfrm>
            <a:off x="711075" y="3167215"/>
            <a:ext cx="5857891" cy="2801696"/>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latin typeface="Helvetica Light" panose="020B0500000000000000" pitchFamily="34" charset="0"/>
              </a:rPr>
              <a:t>Mujer, casada, profesional en ciencias de la económicas y administración de empresas, con 2 hijos adolescentes.</a:t>
            </a:r>
          </a:p>
          <a:p>
            <a:pPr algn="just"/>
            <a:r>
              <a:rPr lang="es-SV" sz="1800" b="1" dirty="0">
                <a:latin typeface="Helvetica Light" panose="020B0500000000000000" pitchFamily="34" charset="0"/>
              </a:rPr>
              <a:t>Dedica mucho tiempo al crecimiento de sus empresas, sus líneas de contacto son gremiales empresariales y pasa constantemente atendiendo compromisos sociales relacionados a su quehacer.</a:t>
            </a:r>
          </a:p>
          <a:p>
            <a:pPr algn="just"/>
            <a:r>
              <a:rPr lang="es-SV" sz="1800" b="1" dirty="0">
                <a:latin typeface="Helvetica Light" panose="020B0500000000000000" pitchFamily="34" charset="0"/>
              </a:rPr>
              <a:t>Es una persona que se informa a través de diversas redes sociales y de negocios. </a:t>
            </a:r>
          </a:p>
          <a:p>
            <a:pPr algn="just"/>
            <a:r>
              <a:rPr lang="es-SV" sz="1800" b="1" dirty="0">
                <a:latin typeface="Helvetica Light" panose="020B0500000000000000" pitchFamily="34" charset="0"/>
              </a:rPr>
              <a:t>También promueve políticas a favor de la prevención, no estigma ni discriminación en el ámbito empresarial.</a:t>
            </a:r>
          </a:p>
          <a:p>
            <a:pPr algn="just"/>
            <a:r>
              <a:rPr lang="es-SV" sz="1800" b="1" dirty="0">
                <a:latin typeface="Helvetica Light" panose="020B0500000000000000" pitchFamily="34" charset="0"/>
              </a:rPr>
              <a:t>Cuida de su salud y es amante de la lectura.</a:t>
            </a:r>
          </a:p>
          <a:p>
            <a:pPr algn="just"/>
            <a:r>
              <a:rPr lang="es-SV" sz="1800" b="1" dirty="0">
                <a:latin typeface="Helvetica Light" panose="020B0500000000000000" pitchFamily="34" charset="0"/>
              </a:rPr>
              <a:t>Es una persona reservada en sus relaciones, crítica al momento de dar su opinión, con un criterio amplio. </a:t>
            </a:r>
            <a:endParaRPr lang="es-SV" sz="1400" b="1" dirty="0">
              <a:latin typeface="Helvetica Light" panose="020B0500000000000000" pitchFamily="34" charset="0"/>
            </a:endParaRPr>
          </a:p>
          <a:p>
            <a:pPr algn="l"/>
            <a:endParaRPr lang="es-SV" dirty="0"/>
          </a:p>
          <a:p>
            <a:pPr algn="l"/>
            <a:endParaRPr lang="es-SV" dirty="0"/>
          </a:p>
        </p:txBody>
      </p:sp>
      <p:sp>
        <p:nvSpPr>
          <p:cNvPr id="10" name="Rectángulo: esquinas redondeadas 9">
            <a:extLst>
              <a:ext uri="{FF2B5EF4-FFF2-40B4-BE49-F238E27FC236}">
                <a16:creationId xmlns:a16="http://schemas.microsoft.com/office/drawing/2014/main" id="{85CF7F6E-9279-493B-86F3-F6A76083920C}"/>
              </a:ext>
            </a:extLst>
          </p:cNvPr>
          <p:cNvSpPr/>
          <p:nvPr/>
        </p:nvSpPr>
        <p:spPr>
          <a:xfrm>
            <a:off x="5295819" y="5968911"/>
            <a:ext cx="5043167" cy="487836"/>
          </a:xfrm>
          <a:prstGeom prst="roundRect">
            <a:avLst/>
          </a:prstGeom>
          <a:solidFill>
            <a:srgbClr val="ED1B3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Subtítulo 2">
            <a:extLst>
              <a:ext uri="{FF2B5EF4-FFF2-40B4-BE49-F238E27FC236}">
                <a16:creationId xmlns:a16="http://schemas.microsoft.com/office/drawing/2014/main" id="{02CDD346-53AD-4CE6-933E-B5B189B61120}"/>
              </a:ext>
            </a:extLst>
          </p:cNvPr>
          <p:cNvSpPr txBox="1">
            <a:spLocks/>
          </p:cNvSpPr>
          <p:nvPr/>
        </p:nvSpPr>
        <p:spPr>
          <a:xfrm>
            <a:off x="5489235" y="6099581"/>
            <a:ext cx="4891791" cy="387245"/>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solidFill>
                  <a:schemeClr val="bg1"/>
                </a:solidFill>
                <a:latin typeface="Helvetica" pitchFamily="2" charset="0"/>
              </a:rPr>
              <a:t>Redes sociales: “X”, Instagram, Facebook, </a:t>
            </a:r>
            <a:r>
              <a:rPr lang="es-SV" sz="1800" b="1" dirty="0" err="1">
                <a:solidFill>
                  <a:schemeClr val="bg1"/>
                </a:solidFill>
                <a:latin typeface="Helvetica" pitchFamily="2" charset="0"/>
              </a:rPr>
              <a:t>Linkedin</a:t>
            </a:r>
            <a:r>
              <a:rPr lang="es-SV" sz="1800" b="1" dirty="0">
                <a:solidFill>
                  <a:schemeClr val="bg1"/>
                </a:solidFill>
                <a:latin typeface="Helvetica" pitchFamily="2" charset="0"/>
              </a:rPr>
              <a:t>.</a:t>
            </a:r>
          </a:p>
          <a:p>
            <a:pPr algn="l"/>
            <a:endParaRPr lang="es-SV" dirty="0"/>
          </a:p>
          <a:p>
            <a:pPr algn="l"/>
            <a:endParaRPr lang="es-SV" dirty="0"/>
          </a:p>
        </p:txBody>
      </p:sp>
      <p:sp>
        <p:nvSpPr>
          <p:cNvPr id="11" name="Rectángulo: esquinas redondeadas 10">
            <a:extLst>
              <a:ext uri="{FF2B5EF4-FFF2-40B4-BE49-F238E27FC236}">
                <a16:creationId xmlns:a16="http://schemas.microsoft.com/office/drawing/2014/main" id="{0C9E4577-A069-4294-BAF7-337046B8CD8E}"/>
              </a:ext>
            </a:extLst>
          </p:cNvPr>
          <p:cNvSpPr/>
          <p:nvPr/>
        </p:nvSpPr>
        <p:spPr>
          <a:xfrm>
            <a:off x="711075" y="2018619"/>
            <a:ext cx="3062140" cy="940352"/>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2" name="Signo más 11">
            <a:extLst>
              <a:ext uri="{FF2B5EF4-FFF2-40B4-BE49-F238E27FC236}">
                <a16:creationId xmlns:a16="http://schemas.microsoft.com/office/drawing/2014/main" id="{24CA5C5D-D84B-4304-80A2-9E7358FF7EA2}"/>
              </a:ext>
            </a:extLst>
          </p:cNvPr>
          <p:cNvSpPr/>
          <p:nvPr/>
        </p:nvSpPr>
        <p:spPr>
          <a:xfrm rot="2700000">
            <a:off x="5465187" y="531779"/>
            <a:ext cx="914400" cy="914400"/>
          </a:xfrm>
          <a:prstGeom prst="mathPlus">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373911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3A4F9D0-7001-422C-922A-D8C089DFB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Imagen 11">
            <a:extLst>
              <a:ext uri="{FF2B5EF4-FFF2-40B4-BE49-F238E27FC236}">
                <a16:creationId xmlns:a16="http://schemas.microsoft.com/office/drawing/2014/main" id="{DBCEC175-E252-458D-95FF-3FDABCECB50A}"/>
              </a:ext>
            </a:extLst>
          </p:cNvPr>
          <p:cNvPicPr>
            <a:picLocks noChangeAspect="1"/>
          </p:cNvPicPr>
          <p:nvPr/>
        </p:nvPicPr>
        <p:blipFill rotWithShape="1">
          <a:blip r:embed="rId3"/>
          <a:srcRect l="12620" r="8287"/>
          <a:stretch/>
        </p:blipFill>
        <p:spPr>
          <a:xfrm>
            <a:off x="6785185" y="0"/>
            <a:ext cx="5424207"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11075" y="877828"/>
            <a:ext cx="9144000" cy="691447"/>
          </a:xfrm>
        </p:spPr>
        <p:txBody>
          <a:bodyPr>
            <a:noAutofit/>
          </a:bodyPr>
          <a:lstStyle/>
          <a:p>
            <a:pPr algn="l"/>
            <a:r>
              <a:rPr lang="es-MX" sz="7200" dirty="0">
                <a:solidFill>
                  <a:srgbClr val="231F20"/>
                </a:solidFill>
                <a:latin typeface="Helvetica Compressed" pitchFamily="50" charset="0"/>
              </a:rPr>
              <a:t>Público G </a:t>
            </a:r>
            <a:endParaRPr lang="es-SV" sz="72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711074" y="1390231"/>
            <a:ext cx="5941974" cy="534821"/>
          </a:xfrm>
        </p:spPr>
        <p:txBody>
          <a:bodyPr>
            <a:noAutofit/>
          </a:bodyPr>
          <a:lstStyle/>
          <a:p>
            <a:pPr algn="l"/>
            <a:r>
              <a:rPr lang="es-SV" sz="2800" b="1" i="1" dirty="0">
                <a:solidFill>
                  <a:srgbClr val="231F20"/>
                </a:solidFill>
                <a:latin typeface="Helvetica" pitchFamily="2" charset="0"/>
              </a:rPr>
              <a:t>Personas afectadas por VIH y TB</a:t>
            </a:r>
          </a:p>
        </p:txBody>
      </p:sp>
      <p:sp>
        <p:nvSpPr>
          <p:cNvPr id="4" name="Subtítulo 2">
            <a:extLst>
              <a:ext uri="{FF2B5EF4-FFF2-40B4-BE49-F238E27FC236}">
                <a16:creationId xmlns:a16="http://schemas.microsoft.com/office/drawing/2014/main" id="{F8840827-3BE4-473F-9DCF-3F45ABC5C293}"/>
              </a:ext>
            </a:extLst>
          </p:cNvPr>
          <p:cNvSpPr txBox="1">
            <a:spLocks/>
          </p:cNvSpPr>
          <p:nvPr/>
        </p:nvSpPr>
        <p:spPr>
          <a:xfrm>
            <a:off x="858219" y="2196355"/>
            <a:ext cx="4891791" cy="10449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SV" sz="2200" b="1" dirty="0">
                <a:solidFill>
                  <a:srgbClr val="231F20"/>
                </a:solidFill>
                <a:latin typeface="Helvetica" pitchFamily="2" charset="0"/>
              </a:rPr>
              <a:t>Juan y Ana</a:t>
            </a:r>
          </a:p>
          <a:p>
            <a:pPr algn="l"/>
            <a:r>
              <a:rPr lang="es-SV" sz="2200" b="1" dirty="0">
                <a:solidFill>
                  <a:srgbClr val="231F20"/>
                </a:solidFill>
                <a:latin typeface="Helvetica" pitchFamily="2" charset="0"/>
              </a:rPr>
              <a:t>Edad: 40 y 35 años </a:t>
            </a:r>
          </a:p>
          <a:p>
            <a:pPr algn="l"/>
            <a:endParaRPr lang="es-SV" dirty="0"/>
          </a:p>
          <a:p>
            <a:pPr algn="l"/>
            <a:endParaRPr lang="es-SV" dirty="0"/>
          </a:p>
        </p:txBody>
      </p:sp>
      <p:sp>
        <p:nvSpPr>
          <p:cNvPr id="5" name="Subtítulo 2">
            <a:extLst>
              <a:ext uri="{FF2B5EF4-FFF2-40B4-BE49-F238E27FC236}">
                <a16:creationId xmlns:a16="http://schemas.microsoft.com/office/drawing/2014/main" id="{07B45C77-0675-4D89-9852-85D55E7943AB}"/>
              </a:ext>
            </a:extLst>
          </p:cNvPr>
          <p:cNvSpPr txBox="1">
            <a:spLocks/>
          </p:cNvSpPr>
          <p:nvPr/>
        </p:nvSpPr>
        <p:spPr>
          <a:xfrm>
            <a:off x="711075" y="3377138"/>
            <a:ext cx="5752787" cy="2669893"/>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latin typeface="Helvetica Light" panose="020B0500000000000000" pitchFamily="34" charset="0"/>
              </a:rPr>
              <a:t>Ambas personas son muy cuidadosas con su salud, alimentación, hacen ejercicio y en los 5 años mejoraron su estilo de vida, debida a un diagnostico positivo a TB y VIH. </a:t>
            </a:r>
          </a:p>
          <a:p>
            <a:pPr algn="just"/>
            <a:r>
              <a:rPr lang="es-SV" sz="1800" b="1" dirty="0">
                <a:latin typeface="Helvetica Light" panose="020B0500000000000000" pitchFamily="34" charset="0"/>
              </a:rPr>
              <a:t>Tienen pareja y uno de ellos dos hijos. Viven en la zona metropolitana de San Salvador y son muy activos en sus red sociales. </a:t>
            </a:r>
          </a:p>
          <a:p>
            <a:pPr algn="just"/>
            <a:r>
              <a:rPr lang="es-SV" sz="1800" b="1" dirty="0">
                <a:latin typeface="Helvetica Light" panose="020B0500000000000000" pitchFamily="34" charset="0"/>
              </a:rPr>
              <a:t>Son activistas en relación a temas de VIH y TB y han luchado por mejorar el acceso a la salud digna para el mejoramiento de la calidad de vida de personas viviendo con VIH y con secuelas de TB. </a:t>
            </a:r>
          </a:p>
          <a:p>
            <a:pPr algn="just"/>
            <a:r>
              <a:rPr lang="es-SV" sz="1800" b="1" dirty="0">
                <a:latin typeface="Helvetica Light" panose="020B0500000000000000" pitchFamily="34" charset="0"/>
              </a:rPr>
              <a:t>Son persona elocuentes, gentiles y criticas en la defensa de sus derechos.</a:t>
            </a:r>
            <a:endParaRPr lang="es-SV" sz="1400" b="1" dirty="0">
              <a:latin typeface="Helvetica Light" panose="020B0500000000000000" pitchFamily="34" charset="0"/>
            </a:endParaRPr>
          </a:p>
          <a:p>
            <a:pPr algn="l"/>
            <a:endParaRPr lang="es-SV" dirty="0"/>
          </a:p>
          <a:p>
            <a:pPr algn="l"/>
            <a:endParaRPr lang="es-SV" dirty="0"/>
          </a:p>
        </p:txBody>
      </p:sp>
      <p:sp>
        <p:nvSpPr>
          <p:cNvPr id="10" name="Rectángulo: esquinas redondeadas 9">
            <a:extLst>
              <a:ext uri="{FF2B5EF4-FFF2-40B4-BE49-F238E27FC236}">
                <a16:creationId xmlns:a16="http://schemas.microsoft.com/office/drawing/2014/main" id="{85CF7F6E-9279-493B-86F3-F6A76083920C}"/>
              </a:ext>
            </a:extLst>
          </p:cNvPr>
          <p:cNvSpPr/>
          <p:nvPr/>
        </p:nvSpPr>
        <p:spPr>
          <a:xfrm>
            <a:off x="5295819" y="5968911"/>
            <a:ext cx="5043167" cy="487836"/>
          </a:xfrm>
          <a:prstGeom prst="roundRect">
            <a:avLst/>
          </a:prstGeom>
          <a:solidFill>
            <a:srgbClr val="FEB018"/>
          </a:solid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6" name="Subtítulo 2">
            <a:extLst>
              <a:ext uri="{FF2B5EF4-FFF2-40B4-BE49-F238E27FC236}">
                <a16:creationId xmlns:a16="http://schemas.microsoft.com/office/drawing/2014/main" id="{02CDD346-53AD-4CE6-933E-B5B189B61120}"/>
              </a:ext>
            </a:extLst>
          </p:cNvPr>
          <p:cNvSpPr txBox="1">
            <a:spLocks/>
          </p:cNvSpPr>
          <p:nvPr/>
        </p:nvSpPr>
        <p:spPr>
          <a:xfrm>
            <a:off x="5426175" y="6047031"/>
            <a:ext cx="4849751" cy="357166"/>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s-SV" sz="1800" b="1" dirty="0">
                <a:solidFill>
                  <a:schemeClr val="bg1"/>
                </a:solidFill>
                <a:latin typeface="Helvetica" pitchFamily="2" charset="0"/>
              </a:rPr>
              <a:t>Redes sociales: Instagram, Facebook, </a:t>
            </a:r>
            <a:r>
              <a:rPr lang="es-SV" sz="1800" b="1" dirty="0" err="1">
                <a:solidFill>
                  <a:schemeClr val="bg1"/>
                </a:solidFill>
                <a:latin typeface="Helvetica" pitchFamily="2" charset="0"/>
              </a:rPr>
              <a:t>Tiktok</a:t>
            </a:r>
            <a:endParaRPr lang="es-SV" sz="1800" b="1" dirty="0">
              <a:solidFill>
                <a:schemeClr val="bg1"/>
              </a:solidFill>
              <a:latin typeface="Helvetica" pitchFamily="2" charset="0"/>
            </a:endParaRPr>
          </a:p>
        </p:txBody>
      </p:sp>
      <p:sp>
        <p:nvSpPr>
          <p:cNvPr id="11" name="Rectángulo: esquinas redondeadas 10">
            <a:extLst>
              <a:ext uri="{FF2B5EF4-FFF2-40B4-BE49-F238E27FC236}">
                <a16:creationId xmlns:a16="http://schemas.microsoft.com/office/drawing/2014/main" id="{0C9E4577-A069-4294-BAF7-337046B8CD8E}"/>
              </a:ext>
            </a:extLst>
          </p:cNvPr>
          <p:cNvSpPr/>
          <p:nvPr/>
        </p:nvSpPr>
        <p:spPr>
          <a:xfrm>
            <a:off x="711074" y="2081678"/>
            <a:ext cx="3682249" cy="1044913"/>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3" name="Estrella: 4 puntas 12">
            <a:extLst>
              <a:ext uri="{FF2B5EF4-FFF2-40B4-BE49-F238E27FC236}">
                <a16:creationId xmlns:a16="http://schemas.microsoft.com/office/drawing/2014/main" id="{1191570B-DDB7-48EE-A08D-62AFD5155867}"/>
              </a:ext>
            </a:extLst>
          </p:cNvPr>
          <p:cNvSpPr/>
          <p:nvPr/>
        </p:nvSpPr>
        <p:spPr>
          <a:xfrm>
            <a:off x="4689238" y="2119202"/>
            <a:ext cx="830317" cy="830317"/>
          </a:xfrm>
          <a:prstGeom prst="star4">
            <a:avLst/>
          </a:prstGeom>
          <a:solidFill>
            <a:srgbClr val="0E6C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359449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2055688-5390-45D4-950B-4B86FA0B7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2622933" y="1100825"/>
            <a:ext cx="9144000" cy="691447"/>
          </a:xfrm>
        </p:spPr>
        <p:txBody>
          <a:bodyPr>
            <a:noAutofit/>
          </a:bodyPr>
          <a:lstStyle/>
          <a:p>
            <a:pPr algn="l"/>
            <a:r>
              <a:rPr lang="es-MX" sz="7200" dirty="0">
                <a:solidFill>
                  <a:srgbClr val="231F20"/>
                </a:solidFill>
                <a:latin typeface="Helvetica Compressed" pitchFamily="50" charset="0"/>
              </a:rPr>
              <a:t>Tabla de coincidencia</a:t>
            </a:r>
            <a:endParaRPr lang="es-SV" sz="7200" dirty="0">
              <a:solidFill>
                <a:srgbClr val="231F20"/>
              </a:solidFill>
              <a:latin typeface="Helvetica Compressed" pitchFamily="50" charset="0"/>
            </a:endParaRPr>
          </a:p>
        </p:txBody>
      </p:sp>
      <p:graphicFrame>
        <p:nvGraphicFramePr>
          <p:cNvPr id="4" name="Tabla 3">
            <a:extLst>
              <a:ext uri="{FF2B5EF4-FFF2-40B4-BE49-F238E27FC236}">
                <a16:creationId xmlns:a16="http://schemas.microsoft.com/office/drawing/2014/main" id="{E8009420-C8B0-4455-BC61-146FE0B0DCAC}"/>
              </a:ext>
            </a:extLst>
          </p:cNvPr>
          <p:cNvGraphicFramePr>
            <a:graphicFrameLocks noGrp="1"/>
          </p:cNvGraphicFramePr>
          <p:nvPr>
            <p:extLst>
              <p:ext uri="{D42A27DB-BD31-4B8C-83A1-F6EECF244321}">
                <p14:modId xmlns:p14="http://schemas.microsoft.com/office/powerpoint/2010/main" val="829653313"/>
              </p:ext>
            </p:extLst>
          </p:nvPr>
        </p:nvGraphicFramePr>
        <p:xfrm>
          <a:off x="2532735" y="2361928"/>
          <a:ext cx="8567814" cy="3871614"/>
        </p:xfrm>
        <a:graphic>
          <a:graphicData uri="http://schemas.openxmlformats.org/drawingml/2006/table">
            <a:tbl>
              <a:tblPr firstRow="1" bandRow="1">
                <a:tableStyleId>{5C22544A-7EE6-4342-B048-85BDC9FD1C3A}</a:tableStyleId>
              </a:tblPr>
              <a:tblGrid>
                <a:gridCol w="1711890">
                  <a:extLst>
                    <a:ext uri="{9D8B030D-6E8A-4147-A177-3AD203B41FA5}">
                      <a16:colId xmlns:a16="http://schemas.microsoft.com/office/drawing/2014/main" val="1446035984"/>
                    </a:ext>
                  </a:extLst>
                </a:gridCol>
                <a:gridCol w="652945">
                  <a:extLst>
                    <a:ext uri="{9D8B030D-6E8A-4147-A177-3AD203B41FA5}">
                      <a16:colId xmlns:a16="http://schemas.microsoft.com/office/drawing/2014/main" val="3579613396"/>
                    </a:ext>
                  </a:extLst>
                </a:gridCol>
                <a:gridCol w="1192880">
                  <a:extLst>
                    <a:ext uri="{9D8B030D-6E8A-4147-A177-3AD203B41FA5}">
                      <a16:colId xmlns:a16="http://schemas.microsoft.com/office/drawing/2014/main" val="733054997"/>
                    </a:ext>
                  </a:extLst>
                </a:gridCol>
                <a:gridCol w="1067315">
                  <a:extLst>
                    <a:ext uri="{9D8B030D-6E8A-4147-A177-3AD203B41FA5}">
                      <a16:colId xmlns:a16="http://schemas.microsoft.com/office/drawing/2014/main" val="1609033040"/>
                    </a:ext>
                  </a:extLst>
                </a:gridCol>
                <a:gridCol w="1331003">
                  <a:extLst>
                    <a:ext uri="{9D8B030D-6E8A-4147-A177-3AD203B41FA5}">
                      <a16:colId xmlns:a16="http://schemas.microsoft.com/office/drawing/2014/main" val="589944001"/>
                    </a:ext>
                  </a:extLst>
                </a:gridCol>
                <a:gridCol w="1192880">
                  <a:extLst>
                    <a:ext uri="{9D8B030D-6E8A-4147-A177-3AD203B41FA5}">
                      <a16:colId xmlns:a16="http://schemas.microsoft.com/office/drawing/2014/main" val="2105221030"/>
                    </a:ext>
                  </a:extLst>
                </a:gridCol>
                <a:gridCol w="1418901">
                  <a:extLst>
                    <a:ext uri="{9D8B030D-6E8A-4147-A177-3AD203B41FA5}">
                      <a16:colId xmlns:a16="http://schemas.microsoft.com/office/drawing/2014/main" val="3844259878"/>
                    </a:ext>
                  </a:extLst>
                </a:gridCol>
              </a:tblGrid>
              <a:tr h="316871">
                <a:tc>
                  <a:txBody>
                    <a:bodyPr/>
                    <a:lstStyle/>
                    <a:p>
                      <a:pPr algn="ctr"/>
                      <a:r>
                        <a:rPr lang="es-SV" sz="1600" dirty="0"/>
                        <a:t>Público</a:t>
                      </a:r>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Facebook</a:t>
                      </a:r>
                    </a:p>
                  </a:txBody>
                  <a:tcPr marL="77967" marR="77967" marT="38983" marB="38983"/>
                </a:tc>
                <a:tc>
                  <a:txBody>
                    <a:bodyPr/>
                    <a:lstStyle/>
                    <a:p>
                      <a:pPr algn="ctr"/>
                      <a:r>
                        <a:rPr lang="es-SV" sz="1600" dirty="0" err="1"/>
                        <a:t>Tiktok</a:t>
                      </a:r>
                      <a:endParaRPr lang="es-SV" sz="1600" dirty="0"/>
                    </a:p>
                  </a:txBody>
                  <a:tcPr marL="77967" marR="77967" marT="38983" marB="38983"/>
                </a:tc>
                <a:tc>
                  <a:txBody>
                    <a:bodyPr/>
                    <a:lstStyle/>
                    <a:p>
                      <a:pPr algn="ctr"/>
                      <a:r>
                        <a:rPr lang="es-SV" sz="1600" dirty="0"/>
                        <a:t>Instagram </a:t>
                      </a:r>
                    </a:p>
                  </a:txBody>
                  <a:tcPr marL="77967" marR="77967" marT="38983" marB="38983"/>
                </a:tc>
                <a:tc>
                  <a:txBody>
                    <a:bodyPr/>
                    <a:lstStyle/>
                    <a:p>
                      <a:pPr algn="ctr"/>
                      <a:r>
                        <a:rPr lang="es-SV" sz="1600" dirty="0" err="1"/>
                        <a:t>Linkedin</a:t>
                      </a:r>
                      <a:endParaRPr lang="es-SV" sz="1600" dirty="0"/>
                    </a:p>
                  </a:txBody>
                  <a:tcPr marL="77967" marR="77967" marT="38983" marB="38983"/>
                </a:tc>
                <a:tc>
                  <a:txBody>
                    <a:bodyPr/>
                    <a:lstStyle/>
                    <a:p>
                      <a:pPr algn="ctr"/>
                      <a:r>
                        <a:rPr lang="es-SV" sz="1600" dirty="0"/>
                        <a:t>Web</a:t>
                      </a:r>
                    </a:p>
                  </a:txBody>
                  <a:tcPr marL="77967" marR="77967" marT="38983" marB="38983"/>
                </a:tc>
                <a:extLst>
                  <a:ext uri="{0D108BD9-81ED-4DB2-BD59-A6C34878D82A}">
                    <a16:rowId xmlns:a16="http://schemas.microsoft.com/office/drawing/2014/main" val="2931532692"/>
                  </a:ext>
                </a:extLst>
              </a:tr>
              <a:tr h="5557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SV" sz="1600" b="1" dirty="0"/>
                        <a:t>Cooperación Internacional </a:t>
                      </a:r>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X</a:t>
                      </a:r>
                    </a:p>
                  </a:txBody>
                  <a:tcPr marL="77967" marR="77967" marT="38983" marB="38983"/>
                </a:tc>
                <a:tc>
                  <a:txBody>
                    <a:bodyPr/>
                    <a:lstStyle/>
                    <a:p>
                      <a:pPr algn="ctr"/>
                      <a:endParaRPr lang="es-SV" sz="1600"/>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X</a:t>
                      </a:r>
                    </a:p>
                  </a:txBody>
                  <a:tcPr marL="77967" marR="77967" marT="38983" marB="38983"/>
                </a:tc>
                <a:tc>
                  <a:txBody>
                    <a:bodyPr/>
                    <a:lstStyle/>
                    <a:p>
                      <a:pPr algn="ctr"/>
                      <a:endParaRPr lang="es-SV" sz="1600"/>
                    </a:p>
                  </a:txBody>
                  <a:tcPr marL="77967" marR="77967" marT="38983" marB="38983"/>
                </a:tc>
                <a:extLst>
                  <a:ext uri="{0D108BD9-81ED-4DB2-BD59-A6C34878D82A}">
                    <a16:rowId xmlns:a16="http://schemas.microsoft.com/office/drawing/2014/main" val="2132392572"/>
                  </a:ext>
                </a:extLst>
              </a:tr>
              <a:tr h="3168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SV" sz="1600" b="1" dirty="0"/>
                        <a:t>Sector Académico</a:t>
                      </a:r>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X</a:t>
                      </a:r>
                    </a:p>
                  </a:txBody>
                  <a:tcPr marL="77967" marR="77967" marT="38983" marB="38983"/>
                </a:tc>
                <a:tc>
                  <a:txBody>
                    <a:bodyPr/>
                    <a:lstStyle/>
                    <a:p>
                      <a:pPr algn="ctr"/>
                      <a:endParaRPr lang="es-SV" sz="1600" dirty="0"/>
                    </a:p>
                  </a:txBody>
                  <a:tcPr marL="77967" marR="77967" marT="38983" marB="38983"/>
                </a:tc>
                <a:tc>
                  <a:txBody>
                    <a:bodyPr/>
                    <a:lstStyle/>
                    <a:p>
                      <a:pPr algn="ctr"/>
                      <a:endParaRPr lang="es-SV" sz="1600" dirty="0"/>
                    </a:p>
                  </a:txBody>
                  <a:tcPr marL="77967" marR="77967" marT="38983" marB="38983"/>
                </a:tc>
                <a:extLst>
                  <a:ext uri="{0D108BD9-81ED-4DB2-BD59-A6C34878D82A}">
                    <a16:rowId xmlns:a16="http://schemas.microsoft.com/office/drawing/2014/main" val="168654016"/>
                  </a:ext>
                </a:extLst>
              </a:tr>
              <a:tr h="3168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SV" sz="1600" b="1" dirty="0"/>
                        <a:t>Población Clave</a:t>
                      </a:r>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X</a:t>
                      </a:r>
                    </a:p>
                  </a:txBody>
                  <a:tcPr marL="77967" marR="77967" marT="38983" marB="38983"/>
                </a:tc>
                <a:tc>
                  <a:txBody>
                    <a:bodyPr/>
                    <a:lstStyle/>
                    <a:p>
                      <a:pPr algn="ctr"/>
                      <a:endParaRPr lang="es-SV" sz="1600" dirty="0"/>
                    </a:p>
                  </a:txBody>
                  <a:tcPr marL="77967" marR="77967" marT="38983" marB="38983"/>
                </a:tc>
                <a:tc>
                  <a:txBody>
                    <a:bodyPr/>
                    <a:lstStyle/>
                    <a:p>
                      <a:pPr algn="ctr"/>
                      <a:endParaRPr lang="es-SV" sz="1600"/>
                    </a:p>
                  </a:txBody>
                  <a:tcPr marL="77967" marR="77967" marT="38983" marB="38983"/>
                </a:tc>
                <a:extLst>
                  <a:ext uri="{0D108BD9-81ED-4DB2-BD59-A6C34878D82A}">
                    <a16:rowId xmlns:a16="http://schemas.microsoft.com/office/drawing/2014/main" val="602552200"/>
                  </a:ext>
                </a:extLst>
              </a:tr>
              <a:tr h="5557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SV" sz="1600" b="1" dirty="0"/>
                        <a:t>Ministerio de salud</a:t>
                      </a:r>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X</a:t>
                      </a:r>
                    </a:p>
                  </a:txBody>
                  <a:tcPr marL="77967" marR="77967" marT="38983" marB="38983"/>
                </a:tc>
                <a:tc>
                  <a:txBody>
                    <a:bodyPr/>
                    <a:lstStyle/>
                    <a:p>
                      <a:pPr algn="ctr"/>
                      <a:endParaRPr lang="es-SV" sz="1600"/>
                    </a:p>
                  </a:txBody>
                  <a:tcPr marL="77967" marR="77967" marT="38983" marB="38983"/>
                </a:tc>
                <a:tc>
                  <a:txBody>
                    <a:bodyPr/>
                    <a:lstStyle/>
                    <a:p>
                      <a:pPr algn="ctr"/>
                      <a:r>
                        <a:rPr lang="es-SV" sz="1600" dirty="0"/>
                        <a:t>X</a:t>
                      </a:r>
                    </a:p>
                  </a:txBody>
                  <a:tcPr marL="77967" marR="77967" marT="38983" marB="38983"/>
                </a:tc>
                <a:tc>
                  <a:txBody>
                    <a:bodyPr/>
                    <a:lstStyle/>
                    <a:p>
                      <a:pPr algn="ctr"/>
                      <a:endParaRPr lang="es-SV" sz="1600" dirty="0"/>
                    </a:p>
                  </a:txBody>
                  <a:tcPr marL="77967" marR="77967" marT="38983" marB="38983"/>
                </a:tc>
                <a:tc>
                  <a:txBody>
                    <a:bodyPr/>
                    <a:lstStyle/>
                    <a:p>
                      <a:pPr algn="ctr"/>
                      <a:endParaRPr lang="es-SV" sz="1600"/>
                    </a:p>
                  </a:txBody>
                  <a:tcPr marL="77967" marR="77967" marT="38983" marB="38983"/>
                </a:tc>
                <a:extLst>
                  <a:ext uri="{0D108BD9-81ED-4DB2-BD59-A6C34878D82A}">
                    <a16:rowId xmlns:a16="http://schemas.microsoft.com/office/drawing/2014/main" val="3866283590"/>
                  </a:ext>
                </a:extLst>
              </a:tr>
              <a:tr h="3168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SV" sz="1600" b="1" dirty="0"/>
                        <a:t>Sector OBF</a:t>
                      </a:r>
                    </a:p>
                  </a:txBody>
                  <a:tcPr marL="77967" marR="77967" marT="38983" marB="38983"/>
                </a:tc>
                <a:tc>
                  <a:txBody>
                    <a:bodyPr/>
                    <a:lstStyle/>
                    <a:p>
                      <a:pPr algn="ctr"/>
                      <a:r>
                        <a:rPr lang="es-SV" sz="1600" dirty="0"/>
                        <a:t>X</a:t>
                      </a:r>
                    </a:p>
                  </a:txBody>
                  <a:tcPr marL="77967" marR="77967" marT="38983" marB="38983"/>
                </a:tc>
                <a:tc>
                  <a:txBody>
                    <a:bodyPr/>
                    <a:lstStyle/>
                    <a:p>
                      <a:pPr algn="ctr"/>
                      <a:r>
                        <a:rPr lang="es-SV" sz="1600" dirty="0"/>
                        <a:t>X</a:t>
                      </a:r>
                    </a:p>
                  </a:txBody>
                  <a:tcPr marL="77967" marR="77967" marT="38983" marB="38983"/>
                </a:tc>
                <a:tc>
                  <a:txBody>
                    <a:bodyPr/>
                    <a:lstStyle/>
                    <a:p>
                      <a:pPr algn="ctr"/>
                      <a:endParaRPr lang="es-SV" sz="1600"/>
                    </a:p>
                  </a:txBody>
                  <a:tcPr marL="77967" marR="77967" marT="38983" marB="38983"/>
                </a:tc>
                <a:tc>
                  <a:txBody>
                    <a:bodyPr/>
                    <a:lstStyle/>
                    <a:p>
                      <a:pPr algn="ctr"/>
                      <a:endParaRPr lang="es-SV" sz="1600"/>
                    </a:p>
                  </a:txBody>
                  <a:tcPr marL="77967" marR="77967" marT="38983" marB="38983"/>
                </a:tc>
                <a:tc>
                  <a:txBody>
                    <a:bodyPr/>
                    <a:lstStyle/>
                    <a:p>
                      <a:pPr algn="ctr"/>
                      <a:endParaRPr lang="es-SV" sz="1600"/>
                    </a:p>
                  </a:txBody>
                  <a:tcPr marL="77967" marR="77967" marT="38983" marB="38983"/>
                </a:tc>
                <a:tc>
                  <a:txBody>
                    <a:bodyPr/>
                    <a:lstStyle/>
                    <a:p>
                      <a:pPr algn="ctr"/>
                      <a:endParaRPr lang="es-SV" sz="1600" dirty="0"/>
                    </a:p>
                  </a:txBody>
                  <a:tcPr marL="77967" marR="77967" marT="38983" marB="38983"/>
                </a:tc>
                <a:extLst>
                  <a:ext uri="{0D108BD9-81ED-4DB2-BD59-A6C34878D82A}">
                    <a16:rowId xmlns:a16="http://schemas.microsoft.com/office/drawing/2014/main" val="2524458992"/>
                  </a:ext>
                </a:extLst>
              </a:tr>
              <a:tr h="3168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SV" sz="1600" b="1" dirty="0"/>
                        <a:t>Sector Privado</a:t>
                      </a:r>
                    </a:p>
                  </a:txBody>
                  <a:tcPr marL="77967" marR="77967" marT="38983" marB="38983"/>
                </a:tc>
                <a:tc>
                  <a:txBody>
                    <a:bodyPr/>
                    <a:lstStyle/>
                    <a:p>
                      <a:pPr algn="ctr"/>
                      <a:r>
                        <a:rPr lang="es-ES" sz="1600" dirty="0"/>
                        <a:t>X</a:t>
                      </a:r>
                      <a:endParaRPr lang="es-SV" sz="1600" dirty="0"/>
                    </a:p>
                  </a:txBody>
                  <a:tcPr marL="77967" marR="77967" marT="38983" marB="38983"/>
                </a:tc>
                <a:tc>
                  <a:txBody>
                    <a:bodyPr/>
                    <a:lstStyle/>
                    <a:p>
                      <a:pPr algn="ctr"/>
                      <a:r>
                        <a:rPr lang="es-ES" sz="1600" dirty="0"/>
                        <a:t>X</a:t>
                      </a:r>
                      <a:endParaRPr lang="es-SV" sz="1600" dirty="0"/>
                    </a:p>
                  </a:txBody>
                  <a:tcPr marL="77967" marR="77967" marT="38983" marB="38983"/>
                </a:tc>
                <a:tc>
                  <a:txBody>
                    <a:bodyPr/>
                    <a:lstStyle/>
                    <a:p>
                      <a:pPr algn="ctr"/>
                      <a:endParaRPr lang="es-SV" sz="1600"/>
                    </a:p>
                  </a:txBody>
                  <a:tcPr marL="77967" marR="77967" marT="38983" marB="38983"/>
                </a:tc>
                <a:tc>
                  <a:txBody>
                    <a:bodyPr/>
                    <a:lstStyle/>
                    <a:p>
                      <a:pPr algn="ctr"/>
                      <a:r>
                        <a:rPr lang="es-ES" sz="1600" dirty="0"/>
                        <a:t>X</a:t>
                      </a:r>
                      <a:endParaRPr lang="es-SV" sz="1600" dirty="0"/>
                    </a:p>
                  </a:txBody>
                  <a:tcPr marL="77967" marR="77967" marT="38983" marB="38983"/>
                </a:tc>
                <a:tc>
                  <a:txBody>
                    <a:bodyPr/>
                    <a:lstStyle/>
                    <a:p>
                      <a:pPr algn="ctr"/>
                      <a:r>
                        <a:rPr lang="es-ES" sz="1600" dirty="0"/>
                        <a:t>X</a:t>
                      </a:r>
                      <a:endParaRPr lang="es-SV" sz="1600" dirty="0"/>
                    </a:p>
                  </a:txBody>
                  <a:tcPr marL="77967" marR="77967" marT="38983" marB="38983"/>
                </a:tc>
                <a:tc>
                  <a:txBody>
                    <a:bodyPr/>
                    <a:lstStyle/>
                    <a:p>
                      <a:pPr algn="ctr"/>
                      <a:r>
                        <a:rPr lang="es-ES" sz="1600" dirty="0"/>
                        <a:t>X</a:t>
                      </a:r>
                      <a:endParaRPr lang="es-SV" sz="1600" dirty="0"/>
                    </a:p>
                  </a:txBody>
                  <a:tcPr marL="77967" marR="77967" marT="38983" marB="38983"/>
                </a:tc>
                <a:extLst>
                  <a:ext uri="{0D108BD9-81ED-4DB2-BD59-A6C34878D82A}">
                    <a16:rowId xmlns:a16="http://schemas.microsoft.com/office/drawing/2014/main" val="140215716"/>
                  </a:ext>
                </a:extLst>
              </a:tr>
              <a:tr h="7946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SV" sz="1600" b="1" dirty="0"/>
                        <a:t>Personas afectadas por VIH y TB</a:t>
                      </a:r>
                    </a:p>
                  </a:txBody>
                  <a:tcPr marL="77967" marR="77967" marT="38983" marB="38983"/>
                </a:tc>
                <a:tc>
                  <a:txBody>
                    <a:bodyPr/>
                    <a:lstStyle/>
                    <a:p>
                      <a:pPr algn="ctr"/>
                      <a:endParaRPr lang="es-SV" sz="1600" dirty="0"/>
                    </a:p>
                  </a:txBody>
                  <a:tcPr marL="77967" marR="77967" marT="38983" marB="38983"/>
                </a:tc>
                <a:tc>
                  <a:txBody>
                    <a:bodyPr/>
                    <a:lstStyle/>
                    <a:p>
                      <a:pPr algn="ctr"/>
                      <a:r>
                        <a:rPr lang="es-ES" sz="1600" dirty="0"/>
                        <a:t>X</a:t>
                      </a:r>
                      <a:endParaRPr lang="es-SV" sz="1600" dirty="0"/>
                    </a:p>
                  </a:txBody>
                  <a:tcPr marL="77967" marR="77967" marT="38983" marB="38983"/>
                </a:tc>
                <a:tc>
                  <a:txBody>
                    <a:bodyPr/>
                    <a:lstStyle/>
                    <a:p>
                      <a:pPr algn="ctr"/>
                      <a:r>
                        <a:rPr lang="es-ES" sz="1600" dirty="0"/>
                        <a:t>X</a:t>
                      </a:r>
                      <a:endParaRPr lang="es-SV" sz="1600" dirty="0"/>
                    </a:p>
                  </a:txBody>
                  <a:tcPr marL="77967" marR="77967" marT="38983" marB="38983"/>
                </a:tc>
                <a:tc>
                  <a:txBody>
                    <a:bodyPr/>
                    <a:lstStyle/>
                    <a:p>
                      <a:pPr algn="ctr"/>
                      <a:r>
                        <a:rPr lang="es-ES" sz="1600" dirty="0"/>
                        <a:t>X</a:t>
                      </a:r>
                      <a:endParaRPr lang="es-SV" sz="1600" dirty="0"/>
                    </a:p>
                  </a:txBody>
                  <a:tcPr marL="77967" marR="77967" marT="38983" marB="38983"/>
                </a:tc>
                <a:tc>
                  <a:txBody>
                    <a:bodyPr/>
                    <a:lstStyle/>
                    <a:p>
                      <a:pPr algn="ctr"/>
                      <a:endParaRPr lang="es-SV" sz="1600" dirty="0"/>
                    </a:p>
                  </a:txBody>
                  <a:tcPr marL="77967" marR="77967" marT="38983" marB="38983"/>
                </a:tc>
                <a:tc>
                  <a:txBody>
                    <a:bodyPr/>
                    <a:lstStyle/>
                    <a:p>
                      <a:pPr algn="ctr"/>
                      <a:endParaRPr lang="es-SV" sz="1600" dirty="0"/>
                    </a:p>
                  </a:txBody>
                  <a:tcPr marL="77967" marR="77967" marT="38983" marB="38983"/>
                </a:tc>
                <a:extLst>
                  <a:ext uri="{0D108BD9-81ED-4DB2-BD59-A6C34878D82A}">
                    <a16:rowId xmlns:a16="http://schemas.microsoft.com/office/drawing/2014/main" val="969959317"/>
                  </a:ext>
                </a:extLst>
              </a:tr>
              <a:tr h="3168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SV" sz="1600" b="1" dirty="0"/>
                        <a:t>TOTAL</a:t>
                      </a:r>
                    </a:p>
                  </a:txBody>
                  <a:tcPr marL="77967" marR="77967" marT="38983" marB="38983"/>
                </a:tc>
                <a:tc>
                  <a:txBody>
                    <a:bodyPr/>
                    <a:lstStyle/>
                    <a:p>
                      <a:pPr algn="ctr"/>
                      <a:r>
                        <a:rPr lang="es-ES" sz="1600" dirty="0"/>
                        <a:t>6</a:t>
                      </a:r>
                      <a:endParaRPr lang="es-SV" sz="1600" dirty="0"/>
                    </a:p>
                  </a:txBody>
                  <a:tcPr marL="77967" marR="77967" marT="38983" marB="38983"/>
                </a:tc>
                <a:tc>
                  <a:txBody>
                    <a:bodyPr/>
                    <a:lstStyle/>
                    <a:p>
                      <a:pPr algn="ctr"/>
                      <a:r>
                        <a:rPr lang="es-ES" sz="1600" dirty="0"/>
                        <a:t>7</a:t>
                      </a:r>
                      <a:endParaRPr lang="es-SV" sz="1600" dirty="0"/>
                    </a:p>
                  </a:txBody>
                  <a:tcPr marL="77967" marR="77967" marT="38983" marB="38983"/>
                </a:tc>
                <a:tc>
                  <a:txBody>
                    <a:bodyPr/>
                    <a:lstStyle/>
                    <a:p>
                      <a:pPr algn="ctr"/>
                      <a:r>
                        <a:rPr lang="es-ES" sz="1600" dirty="0"/>
                        <a:t>3</a:t>
                      </a:r>
                      <a:endParaRPr lang="es-SV" sz="1600" dirty="0"/>
                    </a:p>
                  </a:txBody>
                  <a:tcPr marL="77967" marR="77967" marT="38983" marB="38983"/>
                </a:tc>
                <a:tc>
                  <a:txBody>
                    <a:bodyPr/>
                    <a:lstStyle/>
                    <a:p>
                      <a:pPr algn="ctr"/>
                      <a:r>
                        <a:rPr lang="es-ES" sz="1600" dirty="0"/>
                        <a:t>6</a:t>
                      </a:r>
                      <a:endParaRPr lang="es-SV" sz="1600" dirty="0"/>
                    </a:p>
                  </a:txBody>
                  <a:tcPr marL="77967" marR="77967" marT="38983" marB="38983"/>
                </a:tc>
                <a:tc>
                  <a:txBody>
                    <a:bodyPr/>
                    <a:lstStyle/>
                    <a:p>
                      <a:pPr algn="ctr"/>
                      <a:r>
                        <a:rPr lang="es-ES" sz="1600" dirty="0"/>
                        <a:t>2</a:t>
                      </a:r>
                      <a:endParaRPr lang="es-SV" sz="1600" dirty="0"/>
                    </a:p>
                  </a:txBody>
                  <a:tcPr marL="77967" marR="77967" marT="38983" marB="38983"/>
                </a:tc>
                <a:tc>
                  <a:txBody>
                    <a:bodyPr/>
                    <a:lstStyle/>
                    <a:p>
                      <a:pPr algn="ctr"/>
                      <a:r>
                        <a:rPr lang="es-ES" sz="1600" dirty="0"/>
                        <a:t>1</a:t>
                      </a:r>
                      <a:endParaRPr lang="es-SV" sz="1600" dirty="0"/>
                    </a:p>
                  </a:txBody>
                  <a:tcPr marL="77967" marR="77967" marT="38983" marB="38983"/>
                </a:tc>
                <a:extLst>
                  <a:ext uri="{0D108BD9-81ED-4DB2-BD59-A6C34878D82A}">
                    <a16:rowId xmlns:a16="http://schemas.microsoft.com/office/drawing/2014/main" val="4038345882"/>
                  </a:ext>
                </a:extLst>
              </a:tr>
            </a:tbl>
          </a:graphicData>
        </a:graphic>
      </p:graphicFrame>
      <p:sp>
        <p:nvSpPr>
          <p:cNvPr id="6" name="Rectángulo: esquinas redondeadas 5">
            <a:extLst>
              <a:ext uri="{FF2B5EF4-FFF2-40B4-BE49-F238E27FC236}">
                <a16:creationId xmlns:a16="http://schemas.microsoft.com/office/drawing/2014/main" id="{6B770527-47BE-4931-9483-05ED949E59A1}"/>
              </a:ext>
            </a:extLst>
          </p:cNvPr>
          <p:cNvSpPr/>
          <p:nvPr/>
        </p:nvSpPr>
        <p:spPr>
          <a:xfrm>
            <a:off x="544466" y="2501462"/>
            <a:ext cx="1610156" cy="3732080"/>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 name="Estrella: 4 puntas 6">
            <a:extLst>
              <a:ext uri="{FF2B5EF4-FFF2-40B4-BE49-F238E27FC236}">
                <a16:creationId xmlns:a16="http://schemas.microsoft.com/office/drawing/2014/main" id="{433DAFB6-26F9-4444-A02A-DFEE0FFF0579}"/>
              </a:ext>
            </a:extLst>
          </p:cNvPr>
          <p:cNvSpPr/>
          <p:nvPr/>
        </p:nvSpPr>
        <p:spPr>
          <a:xfrm>
            <a:off x="10123086" y="812363"/>
            <a:ext cx="830317" cy="830317"/>
          </a:xfrm>
          <a:prstGeom prst="star4">
            <a:avLst/>
          </a:prstGeom>
          <a:solidFill>
            <a:srgbClr val="FEB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170214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8567593-0964-47F2-8882-87196890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855332" y="1080373"/>
            <a:ext cx="9144000" cy="691447"/>
          </a:xfrm>
        </p:spPr>
        <p:txBody>
          <a:bodyPr>
            <a:noAutofit/>
          </a:bodyPr>
          <a:lstStyle/>
          <a:p>
            <a:r>
              <a:rPr lang="es-MX" sz="7200" dirty="0">
                <a:solidFill>
                  <a:schemeClr val="bg1"/>
                </a:solidFill>
                <a:latin typeface="Helvetica Compressed" pitchFamily="50" charset="0"/>
              </a:rPr>
              <a:t>Análisis del entorno</a:t>
            </a:r>
            <a:endParaRPr lang="es-SV" sz="7200" dirty="0">
              <a:solidFill>
                <a:schemeClr val="bg1"/>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1212170" y="1665351"/>
            <a:ext cx="9144000" cy="691447"/>
          </a:xfrm>
        </p:spPr>
        <p:txBody>
          <a:bodyPr>
            <a:normAutofit/>
          </a:bodyPr>
          <a:lstStyle/>
          <a:p>
            <a:r>
              <a:rPr lang="es-MX" sz="2000" dirty="0" err="1">
                <a:solidFill>
                  <a:schemeClr val="bg1"/>
                </a:solidFill>
                <a:latin typeface="Helvetica Light" panose="020B0500000000000000" pitchFamily="34" charset="0"/>
              </a:rPr>
              <a:t>Keywords</a:t>
            </a:r>
            <a:r>
              <a:rPr lang="es-MX" sz="2000" dirty="0">
                <a:solidFill>
                  <a:schemeClr val="bg1"/>
                </a:solidFill>
                <a:latin typeface="Helvetica Light" panose="020B0500000000000000" pitchFamily="34" charset="0"/>
              </a:rPr>
              <a:t>: MCP, MCP-ES, Mecanismo coordinador de país, VIH </a:t>
            </a:r>
            <a:endParaRPr lang="es-SV" sz="2000" dirty="0">
              <a:solidFill>
                <a:schemeClr val="bg1"/>
              </a:solidFill>
              <a:latin typeface="Helvetica Light" panose="020B0500000000000000" pitchFamily="34" charset="0"/>
            </a:endParaRPr>
          </a:p>
        </p:txBody>
      </p:sp>
      <p:pic>
        <p:nvPicPr>
          <p:cNvPr id="5" name="Imagen 4">
            <a:extLst>
              <a:ext uri="{FF2B5EF4-FFF2-40B4-BE49-F238E27FC236}">
                <a16:creationId xmlns:a16="http://schemas.microsoft.com/office/drawing/2014/main" id="{508840B1-11F8-405E-8249-6C99A38B96B4}"/>
              </a:ext>
            </a:extLst>
          </p:cNvPr>
          <p:cNvPicPr>
            <a:picLocks noChangeAspect="1"/>
          </p:cNvPicPr>
          <p:nvPr/>
        </p:nvPicPr>
        <p:blipFill>
          <a:blip r:embed="rId3"/>
          <a:stretch>
            <a:fillRect/>
          </a:stretch>
        </p:blipFill>
        <p:spPr>
          <a:xfrm>
            <a:off x="3024169" y="2296392"/>
            <a:ext cx="8384060" cy="3611350"/>
          </a:xfrm>
          <a:prstGeom prst="roundRect">
            <a:avLst/>
          </a:prstGeom>
        </p:spPr>
      </p:pic>
      <p:sp>
        <p:nvSpPr>
          <p:cNvPr id="12" name="Estrella: 4 puntas 11">
            <a:extLst>
              <a:ext uri="{FF2B5EF4-FFF2-40B4-BE49-F238E27FC236}">
                <a16:creationId xmlns:a16="http://schemas.microsoft.com/office/drawing/2014/main" id="{F95B7C10-2EAC-43C9-968F-684533FFEE54}"/>
              </a:ext>
            </a:extLst>
          </p:cNvPr>
          <p:cNvSpPr/>
          <p:nvPr/>
        </p:nvSpPr>
        <p:spPr>
          <a:xfrm>
            <a:off x="516876" y="5492583"/>
            <a:ext cx="830317" cy="830317"/>
          </a:xfrm>
          <a:prstGeom prst="star4">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38897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D47D15C-C4A8-43E8-AE30-1AB6883B2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23583" y="1264028"/>
            <a:ext cx="2474584" cy="691447"/>
          </a:xfrm>
        </p:spPr>
        <p:txBody>
          <a:bodyPr>
            <a:noAutofit/>
          </a:bodyPr>
          <a:lstStyle/>
          <a:p>
            <a:pPr algn="l"/>
            <a:r>
              <a:rPr lang="es-MX" sz="8800" dirty="0">
                <a:solidFill>
                  <a:srgbClr val="231F20"/>
                </a:solidFill>
                <a:latin typeface="Helvetica Compressed" pitchFamily="50" charset="0"/>
              </a:rPr>
              <a:t>RRSS</a:t>
            </a:r>
            <a:endParaRPr lang="es-SV" sz="8800" dirty="0">
              <a:solidFill>
                <a:srgbClr val="231F20"/>
              </a:solidFill>
              <a:latin typeface="Helvetica Compressed" pitchFamily="50" charset="0"/>
            </a:endParaRPr>
          </a:p>
        </p:txBody>
      </p:sp>
      <p:sp>
        <p:nvSpPr>
          <p:cNvPr id="3" name="Rectángulo 2">
            <a:extLst>
              <a:ext uri="{FF2B5EF4-FFF2-40B4-BE49-F238E27FC236}">
                <a16:creationId xmlns:a16="http://schemas.microsoft.com/office/drawing/2014/main" id="{6BC233DF-C94A-4F3B-B890-7409B7EF69C3}"/>
              </a:ext>
            </a:extLst>
          </p:cNvPr>
          <p:cNvSpPr/>
          <p:nvPr/>
        </p:nvSpPr>
        <p:spPr>
          <a:xfrm>
            <a:off x="723583" y="3736931"/>
            <a:ext cx="4113386" cy="2308324"/>
          </a:xfrm>
          <a:prstGeom prst="rect">
            <a:avLst/>
          </a:prstGeom>
        </p:spPr>
        <p:txBody>
          <a:bodyPr wrap="square">
            <a:spAutoFit/>
          </a:bodyPr>
          <a:lstStyle/>
          <a:p>
            <a:r>
              <a:rPr lang="es-MX" sz="1600" b="1" dirty="0">
                <a:solidFill>
                  <a:srgbClr val="231F20"/>
                </a:solidFill>
                <a:latin typeface="Helvetica Light" panose="020B0500000000000000" pitchFamily="34" charset="0"/>
              </a:rPr>
              <a:t>Facebook es una red social que impactará a todos los públicos del MCP-ES. Se recomienda el uso de fotografías con distintivo de la organización. Este medio digital también debe ser asegurado con publicidad en línea para obtener el alcance debido. Se recomienda 1 post diario, con información variada y que impacte a cada uno de lo públicos. </a:t>
            </a:r>
            <a:endParaRPr lang="es-SV" sz="1600" b="1" dirty="0">
              <a:solidFill>
                <a:srgbClr val="231F20"/>
              </a:solidFill>
              <a:latin typeface="Helvetica Light" panose="020B0500000000000000" pitchFamily="34" charset="0"/>
            </a:endParaRPr>
          </a:p>
        </p:txBody>
      </p:sp>
      <p:pic>
        <p:nvPicPr>
          <p:cNvPr id="4" name="Imagen 3">
            <a:extLst>
              <a:ext uri="{FF2B5EF4-FFF2-40B4-BE49-F238E27FC236}">
                <a16:creationId xmlns:a16="http://schemas.microsoft.com/office/drawing/2014/main" id="{88044D43-6185-4196-ACC0-A07C1A8DF3AA}"/>
              </a:ext>
            </a:extLst>
          </p:cNvPr>
          <p:cNvPicPr>
            <a:picLocks noChangeAspect="1"/>
          </p:cNvPicPr>
          <p:nvPr/>
        </p:nvPicPr>
        <p:blipFill>
          <a:blip r:embed="rId4"/>
          <a:stretch>
            <a:fillRect/>
          </a:stretch>
        </p:blipFill>
        <p:spPr>
          <a:xfrm>
            <a:off x="755166" y="2644209"/>
            <a:ext cx="953719" cy="953719"/>
          </a:xfrm>
          <a:prstGeom prst="rect">
            <a:avLst/>
          </a:prstGeom>
        </p:spPr>
      </p:pic>
      <p:sp>
        <p:nvSpPr>
          <p:cNvPr id="5" name="Rectángulo 4">
            <a:extLst>
              <a:ext uri="{FF2B5EF4-FFF2-40B4-BE49-F238E27FC236}">
                <a16:creationId xmlns:a16="http://schemas.microsoft.com/office/drawing/2014/main" id="{88E45BFC-6800-4356-ABB5-FCF961583067}"/>
              </a:ext>
            </a:extLst>
          </p:cNvPr>
          <p:cNvSpPr/>
          <p:nvPr/>
        </p:nvSpPr>
        <p:spPr>
          <a:xfrm>
            <a:off x="6835286" y="1744717"/>
            <a:ext cx="4633131" cy="3046988"/>
          </a:xfrm>
          <a:prstGeom prst="rect">
            <a:avLst/>
          </a:prstGeom>
        </p:spPr>
        <p:txBody>
          <a:bodyPr wrap="square">
            <a:spAutoFit/>
          </a:bodyPr>
          <a:lstStyle/>
          <a:p>
            <a:r>
              <a:rPr lang="es-MX" sz="1600" b="1" dirty="0">
                <a:solidFill>
                  <a:schemeClr val="bg1"/>
                </a:solidFill>
                <a:latin typeface="Helvetica Light" panose="020B0500000000000000" pitchFamily="34" charset="0"/>
              </a:rPr>
              <a:t>Instagram es un medio digital que se propone impactará a todos los públicos. En este medio se recomienda el uso de las historias y </a:t>
            </a:r>
            <a:r>
              <a:rPr lang="es-MX" sz="1600" b="1" dirty="0" err="1">
                <a:solidFill>
                  <a:schemeClr val="bg1"/>
                </a:solidFill>
                <a:latin typeface="Helvetica Light" panose="020B0500000000000000" pitchFamily="34" charset="0"/>
              </a:rPr>
              <a:t>reels</a:t>
            </a:r>
            <a:r>
              <a:rPr lang="es-MX" sz="1600" b="1" dirty="0">
                <a:solidFill>
                  <a:schemeClr val="bg1"/>
                </a:solidFill>
                <a:latin typeface="Helvetica Light" panose="020B0500000000000000" pitchFamily="34" charset="0"/>
              </a:rPr>
              <a:t>, también las imágenes tipo fotografía sin línea gráfica y podría utilizarse un distintivo, como marca de agua. </a:t>
            </a:r>
          </a:p>
          <a:p>
            <a:endParaRPr lang="es-MX" sz="1600" b="1" dirty="0">
              <a:solidFill>
                <a:schemeClr val="bg1"/>
              </a:solidFill>
              <a:latin typeface="Helvetica Light" panose="020B0500000000000000" pitchFamily="34" charset="0"/>
            </a:endParaRPr>
          </a:p>
          <a:p>
            <a:r>
              <a:rPr lang="es-MX" sz="1600" b="1" dirty="0">
                <a:solidFill>
                  <a:schemeClr val="bg1"/>
                </a:solidFill>
                <a:latin typeface="Helvetica Light" panose="020B0500000000000000" pitchFamily="34" charset="0"/>
              </a:rPr>
              <a:t>También se puede definir una sola gráfica para crear armonía en los temas que la organización establece. Se recomienda generar destacados con información del MCP-ES, por medio e historias. </a:t>
            </a:r>
            <a:endParaRPr lang="es-SV" sz="1600" b="1" dirty="0">
              <a:solidFill>
                <a:schemeClr val="bg1"/>
              </a:solidFill>
              <a:latin typeface="Helvetica Light" panose="020B0500000000000000" pitchFamily="34" charset="0"/>
            </a:endParaRPr>
          </a:p>
        </p:txBody>
      </p:sp>
      <p:pic>
        <p:nvPicPr>
          <p:cNvPr id="6" name="Imagen 5">
            <a:extLst>
              <a:ext uri="{FF2B5EF4-FFF2-40B4-BE49-F238E27FC236}">
                <a16:creationId xmlns:a16="http://schemas.microsoft.com/office/drawing/2014/main" id="{4312E924-FBCA-454F-A488-0FB575FED030}"/>
              </a:ext>
            </a:extLst>
          </p:cNvPr>
          <p:cNvPicPr>
            <a:picLocks noChangeAspect="1"/>
          </p:cNvPicPr>
          <p:nvPr/>
        </p:nvPicPr>
        <p:blipFill>
          <a:blip r:embed="rId5"/>
          <a:stretch>
            <a:fillRect/>
          </a:stretch>
        </p:blipFill>
        <p:spPr>
          <a:xfrm>
            <a:off x="6941458" y="613486"/>
            <a:ext cx="953720" cy="953720"/>
          </a:xfrm>
          <a:prstGeom prst="rect">
            <a:avLst/>
          </a:prstGeom>
        </p:spPr>
      </p:pic>
      <p:sp>
        <p:nvSpPr>
          <p:cNvPr id="9" name="Rectángulo: esquinas redondeadas 8">
            <a:extLst>
              <a:ext uri="{FF2B5EF4-FFF2-40B4-BE49-F238E27FC236}">
                <a16:creationId xmlns:a16="http://schemas.microsoft.com/office/drawing/2014/main" id="{1DBABAB0-CA29-41D8-A94F-F0C850CD0A3A}"/>
              </a:ext>
            </a:extLst>
          </p:cNvPr>
          <p:cNvSpPr/>
          <p:nvPr/>
        </p:nvSpPr>
        <p:spPr>
          <a:xfrm flipV="1">
            <a:off x="544466" y="553998"/>
            <a:ext cx="3281300" cy="1401477"/>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0" name="Título 1">
            <a:extLst>
              <a:ext uri="{FF2B5EF4-FFF2-40B4-BE49-F238E27FC236}">
                <a16:creationId xmlns:a16="http://schemas.microsoft.com/office/drawing/2014/main" id="{8ACEE57D-D8CF-4ACC-A544-1373D82A5D66}"/>
              </a:ext>
            </a:extLst>
          </p:cNvPr>
          <p:cNvSpPr txBox="1">
            <a:spLocks/>
          </p:cNvSpPr>
          <p:nvPr/>
        </p:nvSpPr>
        <p:spPr>
          <a:xfrm>
            <a:off x="8972813" y="5578525"/>
            <a:ext cx="2474584" cy="6914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8800" dirty="0">
                <a:solidFill>
                  <a:schemeClr val="bg1"/>
                </a:solidFill>
                <a:latin typeface="Helvetica Compressed" pitchFamily="50" charset="0"/>
              </a:rPr>
              <a:t>RRSS</a:t>
            </a:r>
            <a:endParaRPr lang="es-SV" sz="8800" dirty="0">
              <a:solidFill>
                <a:schemeClr val="bg1"/>
              </a:solidFill>
              <a:latin typeface="Helvetica Compressed" pitchFamily="50" charset="0"/>
            </a:endParaRPr>
          </a:p>
        </p:txBody>
      </p:sp>
      <p:sp>
        <p:nvSpPr>
          <p:cNvPr id="11" name="Rectángulo: esquinas redondeadas 10">
            <a:extLst>
              <a:ext uri="{FF2B5EF4-FFF2-40B4-BE49-F238E27FC236}">
                <a16:creationId xmlns:a16="http://schemas.microsoft.com/office/drawing/2014/main" id="{5C73E4C5-C08D-46AB-A2B2-B32F9ED4070B}"/>
              </a:ext>
            </a:extLst>
          </p:cNvPr>
          <p:cNvSpPr/>
          <p:nvPr/>
        </p:nvSpPr>
        <p:spPr>
          <a:xfrm flipV="1">
            <a:off x="8327378" y="4868495"/>
            <a:ext cx="3281300" cy="1401477"/>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Tree>
    <p:extLst>
      <p:ext uri="{BB962C8B-B14F-4D97-AF65-F5344CB8AC3E}">
        <p14:creationId xmlns:p14="http://schemas.microsoft.com/office/powerpoint/2010/main" val="83502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D47D15C-C4A8-43E8-AE30-1AB6883B2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723583" y="1264028"/>
            <a:ext cx="2474584" cy="691447"/>
          </a:xfrm>
        </p:spPr>
        <p:txBody>
          <a:bodyPr>
            <a:noAutofit/>
          </a:bodyPr>
          <a:lstStyle/>
          <a:p>
            <a:pPr algn="l"/>
            <a:r>
              <a:rPr lang="es-MX" sz="8800" dirty="0">
                <a:solidFill>
                  <a:schemeClr val="bg1"/>
                </a:solidFill>
                <a:latin typeface="Helvetica Compressed" pitchFamily="50" charset="0"/>
              </a:rPr>
              <a:t>RRSS</a:t>
            </a:r>
            <a:endParaRPr lang="es-SV" sz="8800" dirty="0">
              <a:solidFill>
                <a:schemeClr val="bg1"/>
              </a:solidFill>
              <a:latin typeface="Helvetica Compressed" pitchFamily="50" charset="0"/>
            </a:endParaRPr>
          </a:p>
        </p:txBody>
      </p:sp>
      <p:sp>
        <p:nvSpPr>
          <p:cNvPr id="3" name="Rectángulo 2">
            <a:extLst>
              <a:ext uri="{FF2B5EF4-FFF2-40B4-BE49-F238E27FC236}">
                <a16:creationId xmlns:a16="http://schemas.microsoft.com/office/drawing/2014/main" id="{6BC233DF-C94A-4F3B-B890-7409B7EF69C3}"/>
              </a:ext>
            </a:extLst>
          </p:cNvPr>
          <p:cNvSpPr/>
          <p:nvPr/>
        </p:nvSpPr>
        <p:spPr>
          <a:xfrm>
            <a:off x="723583" y="3736931"/>
            <a:ext cx="4113386" cy="2308324"/>
          </a:xfrm>
          <a:prstGeom prst="rect">
            <a:avLst/>
          </a:prstGeom>
        </p:spPr>
        <p:txBody>
          <a:bodyPr wrap="square">
            <a:spAutoFit/>
          </a:bodyPr>
          <a:lstStyle/>
          <a:p>
            <a:r>
              <a:rPr lang="es-MX" sz="1600" b="1" dirty="0">
                <a:solidFill>
                  <a:schemeClr val="bg1"/>
                </a:solidFill>
                <a:latin typeface="Helvetica Light" panose="020B0500000000000000" pitchFamily="34" charset="0"/>
              </a:rPr>
              <a:t>LinkedIn es un medio digital que se propone para impactar al público A y F. La comunicación en esta red social debe enfocada  todo lo relacionado a la cooperación internacional, fondos, aprobaciones etc. También se recomienda seguir a funcionarios que posean </a:t>
            </a:r>
            <a:r>
              <a:rPr lang="es-MX" sz="1600" b="1" dirty="0" err="1">
                <a:solidFill>
                  <a:schemeClr val="bg1"/>
                </a:solidFill>
                <a:latin typeface="Helvetica Light" panose="020B0500000000000000" pitchFamily="34" charset="0"/>
              </a:rPr>
              <a:t>Linkedin</a:t>
            </a:r>
            <a:r>
              <a:rPr lang="es-MX" sz="1600" b="1" dirty="0">
                <a:solidFill>
                  <a:schemeClr val="bg1"/>
                </a:solidFill>
                <a:latin typeface="Helvetica Light" panose="020B0500000000000000" pitchFamily="34" charset="0"/>
              </a:rPr>
              <a:t>, el Fondo Mundial, entre otros. </a:t>
            </a:r>
            <a:endParaRPr lang="es-SV" sz="1600" b="1" dirty="0">
              <a:solidFill>
                <a:schemeClr val="bg1"/>
              </a:solidFill>
              <a:latin typeface="Helvetica Light" panose="020B0500000000000000" pitchFamily="34" charset="0"/>
            </a:endParaRPr>
          </a:p>
          <a:p>
            <a:endParaRPr lang="es-SV" sz="1600" dirty="0">
              <a:solidFill>
                <a:schemeClr val="bg1"/>
              </a:solidFill>
              <a:latin typeface="Helvetica Light" panose="020B0500000000000000" pitchFamily="34" charset="0"/>
            </a:endParaRPr>
          </a:p>
        </p:txBody>
      </p:sp>
      <p:sp>
        <p:nvSpPr>
          <p:cNvPr id="5" name="Rectángulo 4">
            <a:extLst>
              <a:ext uri="{FF2B5EF4-FFF2-40B4-BE49-F238E27FC236}">
                <a16:creationId xmlns:a16="http://schemas.microsoft.com/office/drawing/2014/main" id="{88E45BFC-6800-4356-ABB5-FCF961583067}"/>
              </a:ext>
            </a:extLst>
          </p:cNvPr>
          <p:cNvSpPr/>
          <p:nvPr/>
        </p:nvSpPr>
        <p:spPr>
          <a:xfrm>
            <a:off x="6835286" y="1744717"/>
            <a:ext cx="4633131" cy="2800767"/>
          </a:xfrm>
          <a:prstGeom prst="rect">
            <a:avLst/>
          </a:prstGeom>
        </p:spPr>
        <p:txBody>
          <a:bodyPr wrap="square">
            <a:spAutoFit/>
          </a:bodyPr>
          <a:lstStyle/>
          <a:p>
            <a:r>
              <a:rPr lang="es-MX" sz="1600" b="1" dirty="0">
                <a:solidFill>
                  <a:srgbClr val="231F20"/>
                </a:solidFill>
                <a:latin typeface="Helvetica Light" panose="020B0500000000000000" pitchFamily="34" charset="0"/>
              </a:rPr>
              <a:t>X se recomienda como un medio digital oficial en el cual se sugiere hacer incidencia en los diversos temas de la organización, también utilizar hashtags en tendencia o propios para estar dentro del buscador y que de esta manera nos sigamos posicionando. En este medio digital, se pueden tocar temas políticos y un poco más duros. </a:t>
            </a:r>
          </a:p>
          <a:p>
            <a:endParaRPr lang="es-MX" sz="1600" b="1" dirty="0">
              <a:solidFill>
                <a:srgbClr val="231F20"/>
              </a:solidFill>
              <a:latin typeface="Helvetica Light" panose="020B0500000000000000" pitchFamily="34" charset="0"/>
            </a:endParaRPr>
          </a:p>
          <a:p>
            <a:r>
              <a:rPr lang="es-MX" sz="1600" b="1" dirty="0">
                <a:solidFill>
                  <a:srgbClr val="231F20"/>
                </a:solidFill>
                <a:latin typeface="Helvetica Light" panose="020B0500000000000000" pitchFamily="34" charset="0"/>
              </a:rPr>
              <a:t>Hashtags sugeridos: #VIH #MCPES #VIHSV #FONDOMUNDIAL</a:t>
            </a:r>
            <a:endParaRPr lang="es-SV" sz="1600" b="1" dirty="0">
              <a:solidFill>
                <a:srgbClr val="231F20"/>
              </a:solidFill>
              <a:latin typeface="Helvetica Light" panose="020B0500000000000000" pitchFamily="34" charset="0"/>
            </a:endParaRPr>
          </a:p>
        </p:txBody>
      </p:sp>
      <p:sp>
        <p:nvSpPr>
          <p:cNvPr id="9" name="Rectángulo: esquinas redondeadas 8">
            <a:extLst>
              <a:ext uri="{FF2B5EF4-FFF2-40B4-BE49-F238E27FC236}">
                <a16:creationId xmlns:a16="http://schemas.microsoft.com/office/drawing/2014/main" id="{1DBABAB0-CA29-41D8-A94F-F0C850CD0A3A}"/>
              </a:ext>
            </a:extLst>
          </p:cNvPr>
          <p:cNvSpPr/>
          <p:nvPr/>
        </p:nvSpPr>
        <p:spPr>
          <a:xfrm flipV="1">
            <a:off x="544466" y="553998"/>
            <a:ext cx="3281300" cy="1401477"/>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0" name="Título 1">
            <a:extLst>
              <a:ext uri="{FF2B5EF4-FFF2-40B4-BE49-F238E27FC236}">
                <a16:creationId xmlns:a16="http://schemas.microsoft.com/office/drawing/2014/main" id="{8ACEE57D-D8CF-4ACC-A544-1373D82A5D66}"/>
              </a:ext>
            </a:extLst>
          </p:cNvPr>
          <p:cNvSpPr txBox="1">
            <a:spLocks/>
          </p:cNvSpPr>
          <p:nvPr/>
        </p:nvSpPr>
        <p:spPr>
          <a:xfrm>
            <a:off x="8972813" y="5578525"/>
            <a:ext cx="2474584" cy="6914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MX" sz="8800" dirty="0">
                <a:solidFill>
                  <a:srgbClr val="231F20"/>
                </a:solidFill>
                <a:latin typeface="Helvetica Compressed" pitchFamily="50" charset="0"/>
              </a:rPr>
              <a:t>RRSS</a:t>
            </a:r>
            <a:endParaRPr lang="es-SV" sz="8800" dirty="0">
              <a:solidFill>
                <a:srgbClr val="231F20"/>
              </a:solidFill>
              <a:latin typeface="Helvetica Compressed" pitchFamily="50" charset="0"/>
            </a:endParaRPr>
          </a:p>
        </p:txBody>
      </p:sp>
      <p:sp>
        <p:nvSpPr>
          <p:cNvPr id="11" name="Rectángulo: esquinas redondeadas 10">
            <a:extLst>
              <a:ext uri="{FF2B5EF4-FFF2-40B4-BE49-F238E27FC236}">
                <a16:creationId xmlns:a16="http://schemas.microsoft.com/office/drawing/2014/main" id="{5C73E4C5-C08D-46AB-A2B2-B32F9ED4070B}"/>
              </a:ext>
            </a:extLst>
          </p:cNvPr>
          <p:cNvSpPr/>
          <p:nvPr/>
        </p:nvSpPr>
        <p:spPr>
          <a:xfrm flipV="1">
            <a:off x="8327378" y="4868495"/>
            <a:ext cx="3281300" cy="1401477"/>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2" name="Imagen 11">
            <a:extLst>
              <a:ext uri="{FF2B5EF4-FFF2-40B4-BE49-F238E27FC236}">
                <a16:creationId xmlns:a16="http://schemas.microsoft.com/office/drawing/2014/main" id="{50A9CD21-E59E-485B-A1EC-86515D2F63FE}"/>
              </a:ext>
            </a:extLst>
          </p:cNvPr>
          <p:cNvPicPr>
            <a:picLocks noChangeAspect="1"/>
          </p:cNvPicPr>
          <p:nvPr/>
        </p:nvPicPr>
        <p:blipFill>
          <a:blip r:embed="rId4"/>
          <a:stretch>
            <a:fillRect/>
          </a:stretch>
        </p:blipFill>
        <p:spPr>
          <a:xfrm>
            <a:off x="6938737" y="613487"/>
            <a:ext cx="953720" cy="953720"/>
          </a:xfrm>
          <a:prstGeom prst="rect">
            <a:avLst/>
          </a:prstGeom>
        </p:spPr>
      </p:pic>
      <p:pic>
        <p:nvPicPr>
          <p:cNvPr id="13" name="Imagen 12">
            <a:extLst>
              <a:ext uri="{FF2B5EF4-FFF2-40B4-BE49-F238E27FC236}">
                <a16:creationId xmlns:a16="http://schemas.microsoft.com/office/drawing/2014/main" id="{DC1CCFC8-62F4-499A-8592-566F8305D055}"/>
              </a:ext>
            </a:extLst>
          </p:cNvPr>
          <p:cNvPicPr>
            <a:picLocks noChangeAspect="1"/>
          </p:cNvPicPr>
          <p:nvPr/>
        </p:nvPicPr>
        <p:blipFill>
          <a:blip r:embed="rId5"/>
          <a:stretch>
            <a:fillRect/>
          </a:stretch>
        </p:blipFill>
        <p:spPr>
          <a:xfrm>
            <a:off x="723583" y="2644209"/>
            <a:ext cx="953719" cy="953719"/>
          </a:xfrm>
          <a:prstGeom prst="rect">
            <a:avLst/>
          </a:prstGeom>
        </p:spPr>
      </p:pic>
    </p:spTree>
    <p:extLst>
      <p:ext uri="{BB962C8B-B14F-4D97-AF65-F5344CB8AC3E}">
        <p14:creationId xmlns:p14="http://schemas.microsoft.com/office/powerpoint/2010/main" val="294736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4220373-DEB1-4029-9DD5-CF56C28FA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2622933" y="1100825"/>
            <a:ext cx="9144000" cy="691447"/>
          </a:xfrm>
        </p:spPr>
        <p:txBody>
          <a:bodyPr>
            <a:noAutofit/>
          </a:bodyPr>
          <a:lstStyle/>
          <a:p>
            <a:pPr algn="l"/>
            <a:r>
              <a:rPr lang="es-MX" sz="7200" dirty="0">
                <a:solidFill>
                  <a:srgbClr val="231F20"/>
                </a:solidFill>
                <a:latin typeface="Helvetica Compressed" pitchFamily="50" charset="0"/>
              </a:rPr>
              <a:t>Temáticas de interés</a:t>
            </a:r>
            <a:endParaRPr lang="es-SV" sz="7200" dirty="0">
              <a:solidFill>
                <a:srgbClr val="231F20"/>
              </a:solidFill>
              <a:latin typeface="Helvetica Compressed" pitchFamily="50" charset="0"/>
            </a:endParaRPr>
          </a:p>
        </p:txBody>
      </p:sp>
      <p:sp>
        <p:nvSpPr>
          <p:cNvPr id="6" name="Rectángulo: esquinas redondeadas 5">
            <a:extLst>
              <a:ext uri="{FF2B5EF4-FFF2-40B4-BE49-F238E27FC236}">
                <a16:creationId xmlns:a16="http://schemas.microsoft.com/office/drawing/2014/main" id="{6B770527-47BE-4931-9483-05ED949E59A1}"/>
              </a:ext>
            </a:extLst>
          </p:cNvPr>
          <p:cNvSpPr/>
          <p:nvPr/>
        </p:nvSpPr>
        <p:spPr>
          <a:xfrm>
            <a:off x="544466" y="4792716"/>
            <a:ext cx="2078468" cy="1493376"/>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 name="Estrella: 4 puntas 6">
            <a:extLst>
              <a:ext uri="{FF2B5EF4-FFF2-40B4-BE49-F238E27FC236}">
                <a16:creationId xmlns:a16="http://schemas.microsoft.com/office/drawing/2014/main" id="{433DAFB6-26F9-4444-A02A-DFEE0FFF0579}"/>
              </a:ext>
            </a:extLst>
          </p:cNvPr>
          <p:cNvSpPr/>
          <p:nvPr/>
        </p:nvSpPr>
        <p:spPr>
          <a:xfrm>
            <a:off x="10123086" y="812363"/>
            <a:ext cx="830317" cy="830317"/>
          </a:xfrm>
          <a:prstGeom prst="star4">
            <a:avLst/>
          </a:prstGeom>
          <a:solidFill>
            <a:srgbClr val="ED1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graphicFrame>
        <p:nvGraphicFramePr>
          <p:cNvPr id="9" name="Tabla 8">
            <a:extLst>
              <a:ext uri="{FF2B5EF4-FFF2-40B4-BE49-F238E27FC236}">
                <a16:creationId xmlns:a16="http://schemas.microsoft.com/office/drawing/2014/main" id="{482D49FC-BE2F-4509-BC38-C2C6C148264A}"/>
              </a:ext>
            </a:extLst>
          </p:cNvPr>
          <p:cNvGraphicFramePr>
            <a:graphicFrameLocks noGrp="1"/>
          </p:cNvGraphicFramePr>
          <p:nvPr>
            <p:extLst>
              <p:ext uri="{D42A27DB-BD31-4B8C-83A1-F6EECF244321}">
                <p14:modId xmlns:p14="http://schemas.microsoft.com/office/powerpoint/2010/main" val="3636946189"/>
              </p:ext>
            </p:extLst>
          </p:nvPr>
        </p:nvGraphicFramePr>
        <p:xfrm>
          <a:off x="2869325" y="2020620"/>
          <a:ext cx="8897607" cy="4309848"/>
        </p:xfrm>
        <a:graphic>
          <a:graphicData uri="http://schemas.openxmlformats.org/drawingml/2006/table">
            <a:tbl>
              <a:tblPr firstRow="1" bandRow="1">
                <a:tableStyleId>{5C22544A-7EE6-4342-B048-85BDC9FD1C3A}</a:tableStyleId>
              </a:tblPr>
              <a:tblGrid>
                <a:gridCol w="1271086">
                  <a:extLst>
                    <a:ext uri="{9D8B030D-6E8A-4147-A177-3AD203B41FA5}">
                      <a16:colId xmlns:a16="http://schemas.microsoft.com/office/drawing/2014/main" val="4220014274"/>
                    </a:ext>
                  </a:extLst>
                </a:gridCol>
                <a:gridCol w="1271086">
                  <a:extLst>
                    <a:ext uri="{9D8B030D-6E8A-4147-A177-3AD203B41FA5}">
                      <a16:colId xmlns:a16="http://schemas.microsoft.com/office/drawing/2014/main" val="2117203063"/>
                    </a:ext>
                  </a:extLst>
                </a:gridCol>
                <a:gridCol w="1271086">
                  <a:extLst>
                    <a:ext uri="{9D8B030D-6E8A-4147-A177-3AD203B41FA5}">
                      <a16:colId xmlns:a16="http://schemas.microsoft.com/office/drawing/2014/main" val="840854429"/>
                    </a:ext>
                  </a:extLst>
                </a:gridCol>
                <a:gridCol w="1576967">
                  <a:extLst>
                    <a:ext uri="{9D8B030D-6E8A-4147-A177-3AD203B41FA5}">
                      <a16:colId xmlns:a16="http://schemas.microsoft.com/office/drawing/2014/main" val="1686165550"/>
                    </a:ext>
                  </a:extLst>
                </a:gridCol>
                <a:gridCol w="1031268">
                  <a:extLst>
                    <a:ext uri="{9D8B030D-6E8A-4147-A177-3AD203B41FA5}">
                      <a16:colId xmlns:a16="http://schemas.microsoft.com/office/drawing/2014/main" val="3375800023"/>
                    </a:ext>
                  </a:extLst>
                </a:gridCol>
                <a:gridCol w="1205028">
                  <a:extLst>
                    <a:ext uri="{9D8B030D-6E8A-4147-A177-3AD203B41FA5}">
                      <a16:colId xmlns:a16="http://schemas.microsoft.com/office/drawing/2014/main" val="362921479"/>
                    </a:ext>
                  </a:extLst>
                </a:gridCol>
                <a:gridCol w="1271086">
                  <a:extLst>
                    <a:ext uri="{9D8B030D-6E8A-4147-A177-3AD203B41FA5}">
                      <a16:colId xmlns:a16="http://schemas.microsoft.com/office/drawing/2014/main" val="1402442626"/>
                    </a:ext>
                  </a:extLst>
                </a:gridCol>
              </a:tblGrid>
              <a:tr h="561918">
                <a:tc>
                  <a:txBody>
                    <a:bodyPr/>
                    <a:lstStyle/>
                    <a:p>
                      <a:pPr algn="ctr"/>
                      <a:r>
                        <a:rPr lang="es-SV" sz="1000" dirty="0"/>
                        <a:t>Cooperación International -A </a:t>
                      </a:r>
                    </a:p>
                  </a:txBody>
                  <a:tcPr marL="56192" marR="56192" marT="28096" marB="28096" anchor="ctr"/>
                </a:tc>
                <a:tc>
                  <a:txBody>
                    <a:bodyPr/>
                    <a:lstStyle/>
                    <a:p>
                      <a:pPr algn="ctr"/>
                      <a:r>
                        <a:rPr lang="es-SV" sz="1000" dirty="0"/>
                        <a:t>Sector Académico -B</a:t>
                      </a:r>
                    </a:p>
                  </a:txBody>
                  <a:tcPr marL="56192" marR="56192" marT="28096" marB="28096" anchor="ctr"/>
                </a:tc>
                <a:tc>
                  <a:txBody>
                    <a:bodyPr/>
                    <a:lstStyle/>
                    <a:p>
                      <a:pPr algn="ctr"/>
                      <a:r>
                        <a:rPr lang="es-SV" sz="1000" dirty="0"/>
                        <a:t>Población Clave -C</a:t>
                      </a:r>
                    </a:p>
                  </a:txBody>
                  <a:tcPr marL="56192" marR="56192" marT="28096" marB="28096" anchor="ctr"/>
                </a:tc>
                <a:tc>
                  <a:txBody>
                    <a:bodyPr/>
                    <a:lstStyle/>
                    <a:p>
                      <a:pPr algn="ctr"/>
                      <a:r>
                        <a:rPr lang="es-SV" sz="1000" dirty="0"/>
                        <a:t>Ministerio de Salud -D</a:t>
                      </a:r>
                    </a:p>
                  </a:txBody>
                  <a:tcPr marL="56192" marR="56192" marT="28096" marB="28096" anchor="ctr"/>
                </a:tc>
                <a:tc>
                  <a:txBody>
                    <a:bodyPr/>
                    <a:lstStyle/>
                    <a:p>
                      <a:pPr algn="ctr"/>
                      <a:r>
                        <a:rPr lang="es-SV" sz="1000" dirty="0"/>
                        <a:t>OBF-E</a:t>
                      </a:r>
                    </a:p>
                  </a:txBody>
                  <a:tcPr marL="56192" marR="56192" marT="28096" marB="28096" anchor="ctr"/>
                </a:tc>
                <a:tc>
                  <a:txBody>
                    <a:bodyPr/>
                    <a:lstStyle/>
                    <a:p>
                      <a:pPr algn="ctr"/>
                      <a:r>
                        <a:rPr lang="es-SV" sz="1000" dirty="0"/>
                        <a:t>Sector Privado-F</a:t>
                      </a:r>
                    </a:p>
                  </a:txBody>
                  <a:tcPr marL="56192" marR="56192" marT="28096" marB="28096" anchor="ctr"/>
                </a:tc>
                <a:tc>
                  <a:txBody>
                    <a:bodyPr/>
                    <a:lstStyle/>
                    <a:p>
                      <a:pPr algn="ctr"/>
                      <a:r>
                        <a:rPr lang="es-SV" sz="1000" dirty="0"/>
                        <a:t>Personas afectadas por VIH Y TB-G</a:t>
                      </a:r>
                    </a:p>
                  </a:txBody>
                  <a:tcPr marL="56192" marR="56192" marT="28096" marB="28096" anchor="ctr"/>
                </a:tc>
                <a:extLst>
                  <a:ext uri="{0D108BD9-81ED-4DB2-BD59-A6C34878D82A}">
                    <a16:rowId xmlns:a16="http://schemas.microsoft.com/office/drawing/2014/main" val="2031399978"/>
                  </a:ext>
                </a:extLst>
              </a:tr>
              <a:tr h="482539">
                <a:tc>
                  <a:txBody>
                    <a:bodyPr/>
                    <a:lstStyle/>
                    <a:p>
                      <a:r>
                        <a:rPr lang="es-SV" sz="900" dirty="0"/>
                        <a:t>Datos de prevalencia.</a:t>
                      </a:r>
                    </a:p>
                  </a:txBody>
                  <a:tcPr marL="56192" marR="56192" marT="28096" marB="28096"/>
                </a:tc>
                <a:tc>
                  <a:txBody>
                    <a:bodyPr/>
                    <a:lstStyle/>
                    <a:p>
                      <a:r>
                        <a:rPr lang="es-SV" sz="900" dirty="0"/>
                        <a:t>Estadísticas de la epidemia</a:t>
                      </a:r>
                    </a:p>
                  </a:txBody>
                  <a:tcPr marL="56192" marR="56192" marT="28096" marB="28096"/>
                </a:tc>
                <a:tc>
                  <a:txBody>
                    <a:bodyPr/>
                    <a:lstStyle/>
                    <a:p>
                      <a:r>
                        <a:rPr lang="es-SV" sz="900" dirty="0"/>
                        <a:t>DDHH en población clave</a:t>
                      </a:r>
                    </a:p>
                  </a:txBody>
                  <a:tcPr marL="56192" marR="56192" marT="28096" marB="28096"/>
                </a:tc>
                <a:tc>
                  <a:txBody>
                    <a:bodyPr/>
                    <a:lstStyle/>
                    <a:p>
                      <a:pPr algn="ctr"/>
                      <a:r>
                        <a:rPr lang="es-SV" sz="900" dirty="0"/>
                        <a:t>Estado de subvenciones</a:t>
                      </a:r>
                    </a:p>
                  </a:txBody>
                  <a:tcPr marL="56192" marR="56192" marT="28096" marB="28096"/>
                </a:tc>
                <a:tc>
                  <a:txBody>
                    <a:bodyPr/>
                    <a:lstStyle/>
                    <a:p>
                      <a:r>
                        <a:rPr lang="es-SV" sz="700" dirty="0"/>
                        <a:t>Estigma y discriminación</a:t>
                      </a:r>
                    </a:p>
                  </a:txBody>
                  <a:tcPr marL="56192" marR="56192" marT="28096" marB="28096"/>
                </a:tc>
                <a:tc>
                  <a:txBody>
                    <a:bodyPr/>
                    <a:lstStyle/>
                    <a:p>
                      <a:r>
                        <a:rPr lang="es-SV" sz="900" dirty="0"/>
                        <a:t>Papel del Sector Privado en el VIH. </a:t>
                      </a:r>
                    </a:p>
                  </a:txBody>
                  <a:tcPr marL="56192" marR="56192" marT="28096" marB="28096"/>
                </a:tc>
                <a:tc>
                  <a:txBody>
                    <a:bodyPr/>
                    <a:lstStyle/>
                    <a:p>
                      <a:r>
                        <a:rPr lang="es-SV" sz="900" dirty="0"/>
                        <a:t>Estadísticas de las personas afectadas.</a:t>
                      </a:r>
                    </a:p>
                  </a:txBody>
                  <a:tcPr marL="56192" marR="56192" marT="28096" marB="28096"/>
                </a:tc>
                <a:extLst>
                  <a:ext uri="{0D108BD9-81ED-4DB2-BD59-A6C34878D82A}">
                    <a16:rowId xmlns:a16="http://schemas.microsoft.com/office/drawing/2014/main" val="3028192456"/>
                  </a:ext>
                </a:extLst>
              </a:tr>
              <a:tr h="624655">
                <a:tc>
                  <a:txBody>
                    <a:bodyPr/>
                    <a:lstStyle/>
                    <a:p>
                      <a:r>
                        <a:rPr lang="es-SV" sz="900" dirty="0"/>
                        <a:t>Estudios de talla poblacional.</a:t>
                      </a:r>
                    </a:p>
                  </a:txBody>
                  <a:tcPr marL="56192" marR="56192" marT="28096" marB="28096"/>
                </a:tc>
                <a:tc>
                  <a:txBody>
                    <a:bodyPr/>
                    <a:lstStyle/>
                    <a:p>
                      <a:r>
                        <a:rPr lang="es-SV" sz="900" dirty="0"/>
                        <a:t>Información académica del VIH.</a:t>
                      </a:r>
                    </a:p>
                  </a:txBody>
                  <a:tcPr marL="56192" marR="56192" marT="28096" marB="28096"/>
                </a:tc>
                <a:tc>
                  <a:txBody>
                    <a:bodyPr/>
                    <a:lstStyle/>
                    <a:p>
                      <a:r>
                        <a:rPr lang="es-SV" sz="900" dirty="0"/>
                        <a:t>Acceso a medicamentos</a:t>
                      </a:r>
                    </a:p>
                  </a:txBody>
                  <a:tcPr marL="56192" marR="56192" marT="28096" marB="28096"/>
                </a:tc>
                <a:tc>
                  <a:txBody>
                    <a:bodyPr/>
                    <a:lstStyle/>
                    <a:p>
                      <a:pPr algn="ctr"/>
                      <a:r>
                        <a:rPr lang="es-SV" sz="900" dirty="0"/>
                        <a:t>Calificaciones que envía el FM</a:t>
                      </a:r>
                    </a:p>
                  </a:txBody>
                  <a:tcPr marL="56192" marR="56192" marT="28096" marB="28096"/>
                </a:tc>
                <a:tc>
                  <a:txBody>
                    <a:bodyPr/>
                    <a:lstStyle/>
                    <a:p>
                      <a:r>
                        <a:rPr lang="es-SV" sz="700" dirty="0"/>
                        <a:t>Papel de las OBF del VIH</a:t>
                      </a:r>
                    </a:p>
                  </a:txBody>
                  <a:tcPr marL="56192" marR="56192" marT="28096" marB="28096"/>
                </a:tc>
                <a:tc>
                  <a:txBody>
                    <a:bodyPr/>
                    <a:lstStyle/>
                    <a:p>
                      <a:r>
                        <a:rPr lang="es-SV" sz="900" dirty="0"/>
                        <a:t>Informe MEGAS</a:t>
                      </a:r>
                    </a:p>
                  </a:txBody>
                  <a:tcPr marL="56192" marR="56192" marT="28096" marB="28096"/>
                </a:tc>
                <a:tc>
                  <a:txBody>
                    <a:bodyPr/>
                    <a:lstStyle/>
                    <a:p>
                      <a:r>
                        <a:rPr lang="es-SV" sz="900" dirty="0"/>
                        <a:t>Montos de inversión de las personas afectadas.</a:t>
                      </a:r>
                    </a:p>
                  </a:txBody>
                  <a:tcPr marL="56192" marR="56192" marT="28096" marB="28096"/>
                </a:tc>
                <a:extLst>
                  <a:ext uri="{0D108BD9-81ED-4DB2-BD59-A6C34878D82A}">
                    <a16:rowId xmlns:a16="http://schemas.microsoft.com/office/drawing/2014/main" val="4047118003"/>
                  </a:ext>
                </a:extLst>
              </a:tr>
              <a:tr h="624655">
                <a:tc>
                  <a:txBody>
                    <a:bodyPr/>
                    <a:lstStyle/>
                    <a:p>
                      <a:r>
                        <a:rPr lang="es-SV" sz="900" dirty="0"/>
                        <a:t>Impacto de la cooperación en la respuesta al VIH y TB.</a:t>
                      </a:r>
                    </a:p>
                  </a:txBody>
                  <a:tcPr marL="56192" marR="56192" marT="28096" marB="28096"/>
                </a:tc>
                <a:tc>
                  <a:txBody>
                    <a:bodyPr/>
                    <a:lstStyle/>
                    <a:p>
                      <a:r>
                        <a:rPr lang="es-SV" sz="900" dirty="0"/>
                        <a:t>Investigaciones en educación y VIH.</a:t>
                      </a:r>
                    </a:p>
                  </a:txBody>
                  <a:tcPr marL="56192" marR="56192" marT="28096" marB="28096"/>
                </a:tc>
                <a:tc>
                  <a:txBody>
                    <a:bodyPr/>
                    <a:lstStyle/>
                    <a:p>
                      <a:r>
                        <a:rPr lang="es-SV" sz="900" dirty="0"/>
                        <a:t>Promoción de servicios en prevención para PC. </a:t>
                      </a:r>
                    </a:p>
                  </a:txBody>
                  <a:tcPr marL="56192" marR="56192" marT="28096" marB="28096"/>
                </a:tc>
                <a:tc>
                  <a:txBody>
                    <a:bodyPr/>
                    <a:lstStyle/>
                    <a:p>
                      <a:pPr algn="ctr"/>
                      <a:r>
                        <a:rPr lang="es-SV" sz="900" dirty="0"/>
                        <a:t>Importancia de ejecución de fondos</a:t>
                      </a:r>
                    </a:p>
                  </a:txBody>
                  <a:tcPr marL="56192" marR="56192" marT="28096" marB="28096"/>
                </a:tc>
                <a:tc>
                  <a:txBody>
                    <a:bodyPr/>
                    <a:lstStyle/>
                    <a:p>
                      <a:r>
                        <a:rPr lang="es-SV" sz="700" dirty="0"/>
                        <a:t>¿Qué organizaciones incluyen?</a:t>
                      </a:r>
                    </a:p>
                  </a:txBody>
                  <a:tcPr marL="56192" marR="56192" marT="28096" marB="28096"/>
                </a:tc>
                <a:tc>
                  <a:txBody>
                    <a:bodyPr/>
                    <a:lstStyle/>
                    <a:p>
                      <a:endParaRPr lang="es-SV" sz="900" dirty="0"/>
                    </a:p>
                  </a:txBody>
                  <a:tcPr marL="56192" marR="56192" marT="28096" marB="28096"/>
                </a:tc>
                <a:tc>
                  <a:txBody>
                    <a:bodyPr/>
                    <a:lstStyle/>
                    <a:p>
                      <a:r>
                        <a:rPr lang="es-SV" sz="900" dirty="0"/>
                        <a:t>Necesidades de las personas afectadas.</a:t>
                      </a:r>
                    </a:p>
                  </a:txBody>
                  <a:tcPr marL="56192" marR="56192" marT="28096" marB="28096"/>
                </a:tc>
                <a:extLst>
                  <a:ext uri="{0D108BD9-81ED-4DB2-BD59-A6C34878D82A}">
                    <a16:rowId xmlns:a16="http://schemas.microsoft.com/office/drawing/2014/main" val="2469641826"/>
                  </a:ext>
                </a:extLst>
              </a:tr>
              <a:tr h="624655">
                <a:tc>
                  <a:txBody>
                    <a:bodyPr/>
                    <a:lstStyle/>
                    <a:p>
                      <a:r>
                        <a:rPr lang="es-SV" sz="700" dirty="0"/>
                        <a:t>Financiamientos </a:t>
                      </a:r>
                    </a:p>
                  </a:txBody>
                  <a:tcPr marL="56192" marR="56192" marT="28096" marB="28096"/>
                </a:tc>
                <a:tc>
                  <a:txBody>
                    <a:bodyPr/>
                    <a:lstStyle/>
                    <a:p>
                      <a:r>
                        <a:rPr lang="es-SV" sz="900" dirty="0"/>
                        <a:t>Información relacionada al VIH y la educación. </a:t>
                      </a:r>
                    </a:p>
                  </a:txBody>
                  <a:tcPr marL="56192" marR="56192" marT="28096" marB="28096"/>
                </a:tc>
                <a:tc>
                  <a:txBody>
                    <a:bodyPr/>
                    <a:lstStyle/>
                    <a:p>
                      <a:r>
                        <a:rPr lang="es-SV" sz="900" dirty="0"/>
                        <a:t>Valores del MCP-ES</a:t>
                      </a:r>
                    </a:p>
                  </a:txBody>
                  <a:tcPr marL="56192" marR="56192" marT="28096" marB="28096"/>
                </a:tc>
                <a:tc>
                  <a:txBody>
                    <a:bodyPr/>
                    <a:lstStyle/>
                    <a:p>
                      <a:pPr algn="ctr"/>
                      <a:r>
                        <a:rPr lang="es-SV" sz="900" dirty="0"/>
                        <a:t>Avance en acciones como ETMI</a:t>
                      </a:r>
                    </a:p>
                  </a:txBody>
                  <a:tcPr marL="56192" marR="56192" marT="28096" marB="28096"/>
                </a:tc>
                <a:tc>
                  <a:txBody>
                    <a:bodyPr/>
                    <a:lstStyle/>
                    <a:p>
                      <a:r>
                        <a:rPr lang="es-SV" sz="900" dirty="0"/>
                        <a:t>Estatutos de las OBF. </a:t>
                      </a:r>
                    </a:p>
                  </a:txBody>
                  <a:tcPr marL="56192" marR="56192" marT="28096" marB="28096"/>
                </a:tc>
                <a:tc>
                  <a:txBody>
                    <a:bodyPr/>
                    <a:lstStyle/>
                    <a:p>
                      <a:endParaRPr lang="es-SV" sz="900"/>
                    </a:p>
                  </a:txBody>
                  <a:tcPr marL="56192" marR="56192" marT="28096" marB="28096"/>
                </a:tc>
                <a:tc>
                  <a:txBody>
                    <a:bodyPr/>
                    <a:lstStyle/>
                    <a:p>
                      <a:r>
                        <a:rPr lang="es-SV" sz="900" dirty="0"/>
                        <a:t>Papel de las personas afectadas en el MCP-ES.</a:t>
                      </a:r>
                    </a:p>
                  </a:txBody>
                  <a:tcPr marL="56192" marR="56192" marT="28096" marB="28096"/>
                </a:tc>
                <a:extLst>
                  <a:ext uri="{0D108BD9-81ED-4DB2-BD59-A6C34878D82A}">
                    <a16:rowId xmlns:a16="http://schemas.microsoft.com/office/drawing/2014/main" val="4224755737"/>
                  </a:ext>
                </a:extLst>
              </a:tr>
              <a:tr h="766771">
                <a:tc>
                  <a:txBody>
                    <a:bodyPr/>
                    <a:lstStyle/>
                    <a:p>
                      <a:r>
                        <a:rPr lang="es-SV" sz="900" dirty="0"/>
                        <a:t>Datos científicos y avances en otros países</a:t>
                      </a:r>
                    </a:p>
                  </a:txBody>
                  <a:tcPr marL="56192" marR="56192" marT="28096" marB="2809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SV" sz="900" dirty="0"/>
                        <a:t>Investigaciones de la academia</a:t>
                      </a:r>
                    </a:p>
                    <a:p>
                      <a:endParaRPr lang="es-SV" sz="900" dirty="0"/>
                    </a:p>
                  </a:txBody>
                  <a:tcPr marL="56192" marR="56192" marT="28096" marB="28096"/>
                </a:tc>
                <a:tc>
                  <a:txBody>
                    <a:bodyPr/>
                    <a:lstStyle/>
                    <a:p>
                      <a:r>
                        <a:rPr lang="es-SV" sz="900" dirty="0"/>
                        <a:t>Relación MCP-ES y PC. </a:t>
                      </a:r>
                    </a:p>
                  </a:txBody>
                  <a:tcPr marL="56192" marR="56192" marT="28096" marB="28096"/>
                </a:tc>
                <a:tc>
                  <a:txBody>
                    <a:bodyPr/>
                    <a:lstStyle/>
                    <a:p>
                      <a:pPr algn="ctr"/>
                      <a:r>
                        <a:rPr lang="es-SV" sz="900" dirty="0"/>
                        <a:t>Metas de país y mundiales</a:t>
                      </a:r>
                    </a:p>
                  </a:txBody>
                  <a:tcPr marL="56192" marR="56192" marT="28096" marB="28096"/>
                </a:tc>
                <a:tc>
                  <a:txBody>
                    <a:bodyPr/>
                    <a:lstStyle/>
                    <a:p>
                      <a:endParaRPr lang="es-SV" sz="900" dirty="0"/>
                    </a:p>
                  </a:txBody>
                  <a:tcPr marL="56192" marR="56192" marT="28096" marB="28096"/>
                </a:tc>
                <a:tc>
                  <a:txBody>
                    <a:bodyPr/>
                    <a:lstStyle/>
                    <a:p>
                      <a:endParaRPr lang="es-SV" sz="900" dirty="0"/>
                    </a:p>
                  </a:txBody>
                  <a:tcPr marL="56192" marR="56192" marT="28096" marB="28096"/>
                </a:tc>
                <a:tc>
                  <a:txBody>
                    <a:bodyPr/>
                    <a:lstStyle/>
                    <a:p>
                      <a:r>
                        <a:rPr lang="es-SV" sz="900" dirty="0"/>
                        <a:t>Llamados a la acción a los gobiernos desde las personas afectadas. </a:t>
                      </a:r>
                    </a:p>
                  </a:txBody>
                  <a:tcPr marL="56192" marR="56192" marT="28096" marB="28096"/>
                </a:tc>
                <a:extLst>
                  <a:ext uri="{0D108BD9-81ED-4DB2-BD59-A6C34878D82A}">
                    <a16:rowId xmlns:a16="http://schemas.microsoft.com/office/drawing/2014/main" val="879641074"/>
                  </a:ext>
                </a:extLst>
              </a:tr>
              <a:tr h="624655">
                <a:tc>
                  <a:txBody>
                    <a:bodyPr/>
                    <a:lstStyle/>
                    <a:p>
                      <a:endParaRPr lang="es-SV" sz="900"/>
                    </a:p>
                  </a:txBody>
                  <a:tcPr marL="56192" marR="56192" marT="28096" marB="28096"/>
                </a:tc>
                <a:tc>
                  <a:txBody>
                    <a:bodyPr/>
                    <a:lstStyle/>
                    <a:p>
                      <a:endParaRPr lang="es-SV" sz="900"/>
                    </a:p>
                  </a:txBody>
                  <a:tcPr marL="56192" marR="56192" marT="28096" marB="28096"/>
                </a:tc>
                <a:tc>
                  <a:txBody>
                    <a:bodyPr/>
                    <a:lstStyle/>
                    <a:p>
                      <a:endParaRPr lang="es-SV" sz="900"/>
                    </a:p>
                  </a:txBody>
                  <a:tcPr marL="56192" marR="56192" marT="28096" marB="28096"/>
                </a:tc>
                <a:tc>
                  <a:txBody>
                    <a:bodyPr/>
                    <a:lstStyle/>
                    <a:p>
                      <a:pPr algn="ctr"/>
                      <a:r>
                        <a:rPr lang="es-SV" sz="900" dirty="0"/>
                        <a:t>Información, educación y concientización general al VIH </a:t>
                      </a:r>
                    </a:p>
                  </a:txBody>
                  <a:tcPr marL="56192" marR="56192" marT="28096" marB="28096"/>
                </a:tc>
                <a:tc>
                  <a:txBody>
                    <a:bodyPr/>
                    <a:lstStyle/>
                    <a:p>
                      <a:endParaRPr lang="es-SV" sz="900"/>
                    </a:p>
                  </a:txBody>
                  <a:tcPr marL="56192" marR="56192" marT="28096" marB="28096"/>
                </a:tc>
                <a:tc>
                  <a:txBody>
                    <a:bodyPr/>
                    <a:lstStyle/>
                    <a:p>
                      <a:endParaRPr lang="es-SV" sz="900" dirty="0"/>
                    </a:p>
                  </a:txBody>
                  <a:tcPr marL="56192" marR="56192" marT="28096" marB="28096"/>
                </a:tc>
                <a:tc>
                  <a:txBody>
                    <a:bodyPr/>
                    <a:lstStyle/>
                    <a:p>
                      <a:r>
                        <a:rPr lang="es-SV" sz="900" dirty="0"/>
                        <a:t>Prevención de VIH, TB.</a:t>
                      </a:r>
                    </a:p>
                  </a:txBody>
                  <a:tcPr marL="56192" marR="56192" marT="28096" marB="28096"/>
                </a:tc>
                <a:extLst>
                  <a:ext uri="{0D108BD9-81ED-4DB2-BD59-A6C34878D82A}">
                    <a16:rowId xmlns:a16="http://schemas.microsoft.com/office/drawing/2014/main" val="897834525"/>
                  </a:ext>
                </a:extLst>
              </a:tr>
            </a:tbl>
          </a:graphicData>
        </a:graphic>
      </p:graphicFrame>
    </p:spTree>
    <p:extLst>
      <p:ext uri="{BB962C8B-B14F-4D97-AF65-F5344CB8AC3E}">
        <p14:creationId xmlns:p14="http://schemas.microsoft.com/office/powerpoint/2010/main" val="248235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434E5B-B9E9-4A28-8795-009956BE1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351612" y="466154"/>
            <a:ext cx="9144000" cy="691447"/>
          </a:xfrm>
        </p:spPr>
        <p:txBody>
          <a:bodyPr>
            <a:noAutofit/>
          </a:bodyPr>
          <a:lstStyle/>
          <a:p>
            <a:pPr algn="l"/>
            <a:r>
              <a:rPr lang="es-MX" sz="6600" dirty="0">
                <a:solidFill>
                  <a:srgbClr val="231F20"/>
                </a:solidFill>
                <a:latin typeface="Helvetica Compressed" pitchFamily="50" charset="0"/>
              </a:rPr>
              <a:t>Pastel de contenido</a:t>
            </a:r>
            <a:endParaRPr lang="es-SV" sz="6600" dirty="0">
              <a:solidFill>
                <a:srgbClr val="231F20"/>
              </a:solidFill>
              <a:latin typeface="Helvetica Compressed" pitchFamily="50" charset="0"/>
            </a:endParaRPr>
          </a:p>
        </p:txBody>
      </p:sp>
      <p:graphicFrame>
        <p:nvGraphicFramePr>
          <p:cNvPr id="5" name="Gráfico 4">
            <a:extLst>
              <a:ext uri="{FF2B5EF4-FFF2-40B4-BE49-F238E27FC236}">
                <a16:creationId xmlns:a16="http://schemas.microsoft.com/office/drawing/2014/main" id="{C529D6B8-A12A-4211-A3A9-282A43FC874B}"/>
              </a:ext>
            </a:extLst>
          </p:cNvPr>
          <p:cNvGraphicFramePr/>
          <p:nvPr/>
        </p:nvGraphicFramePr>
        <p:xfrm>
          <a:off x="3757320" y="1789592"/>
          <a:ext cx="5592728" cy="3570209"/>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ángulo 5">
            <a:extLst>
              <a:ext uri="{FF2B5EF4-FFF2-40B4-BE49-F238E27FC236}">
                <a16:creationId xmlns:a16="http://schemas.microsoft.com/office/drawing/2014/main" id="{F363A1C1-6686-401F-BF66-94613B4CF502}"/>
              </a:ext>
            </a:extLst>
          </p:cNvPr>
          <p:cNvSpPr/>
          <p:nvPr/>
        </p:nvSpPr>
        <p:spPr>
          <a:xfrm>
            <a:off x="8710952" y="2121583"/>
            <a:ext cx="2925408" cy="3570208"/>
          </a:xfrm>
          <a:prstGeom prst="rect">
            <a:avLst/>
          </a:prstGeom>
        </p:spPr>
        <p:txBody>
          <a:bodyPr wrap="square">
            <a:spAutoFit/>
          </a:bodyPr>
          <a:lstStyle/>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Actividades del MCP-ES (semanal)</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Historia del MCP-ES</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¿Quién es el MCP-ES?</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Fuentes de financiamiento</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Estructura</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Conozcamos a los miembros/as del</a:t>
            </a:r>
          </a:p>
          <a:p>
            <a:r>
              <a:rPr lang="es-MX" sz="1200" dirty="0">
                <a:solidFill>
                  <a:srgbClr val="231F20"/>
                </a:solidFill>
                <a:latin typeface="Helvetica Light" panose="020B0500000000000000" pitchFamily="34" charset="0"/>
              </a:rPr>
              <a:t>        MCP-ES</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VIH &amp; TB</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Valores del MCP-ES</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Noticias </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Campañas temporales</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Personal MCP-ES</a:t>
            </a:r>
          </a:p>
          <a:p>
            <a:pPr marL="285750" indent="-285750">
              <a:buFont typeface="Arial" panose="020B0604020202020204" pitchFamily="34" charset="0"/>
              <a:buChar char="•"/>
            </a:pPr>
            <a:r>
              <a:rPr lang="es-MX" sz="1200" dirty="0">
                <a:solidFill>
                  <a:srgbClr val="231F20"/>
                </a:solidFill>
                <a:latin typeface="Helvetica Light" panose="020B0500000000000000" pitchFamily="34" charset="0"/>
              </a:rPr>
              <a:t>Días conmemorativos</a:t>
            </a:r>
          </a:p>
          <a:p>
            <a:endParaRPr lang="es-SV" sz="1400" dirty="0"/>
          </a:p>
          <a:p>
            <a:r>
              <a:rPr lang="es-SV" sz="1400" dirty="0">
                <a:solidFill>
                  <a:srgbClr val="231F20"/>
                </a:solidFill>
                <a:latin typeface="Helvetica" pitchFamily="2" charset="0"/>
              </a:rPr>
              <a:t>Todo este contenido ayuda al posicionamiento del MCP-ES y es un eje transversal a todos los miembros/as. </a:t>
            </a:r>
          </a:p>
        </p:txBody>
      </p:sp>
      <p:sp>
        <p:nvSpPr>
          <p:cNvPr id="7" name="Rectángulo 6">
            <a:extLst>
              <a:ext uri="{FF2B5EF4-FFF2-40B4-BE49-F238E27FC236}">
                <a16:creationId xmlns:a16="http://schemas.microsoft.com/office/drawing/2014/main" id="{B891F21D-F2B4-4919-B2A2-CC7BDA947D90}"/>
              </a:ext>
            </a:extLst>
          </p:cNvPr>
          <p:cNvSpPr/>
          <p:nvPr/>
        </p:nvSpPr>
        <p:spPr>
          <a:xfrm>
            <a:off x="555641" y="1498199"/>
            <a:ext cx="3975724" cy="4893647"/>
          </a:xfrm>
          <a:prstGeom prst="rect">
            <a:avLst/>
          </a:prstGeom>
        </p:spPr>
        <p:txBody>
          <a:bodyPr wrap="square">
            <a:spAutoFit/>
          </a:bodyPr>
          <a:lstStyle/>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Datos de prevalencia  (A, D, F, G)</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Estudios de tallas (A, D, F)</a:t>
            </a:r>
          </a:p>
          <a:p>
            <a:pPr marL="285750" indent="-285750">
              <a:buFont typeface="Arial" panose="020B0604020202020204" pitchFamily="34" charset="0"/>
              <a:buChar char="•"/>
            </a:pPr>
            <a:r>
              <a:rPr lang="es-SV" sz="1100" dirty="0">
                <a:solidFill>
                  <a:srgbClr val="231F20"/>
                </a:solidFill>
                <a:latin typeface="Helvetica Light" panose="020B0500000000000000" pitchFamily="34" charset="0"/>
              </a:rPr>
              <a:t>Cooperación y VIH/TB </a:t>
            </a:r>
            <a:r>
              <a:rPr lang="es-MX" sz="1100" dirty="0">
                <a:solidFill>
                  <a:srgbClr val="231F20"/>
                </a:solidFill>
                <a:latin typeface="Helvetica Light" panose="020B0500000000000000" pitchFamily="34" charset="0"/>
              </a:rPr>
              <a:t>(A,C, D, F, G, H)</a:t>
            </a:r>
            <a:endParaRPr lang="es-SV" sz="1100" dirty="0">
              <a:solidFill>
                <a:srgbClr val="231F20"/>
              </a:solidFill>
              <a:latin typeface="Helvetica Light" panose="020B0500000000000000" pitchFamily="34" charset="0"/>
            </a:endParaRP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Datos científicos  (A,B, D, H)</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Educación, VIH y TB (B,C,F,H)</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Investigaciones sobre el VIH/TB (B, D, G, H)</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Investigaciones de la academia, en cuanto al tema. (B, C,D, H)</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DDHH y poblaciones clave. (C, D, E, G, H)</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¿Qué son las poblaciones clave? (C,E,F,G, H)</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Promoción de servicios (C,D,F, H)</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Calificaciones del FM (A,D,G)</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Ejecución de fondos (A,C,D,G)</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Metas Mundiales y País (A,C,D,G)</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Estigma y discriminación (B,C,D,E,F, G, H)</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Medicamentos (C,D,G, H)</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OBF y VIH (C,E)</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Sector privado y VIH (C,F,G)</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Tecnología y VIH (A,B,C,D,F, G)</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MEGAS (C,D,F, G)</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Personas afectadas por VIH y TB (estadísticas) - TODOS</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Necesidades de las personas afectadas por VIH (A,D,G)</a:t>
            </a:r>
          </a:p>
          <a:p>
            <a:pPr marL="285750" indent="-285750">
              <a:buFont typeface="Arial" panose="020B0604020202020204" pitchFamily="34" charset="0"/>
              <a:buChar char="•"/>
            </a:pPr>
            <a:r>
              <a:rPr lang="es-MX" sz="1100" dirty="0">
                <a:solidFill>
                  <a:srgbClr val="231F20"/>
                </a:solidFill>
                <a:latin typeface="Helvetica Light" panose="020B0500000000000000" pitchFamily="34" charset="0"/>
              </a:rPr>
              <a:t>Contenido “blando”: frases de motivación, juegos como sopa de letras, videos. (C,E,F,G)</a:t>
            </a:r>
          </a:p>
          <a:p>
            <a:pPr marL="285750" indent="-285750">
              <a:buFont typeface="Arial" panose="020B0604020202020204" pitchFamily="34" charset="0"/>
              <a:buChar char="•"/>
            </a:pPr>
            <a:endParaRPr lang="es-MX" sz="1200" dirty="0">
              <a:solidFill>
                <a:srgbClr val="231F20"/>
              </a:solidFill>
              <a:latin typeface="Helvetica Light" panose="020B0500000000000000" pitchFamily="34" charset="0"/>
            </a:endParaRPr>
          </a:p>
          <a:p>
            <a:pPr marL="285750" indent="-285750">
              <a:buFont typeface="Arial" panose="020B0604020202020204" pitchFamily="34" charset="0"/>
              <a:buChar char="•"/>
            </a:pPr>
            <a:endParaRPr lang="es-MX" sz="1400" dirty="0"/>
          </a:p>
        </p:txBody>
      </p:sp>
      <p:sp>
        <p:nvSpPr>
          <p:cNvPr id="8" name="Rectángulo: esquinas redondeadas 7">
            <a:extLst>
              <a:ext uri="{FF2B5EF4-FFF2-40B4-BE49-F238E27FC236}">
                <a16:creationId xmlns:a16="http://schemas.microsoft.com/office/drawing/2014/main" id="{E842A466-408D-421E-A3FF-6D48CB087AE0}"/>
              </a:ext>
            </a:extLst>
          </p:cNvPr>
          <p:cNvSpPr/>
          <p:nvPr/>
        </p:nvSpPr>
        <p:spPr>
          <a:xfrm>
            <a:off x="351613" y="1157601"/>
            <a:ext cx="4325490" cy="5128491"/>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9" name="Rectángulo: esquinas redondeadas 8">
            <a:extLst>
              <a:ext uri="{FF2B5EF4-FFF2-40B4-BE49-F238E27FC236}">
                <a16:creationId xmlns:a16="http://schemas.microsoft.com/office/drawing/2014/main" id="{4DA657A0-E2E3-4CFD-B1C0-7CEA92EECE4B}"/>
              </a:ext>
            </a:extLst>
          </p:cNvPr>
          <p:cNvSpPr/>
          <p:nvPr/>
        </p:nvSpPr>
        <p:spPr>
          <a:xfrm>
            <a:off x="8481848" y="1789592"/>
            <a:ext cx="3358540" cy="4148753"/>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Tree>
    <p:extLst>
      <p:ext uri="{BB962C8B-B14F-4D97-AF65-F5344CB8AC3E}">
        <p14:creationId xmlns:p14="http://schemas.microsoft.com/office/powerpoint/2010/main" val="170780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90AAE6A-B480-4902-8135-08892B1A2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2622933" y="1100825"/>
            <a:ext cx="9144000" cy="691447"/>
          </a:xfrm>
        </p:spPr>
        <p:txBody>
          <a:bodyPr>
            <a:noAutofit/>
          </a:bodyPr>
          <a:lstStyle/>
          <a:p>
            <a:pPr algn="l"/>
            <a:r>
              <a:rPr lang="es-MX" sz="7200" dirty="0">
                <a:solidFill>
                  <a:srgbClr val="231F20"/>
                </a:solidFill>
                <a:latin typeface="Helvetica Compressed" pitchFamily="50" charset="0"/>
              </a:rPr>
              <a:t>Programación</a:t>
            </a:r>
            <a:endParaRPr lang="es-SV" sz="7200" dirty="0">
              <a:solidFill>
                <a:srgbClr val="231F20"/>
              </a:solidFill>
              <a:latin typeface="Helvetica Compressed" pitchFamily="50" charset="0"/>
            </a:endParaRPr>
          </a:p>
        </p:txBody>
      </p:sp>
      <p:sp>
        <p:nvSpPr>
          <p:cNvPr id="6" name="Rectángulo: esquinas redondeadas 5">
            <a:extLst>
              <a:ext uri="{FF2B5EF4-FFF2-40B4-BE49-F238E27FC236}">
                <a16:creationId xmlns:a16="http://schemas.microsoft.com/office/drawing/2014/main" id="{6B770527-47BE-4931-9483-05ED949E59A1}"/>
              </a:ext>
            </a:extLst>
          </p:cNvPr>
          <p:cNvSpPr/>
          <p:nvPr/>
        </p:nvSpPr>
        <p:spPr>
          <a:xfrm>
            <a:off x="-1039234" y="4792717"/>
            <a:ext cx="2078468" cy="1493376"/>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 name="Estrella: 4 puntas 6">
            <a:extLst>
              <a:ext uri="{FF2B5EF4-FFF2-40B4-BE49-F238E27FC236}">
                <a16:creationId xmlns:a16="http://schemas.microsoft.com/office/drawing/2014/main" id="{433DAFB6-26F9-4444-A02A-DFEE0FFF0579}"/>
              </a:ext>
            </a:extLst>
          </p:cNvPr>
          <p:cNvSpPr/>
          <p:nvPr/>
        </p:nvSpPr>
        <p:spPr>
          <a:xfrm>
            <a:off x="10123086" y="812363"/>
            <a:ext cx="830317" cy="830317"/>
          </a:xfrm>
          <a:prstGeom prst="star4">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graphicFrame>
        <p:nvGraphicFramePr>
          <p:cNvPr id="10" name="Tabla 9">
            <a:extLst>
              <a:ext uri="{FF2B5EF4-FFF2-40B4-BE49-F238E27FC236}">
                <a16:creationId xmlns:a16="http://schemas.microsoft.com/office/drawing/2014/main" id="{089EC9F5-9C2E-4762-B0EA-56F2E16DAA14}"/>
              </a:ext>
            </a:extLst>
          </p:cNvPr>
          <p:cNvGraphicFramePr>
            <a:graphicFrameLocks noGrp="1"/>
          </p:cNvGraphicFramePr>
          <p:nvPr>
            <p:extLst>
              <p:ext uri="{D42A27DB-BD31-4B8C-83A1-F6EECF244321}">
                <p14:modId xmlns:p14="http://schemas.microsoft.com/office/powerpoint/2010/main" val="2576330510"/>
              </p:ext>
            </p:extLst>
          </p:nvPr>
        </p:nvGraphicFramePr>
        <p:xfrm>
          <a:off x="1612232" y="2455043"/>
          <a:ext cx="10035301" cy="3831049"/>
        </p:xfrm>
        <a:graphic>
          <a:graphicData uri="http://schemas.openxmlformats.org/drawingml/2006/table">
            <a:tbl>
              <a:tblPr firstRow="1" bandRow="1">
                <a:tableStyleId>{5C22544A-7EE6-4342-B048-85BDC9FD1C3A}</a:tableStyleId>
              </a:tblPr>
              <a:tblGrid>
                <a:gridCol w="901271">
                  <a:extLst>
                    <a:ext uri="{9D8B030D-6E8A-4147-A177-3AD203B41FA5}">
                      <a16:colId xmlns:a16="http://schemas.microsoft.com/office/drawing/2014/main" val="1964193428"/>
                    </a:ext>
                  </a:extLst>
                </a:gridCol>
                <a:gridCol w="1981480">
                  <a:extLst>
                    <a:ext uri="{9D8B030D-6E8A-4147-A177-3AD203B41FA5}">
                      <a16:colId xmlns:a16="http://schemas.microsoft.com/office/drawing/2014/main" val="26990510"/>
                    </a:ext>
                  </a:extLst>
                </a:gridCol>
                <a:gridCol w="1711721">
                  <a:extLst>
                    <a:ext uri="{9D8B030D-6E8A-4147-A177-3AD203B41FA5}">
                      <a16:colId xmlns:a16="http://schemas.microsoft.com/office/drawing/2014/main" val="3060302879"/>
                    </a:ext>
                  </a:extLst>
                </a:gridCol>
                <a:gridCol w="1825255">
                  <a:extLst>
                    <a:ext uri="{9D8B030D-6E8A-4147-A177-3AD203B41FA5}">
                      <a16:colId xmlns:a16="http://schemas.microsoft.com/office/drawing/2014/main" val="3928169613"/>
                    </a:ext>
                  </a:extLst>
                </a:gridCol>
                <a:gridCol w="1943024">
                  <a:extLst>
                    <a:ext uri="{9D8B030D-6E8A-4147-A177-3AD203B41FA5}">
                      <a16:colId xmlns:a16="http://schemas.microsoft.com/office/drawing/2014/main" val="3044638082"/>
                    </a:ext>
                  </a:extLst>
                </a:gridCol>
                <a:gridCol w="1672550">
                  <a:extLst>
                    <a:ext uri="{9D8B030D-6E8A-4147-A177-3AD203B41FA5}">
                      <a16:colId xmlns:a16="http://schemas.microsoft.com/office/drawing/2014/main" val="2392158476"/>
                    </a:ext>
                  </a:extLst>
                </a:gridCol>
              </a:tblGrid>
              <a:tr h="350342">
                <a:tc>
                  <a:txBody>
                    <a:bodyPr/>
                    <a:lstStyle/>
                    <a:p>
                      <a:endParaRPr lang="es-SV" sz="1200" dirty="0"/>
                    </a:p>
                  </a:txBody>
                  <a:tcPr marL="62444" marR="62444" marT="31222" marB="31222"/>
                </a:tc>
                <a:tc>
                  <a:txBody>
                    <a:bodyPr/>
                    <a:lstStyle/>
                    <a:p>
                      <a:r>
                        <a:rPr lang="es-ES" sz="1200" dirty="0"/>
                        <a:t>Lunes</a:t>
                      </a:r>
                      <a:endParaRPr lang="es-SV" sz="1200" dirty="0"/>
                    </a:p>
                  </a:txBody>
                  <a:tcPr marL="62444" marR="62444" marT="31222" marB="31222"/>
                </a:tc>
                <a:tc>
                  <a:txBody>
                    <a:bodyPr/>
                    <a:lstStyle/>
                    <a:p>
                      <a:r>
                        <a:rPr lang="es-ES" sz="1200" dirty="0"/>
                        <a:t>Martes </a:t>
                      </a:r>
                      <a:endParaRPr lang="es-SV" sz="1200" dirty="0"/>
                    </a:p>
                  </a:txBody>
                  <a:tcPr marL="62444" marR="62444" marT="31222" marB="31222"/>
                </a:tc>
                <a:tc>
                  <a:txBody>
                    <a:bodyPr/>
                    <a:lstStyle/>
                    <a:p>
                      <a:r>
                        <a:rPr lang="es-ES" sz="1200" dirty="0"/>
                        <a:t>Miércoles</a:t>
                      </a:r>
                      <a:endParaRPr lang="es-SV" sz="1200" dirty="0"/>
                    </a:p>
                  </a:txBody>
                  <a:tcPr marL="62444" marR="62444" marT="31222" marB="31222"/>
                </a:tc>
                <a:tc>
                  <a:txBody>
                    <a:bodyPr/>
                    <a:lstStyle/>
                    <a:p>
                      <a:r>
                        <a:rPr lang="es-ES" sz="1200" dirty="0"/>
                        <a:t>Jueves </a:t>
                      </a:r>
                      <a:endParaRPr lang="es-SV" sz="1200" dirty="0"/>
                    </a:p>
                  </a:txBody>
                  <a:tcPr marL="62444" marR="62444" marT="31222" marB="31222"/>
                </a:tc>
                <a:tc>
                  <a:txBody>
                    <a:bodyPr/>
                    <a:lstStyle/>
                    <a:p>
                      <a:r>
                        <a:rPr lang="es-ES" sz="1200" dirty="0"/>
                        <a:t>viernes</a:t>
                      </a:r>
                      <a:endParaRPr lang="es-SV" sz="1200" dirty="0"/>
                    </a:p>
                  </a:txBody>
                  <a:tcPr marL="62444" marR="62444" marT="31222" marB="31222"/>
                </a:tc>
                <a:extLst>
                  <a:ext uri="{0D108BD9-81ED-4DB2-BD59-A6C34878D82A}">
                    <a16:rowId xmlns:a16="http://schemas.microsoft.com/office/drawing/2014/main" val="3674642067"/>
                  </a:ext>
                </a:extLst>
              </a:tr>
              <a:tr h="2071901">
                <a:tc>
                  <a:txBody>
                    <a:bodyPr/>
                    <a:lstStyle/>
                    <a:p>
                      <a:r>
                        <a:rPr lang="es-ES" sz="1200" dirty="0"/>
                        <a:t>Semana 1</a:t>
                      </a:r>
                      <a:endParaRPr lang="es-SV" sz="1200" dirty="0"/>
                    </a:p>
                  </a:txBody>
                  <a:tcPr marL="62444" marR="62444" marT="31222" marB="3122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Sección: </a:t>
                      </a:r>
                      <a:r>
                        <a:rPr lang="es-ES" sz="1200" b="1" dirty="0"/>
                        <a:t>Raíces de MCP-ES: Nuestra Historia en la respuesta nacional al VIH </a:t>
                      </a:r>
                      <a:r>
                        <a:rPr lang="es-ES" sz="1200" dirty="0"/>
                        <a:t>(</a:t>
                      </a:r>
                      <a:r>
                        <a:rPr lang="es-MX" sz="1200" dirty="0"/>
                        <a:t>Historia del MCP-ES)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Sección: </a:t>
                      </a:r>
                      <a:r>
                        <a:rPr lang="es-ES" sz="1200" b="1" dirty="0"/>
                        <a:t>Conociendo a MCP-ES: Quiénes somos y qué hacemos"</a:t>
                      </a:r>
                      <a:r>
                        <a:rPr lang="es-ES" sz="1200" dirty="0"/>
                        <a:t>. (</a:t>
                      </a:r>
                      <a:r>
                        <a:rPr lang="es-MX" sz="1200" dirty="0"/>
                        <a:t>¿Quién es el MCP-ES?)</a:t>
                      </a:r>
                    </a:p>
                  </a:txBody>
                  <a:tcPr marL="62444" marR="62444" marT="31222" marB="31222"/>
                </a:tc>
                <a:tc>
                  <a:txBody>
                    <a:bodyPr/>
                    <a:lstStyle/>
                    <a:p>
                      <a:r>
                        <a:rPr lang="es-ES" sz="1200" b="1" dirty="0"/>
                        <a:t>Sección: Poblaciones clave y derechos Humanos: Hacia la igualdad</a:t>
                      </a:r>
                    </a:p>
                    <a:p>
                      <a:endParaRPr lang="es-ES" sz="1200" dirty="0"/>
                    </a:p>
                    <a:p>
                      <a:r>
                        <a:rPr lang="es-ES" sz="1200" dirty="0"/>
                        <a:t>(</a:t>
                      </a:r>
                      <a:r>
                        <a:rPr lang="es-MX" sz="1200" dirty="0"/>
                        <a:t>DDHH y poblaciones clave). </a:t>
                      </a:r>
                      <a:endParaRPr lang="es-SV" sz="1200" dirty="0"/>
                    </a:p>
                  </a:txBody>
                  <a:tcPr marL="62444" marR="62444" marT="31222" marB="31222"/>
                </a:tc>
                <a:tc>
                  <a:txBody>
                    <a:bodyPr/>
                    <a:lstStyle/>
                    <a:p>
                      <a:r>
                        <a:rPr lang="es-MX" sz="1200" b="1" dirty="0"/>
                        <a:t>Sección: </a:t>
                      </a:r>
                      <a:r>
                        <a:rPr lang="es-ES" sz="1200" b="1" dirty="0"/>
                        <a:t>Pausa Positiva</a:t>
                      </a:r>
                    </a:p>
                    <a:p>
                      <a:endParaRPr lang="es-ES" sz="1200" dirty="0"/>
                    </a:p>
                    <a:p>
                      <a:r>
                        <a:rPr lang="es-MX" sz="1200" dirty="0"/>
                        <a:t>(Contenido “blando”)</a:t>
                      </a:r>
                    </a:p>
                    <a:p>
                      <a:endParaRPr lang="es-MX" sz="1200" dirty="0"/>
                    </a:p>
                    <a:p>
                      <a:r>
                        <a:rPr lang="es-MX" sz="1200" b="1" dirty="0"/>
                        <a:t>Sección: </a:t>
                      </a:r>
                      <a:r>
                        <a:rPr lang="es-ES" sz="1200" b="1" dirty="0"/>
                        <a:t>Rompiendo barreras: Estigma y discriminación</a:t>
                      </a:r>
                      <a:endParaRPr lang="es-SV" sz="1200" b="1" dirty="0"/>
                    </a:p>
                  </a:txBody>
                  <a:tcPr marL="62444" marR="62444" marT="31222" marB="3122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t>Sección: </a:t>
                      </a:r>
                      <a:r>
                        <a:rPr lang="es-ES" sz="1200" b="1" dirty="0"/>
                        <a:t>Poblaciones clave: Quiénes son y por qué importan</a:t>
                      </a:r>
                      <a:endParaRPr lang="es-SV"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t>¿Qué son las poblaciones clave? (C,E,F,G, H)</a:t>
                      </a:r>
                    </a:p>
                    <a:p>
                      <a:endParaRPr lang="es-SV" sz="1200" dirty="0"/>
                    </a:p>
                  </a:txBody>
                  <a:tcPr marL="62444" marR="62444" marT="31222" marB="31222"/>
                </a:tc>
                <a:tc>
                  <a:txBody>
                    <a:bodyPr/>
                    <a:lstStyle/>
                    <a:p>
                      <a:r>
                        <a:rPr lang="es-ES" sz="1100" b="1" dirty="0"/>
                        <a:t>Sección: MCP-ES en Acción: Resumen Semanal</a:t>
                      </a:r>
                    </a:p>
                    <a:p>
                      <a:r>
                        <a:rPr lang="es-ES" sz="1100" dirty="0"/>
                        <a:t>(resumen semanal)</a:t>
                      </a:r>
                    </a:p>
                    <a:p>
                      <a:r>
                        <a:rPr lang="es-ES" sz="1100" dirty="0"/>
                        <a:t>Selección fotográfica 1 foto por actividad, texto que unifique todas las actividades que se reflejas en la publicación.</a:t>
                      </a:r>
                    </a:p>
                  </a:txBody>
                  <a:tcPr marL="62444" marR="62444" marT="31222" marB="31222"/>
                </a:tc>
                <a:extLst>
                  <a:ext uri="{0D108BD9-81ED-4DB2-BD59-A6C34878D82A}">
                    <a16:rowId xmlns:a16="http://schemas.microsoft.com/office/drawing/2014/main" val="345155999"/>
                  </a:ext>
                </a:extLst>
              </a:tr>
              <a:tr h="1408806">
                <a:tc>
                  <a:txBody>
                    <a:bodyPr/>
                    <a:lstStyle/>
                    <a:p>
                      <a:r>
                        <a:rPr lang="es-ES" sz="1200" dirty="0"/>
                        <a:t>Semana 2</a:t>
                      </a:r>
                      <a:endParaRPr lang="es-SV" sz="1200" dirty="0"/>
                    </a:p>
                  </a:txBody>
                  <a:tcPr marL="62444" marR="62444" marT="31222" marB="31222"/>
                </a:tc>
                <a:tc>
                  <a:txBody>
                    <a:bodyPr/>
                    <a:lstStyle/>
                    <a:p>
                      <a:r>
                        <a:rPr lang="es-ES" sz="1200" b="1" dirty="0"/>
                        <a:t>Sección: Rostros de MCP-ES: Conoce a nuestros miembros</a:t>
                      </a:r>
                    </a:p>
                    <a:p>
                      <a:endParaRPr lang="es-SV" sz="1200" dirty="0"/>
                    </a:p>
                  </a:txBody>
                  <a:tcPr marL="62444" marR="62444" marT="31222" marB="31222"/>
                </a:tc>
                <a:tc>
                  <a:txBody>
                    <a:bodyPr/>
                    <a:lstStyle/>
                    <a:p>
                      <a:r>
                        <a:rPr lang="es-SV" sz="1200" b="1" dirty="0"/>
                        <a:t>Sección: Combatir VIH y TB: lo que se necesita saber</a:t>
                      </a:r>
                    </a:p>
                  </a:txBody>
                  <a:tcPr marL="62444" marR="62444" marT="31222" marB="3122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t>Sección: </a:t>
                      </a:r>
                      <a:r>
                        <a:rPr lang="es-ES" sz="1200" b="1" dirty="0"/>
                        <a:t>Pausa Positiva</a:t>
                      </a:r>
                    </a:p>
                    <a:p>
                      <a:r>
                        <a:rPr lang="es-MX" sz="1200" dirty="0"/>
                        <a:t>(Contenido “blando”)</a:t>
                      </a:r>
                    </a:p>
                  </a:txBody>
                  <a:tcPr marL="62444" marR="62444" marT="31222" marB="31222"/>
                </a:tc>
                <a:tc>
                  <a:txBody>
                    <a:bodyPr/>
                    <a:lstStyle/>
                    <a:p>
                      <a:r>
                        <a:rPr lang="es-ES" sz="1200" b="1" dirty="0"/>
                        <a:t>Sección: Ciencia en Acción: Datos clave sobre VIH y TB</a:t>
                      </a:r>
                    </a:p>
                    <a:p>
                      <a:endParaRPr lang="es-ES" sz="1200" b="1" dirty="0"/>
                    </a:p>
                    <a:p>
                      <a:r>
                        <a:rPr lang="es-MX" sz="1200" dirty="0"/>
                        <a:t>Datos científicos </a:t>
                      </a:r>
                      <a:endParaRPr lang="es-SV" sz="1200" b="1" dirty="0"/>
                    </a:p>
                  </a:txBody>
                  <a:tcPr marL="62444" marR="62444" marT="31222" marB="3122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t>Sección: MCP-ES en Acción: Resumen Semanal</a:t>
                      </a:r>
                    </a:p>
                    <a:p>
                      <a:endParaRPr lang="es-SV" sz="1200" dirty="0"/>
                    </a:p>
                  </a:txBody>
                  <a:tcPr marL="62444" marR="62444" marT="31222" marB="31222"/>
                </a:tc>
                <a:extLst>
                  <a:ext uri="{0D108BD9-81ED-4DB2-BD59-A6C34878D82A}">
                    <a16:rowId xmlns:a16="http://schemas.microsoft.com/office/drawing/2014/main" val="1574485918"/>
                  </a:ext>
                </a:extLst>
              </a:tr>
            </a:tbl>
          </a:graphicData>
        </a:graphic>
      </p:graphicFrame>
    </p:spTree>
    <p:extLst>
      <p:ext uri="{BB962C8B-B14F-4D97-AF65-F5344CB8AC3E}">
        <p14:creationId xmlns:p14="http://schemas.microsoft.com/office/powerpoint/2010/main" val="89359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06676F5-2467-4AC6-B6D7-D72C1E9AD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562905" y="1057862"/>
            <a:ext cx="9144000" cy="691447"/>
          </a:xfrm>
        </p:spPr>
        <p:txBody>
          <a:bodyPr>
            <a:normAutofit fontScale="90000"/>
          </a:bodyPr>
          <a:lstStyle/>
          <a:p>
            <a:pPr algn="l"/>
            <a:r>
              <a:rPr lang="es-MX" sz="9800" dirty="0" err="1">
                <a:solidFill>
                  <a:schemeClr val="bg1"/>
                </a:solidFill>
                <a:latin typeface="Helvetica Compressed" pitchFamily="50" charset="0"/>
              </a:rPr>
              <a:t>Tips</a:t>
            </a:r>
            <a:r>
              <a:rPr lang="es-MX" dirty="0"/>
              <a:t> </a:t>
            </a:r>
            <a:endParaRPr lang="es-SV" dirty="0"/>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5512074" y="1403585"/>
            <a:ext cx="6117021" cy="5927835"/>
          </a:xfrm>
        </p:spPr>
        <p:txBody>
          <a:bodyPr>
            <a:normAutofit fontScale="32500" lnSpcReduction="20000"/>
          </a:bodyPr>
          <a:lstStyle/>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Contratación de una consultoría para la implementación de la estrategia de comunicación digital (que incluye diseño gráfico, manejo de redes, pauta, otros)</a:t>
            </a:r>
            <a:endParaRPr lang="es-SV" sz="3700" b="1" dirty="0">
              <a:solidFill>
                <a:srgbClr val="231F20"/>
              </a:solidFill>
              <a:latin typeface="Helvetica Light" panose="020B0500000000000000" pitchFamily="34" charset="0"/>
            </a:endParaRP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Uso de plantillas para temas frecuentes: anuncios, comunicados de prensa, notas de pésame, empleo, etc.</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Construcción de manual de marca (que incluya línea gráfica, color, tipo de fotografía, identidad corporativa, utilización de logo, etc.)</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Establecimiento de un organigrama sobre la funcionalidad de la estrategia.</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Pagar un banco de fotografías para las publicaciones.</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Tener un cronograma de publicaciones.</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En el caso de secciones, como noticias, prevalece la importancia de esta sobre el cronograma de publicaciones.</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Las fotografías deben buscar que los involucrados estén en acción, sin embargo, para el registro pueden quedar fotos posadas.</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Considerar que la estrategia digital se maneje por etapas, una primera de posicionamiento y otra de mantenimiento.</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Por las características de la red social, se recomienda priorizar Facebook y X en la primera etapa (posicionamiento)</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Buscar las tendencias para la comunicación digital en las redes sociales.</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Procurar verificar las cuentas para generar más confianza en la audiencia.</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Publicar videos, no solo artes estáticos.</a:t>
            </a:r>
          </a:p>
          <a:p>
            <a:pPr marL="342900" indent="-342900" algn="l">
              <a:lnSpc>
                <a:spcPct val="100000"/>
              </a:lnSpc>
              <a:buFont typeface="Arial" panose="020B0604020202020204" pitchFamily="34" charset="0"/>
              <a:buChar char="•"/>
            </a:pPr>
            <a:r>
              <a:rPr lang="es-ES" sz="3700" b="1" dirty="0">
                <a:solidFill>
                  <a:srgbClr val="231F20"/>
                </a:solidFill>
                <a:latin typeface="Helvetica Light" panose="020B0500000000000000" pitchFamily="34" charset="0"/>
              </a:rPr>
              <a:t>Hacer uso de hashtag.</a:t>
            </a:r>
          </a:p>
          <a:p>
            <a:pPr algn="l"/>
            <a:endParaRPr lang="es-ES" dirty="0"/>
          </a:p>
          <a:p>
            <a:pPr marL="342900" indent="-342900" algn="l">
              <a:buFont typeface="Arial" panose="020B0604020202020204" pitchFamily="34" charset="0"/>
              <a:buChar char="•"/>
            </a:pPr>
            <a:endParaRPr lang="es-ES" dirty="0"/>
          </a:p>
          <a:p>
            <a:pPr marL="342900" indent="-342900" algn="l">
              <a:buFont typeface="Arial" panose="020B0604020202020204" pitchFamily="34" charset="0"/>
              <a:buChar char="•"/>
            </a:pPr>
            <a:endParaRPr lang="es-ES" dirty="0"/>
          </a:p>
        </p:txBody>
      </p:sp>
      <p:sp>
        <p:nvSpPr>
          <p:cNvPr id="6" name="Rectángulo: esquinas redondeadas 5">
            <a:extLst>
              <a:ext uri="{FF2B5EF4-FFF2-40B4-BE49-F238E27FC236}">
                <a16:creationId xmlns:a16="http://schemas.microsoft.com/office/drawing/2014/main" id="{34C2A211-9224-4F15-BCA8-C2DD9E3C5200}"/>
              </a:ext>
            </a:extLst>
          </p:cNvPr>
          <p:cNvSpPr/>
          <p:nvPr/>
        </p:nvSpPr>
        <p:spPr>
          <a:xfrm>
            <a:off x="5316163" y="484036"/>
            <a:ext cx="2608638" cy="691447"/>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7" name="Estrella: 4 puntas 6">
            <a:extLst>
              <a:ext uri="{FF2B5EF4-FFF2-40B4-BE49-F238E27FC236}">
                <a16:creationId xmlns:a16="http://schemas.microsoft.com/office/drawing/2014/main" id="{1FF3BBA8-AC82-4ED8-A751-27267DDD28B9}"/>
              </a:ext>
            </a:extLst>
          </p:cNvPr>
          <p:cNvSpPr/>
          <p:nvPr/>
        </p:nvSpPr>
        <p:spPr>
          <a:xfrm>
            <a:off x="2246189" y="4738402"/>
            <a:ext cx="830317" cy="830317"/>
          </a:xfrm>
          <a:prstGeom prst="star4">
            <a:avLst/>
          </a:prstGeom>
          <a:solidFill>
            <a:srgbClr val="ED1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8" name="Signo más 7">
            <a:extLst>
              <a:ext uri="{FF2B5EF4-FFF2-40B4-BE49-F238E27FC236}">
                <a16:creationId xmlns:a16="http://schemas.microsoft.com/office/drawing/2014/main" id="{1D2D2409-60A6-4769-9C72-E99C5DF22A0D}"/>
              </a:ext>
            </a:extLst>
          </p:cNvPr>
          <p:cNvSpPr/>
          <p:nvPr/>
        </p:nvSpPr>
        <p:spPr>
          <a:xfrm rot="2700000">
            <a:off x="1331789" y="4696360"/>
            <a:ext cx="914400" cy="914400"/>
          </a:xfrm>
          <a:prstGeom prst="mathPlus">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19369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5789EF4-1A20-4007-8AA7-3D3617EA8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489768" y="764551"/>
            <a:ext cx="9144000" cy="691447"/>
          </a:xfrm>
        </p:spPr>
        <p:txBody>
          <a:bodyPr>
            <a:noAutofit/>
          </a:bodyPr>
          <a:lstStyle/>
          <a:p>
            <a:pPr algn="l"/>
            <a:r>
              <a:rPr lang="es-MX" dirty="0">
                <a:solidFill>
                  <a:srgbClr val="231F20"/>
                </a:solidFill>
                <a:latin typeface="Helvetica Compressed" pitchFamily="50" charset="0"/>
              </a:rPr>
              <a:t>Generar alcance</a:t>
            </a:r>
            <a:endParaRPr lang="es-SV"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534649" y="1619940"/>
            <a:ext cx="4951743" cy="4526027"/>
          </a:xfrm>
        </p:spPr>
        <p:txBody>
          <a:bodyPr>
            <a:normAutofit fontScale="70000" lnSpcReduction="20000"/>
          </a:bodyPr>
          <a:lstStyle/>
          <a:p>
            <a:pPr algn="l">
              <a:lnSpc>
                <a:spcPct val="100000"/>
              </a:lnSpc>
            </a:pPr>
            <a:r>
              <a:rPr lang="es-ES" b="1" dirty="0">
                <a:latin typeface="Helvetica" pitchFamily="2" charset="0"/>
              </a:rPr>
              <a:t>Para generar alcance, se sugiere generar pauta digital (publicidad pagada) y puede ser mediante estos formatos y objetivos: </a:t>
            </a:r>
          </a:p>
          <a:p>
            <a:pPr algn="l"/>
            <a:endParaRPr lang="es-ES" b="1" dirty="0">
              <a:latin typeface="Helvetica Light" panose="020B0500000000000000" pitchFamily="34" charset="0"/>
            </a:endParaRPr>
          </a:p>
          <a:p>
            <a:pPr marL="457200" indent="-457200" algn="l">
              <a:buAutoNum type="arabicPeriod"/>
            </a:pPr>
            <a:r>
              <a:rPr lang="es-ES" b="1" dirty="0">
                <a:latin typeface="Helvetica" pitchFamily="2" charset="0"/>
              </a:rPr>
              <a:t>Reconocimiento de marca: </a:t>
            </a:r>
          </a:p>
          <a:p>
            <a:pPr algn="l"/>
            <a:r>
              <a:rPr lang="es-MX" sz="2300" b="1" dirty="0">
                <a:latin typeface="Helvetica Light" panose="020B0500000000000000" pitchFamily="34" charset="0"/>
              </a:rPr>
              <a:t>Perfectas para aumentar el reconocimiento de tu marca entre tu público objetivo, cuando todavía no te sigue nadie en </a:t>
            </a:r>
            <a:r>
              <a:rPr lang="es-MX" sz="2300" b="1" dirty="0" err="1">
                <a:latin typeface="Helvetica Light" panose="020B0500000000000000" pitchFamily="34" charset="0"/>
              </a:rPr>
              <a:t>instagram</a:t>
            </a:r>
            <a:r>
              <a:rPr lang="es-MX" sz="2300" b="1" dirty="0">
                <a:latin typeface="Helvetica Light" panose="020B0500000000000000" pitchFamily="34" charset="0"/>
              </a:rPr>
              <a:t> y quieres llevar, por ejemplo, gente a tu perfil o cuando quieres que cierto contenido tenga </a:t>
            </a:r>
            <a:r>
              <a:rPr lang="es-MX" sz="2300" b="1" dirty="0" err="1">
                <a:latin typeface="Helvetica Light" panose="020B0500000000000000" pitchFamily="34" charset="0"/>
              </a:rPr>
              <a:t>likes</a:t>
            </a:r>
            <a:r>
              <a:rPr lang="es-SV" sz="2300" b="1" dirty="0">
                <a:latin typeface="Helvetica Light" panose="020B0500000000000000" pitchFamily="34" charset="0"/>
              </a:rPr>
              <a:t>.</a:t>
            </a:r>
          </a:p>
          <a:p>
            <a:pPr algn="l"/>
            <a:endParaRPr lang="es-ES" sz="2100" b="1" dirty="0">
              <a:latin typeface="Helvetica Light" panose="020B0500000000000000" pitchFamily="34" charset="0"/>
            </a:endParaRPr>
          </a:p>
          <a:p>
            <a:pPr marL="342900" indent="-342900" algn="l">
              <a:buFont typeface="Arial" panose="020B0604020202020204" pitchFamily="34" charset="0"/>
              <a:buChar char="•"/>
            </a:pPr>
            <a:r>
              <a:rPr lang="es-MX" sz="2500" b="1" dirty="0">
                <a:latin typeface="Helvetica Light" panose="020B0500000000000000" pitchFamily="34" charset="0"/>
              </a:rPr>
              <a:t>Reconocimiento de marca</a:t>
            </a:r>
          </a:p>
          <a:p>
            <a:pPr marL="342900" indent="-342900" algn="l">
              <a:buFont typeface="Arial" panose="020B0604020202020204" pitchFamily="34" charset="0"/>
              <a:buChar char="•"/>
            </a:pPr>
            <a:r>
              <a:rPr lang="es-MX" sz="2500" b="1" dirty="0">
                <a:latin typeface="Helvetica Light" panose="020B0500000000000000" pitchFamily="34" charset="0"/>
              </a:rPr>
              <a:t>Alcance</a:t>
            </a:r>
          </a:p>
          <a:p>
            <a:pPr marL="342900" indent="-342900" algn="l">
              <a:buFont typeface="Arial" panose="020B0604020202020204" pitchFamily="34" charset="0"/>
              <a:buChar char="•"/>
            </a:pPr>
            <a:r>
              <a:rPr lang="es-MX" sz="2500" b="1" dirty="0">
                <a:latin typeface="Helvetica Light" panose="020B0500000000000000" pitchFamily="34" charset="0"/>
              </a:rPr>
              <a:t>Reproducciones de video</a:t>
            </a:r>
          </a:p>
          <a:p>
            <a:pPr marL="342900" indent="-342900" algn="l">
              <a:buFont typeface="Arial" panose="020B0604020202020204" pitchFamily="34" charset="0"/>
              <a:buChar char="•"/>
            </a:pPr>
            <a:r>
              <a:rPr lang="es-MX" sz="2500" b="1" dirty="0">
                <a:latin typeface="Helvetica Light" panose="020B0500000000000000" pitchFamily="34" charset="0"/>
              </a:rPr>
              <a:t>Tráfico en el sitio</a:t>
            </a:r>
            <a:endParaRPr lang="es-ES" sz="2500" b="1" dirty="0">
              <a:latin typeface="Helvetica Light" panose="020B0500000000000000" pitchFamily="34" charset="0"/>
            </a:endParaRPr>
          </a:p>
          <a:p>
            <a:pPr algn="l"/>
            <a:endParaRPr lang="es-ES" dirty="0">
              <a:latin typeface="Helvetica Light" panose="020B0500000000000000" pitchFamily="34" charset="0"/>
            </a:endParaRPr>
          </a:p>
          <a:p>
            <a:pPr algn="l"/>
            <a:r>
              <a:rPr lang="es-ES" dirty="0">
                <a:latin typeface="Helvetica Light" panose="020B0500000000000000" pitchFamily="34" charset="0"/>
              </a:rPr>
              <a:t> </a:t>
            </a:r>
          </a:p>
          <a:p>
            <a:pPr marL="342900" indent="-342900" algn="l">
              <a:buFont typeface="Arial" panose="020B0604020202020204" pitchFamily="34" charset="0"/>
              <a:buChar char="•"/>
            </a:pPr>
            <a:endParaRPr lang="es-ES" dirty="0"/>
          </a:p>
          <a:p>
            <a:pPr marL="342900" indent="-342900" algn="l">
              <a:buFont typeface="Arial" panose="020B0604020202020204" pitchFamily="34" charset="0"/>
              <a:buChar char="•"/>
            </a:pPr>
            <a:endParaRPr lang="es-ES" dirty="0"/>
          </a:p>
        </p:txBody>
      </p:sp>
      <p:sp>
        <p:nvSpPr>
          <p:cNvPr id="4" name="Rectángulo 3">
            <a:extLst>
              <a:ext uri="{FF2B5EF4-FFF2-40B4-BE49-F238E27FC236}">
                <a16:creationId xmlns:a16="http://schemas.microsoft.com/office/drawing/2014/main" id="{F2F5CA31-0463-4AD3-B88C-0232FC871608}"/>
              </a:ext>
            </a:extLst>
          </p:cNvPr>
          <p:cNvSpPr/>
          <p:nvPr/>
        </p:nvSpPr>
        <p:spPr>
          <a:xfrm>
            <a:off x="6828016" y="868479"/>
            <a:ext cx="4926768" cy="5447645"/>
          </a:xfrm>
          <a:prstGeom prst="rect">
            <a:avLst/>
          </a:prstGeom>
        </p:spPr>
        <p:txBody>
          <a:bodyPr wrap="square">
            <a:spAutoFit/>
          </a:bodyPr>
          <a:lstStyle/>
          <a:p>
            <a:r>
              <a:rPr lang="es-MX" sz="2400" b="1" dirty="0">
                <a:solidFill>
                  <a:schemeClr val="bg1"/>
                </a:solidFill>
                <a:latin typeface="Helvetica" pitchFamily="2" charset="0"/>
              </a:rPr>
              <a:t>Beneficios de la Pauta Digital:</a:t>
            </a:r>
          </a:p>
          <a:p>
            <a:endParaRPr lang="es-MX" b="1" dirty="0">
              <a:solidFill>
                <a:schemeClr val="bg1"/>
              </a:solidFill>
              <a:latin typeface="Helvetica Light" panose="020B0500000000000000" pitchFamily="34" charset="0"/>
            </a:endParaRPr>
          </a:p>
          <a:p>
            <a:pPr marL="285750" indent="-285750">
              <a:buFontTx/>
              <a:buChar char="-"/>
            </a:pPr>
            <a:r>
              <a:rPr lang="es-MX" dirty="0">
                <a:solidFill>
                  <a:schemeClr val="bg1"/>
                </a:solidFill>
                <a:latin typeface="Helvetica Light" panose="020B0500000000000000" pitchFamily="34" charset="0"/>
              </a:rPr>
              <a:t>Mayor alcance: Te permite llegar a un público objetivo más amplio que la publicidad tradicional.</a:t>
            </a:r>
          </a:p>
          <a:p>
            <a:pPr marL="285750" indent="-285750">
              <a:buFontTx/>
              <a:buChar char="-"/>
            </a:pPr>
            <a:endParaRPr lang="es-MX" dirty="0">
              <a:solidFill>
                <a:schemeClr val="bg1"/>
              </a:solidFill>
              <a:latin typeface="Helvetica Light" panose="020B0500000000000000" pitchFamily="34" charset="0"/>
            </a:endParaRPr>
          </a:p>
          <a:p>
            <a:pPr marL="285750" indent="-285750">
              <a:buFontTx/>
              <a:buChar char="-"/>
            </a:pPr>
            <a:r>
              <a:rPr lang="es-MX" dirty="0">
                <a:solidFill>
                  <a:schemeClr val="bg1"/>
                </a:solidFill>
                <a:latin typeface="Helvetica Light" panose="020B0500000000000000" pitchFamily="34" charset="0"/>
              </a:rPr>
              <a:t>Mayor segmentación: Te permite crear anuncios más relevantes y específicos para cada grupo de público objetivo.</a:t>
            </a:r>
          </a:p>
          <a:p>
            <a:pPr marL="285750" indent="-285750">
              <a:buFontTx/>
              <a:buChar char="-"/>
            </a:pPr>
            <a:endParaRPr lang="es-MX" dirty="0">
              <a:solidFill>
                <a:schemeClr val="bg1"/>
              </a:solidFill>
              <a:latin typeface="Helvetica Light" panose="020B0500000000000000" pitchFamily="34" charset="0"/>
            </a:endParaRPr>
          </a:p>
          <a:p>
            <a:pPr marL="285750" indent="-285750">
              <a:buFontTx/>
              <a:buChar char="-"/>
            </a:pPr>
            <a:r>
              <a:rPr lang="es-MX" dirty="0">
                <a:solidFill>
                  <a:schemeClr val="bg1"/>
                </a:solidFill>
                <a:latin typeface="Helvetica Light" panose="020B0500000000000000" pitchFamily="34" charset="0"/>
              </a:rPr>
              <a:t>Mayor rentabilidad: Suele ser más rentable que la publicidad tradicional.</a:t>
            </a:r>
          </a:p>
          <a:p>
            <a:pPr marL="285750" indent="-285750">
              <a:buFontTx/>
              <a:buChar char="-"/>
            </a:pPr>
            <a:endParaRPr lang="es-MX" dirty="0">
              <a:solidFill>
                <a:schemeClr val="bg1"/>
              </a:solidFill>
              <a:latin typeface="Helvetica Light" panose="020B0500000000000000" pitchFamily="34" charset="0"/>
            </a:endParaRPr>
          </a:p>
          <a:p>
            <a:pPr marL="285750" indent="-285750">
              <a:buFontTx/>
              <a:buChar char="-"/>
            </a:pPr>
            <a:r>
              <a:rPr lang="es-MX" dirty="0">
                <a:solidFill>
                  <a:schemeClr val="bg1"/>
                </a:solidFill>
                <a:latin typeface="Helvetica Light" panose="020B0500000000000000" pitchFamily="34" charset="0"/>
              </a:rPr>
              <a:t>Mayor seguimiento: Te permite medir los resultados de las campañas de forma precisa.</a:t>
            </a:r>
          </a:p>
          <a:p>
            <a:pPr marL="285750" indent="-285750">
              <a:buFontTx/>
              <a:buChar char="-"/>
            </a:pPr>
            <a:endParaRPr lang="es-MX" dirty="0">
              <a:solidFill>
                <a:schemeClr val="bg1"/>
              </a:solidFill>
              <a:latin typeface="Helvetica Light" panose="020B0500000000000000" pitchFamily="34" charset="0"/>
            </a:endParaRPr>
          </a:p>
          <a:p>
            <a:endParaRPr lang="es-MX" b="1" dirty="0">
              <a:solidFill>
                <a:schemeClr val="bg1"/>
              </a:solidFill>
              <a:latin typeface="Helvetica Light" panose="020B0500000000000000" pitchFamily="34" charset="0"/>
            </a:endParaRPr>
          </a:p>
          <a:p>
            <a:r>
              <a:rPr lang="es-MX" b="1" dirty="0">
                <a:solidFill>
                  <a:schemeClr val="bg1"/>
                </a:solidFill>
                <a:latin typeface="Helvetica Light" panose="020B0500000000000000" pitchFamily="34" charset="0"/>
              </a:rPr>
              <a:t>INVERSIÓN $3,600</a:t>
            </a:r>
            <a:endParaRPr lang="es-SV" b="1" dirty="0">
              <a:solidFill>
                <a:schemeClr val="bg1"/>
              </a:solidFill>
              <a:latin typeface="Helvetica Light" panose="020B0500000000000000" pitchFamily="34" charset="0"/>
            </a:endParaRPr>
          </a:p>
        </p:txBody>
      </p:sp>
      <p:sp>
        <p:nvSpPr>
          <p:cNvPr id="8" name="Estrella: 4 puntas 7">
            <a:extLst>
              <a:ext uri="{FF2B5EF4-FFF2-40B4-BE49-F238E27FC236}">
                <a16:creationId xmlns:a16="http://schemas.microsoft.com/office/drawing/2014/main" id="{2A81F4D5-CABD-4959-A244-0F0639265353}"/>
              </a:ext>
            </a:extLst>
          </p:cNvPr>
          <p:cNvSpPr/>
          <p:nvPr/>
        </p:nvSpPr>
        <p:spPr>
          <a:xfrm>
            <a:off x="10727917" y="5446994"/>
            <a:ext cx="830317" cy="830317"/>
          </a:xfrm>
          <a:prstGeom prst="star4">
            <a:avLst/>
          </a:prstGeom>
          <a:solidFill>
            <a:srgbClr val="ED1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9" name="Rectángulo: esquinas redondeadas 8">
            <a:extLst>
              <a:ext uri="{FF2B5EF4-FFF2-40B4-BE49-F238E27FC236}">
                <a16:creationId xmlns:a16="http://schemas.microsoft.com/office/drawing/2014/main" id="{6F00AA35-E887-4F92-B996-A650DEB22D80}"/>
              </a:ext>
            </a:extLst>
          </p:cNvPr>
          <p:cNvSpPr/>
          <p:nvPr/>
        </p:nvSpPr>
        <p:spPr>
          <a:xfrm>
            <a:off x="4445880" y="5597442"/>
            <a:ext cx="924901" cy="691447"/>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Tree>
    <p:extLst>
      <p:ext uri="{BB962C8B-B14F-4D97-AF65-F5344CB8AC3E}">
        <p14:creationId xmlns:p14="http://schemas.microsoft.com/office/powerpoint/2010/main" val="326927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822DEFA-855D-469D-89BB-766D40365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2806017" y="1157674"/>
            <a:ext cx="9144000" cy="691447"/>
          </a:xfrm>
        </p:spPr>
        <p:txBody>
          <a:bodyPr>
            <a:noAutofit/>
          </a:bodyPr>
          <a:lstStyle/>
          <a:p>
            <a:pPr algn="l"/>
            <a:r>
              <a:rPr lang="es-MX" sz="8000" dirty="0" err="1">
                <a:solidFill>
                  <a:srgbClr val="231F20"/>
                </a:solidFill>
                <a:latin typeface="Helvetica Compressed" pitchFamily="50" charset="0"/>
              </a:rPr>
              <a:t>KPI’s</a:t>
            </a:r>
            <a:endParaRPr lang="es-SV" sz="8000" dirty="0">
              <a:solidFill>
                <a:srgbClr val="231F20"/>
              </a:solidFill>
              <a:latin typeface="Helvetica Compressed" pitchFamily="50" charset="0"/>
            </a:endParaRPr>
          </a:p>
        </p:txBody>
      </p:sp>
      <p:sp>
        <p:nvSpPr>
          <p:cNvPr id="4" name="Rectángulo 3">
            <a:extLst>
              <a:ext uri="{FF2B5EF4-FFF2-40B4-BE49-F238E27FC236}">
                <a16:creationId xmlns:a16="http://schemas.microsoft.com/office/drawing/2014/main" id="{760BAEDC-7EB6-4A09-A59D-7EAD961620EA}"/>
              </a:ext>
            </a:extLst>
          </p:cNvPr>
          <p:cNvSpPr/>
          <p:nvPr/>
        </p:nvSpPr>
        <p:spPr>
          <a:xfrm>
            <a:off x="1580234" y="2708690"/>
            <a:ext cx="6096000" cy="1815882"/>
          </a:xfrm>
          <a:prstGeom prst="rect">
            <a:avLst/>
          </a:prstGeom>
        </p:spPr>
        <p:txBody>
          <a:bodyPr>
            <a:spAutoFit/>
          </a:bodyPr>
          <a:lstStyle/>
          <a:p>
            <a:r>
              <a:rPr lang="es-SV" sz="1400" b="1" dirty="0">
                <a:solidFill>
                  <a:srgbClr val="231F20"/>
                </a:solidFill>
                <a:latin typeface="Helvetica" pitchFamily="2" charset="0"/>
              </a:rPr>
              <a:t>Facebook</a:t>
            </a:r>
          </a:p>
          <a:p>
            <a:r>
              <a:rPr lang="es-SV" sz="1400" dirty="0">
                <a:solidFill>
                  <a:srgbClr val="231F20"/>
                </a:solidFill>
                <a:latin typeface="Helvetica" pitchFamily="2" charset="0"/>
              </a:rPr>
              <a:t>• Personas hablando</a:t>
            </a: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de publicaciones</a:t>
            </a:r>
          </a:p>
          <a:p>
            <a:r>
              <a:rPr lang="es-SV" sz="1400" dirty="0">
                <a:solidFill>
                  <a:srgbClr val="231F20"/>
                </a:solidFill>
                <a:latin typeface="Helvetica" pitchFamily="2" charset="0"/>
              </a:rPr>
              <a:t>• “Me gusta” en publicaciones </a:t>
            </a:r>
          </a:p>
          <a:p>
            <a:r>
              <a:rPr lang="es-SV" sz="1400" dirty="0">
                <a:solidFill>
                  <a:srgbClr val="231F20"/>
                </a:solidFill>
                <a:latin typeface="Helvetica" pitchFamily="2" charset="0"/>
              </a:rPr>
              <a:t>• Comentarios en publicaciones </a:t>
            </a:r>
          </a:p>
          <a:p>
            <a:r>
              <a:rPr lang="es-SV" sz="1400" dirty="0">
                <a:solidFill>
                  <a:srgbClr val="231F20"/>
                </a:solidFill>
                <a:latin typeface="Helvetica" pitchFamily="2" charset="0"/>
              </a:rPr>
              <a:t>• Visitas fan page</a:t>
            </a:r>
          </a:p>
          <a:p>
            <a:r>
              <a:rPr lang="es-SV" sz="1400" dirty="0">
                <a:solidFill>
                  <a:srgbClr val="231F20"/>
                </a:solidFill>
                <a:latin typeface="Helvetica" pitchFamily="2" charset="0"/>
              </a:rPr>
              <a:t>• Mensajes privados</a:t>
            </a:r>
          </a:p>
          <a:p>
            <a:r>
              <a:rPr lang="es-SV" sz="1400" dirty="0">
                <a:solidFill>
                  <a:srgbClr val="231F20"/>
                </a:solidFill>
                <a:latin typeface="Helvetica" pitchFamily="2" charset="0"/>
              </a:rPr>
              <a:t>• Alcance publicaciones</a:t>
            </a:r>
          </a:p>
        </p:txBody>
      </p:sp>
      <p:sp>
        <p:nvSpPr>
          <p:cNvPr id="5" name="Rectángulo 4">
            <a:extLst>
              <a:ext uri="{FF2B5EF4-FFF2-40B4-BE49-F238E27FC236}">
                <a16:creationId xmlns:a16="http://schemas.microsoft.com/office/drawing/2014/main" id="{BDE5946C-0342-4EFD-8B7A-7D903CFBFFC9}"/>
              </a:ext>
            </a:extLst>
          </p:cNvPr>
          <p:cNvSpPr/>
          <p:nvPr/>
        </p:nvSpPr>
        <p:spPr>
          <a:xfrm>
            <a:off x="4742382" y="2653593"/>
            <a:ext cx="6096000" cy="1169551"/>
          </a:xfrm>
          <a:prstGeom prst="rect">
            <a:avLst/>
          </a:prstGeom>
        </p:spPr>
        <p:txBody>
          <a:bodyPr>
            <a:spAutoFit/>
          </a:bodyPr>
          <a:lstStyle/>
          <a:p>
            <a:r>
              <a:rPr lang="es-SV" sz="1400" b="1" dirty="0">
                <a:solidFill>
                  <a:srgbClr val="231F20"/>
                </a:solidFill>
                <a:latin typeface="Helvetica" pitchFamily="2" charset="0"/>
              </a:rPr>
              <a:t>Instagram</a:t>
            </a:r>
            <a:r>
              <a:rPr lang="es-SV" sz="1400" dirty="0">
                <a:solidFill>
                  <a:srgbClr val="231F20"/>
                </a:solidFill>
                <a:latin typeface="Helvetica" pitchFamily="2" charset="0"/>
              </a:rPr>
              <a:t> </a:t>
            </a: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y crecimiento de seguidores</a:t>
            </a: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Me gusta </a:t>
            </a: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Comentarios </a:t>
            </a: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Contenidos subidos</a:t>
            </a:r>
          </a:p>
        </p:txBody>
      </p:sp>
      <p:sp>
        <p:nvSpPr>
          <p:cNvPr id="6" name="Rectángulo 5">
            <a:extLst>
              <a:ext uri="{FF2B5EF4-FFF2-40B4-BE49-F238E27FC236}">
                <a16:creationId xmlns:a16="http://schemas.microsoft.com/office/drawing/2014/main" id="{5F55A97C-CF84-430C-800B-10FD7C272325}"/>
              </a:ext>
            </a:extLst>
          </p:cNvPr>
          <p:cNvSpPr/>
          <p:nvPr/>
        </p:nvSpPr>
        <p:spPr>
          <a:xfrm>
            <a:off x="1580234" y="5131736"/>
            <a:ext cx="2199641" cy="738664"/>
          </a:xfrm>
          <a:prstGeom prst="rect">
            <a:avLst/>
          </a:prstGeom>
        </p:spPr>
        <p:txBody>
          <a:bodyPr wrap="none">
            <a:spAutoFit/>
          </a:bodyPr>
          <a:lstStyle/>
          <a:p>
            <a:r>
              <a:rPr lang="es-SV" sz="1400" b="1" dirty="0">
                <a:solidFill>
                  <a:srgbClr val="231F20"/>
                </a:solidFill>
                <a:latin typeface="Helvetica" pitchFamily="2" charset="0"/>
              </a:rPr>
              <a:t>Web</a:t>
            </a:r>
            <a:r>
              <a:rPr lang="es-SV" sz="1400" dirty="0">
                <a:solidFill>
                  <a:srgbClr val="231F20"/>
                </a:solidFill>
                <a:latin typeface="Helvetica" pitchFamily="2" charset="0"/>
              </a:rPr>
              <a:t> </a:t>
            </a:r>
          </a:p>
          <a:p>
            <a:r>
              <a:rPr lang="es-SV" sz="1400" dirty="0">
                <a:solidFill>
                  <a:srgbClr val="231F20"/>
                </a:solidFill>
                <a:latin typeface="Helvetica" pitchFamily="2" charset="0"/>
              </a:rPr>
              <a:t>• No de Visitas </a:t>
            </a:r>
          </a:p>
          <a:p>
            <a:r>
              <a:rPr lang="es-SV" sz="1400" dirty="0">
                <a:solidFill>
                  <a:srgbClr val="231F20"/>
                </a:solidFill>
                <a:latin typeface="Helvetica" pitchFamily="2" charset="0"/>
              </a:rPr>
              <a:t>• No de Visitantes Únicos</a:t>
            </a:r>
          </a:p>
        </p:txBody>
      </p:sp>
      <p:sp>
        <p:nvSpPr>
          <p:cNvPr id="7" name="Rectángulo 6">
            <a:extLst>
              <a:ext uri="{FF2B5EF4-FFF2-40B4-BE49-F238E27FC236}">
                <a16:creationId xmlns:a16="http://schemas.microsoft.com/office/drawing/2014/main" id="{DD129AD9-9DCC-4841-95D9-851C79C30FA2}"/>
              </a:ext>
            </a:extLst>
          </p:cNvPr>
          <p:cNvSpPr/>
          <p:nvPr/>
        </p:nvSpPr>
        <p:spPr>
          <a:xfrm>
            <a:off x="4742382" y="5114529"/>
            <a:ext cx="2307042" cy="1169551"/>
          </a:xfrm>
          <a:prstGeom prst="rect">
            <a:avLst/>
          </a:prstGeom>
        </p:spPr>
        <p:txBody>
          <a:bodyPr wrap="none">
            <a:spAutoFit/>
          </a:bodyPr>
          <a:lstStyle/>
          <a:p>
            <a:r>
              <a:rPr lang="es-SV" sz="1400" b="1" dirty="0">
                <a:solidFill>
                  <a:srgbClr val="231F20"/>
                </a:solidFill>
                <a:latin typeface="Helvetica" pitchFamily="2" charset="0"/>
              </a:rPr>
              <a:t>Pauta Digital </a:t>
            </a:r>
          </a:p>
          <a:p>
            <a:r>
              <a:rPr lang="es-SV" sz="1400" dirty="0">
                <a:solidFill>
                  <a:srgbClr val="231F20"/>
                </a:solidFill>
                <a:latin typeface="Helvetica" pitchFamily="2" charset="0"/>
              </a:rPr>
              <a:t>• Impresiones </a:t>
            </a:r>
          </a:p>
          <a:p>
            <a:r>
              <a:rPr lang="es-SV" sz="1400" dirty="0">
                <a:solidFill>
                  <a:srgbClr val="231F20"/>
                </a:solidFill>
                <a:latin typeface="Helvetica" pitchFamily="2" charset="0"/>
              </a:rPr>
              <a:t>• Clics </a:t>
            </a:r>
          </a:p>
          <a:p>
            <a:r>
              <a:rPr lang="es-SV" sz="1400" dirty="0">
                <a:solidFill>
                  <a:srgbClr val="231F20"/>
                </a:solidFill>
                <a:latin typeface="Helvetica" pitchFamily="2" charset="0"/>
              </a:rPr>
              <a:t>• CTR (</a:t>
            </a:r>
            <a:r>
              <a:rPr lang="es-SV" sz="1400" dirty="0" err="1">
                <a:solidFill>
                  <a:srgbClr val="231F20"/>
                </a:solidFill>
                <a:latin typeface="Helvetica" pitchFamily="2" charset="0"/>
              </a:rPr>
              <a:t>Click</a:t>
            </a:r>
            <a:r>
              <a:rPr lang="es-SV" sz="1400" dirty="0">
                <a:solidFill>
                  <a:srgbClr val="231F20"/>
                </a:solidFill>
                <a:latin typeface="Helvetica" pitchFamily="2" charset="0"/>
              </a:rPr>
              <a:t> </a:t>
            </a:r>
            <a:r>
              <a:rPr lang="es-SV" sz="1400" dirty="0" err="1">
                <a:solidFill>
                  <a:srgbClr val="231F20"/>
                </a:solidFill>
                <a:latin typeface="Helvetica" pitchFamily="2" charset="0"/>
              </a:rPr>
              <a:t>through</a:t>
            </a:r>
            <a:r>
              <a:rPr lang="es-SV" sz="1400" dirty="0">
                <a:solidFill>
                  <a:srgbClr val="231F20"/>
                </a:solidFill>
                <a:latin typeface="Helvetica" pitchFamily="2" charset="0"/>
              </a:rPr>
              <a:t> </a:t>
            </a:r>
            <a:r>
              <a:rPr lang="es-SV" sz="1400" dirty="0" err="1">
                <a:solidFill>
                  <a:srgbClr val="231F20"/>
                </a:solidFill>
                <a:latin typeface="Helvetica" pitchFamily="2" charset="0"/>
              </a:rPr>
              <a:t>Rate</a:t>
            </a:r>
            <a:r>
              <a:rPr lang="es-SV" sz="1400" dirty="0">
                <a:solidFill>
                  <a:srgbClr val="231F20"/>
                </a:solidFill>
                <a:latin typeface="Helvetica" pitchFamily="2" charset="0"/>
              </a:rPr>
              <a:t>)</a:t>
            </a:r>
          </a:p>
          <a:p>
            <a:r>
              <a:rPr lang="es-SV" sz="1400" dirty="0">
                <a:solidFill>
                  <a:srgbClr val="231F20"/>
                </a:solidFill>
                <a:latin typeface="Helvetica" pitchFamily="2" charset="0"/>
              </a:rPr>
              <a:t>• Alcance</a:t>
            </a:r>
          </a:p>
        </p:txBody>
      </p:sp>
      <p:sp>
        <p:nvSpPr>
          <p:cNvPr id="8" name="Rectángulo 7">
            <a:extLst>
              <a:ext uri="{FF2B5EF4-FFF2-40B4-BE49-F238E27FC236}">
                <a16:creationId xmlns:a16="http://schemas.microsoft.com/office/drawing/2014/main" id="{B458C732-8A4E-42B0-9142-966D63397D8B}"/>
              </a:ext>
            </a:extLst>
          </p:cNvPr>
          <p:cNvSpPr/>
          <p:nvPr/>
        </p:nvSpPr>
        <p:spPr>
          <a:xfrm>
            <a:off x="7998503" y="2657969"/>
            <a:ext cx="6096000" cy="954107"/>
          </a:xfrm>
          <a:prstGeom prst="rect">
            <a:avLst/>
          </a:prstGeom>
        </p:spPr>
        <p:txBody>
          <a:bodyPr>
            <a:spAutoFit/>
          </a:bodyPr>
          <a:lstStyle/>
          <a:p>
            <a:r>
              <a:rPr lang="es-SV" sz="1400" b="1" dirty="0">
                <a:solidFill>
                  <a:srgbClr val="231F20"/>
                </a:solidFill>
                <a:latin typeface="Helvetica" pitchFamily="2" charset="0"/>
              </a:rPr>
              <a:t>X</a:t>
            </a:r>
            <a:endParaRPr lang="es-SV" sz="1400" dirty="0">
              <a:solidFill>
                <a:srgbClr val="231F20"/>
              </a:solidFill>
              <a:latin typeface="Helvetica" pitchFamily="2" charset="0"/>
            </a:endParaRP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y crecimiento de seguidores</a:t>
            </a: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Compartidos</a:t>
            </a: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Contenidos subidos</a:t>
            </a:r>
          </a:p>
        </p:txBody>
      </p:sp>
      <p:sp>
        <p:nvSpPr>
          <p:cNvPr id="9" name="Rectángulo 8">
            <a:extLst>
              <a:ext uri="{FF2B5EF4-FFF2-40B4-BE49-F238E27FC236}">
                <a16:creationId xmlns:a16="http://schemas.microsoft.com/office/drawing/2014/main" id="{3E012746-EA0A-4643-A7FA-9EBD546D329D}"/>
              </a:ext>
            </a:extLst>
          </p:cNvPr>
          <p:cNvSpPr/>
          <p:nvPr/>
        </p:nvSpPr>
        <p:spPr>
          <a:xfrm>
            <a:off x="7998503" y="5124736"/>
            <a:ext cx="6096000" cy="954107"/>
          </a:xfrm>
          <a:prstGeom prst="rect">
            <a:avLst/>
          </a:prstGeom>
        </p:spPr>
        <p:txBody>
          <a:bodyPr>
            <a:spAutoFit/>
          </a:bodyPr>
          <a:lstStyle/>
          <a:p>
            <a:r>
              <a:rPr lang="es-SV" sz="1400" b="1" dirty="0" err="1">
                <a:solidFill>
                  <a:srgbClr val="231F20"/>
                </a:solidFill>
                <a:latin typeface="Helvetica" pitchFamily="2" charset="0"/>
              </a:rPr>
              <a:t>Linkedin</a:t>
            </a:r>
            <a:endParaRPr lang="es-SV" sz="1400" dirty="0">
              <a:solidFill>
                <a:srgbClr val="231F20"/>
              </a:solidFill>
              <a:latin typeface="Helvetica" pitchFamily="2" charset="0"/>
            </a:endParaRP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de seguidores</a:t>
            </a: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interacciones</a:t>
            </a:r>
          </a:p>
          <a:p>
            <a:r>
              <a:rPr lang="es-SV" sz="1400" dirty="0">
                <a:solidFill>
                  <a:srgbClr val="231F20"/>
                </a:solidFill>
                <a:latin typeface="Helvetica" pitchFamily="2" charset="0"/>
              </a:rPr>
              <a:t>• </a:t>
            </a:r>
            <a:r>
              <a:rPr lang="es-SV" sz="1400" dirty="0" err="1">
                <a:solidFill>
                  <a:srgbClr val="231F20"/>
                </a:solidFill>
                <a:latin typeface="Helvetica" pitchFamily="2" charset="0"/>
              </a:rPr>
              <a:t>N°</a:t>
            </a:r>
            <a:r>
              <a:rPr lang="es-SV" sz="1400" dirty="0">
                <a:solidFill>
                  <a:srgbClr val="231F20"/>
                </a:solidFill>
                <a:latin typeface="Helvetica" pitchFamily="2" charset="0"/>
              </a:rPr>
              <a:t> Contenidos subidos</a:t>
            </a:r>
          </a:p>
        </p:txBody>
      </p:sp>
      <p:sp>
        <p:nvSpPr>
          <p:cNvPr id="11" name="Rectángulo: esquinas redondeadas 10">
            <a:extLst>
              <a:ext uri="{FF2B5EF4-FFF2-40B4-BE49-F238E27FC236}">
                <a16:creationId xmlns:a16="http://schemas.microsoft.com/office/drawing/2014/main" id="{D5204577-E563-410B-BFAA-34B6352B0903}"/>
              </a:ext>
            </a:extLst>
          </p:cNvPr>
          <p:cNvSpPr/>
          <p:nvPr/>
        </p:nvSpPr>
        <p:spPr>
          <a:xfrm>
            <a:off x="1257965" y="2546921"/>
            <a:ext cx="3162148" cy="2144822"/>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2" name="Rectángulo: esquinas redondeadas 11">
            <a:extLst>
              <a:ext uri="{FF2B5EF4-FFF2-40B4-BE49-F238E27FC236}">
                <a16:creationId xmlns:a16="http://schemas.microsoft.com/office/drawing/2014/main" id="{C7FEDEA8-CEC7-4AA8-9F24-74D9F2308573}"/>
              </a:ext>
            </a:extLst>
          </p:cNvPr>
          <p:cNvSpPr/>
          <p:nvPr/>
        </p:nvSpPr>
        <p:spPr>
          <a:xfrm>
            <a:off x="7770207" y="2539665"/>
            <a:ext cx="3162148" cy="1400964"/>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3" name="Rectángulo: esquinas redondeadas 12">
            <a:extLst>
              <a:ext uri="{FF2B5EF4-FFF2-40B4-BE49-F238E27FC236}">
                <a16:creationId xmlns:a16="http://schemas.microsoft.com/office/drawing/2014/main" id="{A8878B9E-4865-4934-90DA-4A5003BD7FE5}"/>
              </a:ext>
            </a:extLst>
          </p:cNvPr>
          <p:cNvSpPr/>
          <p:nvPr/>
        </p:nvSpPr>
        <p:spPr>
          <a:xfrm>
            <a:off x="4514086" y="4998822"/>
            <a:ext cx="3162148" cy="1400964"/>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4" name="Rectángulo: esquinas redondeadas 13">
            <a:extLst>
              <a:ext uri="{FF2B5EF4-FFF2-40B4-BE49-F238E27FC236}">
                <a16:creationId xmlns:a16="http://schemas.microsoft.com/office/drawing/2014/main" id="{5A878044-85B5-44E5-9E6C-0893CEC91A5B}"/>
              </a:ext>
            </a:extLst>
          </p:cNvPr>
          <p:cNvSpPr/>
          <p:nvPr/>
        </p:nvSpPr>
        <p:spPr>
          <a:xfrm>
            <a:off x="4515683" y="2546921"/>
            <a:ext cx="3162148" cy="1400964"/>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5" name="Rectángulo: esquinas redondeadas 14">
            <a:extLst>
              <a:ext uri="{FF2B5EF4-FFF2-40B4-BE49-F238E27FC236}">
                <a16:creationId xmlns:a16="http://schemas.microsoft.com/office/drawing/2014/main" id="{10806FF4-9248-474B-9394-7F58EF3505F3}"/>
              </a:ext>
            </a:extLst>
          </p:cNvPr>
          <p:cNvSpPr/>
          <p:nvPr/>
        </p:nvSpPr>
        <p:spPr>
          <a:xfrm>
            <a:off x="1257965" y="4998822"/>
            <a:ext cx="3162148" cy="1080021"/>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6" name="Rectángulo: esquinas redondeadas 15">
            <a:extLst>
              <a:ext uri="{FF2B5EF4-FFF2-40B4-BE49-F238E27FC236}">
                <a16:creationId xmlns:a16="http://schemas.microsoft.com/office/drawing/2014/main" id="{0C41A9FE-D3FF-4786-B84A-51F9297BF007}"/>
              </a:ext>
            </a:extLst>
          </p:cNvPr>
          <p:cNvSpPr/>
          <p:nvPr/>
        </p:nvSpPr>
        <p:spPr>
          <a:xfrm>
            <a:off x="7790382" y="4992501"/>
            <a:ext cx="3162148" cy="1190585"/>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7" name="Estrella: 4 puntas 16">
            <a:extLst>
              <a:ext uri="{FF2B5EF4-FFF2-40B4-BE49-F238E27FC236}">
                <a16:creationId xmlns:a16="http://schemas.microsoft.com/office/drawing/2014/main" id="{295ECBBB-F61E-4BE7-B660-68AF18EC99FD}"/>
              </a:ext>
            </a:extLst>
          </p:cNvPr>
          <p:cNvSpPr/>
          <p:nvPr/>
        </p:nvSpPr>
        <p:spPr>
          <a:xfrm>
            <a:off x="9718216" y="674914"/>
            <a:ext cx="830317" cy="830317"/>
          </a:xfrm>
          <a:prstGeom prst="star4">
            <a:avLst/>
          </a:prstGeom>
          <a:solidFill>
            <a:srgbClr val="FEB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8" name="Signo más 17">
            <a:extLst>
              <a:ext uri="{FF2B5EF4-FFF2-40B4-BE49-F238E27FC236}">
                <a16:creationId xmlns:a16="http://schemas.microsoft.com/office/drawing/2014/main" id="{C2810E9D-590F-4F6C-B66B-9A473B263891}"/>
              </a:ext>
            </a:extLst>
          </p:cNvPr>
          <p:cNvSpPr/>
          <p:nvPr/>
        </p:nvSpPr>
        <p:spPr>
          <a:xfrm rot="2700000">
            <a:off x="10564737" y="632872"/>
            <a:ext cx="914400" cy="914400"/>
          </a:xfrm>
          <a:prstGeom prst="mathPlus">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339843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 name="Google Shape;90;p13"/>
          <p:cNvSpPr txBox="1">
            <a:spLocks noGrp="1"/>
          </p:cNvSpPr>
          <p:nvPr>
            <p:ph type="ctrTitle"/>
          </p:nvPr>
        </p:nvSpPr>
        <p:spPr>
          <a:xfrm>
            <a:off x="2450925" y="604760"/>
            <a:ext cx="9144000" cy="1401000"/>
          </a:xfrm>
          <a:prstGeom prst="rect">
            <a:avLst/>
          </a:prstGeom>
          <a:noFill/>
          <a:ln>
            <a:noFill/>
          </a:ln>
        </p:spPr>
        <p:txBody>
          <a:bodyPr spcFirstLastPara="1" wrap="square" lIns="91425" tIns="45700" rIns="91425" bIns="45700" anchor="b" anchorCtr="0">
            <a:noAutofit/>
          </a:bodyPr>
          <a:lstStyle/>
          <a:p>
            <a:pPr marL="0" lvl="0" indent="0" algn="l">
              <a:spcAft>
                <a:spcPts val="0"/>
              </a:spcAft>
              <a:buClr>
                <a:srgbClr val="231F20"/>
              </a:buClr>
              <a:buSzPts val="8000"/>
            </a:pPr>
            <a:r>
              <a:rPr lang="es-MX" dirty="0">
                <a:solidFill>
                  <a:srgbClr val="231F20"/>
                </a:solidFill>
                <a:latin typeface="Helvetica Compressed" pitchFamily="50" charset="0"/>
                <a:sym typeface="Helvetica Neue"/>
              </a:rPr>
              <a:t>Etapas de </a:t>
            </a:r>
            <a:endParaRPr dirty="0">
              <a:solidFill>
                <a:srgbClr val="231F20"/>
              </a:solidFill>
              <a:latin typeface="Helvetica Compressed" pitchFamily="50" charset="0"/>
              <a:sym typeface="Helvetica Neue"/>
            </a:endParaRPr>
          </a:p>
          <a:p>
            <a:pPr marL="0" lvl="0" indent="0" algn="l">
              <a:spcAft>
                <a:spcPts val="0"/>
              </a:spcAft>
              <a:buClr>
                <a:srgbClr val="231F20"/>
              </a:buClr>
              <a:buSzPts val="8000"/>
            </a:pPr>
            <a:r>
              <a:rPr lang="es-MX" dirty="0">
                <a:solidFill>
                  <a:srgbClr val="231F20"/>
                </a:solidFill>
                <a:latin typeface="Helvetica Compressed" pitchFamily="50" charset="0"/>
                <a:sym typeface="Helvetica Neue"/>
              </a:rPr>
              <a:t>implementación</a:t>
            </a:r>
            <a:endParaRPr dirty="0">
              <a:solidFill>
                <a:srgbClr val="231F20"/>
              </a:solidFill>
              <a:latin typeface="Helvetica Compressed" pitchFamily="50" charset="0"/>
              <a:sym typeface="Helvetica Neue"/>
            </a:endParaRPr>
          </a:p>
        </p:txBody>
      </p:sp>
      <p:sp>
        <p:nvSpPr>
          <p:cNvPr id="91" name="Google Shape;91;p13"/>
          <p:cNvSpPr/>
          <p:nvPr/>
        </p:nvSpPr>
        <p:spPr>
          <a:xfrm>
            <a:off x="653475" y="2434475"/>
            <a:ext cx="2925300" cy="364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b="1">
                <a:solidFill>
                  <a:srgbClr val="231F20"/>
                </a:solidFill>
                <a:latin typeface="Helvetica Neue"/>
                <a:ea typeface="Helvetica Neue"/>
                <a:cs typeface="Helvetica Neue"/>
                <a:sym typeface="Helvetica Neue"/>
              </a:rPr>
              <a:t>Etapa 1: Análisis y diagnóstico</a:t>
            </a:r>
            <a:r>
              <a:rPr lang="es-MX">
                <a:solidFill>
                  <a:srgbClr val="231F20"/>
                </a:solidFill>
                <a:latin typeface="Helvetica Neue"/>
                <a:ea typeface="Helvetica Neue"/>
                <a:cs typeface="Helvetica Neue"/>
                <a:sym typeface="Helvetica Neue"/>
              </a:rPr>
              <a:t> </a:t>
            </a:r>
            <a:endParaRPr>
              <a:solidFill>
                <a:srgbClr val="231F20"/>
              </a:solidFill>
              <a:latin typeface="Helvetica Neue"/>
              <a:ea typeface="Helvetica Neue"/>
              <a:cs typeface="Helvetica Neue"/>
              <a:sym typeface="Helvetica Neue"/>
            </a:endParaRPr>
          </a:p>
          <a:p>
            <a:pPr marL="0" marR="0" lvl="0" indent="0" algn="l" rtl="0">
              <a:spcBef>
                <a:spcPts val="0"/>
              </a:spcBef>
              <a:spcAft>
                <a:spcPts val="0"/>
              </a:spcAft>
              <a:buNone/>
            </a:pPr>
            <a:endParaRPr>
              <a:solidFill>
                <a:srgbClr val="231F20"/>
              </a:solidFill>
              <a:latin typeface="Helvetica Neue"/>
              <a:ea typeface="Helvetica Neue"/>
              <a:cs typeface="Helvetica Neue"/>
              <a:sym typeface="Helvetica Neue"/>
            </a:endParaRPr>
          </a:p>
          <a:p>
            <a:pPr marL="0" marR="0" lvl="0" indent="0" algn="l" rtl="0">
              <a:spcBef>
                <a:spcPts val="0"/>
              </a:spcBef>
              <a:spcAft>
                <a:spcPts val="0"/>
              </a:spcAft>
              <a:buNone/>
            </a:pPr>
            <a:r>
              <a:rPr lang="es-MX" sz="1100" b="1">
                <a:solidFill>
                  <a:schemeClr val="dk1"/>
                </a:solidFill>
              </a:rPr>
              <a:t>Objetivo:</a:t>
            </a:r>
            <a:r>
              <a:rPr lang="es-MX" sz="1100">
                <a:solidFill>
                  <a:schemeClr val="dk1"/>
                </a:solidFill>
              </a:rPr>
              <a:t> Comprender la situación actual de la comunicación digital</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Acciones:</a:t>
            </a:r>
            <a:endParaRPr sz="11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MX" sz="1100">
                <a:solidFill>
                  <a:schemeClr val="dk1"/>
                </a:solidFill>
              </a:rPr>
              <a:t>Auditoría de contenido, evaluar plataformas digitales.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s-MX" sz="1100">
                <a:solidFill>
                  <a:schemeClr val="dk1"/>
                </a:solidFill>
              </a:rPr>
              <a:t>Identificar fortalezas, debilidades, oportunidades y amenazas (FODA).</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s-MX" sz="1100">
                <a:solidFill>
                  <a:schemeClr val="dk1"/>
                </a:solidFill>
              </a:rPr>
              <a:t>Reuniones para captar expectativas y necesidades de comunicación.</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Resultado:</a:t>
            </a:r>
            <a:r>
              <a:rPr lang="es-MX" sz="1100">
                <a:solidFill>
                  <a:schemeClr val="dk1"/>
                </a:solidFill>
              </a:rPr>
              <a:t> Informe de diagnóstico que servirá de base para la estrategia.</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Periodo: julio - octubre 2024</a:t>
            </a:r>
            <a:endParaRPr sz="1100" b="1">
              <a:solidFill>
                <a:schemeClr val="dk1"/>
              </a:solidFill>
            </a:endParaRPr>
          </a:p>
          <a:p>
            <a:pPr marL="0" marR="0" lvl="0" indent="0" algn="l" rtl="0">
              <a:spcBef>
                <a:spcPts val="1200"/>
              </a:spcBef>
              <a:spcAft>
                <a:spcPts val="0"/>
              </a:spcAft>
              <a:buNone/>
            </a:pPr>
            <a:endParaRPr>
              <a:solidFill>
                <a:srgbClr val="231F20"/>
              </a:solidFill>
              <a:latin typeface="Helvetica Neue"/>
              <a:ea typeface="Helvetica Neue"/>
              <a:cs typeface="Helvetica Neue"/>
              <a:sym typeface="Helvetica Neue"/>
            </a:endParaRPr>
          </a:p>
        </p:txBody>
      </p:sp>
      <p:sp>
        <p:nvSpPr>
          <p:cNvPr id="92" name="Google Shape;92;p13"/>
          <p:cNvSpPr/>
          <p:nvPr/>
        </p:nvSpPr>
        <p:spPr>
          <a:xfrm>
            <a:off x="4396650" y="2434475"/>
            <a:ext cx="3162000" cy="364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b="1">
                <a:solidFill>
                  <a:srgbClr val="231F20"/>
                </a:solidFill>
                <a:latin typeface="Helvetica Neue"/>
                <a:ea typeface="Helvetica Neue"/>
                <a:cs typeface="Helvetica Neue"/>
                <a:sym typeface="Helvetica Neue"/>
              </a:rPr>
              <a:t>Etapa 2</a:t>
            </a:r>
            <a:r>
              <a:rPr lang="es-MX"/>
              <a:t>: </a:t>
            </a:r>
            <a:r>
              <a:rPr lang="es-MX" sz="1300" b="1">
                <a:solidFill>
                  <a:schemeClr val="dk1"/>
                </a:solidFill>
              </a:rPr>
              <a:t>Definición y aprobación de estrategia</a:t>
            </a:r>
            <a:endParaRPr sz="1300" b="1">
              <a:solidFill>
                <a:schemeClr val="dk1"/>
              </a:solidFill>
            </a:endParaRPr>
          </a:p>
          <a:p>
            <a:pPr marL="0" lvl="0" indent="0" algn="l" rtl="0">
              <a:lnSpc>
                <a:spcPct val="115000"/>
              </a:lnSpc>
              <a:spcBef>
                <a:spcPts val="1200"/>
              </a:spcBef>
              <a:spcAft>
                <a:spcPts val="0"/>
              </a:spcAft>
              <a:buNone/>
            </a:pPr>
            <a:r>
              <a:rPr lang="es-MX" sz="1100" b="1">
                <a:solidFill>
                  <a:schemeClr val="dk1"/>
                </a:solidFill>
              </a:rPr>
              <a:t>Objetivo:</a:t>
            </a:r>
            <a:r>
              <a:rPr lang="es-MX" sz="1100">
                <a:solidFill>
                  <a:schemeClr val="dk1"/>
                </a:solidFill>
              </a:rPr>
              <a:t> Construir estrategia y establecer metas para el cambio de comunicación digital.</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Acciones:</a:t>
            </a:r>
            <a:endParaRPr sz="11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MX" sz="1100">
                <a:solidFill>
                  <a:schemeClr val="dk1"/>
                </a:solidFill>
              </a:rPr>
              <a:t>Presentación de estrategia a Comité de comunicaciones y Comité Conjunto</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s-MX" sz="1100">
                <a:solidFill>
                  <a:schemeClr val="dk1"/>
                </a:solidFill>
              </a:rPr>
              <a:t>Presentación de estrategia al pleno del MCP-ES. </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Resultado:</a:t>
            </a:r>
            <a:r>
              <a:rPr lang="es-MX" sz="1100">
                <a:solidFill>
                  <a:schemeClr val="dk1"/>
                </a:solidFill>
              </a:rPr>
              <a:t> Estrategia elaborada y aprobada por la Dirección Ejecutiva y el pleno del MCP-ES..</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Periodo: octubre - noviembre 2024.</a:t>
            </a:r>
            <a:endParaRPr sz="1100" b="1">
              <a:solidFill>
                <a:schemeClr val="dk1"/>
              </a:solidFill>
            </a:endParaRPr>
          </a:p>
          <a:p>
            <a:pPr marL="0" marR="0" lvl="0" indent="0" algn="l" rtl="0">
              <a:spcBef>
                <a:spcPts val="1200"/>
              </a:spcBef>
              <a:spcAft>
                <a:spcPts val="0"/>
              </a:spcAft>
              <a:buNone/>
            </a:pPr>
            <a:endParaRPr>
              <a:solidFill>
                <a:srgbClr val="231F20"/>
              </a:solidFill>
              <a:latin typeface="Helvetica Neue"/>
              <a:ea typeface="Helvetica Neue"/>
              <a:cs typeface="Helvetica Neue"/>
              <a:sym typeface="Helvetica Neue"/>
            </a:endParaRPr>
          </a:p>
        </p:txBody>
      </p:sp>
      <p:sp>
        <p:nvSpPr>
          <p:cNvPr id="93" name="Google Shape;93;p13"/>
          <p:cNvSpPr/>
          <p:nvPr/>
        </p:nvSpPr>
        <p:spPr>
          <a:xfrm>
            <a:off x="476725" y="2393528"/>
            <a:ext cx="3162000" cy="3567000"/>
          </a:xfrm>
          <a:prstGeom prst="roundRect">
            <a:avLst>
              <a:gd name="adj" fmla="val 16667"/>
            </a:avLst>
          </a:prstGeom>
          <a:noFill/>
          <a:ln w="19050" cap="flat" cmpd="sng">
            <a:solidFill>
              <a:srgbClr val="FEB01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3"/>
          <p:cNvSpPr/>
          <p:nvPr/>
        </p:nvSpPr>
        <p:spPr>
          <a:xfrm>
            <a:off x="8432925" y="2434475"/>
            <a:ext cx="3162000" cy="364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b="1">
                <a:solidFill>
                  <a:srgbClr val="231F20"/>
                </a:solidFill>
                <a:latin typeface="Helvetica Neue"/>
                <a:ea typeface="Helvetica Neue"/>
                <a:cs typeface="Helvetica Neue"/>
                <a:sym typeface="Helvetica Neue"/>
              </a:rPr>
              <a:t>Etapa 3. </a:t>
            </a:r>
            <a:r>
              <a:rPr lang="es-MX" sz="1300" b="1">
                <a:solidFill>
                  <a:schemeClr val="dk1"/>
                </a:solidFill>
              </a:rPr>
              <a:t>Desarrollo de nueva identidad visual (o refrescamiento)</a:t>
            </a:r>
            <a:endParaRPr sz="1300" b="1">
              <a:solidFill>
                <a:schemeClr val="dk1"/>
              </a:solidFill>
            </a:endParaRPr>
          </a:p>
          <a:p>
            <a:pPr marL="0" lvl="0" indent="0" algn="l" rtl="0">
              <a:lnSpc>
                <a:spcPct val="115000"/>
              </a:lnSpc>
              <a:spcBef>
                <a:spcPts val="1200"/>
              </a:spcBef>
              <a:spcAft>
                <a:spcPts val="0"/>
              </a:spcAft>
              <a:buNone/>
            </a:pPr>
            <a:r>
              <a:rPr lang="es-MX" sz="1100" b="1">
                <a:solidFill>
                  <a:schemeClr val="dk1"/>
                </a:solidFill>
              </a:rPr>
              <a:t>Objetivo:</a:t>
            </a:r>
            <a:r>
              <a:rPr lang="es-MX" sz="1100">
                <a:solidFill>
                  <a:schemeClr val="dk1"/>
                </a:solidFill>
              </a:rPr>
              <a:t> Crear una línea gráfica alineada con la nueva visión y misión de la comunicación digital.</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Acciones:</a:t>
            </a:r>
            <a:endParaRPr sz="11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MX" sz="1100">
                <a:solidFill>
                  <a:schemeClr val="dk1"/>
                </a:solidFill>
              </a:rPr>
              <a:t>Diseñar una manual de identidad visual que incluya colores, tipografías y elementos gráficos renovados.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s-MX" sz="1100">
                <a:solidFill>
                  <a:schemeClr val="dk1"/>
                </a:solidFill>
              </a:rPr>
              <a:t>Crear plantillas para redes sociales.</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Resultado:</a:t>
            </a:r>
            <a:r>
              <a:rPr lang="es-MX" sz="1100">
                <a:solidFill>
                  <a:schemeClr val="dk1"/>
                </a:solidFill>
              </a:rPr>
              <a:t> Kit de identidad visual y línea gráfica consistente en todos los canales digitales.</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Periodo: Enero - febrero 2025.</a:t>
            </a:r>
            <a:endParaRPr sz="1100" b="1">
              <a:solidFill>
                <a:schemeClr val="dk1"/>
              </a:solidFill>
            </a:endParaRPr>
          </a:p>
          <a:p>
            <a:pPr marL="0" marR="0" lvl="0" indent="0" algn="l" rtl="0">
              <a:spcBef>
                <a:spcPts val="1200"/>
              </a:spcBef>
              <a:spcAft>
                <a:spcPts val="0"/>
              </a:spcAft>
              <a:buNone/>
            </a:pPr>
            <a:endParaRPr b="1">
              <a:solidFill>
                <a:srgbClr val="231F20"/>
              </a:solidFill>
              <a:latin typeface="Helvetica Neue"/>
              <a:ea typeface="Helvetica Neue"/>
              <a:cs typeface="Helvetica Neue"/>
              <a:sym typeface="Helvetica Neue"/>
            </a:endParaRPr>
          </a:p>
          <a:p>
            <a:pPr marL="0" marR="0" lvl="0" indent="0" algn="l" rtl="0">
              <a:spcBef>
                <a:spcPts val="0"/>
              </a:spcBef>
              <a:spcAft>
                <a:spcPts val="0"/>
              </a:spcAft>
              <a:buNone/>
            </a:pPr>
            <a:endParaRPr/>
          </a:p>
        </p:txBody>
      </p:sp>
      <p:sp>
        <p:nvSpPr>
          <p:cNvPr id="95" name="Google Shape;95;p13"/>
          <p:cNvSpPr/>
          <p:nvPr/>
        </p:nvSpPr>
        <p:spPr>
          <a:xfrm>
            <a:off x="8255125" y="2275025"/>
            <a:ext cx="3398700" cy="3804000"/>
          </a:xfrm>
          <a:prstGeom prst="roundRect">
            <a:avLst>
              <a:gd name="adj" fmla="val 16667"/>
            </a:avLst>
          </a:prstGeom>
          <a:noFill/>
          <a:ln w="19050" cap="flat" cmpd="sng">
            <a:solidFill>
              <a:srgbClr val="0E6C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 name="Google Shape;96;p13"/>
          <p:cNvSpPr/>
          <p:nvPr/>
        </p:nvSpPr>
        <p:spPr>
          <a:xfrm>
            <a:off x="4251625" y="2275025"/>
            <a:ext cx="3306900" cy="3567000"/>
          </a:xfrm>
          <a:prstGeom prst="roundRect">
            <a:avLst>
              <a:gd name="adj" fmla="val 16667"/>
            </a:avLst>
          </a:prstGeom>
          <a:noFill/>
          <a:ln w="19050" cap="flat" cmpd="sng">
            <a:solidFill>
              <a:srgbClr val="ED1B3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 name="Google Shape;97;p13"/>
          <p:cNvSpPr/>
          <p:nvPr/>
        </p:nvSpPr>
        <p:spPr>
          <a:xfrm>
            <a:off x="9718216" y="674914"/>
            <a:ext cx="830400" cy="830400"/>
          </a:xfrm>
          <a:prstGeom prst="star4">
            <a:avLst>
              <a:gd name="adj" fmla="val 12500"/>
            </a:avLst>
          </a:prstGeom>
          <a:solidFill>
            <a:srgbClr val="FEB01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13"/>
          <p:cNvSpPr/>
          <p:nvPr/>
        </p:nvSpPr>
        <p:spPr>
          <a:xfrm rot="2700000">
            <a:off x="10564792" y="632849"/>
            <a:ext cx="914289" cy="914289"/>
          </a:xfrm>
          <a:prstGeom prst="mathPlus">
            <a:avLst>
              <a:gd name="adj1" fmla="val 23520"/>
            </a:avLst>
          </a:prstGeom>
          <a:solidFill>
            <a:srgbClr val="0E6C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5" name="Google Shape;105;p14"/>
          <p:cNvSpPr txBox="1">
            <a:spLocks noGrp="1"/>
          </p:cNvSpPr>
          <p:nvPr>
            <p:ph type="ctrTitle"/>
          </p:nvPr>
        </p:nvSpPr>
        <p:spPr>
          <a:xfrm>
            <a:off x="2834525" y="664126"/>
            <a:ext cx="9144000" cy="1401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31F20"/>
              </a:buClr>
              <a:buSzPts val="8000"/>
              <a:buFont typeface="Helvetica Neue"/>
              <a:buNone/>
            </a:pPr>
            <a:r>
              <a:rPr lang="es-MX" sz="5800">
                <a:solidFill>
                  <a:srgbClr val="231F20"/>
                </a:solidFill>
                <a:latin typeface="Helvetica Neue"/>
                <a:ea typeface="Helvetica Neue"/>
                <a:cs typeface="Helvetica Neue"/>
                <a:sym typeface="Helvetica Neue"/>
              </a:rPr>
              <a:t>Etapas de </a:t>
            </a:r>
            <a:endParaRPr sz="5800">
              <a:solidFill>
                <a:srgbClr val="231F20"/>
              </a:solidFill>
              <a:latin typeface="Helvetica Neue"/>
              <a:ea typeface="Helvetica Neue"/>
              <a:cs typeface="Helvetica Neue"/>
              <a:sym typeface="Helvetica Neue"/>
            </a:endParaRPr>
          </a:p>
          <a:p>
            <a:pPr marL="0" lvl="0" indent="0" algn="l" rtl="0">
              <a:lnSpc>
                <a:spcPct val="90000"/>
              </a:lnSpc>
              <a:spcBef>
                <a:spcPts val="0"/>
              </a:spcBef>
              <a:spcAft>
                <a:spcPts val="0"/>
              </a:spcAft>
              <a:buClr>
                <a:srgbClr val="231F20"/>
              </a:buClr>
              <a:buSzPts val="8000"/>
              <a:buFont typeface="Helvetica Neue"/>
              <a:buNone/>
            </a:pPr>
            <a:r>
              <a:rPr lang="es-MX" sz="5800">
                <a:solidFill>
                  <a:srgbClr val="231F20"/>
                </a:solidFill>
                <a:latin typeface="Helvetica Neue"/>
                <a:ea typeface="Helvetica Neue"/>
                <a:cs typeface="Helvetica Neue"/>
                <a:sym typeface="Helvetica Neue"/>
              </a:rPr>
              <a:t>implementación</a:t>
            </a:r>
            <a:endParaRPr sz="5800">
              <a:solidFill>
                <a:srgbClr val="231F20"/>
              </a:solidFill>
              <a:latin typeface="Helvetica Neue"/>
              <a:ea typeface="Helvetica Neue"/>
              <a:cs typeface="Helvetica Neue"/>
              <a:sym typeface="Helvetica Neue"/>
            </a:endParaRPr>
          </a:p>
        </p:txBody>
      </p:sp>
      <p:sp>
        <p:nvSpPr>
          <p:cNvPr id="106" name="Google Shape;106;p14"/>
          <p:cNvSpPr/>
          <p:nvPr/>
        </p:nvSpPr>
        <p:spPr>
          <a:xfrm>
            <a:off x="653475" y="2434475"/>
            <a:ext cx="2925300" cy="4017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b="1">
                <a:solidFill>
                  <a:srgbClr val="231F20"/>
                </a:solidFill>
                <a:latin typeface="Helvetica Neue"/>
                <a:ea typeface="Helvetica Neue"/>
                <a:cs typeface="Helvetica Neue"/>
                <a:sym typeface="Helvetica Neue"/>
              </a:rPr>
              <a:t>Etapa 4: </a:t>
            </a:r>
            <a:r>
              <a:rPr lang="es-MX" sz="1300" b="1">
                <a:solidFill>
                  <a:schemeClr val="dk1"/>
                </a:solidFill>
              </a:rPr>
              <a:t>Planeación de Contenidos y Mensajes</a:t>
            </a:r>
            <a:endParaRPr sz="1300" b="1">
              <a:solidFill>
                <a:schemeClr val="dk1"/>
              </a:solidFill>
            </a:endParaRPr>
          </a:p>
          <a:p>
            <a:pPr marL="0" lvl="0" indent="0" algn="l" rtl="0">
              <a:lnSpc>
                <a:spcPct val="115000"/>
              </a:lnSpc>
              <a:spcBef>
                <a:spcPts val="1200"/>
              </a:spcBef>
              <a:spcAft>
                <a:spcPts val="0"/>
              </a:spcAft>
              <a:buNone/>
            </a:pPr>
            <a:r>
              <a:rPr lang="es-MX" sz="1100" b="1">
                <a:solidFill>
                  <a:schemeClr val="dk1"/>
                </a:solidFill>
              </a:rPr>
              <a:t>Objetivo:</a:t>
            </a:r>
            <a:r>
              <a:rPr lang="es-MX" sz="1100">
                <a:solidFill>
                  <a:schemeClr val="dk1"/>
                </a:solidFill>
              </a:rPr>
              <a:t> Estructurar los contenidos y mensajes clave.</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Acciones:</a:t>
            </a:r>
            <a:endParaRPr sz="11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MX" sz="1100">
                <a:solidFill>
                  <a:schemeClr val="dk1"/>
                </a:solidFill>
              </a:rPr>
              <a:t>Cree un calendario de contenido con temas, formatos y frecuencia de publicación.</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s-MX" sz="1100">
                <a:solidFill>
                  <a:schemeClr val="dk1"/>
                </a:solidFill>
              </a:rPr>
              <a:t>Definir el tono de voz, mensajes centrales y hashtags estratégicos.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s-MX" sz="1100">
                <a:solidFill>
                  <a:schemeClr val="dk1"/>
                </a:solidFill>
              </a:rPr>
              <a:t>Incluir mensajes que refuercen los valores y misión institucional.</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Resultado:</a:t>
            </a:r>
            <a:r>
              <a:rPr lang="es-MX" sz="1100">
                <a:solidFill>
                  <a:schemeClr val="dk1"/>
                </a:solidFill>
              </a:rPr>
              <a:t> Plan de contenidos detallados y mensajes clave que guiarán la comunicación.</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Periodo: Enero - marzo 2025</a:t>
            </a:r>
            <a:endParaRPr sz="1100" b="1">
              <a:solidFill>
                <a:schemeClr val="dk1"/>
              </a:solidFill>
            </a:endParaRPr>
          </a:p>
          <a:p>
            <a:pPr marL="0" marR="0" lvl="0" indent="0" algn="l" rtl="0">
              <a:spcBef>
                <a:spcPts val="1200"/>
              </a:spcBef>
              <a:spcAft>
                <a:spcPts val="0"/>
              </a:spcAft>
              <a:buNone/>
            </a:pPr>
            <a:endParaRPr b="1">
              <a:solidFill>
                <a:srgbClr val="231F20"/>
              </a:solidFill>
              <a:latin typeface="Helvetica Neue"/>
              <a:ea typeface="Helvetica Neue"/>
              <a:cs typeface="Helvetica Neue"/>
              <a:sym typeface="Helvetica Neue"/>
            </a:endParaRPr>
          </a:p>
          <a:p>
            <a:pPr marL="0" marR="0" lvl="0" indent="0" algn="l" rtl="0">
              <a:spcBef>
                <a:spcPts val="0"/>
              </a:spcBef>
              <a:spcAft>
                <a:spcPts val="0"/>
              </a:spcAft>
              <a:buNone/>
            </a:pPr>
            <a:endParaRPr>
              <a:solidFill>
                <a:srgbClr val="231F20"/>
              </a:solidFill>
              <a:latin typeface="Helvetica Neue"/>
              <a:ea typeface="Helvetica Neue"/>
              <a:cs typeface="Helvetica Neue"/>
              <a:sym typeface="Helvetica Neue"/>
            </a:endParaRPr>
          </a:p>
        </p:txBody>
      </p:sp>
      <p:sp>
        <p:nvSpPr>
          <p:cNvPr id="107" name="Google Shape;107;p14"/>
          <p:cNvSpPr/>
          <p:nvPr/>
        </p:nvSpPr>
        <p:spPr>
          <a:xfrm>
            <a:off x="4513475" y="2434475"/>
            <a:ext cx="3274200" cy="4080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b="1">
                <a:solidFill>
                  <a:srgbClr val="231F20"/>
                </a:solidFill>
                <a:latin typeface="Helvetica Neue"/>
                <a:ea typeface="Helvetica Neue"/>
                <a:cs typeface="Helvetica Neue"/>
                <a:sym typeface="Helvetica Neue"/>
              </a:rPr>
              <a:t>Etapa 5</a:t>
            </a:r>
            <a:r>
              <a:rPr lang="es-MX"/>
              <a:t>: </a:t>
            </a:r>
            <a:r>
              <a:rPr lang="es-MX" sz="1300" b="1">
                <a:solidFill>
                  <a:schemeClr val="dk1"/>
                </a:solidFill>
              </a:rPr>
              <a:t>Implementación de la Estrategia</a:t>
            </a:r>
            <a:endParaRPr sz="1300" b="1">
              <a:solidFill>
                <a:schemeClr val="dk1"/>
              </a:solidFill>
            </a:endParaRPr>
          </a:p>
          <a:p>
            <a:pPr marL="0" lvl="0" indent="0" algn="l" rtl="0">
              <a:lnSpc>
                <a:spcPct val="115000"/>
              </a:lnSpc>
              <a:spcBef>
                <a:spcPts val="1200"/>
              </a:spcBef>
              <a:spcAft>
                <a:spcPts val="0"/>
              </a:spcAft>
              <a:buNone/>
            </a:pPr>
            <a:r>
              <a:rPr lang="es-MX" sz="1100" b="1">
                <a:solidFill>
                  <a:schemeClr val="dk1"/>
                </a:solidFill>
              </a:rPr>
              <a:t>Objetivo:</a:t>
            </a:r>
            <a:r>
              <a:rPr lang="es-MX" sz="1100">
                <a:solidFill>
                  <a:schemeClr val="dk1"/>
                </a:solidFill>
              </a:rPr>
              <a:t> Poner en marcha la estrategia en las plataformas digitales.</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Acciones:</a:t>
            </a:r>
            <a:endParaRPr sz="11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MX" sz="1100">
                <a:solidFill>
                  <a:schemeClr val="dk1"/>
                </a:solidFill>
              </a:rPr>
              <a:t>Realizar una transición planificada de la comunicación y diseño anteriores al nuevo estilo de comunicar del MCP-ES..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s-MX" sz="1100">
                <a:solidFill>
                  <a:schemeClr val="dk1"/>
                </a:solidFill>
              </a:rPr>
              <a:t>Publicar contenido de introducción sobre el cambio de imagen.</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s-MX" sz="1100">
                <a:solidFill>
                  <a:schemeClr val="dk1"/>
                </a:solidFill>
              </a:rPr>
              <a:t>Campaña de lanzamiento para destacar el cambio visual.</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Resultado:</a:t>
            </a:r>
            <a:r>
              <a:rPr lang="es-MX" sz="1100">
                <a:solidFill>
                  <a:schemeClr val="dk1"/>
                </a:solidFill>
              </a:rPr>
              <a:t> Lanzamiento de la estrategia de comunicación digital.</a:t>
            </a:r>
            <a:endParaRPr sz="1300" b="1">
              <a:solidFill>
                <a:schemeClr val="dk1"/>
              </a:solidFill>
            </a:endParaRPr>
          </a:p>
          <a:p>
            <a:pPr marL="0" lvl="0" indent="0" algn="l" rtl="0">
              <a:lnSpc>
                <a:spcPct val="115000"/>
              </a:lnSpc>
              <a:spcBef>
                <a:spcPts val="1200"/>
              </a:spcBef>
              <a:spcAft>
                <a:spcPts val="0"/>
              </a:spcAft>
              <a:buNone/>
            </a:pPr>
            <a:r>
              <a:rPr lang="es-MX" sz="1100" b="1">
                <a:solidFill>
                  <a:schemeClr val="dk1"/>
                </a:solidFill>
              </a:rPr>
              <a:t>Periodo: Febrero - marzo 2025.</a:t>
            </a:r>
            <a:endParaRPr sz="1100" b="1">
              <a:solidFill>
                <a:schemeClr val="dk1"/>
              </a:solidFill>
            </a:endParaRPr>
          </a:p>
          <a:p>
            <a:pPr marL="0" marR="0" lvl="0" indent="0" algn="l" rtl="0">
              <a:spcBef>
                <a:spcPts val="1200"/>
              </a:spcBef>
              <a:spcAft>
                <a:spcPts val="0"/>
              </a:spcAft>
              <a:buNone/>
            </a:pPr>
            <a:endParaRPr>
              <a:solidFill>
                <a:srgbClr val="231F20"/>
              </a:solidFill>
              <a:latin typeface="Helvetica Neue"/>
              <a:ea typeface="Helvetica Neue"/>
              <a:cs typeface="Helvetica Neue"/>
              <a:sym typeface="Helvetica Neue"/>
            </a:endParaRPr>
          </a:p>
        </p:txBody>
      </p:sp>
      <p:sp>
        <p:nvSpPr>
          <p:cNvPr id="108" name="Google Shape;108;p14"/>
          <p:cNvSpPr/>
          <p:nvPr/>
        </p:nvSpPr>
        <p:spPr>
          <a:xfrm>
            <a:off x="416775" y="2275024"/>
            <a:ext cx="3162000" cy="4240200"/>
          </a:xfrm>
          <a:prstGeom prst="roundRect">
            <a:avLst>
              <a:gd name="adj" fmla="val 16667"/>
            </a:avLst>
          </a:prstGeom>
          <a:noFill/>
          <a:ln w="19050" cap="flat" cmpd="sng">
            <a:solidFill>
              <a:srgbClr val="FEB01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4"/>
          <p:cNvSpPr/>
          <p:nvPr/>
        </p:nvSpPr>
        <p:spPr>
          <a:xfrm>
            <a:off x="8432925" y="2434475"/>
            <a:ext cx="3162000" cy="364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b="1">
                <a:solidFill>
                  <a:srgbClr val="231F20"/>
                </a:solidFill>
                <a:latin typeface="Helvetica Neue"/>
                <a:ea typeface="Helvetica Neue"/>
                <a:cs typeface="Helvetica Neue"/>
                <a:sym typeface="Helvetica Neue"/>
              </a:rPr>
              <a:t>Etapa 6. </a:t>
            </a:r>
            <a:r>
              <a:rPr lang="es-MX" sz="1300" b="1">
                <a:solidFill>
                  <a:schemeClr val="dk1"/>
                </a:solidFill>
              </a:rPr>
              <a:t>Monitoreo y ajustes</a:t>
            </a:r>
            <a:endParaRPr sz="1300" b="1">
              <a:solidFill>
                <a:schemeClr val="dk1"/>
              </a:solidFill>
            </a:endParaRPr>
          </a:p>
          <a:p>
            <a:pPr marL="0" lvl="0" indent="0" algn="l" rtl="0">
              <a:lnSpc>
                <a:spcPct val="115000"/>
              </a:lnSpc>
              <a:spcBef>
                <a:spcPts val="1200"/>
              </a:spcBef>
              <a:spcAft>
                <a:spcPts val="0"/>
              </a:spcAft>
              <a:buNone/>
            </a:pPr>
            <a:r>
              <a:rPr lang="es-MX" sz="1100" b="1">
                <a:solidFill>
                  <a:schemeClr val="dk1"/>
                </a:solidFill>
              </a:rPr>
              <a:t>Objetivo:</a:t>
            </a:r>
            <a:r>
              <a:rPr lang="es-MX" sz="1100">
                <a:solidFill>
                  <a:schemeClr val="dk1"/>
                </a:solidFill>
              </a:rPr>
              <a:t> Evaluar el desempeño de la estrategia y realizar ajustes de ser necesario..</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Acciones:</a:t>
            </a:r>
            <a:endParaRPr sz="1100" b="1">
              <a:solidFill>
                <a:schemeClr val="dk1"/>
              </a:solidFill>
            </a:endParaRPr>
          </a:p>
          <a:p>
            <a:pPr marL="457200" lvl="0" indent="-298450" algn="l" rtl="0">
              <a:lnSpc>
                <a:spcPct val="115000"/>
              </a:lnSpc>
              <a:spcBef>
                <a:spcPts val="1200"/>
              </a:spcBef>
              <a:spcAft>
                <a:spcPts val="0"/>
              </a:spcAft>
              <a:buClr>
                <a:schemeClr val="dk1"/>
              </a:buClr>
              <a:buSzPts val="1100"/>
              <a:buChar char="●"/>
            </a:pPr>
            <a:r>
              <a:rPr lang="es-MX" sz="1100">
                <a:solidFill>
                  <a:schemeClr val="dk1"/>
                </a:solidFill>
              </a:rPr>
              <a:t>Realizar un seguimiento periódico de los indicadores.</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s-MX" sz="1100">
                <a:solidFill>
                  <a:schemeClr val="dk1"/>
                </a:solidFill>
              </a:rPr>
              <a:t>Analizar métricas de redes sociales de acuerdo a los KPI´s establecidos.</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Resultado:</a:t>
            </a:r>
            <a:r>
              <a:rPr lang="es-MX" sz="1100">
                <a:solidFill>
                  <a:schemeClr val="dk1"/>
                </a:solidFill>
              </a:rPr>
              <a:t> Informe de evaluación de impacto y ajustes continuos para mejorar el desempeño y continuidad de la estrategia.</a:t>
            </a:r>
            <a:endParaRPr sz="1100">
              <a:solidFill>
                <a:schemeClr val="dk1"/>
              </a:solidFill>
            </a:endParaRPr>
          </a:p>
          <a:p>
            <a:pPr marL="0" lvl="0" indent="0" algn="l" rtl="0">
              <a:lnSpc>
                <a:spcPct val="115000"/>
              </a:lnSpc>
              <a:spcBef>
                <a:spcPts val="1200"/>
              </a:spcBef>
              <a:spcAft>
                <a:spcPts val="0"/>
              </a:spcAft>
              <a:buNone/>
            </a:pPr>
            <a:r>
              <a:rPr lang="es-MX" sz="1100" b="1">
                <a:solidFill>
                  <a:schemeClr val="dk1"/>
                </a:solidFill>
              </a:rPr>
              <a:t>Periodo: Junio y diciembre 2025.</a:t>
            </a:r>
            <a:endParaRPr sz="1100" b="1">
              <a:solidFill>
                <a:schemeClr val="dk1"/>
              </a:solidFill>
            </a:endParaRPr>
          </a:p>
          <a:p>
            <a:pPr marL="0" marR="0" lvl="0" indent="0" algn="l" rtl="0">
              <a:spcBef>
                <a:spcPts val="1200"/>
              </a:spcBef>
              <a:spcAft>
                <a:spcPts val="0"/>
              </a:spcAft>
              <a:buNone/>
            </a:pPr>
            <a:endParaRPr b="1">
              <a:solidFill>
                <a:srgbClr val="231F20"/>
              </a:solidFill>
              <a:latin typeface="Helvetica Neue"/>
              <a:ea typeface="Helvetica Neue"/>
              <a:cs typeface="Helvetica Neue"/>
              <a:sym typeface="Helvetica Neue"/>
            </a:endParaRPr>
          </a:p>
          <a:p>
            <a:pPr marL="0" marR="0" lvl="0" indent="0" algn="l" rtl="0">
              <a:spcBef>
                <a:spcPts val="0"/>
              </a:spcBef>
              <a:spcAft>
                <a:spcPts val="0"/>
              </a:spcAft>
              <a:buNone/>
            </a:pPr>
            <a:endParaRPr/>
          </a:p>
        </p:txBody>
      </p:sp>
      <p:sp>
        <p:nvSpPr>
          <p:cNvPr id="110" name="Google Shape;110;p14"/>
          <p:cNvSpPr/>
          <p:nvPr/>
        </p:nvSpPr>
        <p:spPr>
          <a:xfrm>
            <a:off x="8269725" y="2354675"/>
            <a:ext cx="3398700" cy="3804000"/>
          </a:xfrm>
          <a:prstGeom prst="roundRect">
            <a:avLst>
              <a:gd name="adj" fmla="val 16667"/>
            </a:avLst>
          </a:prstGeom>
          <a:noFill/>
          <a:ln w="19050" cap="flat" cmpd="sng">
            <a:solidFill>
              <a:srgbClr val="0E6C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14"/>
          <p:cNvSpPr/>
          <p:nvPr/>
        </p:nvSpPr>
        <p:spPr>
          <a:xfrm>
            <a:off x="4324275" y="2275025"/>
            <a:ext cx="3481500" cy="4240200"/>
          </a:xfrm>
          <a:prstGeom prst="roundRect">
            <a:avLst>
              <a:gd name="adj" fmla="val 16667"/>
            </a:avLst>
          </a:prstGeom>
          <a:noFill/>
          <a:ln w="19050" cap="flat" cmpd="sng">
            <a:solidFill>
              <a:srgbClr val="ED1B3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14"/>
          <p:cNvSpPr/>
          <p:nvPr/>
        </p:nvSpPr>
        <p:spPr>
          <a:xfrm>
            <a:off x="9718216" y="674914"/>
            <a:ext cx="830400" cy="830400"/>
          </a:xfrm>
          <a:prstGeom prst="star4">
            <a:avLst>
              <a:gd name="adj" fmla="val 12500"/>
            </a:avLst>
          </a:prstGeom>
          <a:solidFill>
            <a:srgbClr val="FEB01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4"/>
          <p:cNvSpPr/>
          <p:nvPr/>
        </p:nvSpPr>
        <p:spPr>
          <a:xfrm rot="2700000">
            <a:off x="10564792" y="632849"/>
            <a:ext cx="914289" cy="914289"/>
          </a:xfrm>
          <a:prstGeom prst="mathPlus">
            <a:avLst>
              <a:gd name="adj1" fmla="val 23520"/>
            </a:avLst>
          </a:prstGeom>
          <a:solidFill>
            <a:srgbClr val="0E6C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ADB6F06-B313-47BD-B308-9DE5E7FDD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622360" y="4746332"/>
            <a:ext cx="9144000" cy="691447"/>
          </a:xfrm>
        </p:spPr>
        <p:txBody>
          <a:bodyPr>
            <a:noAutofit/>
          </a:bodyPr>
          <a:lstStyle/>
          <a:p>
            <a:pPr algn="l">
              <a:lnSpc>
                <a:spcPct val="80000"/>
              </a:lnSpc>
            </a:pPr>
            <a:r>
              <a:rPr lang="es-MX" sz="8000" dirty="0">
                <a:solidFill>
                  <a:srgbClr val="231F20"/>
                </a:solidFill>
                <a:latin typeface="Helvetica Compressed" pitchFamily="50" charset="0"/>
              </a:rPr>
              <a:t>Análisis</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del</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entorno</a:t>
            </a:r>
            <a:endParaRPr lang="es-SV" sz="80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901016" y="5673772"/>
            <a:ext cx="9144000" cy="691447"/>
          </a:xfrm>
        </p:spPr>
        <p:txBody>
          <a:bodyPr/>
          <a:lstStyle/>
          <a:p>
            <a:pPr algn="l"/>
            <a:r>
              <a:rPr lang="es-MX" dirty="0" err="1">
                <a:solidFill>
                  <a:srgbClr val="231F20"/>
                </a:solidFill>
                <a:latin typeface="Helvetica" pitchFamily="2" charset="0"/>
              </a:rPr>
              <a:t>Keyword</a:t>
            </a:r>
            <a:r>
              <a:rPr lang="es-MX" dirty="0">
                <a:solidFill>
                  <a:srgbClr val="231F20"/>
                </a:solidFill>
                <a:latin typeface="Helvetica" pitchFamily="2" charset="0"/>
              </a:rPr>
              <a:t>: </a:t>
            </a:r>
            <a:r>
              <a:rPr lang="es-MX" b="1" dirty="0">
                <a:solidFill>
                  <a:srgbClr val="231F20"/>
                </a:solidFill>
                <a:latin typeface="Helvetica" pitchFamily="2" charset="0"/>
              </a:rPr>
              <a:t>MCP</a:t>
            </a:r>
            <a:endParaRPr lang="es-SV" dirty="0">
              <a:solidFill>
                <a:srgbClr val="231F20"/>
              </a:solidFill>
              <a:latin typeface="Helvetica" pitchFamily="2" charset="0"/>
            </a:endParaRPr>
          </a:p>
        </p:txBody>
      </p:sp>
      <p:pic>
        <p:nvPicPr>
          <p:cNvPr id="4" name="Imagen 3">
            <a:extLst>
              <a:ext uri="{FF2B5EF4-FFF2-40B4-BE49-F238E27FC236}">
                <a16:creationId xmlns:a16="http://schemas.microsoft.com/office/drawing/2014/main" id="{357B45F3-C2ED-4E1F-BE8D-8D52A93E40EC}"/>
              </a:ext>
            </a:extLst>
          </p:cNvPr>
          <p:cNvPicPr>
            <a:picLocks noChangeAspect="1"/>
          </p:cNvPicPr>
          <p:nvPr/>
        </p:nvPicPr>
        <p:blipFill>
          <a:blip r:embed="rId3"/>
          <a:stretch>
            <a:fillRect/>
          </a:stretch>
        </p:blipFill>
        <p:spPr>
          <a:xfrm>
            <a:off x="3963870" y="812370"/>
            <a:ext cx="7327114" cy="5080015"/>
          </a:xfrm>
          <a:prstGeom prst="rect">
            <a:avLst/>
          </a:prstGeom>
        </p:spPr>
      </p:pic>
      <p:sp>
        <p:nvSpPr>
          <p:cNvPr id="7" name="Rectángulo: esquinas redondeadas 6">
            <a:extLst>
              <a:ext uri="{FF2B5EF4-FFF2-40B4-BE49-F238E27FC236}">
                <a16:creationId xmlns:a16="http://schemas.microsoft.com/office/drawing/2014/main" id="{8A33F9C0-60F1-48DE-9C0D-108C005E47C6}"/>
              </a:ext>
            </a:extLst>
          </p:cNvPr>
          <p:cNvSpPr/>
          <p:nvPr/>
        </p:nvSpPr>
        <p:spPr>
          <a:xfrm>
            <a:off x="733847" y="5547671"/>
            <a:ext cx="3446267" cy="691447"/>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8" name="Estrella: 4 puntas 7">
            <a:extLst>
              <a:ext uri="{FF2B5EF4-FFF2-40B4-BE49-F238E27FC236}">
                <a16:creationId xmlns:a16="http://schemas.microsoft.com/office/drawing/2014/main" id="{460D5F17-80B6-4DCD-B847-0E1F4FCF7C1B}"/>
              </a:ext>
            </a:extLst>
          </p:cNvPr>
          <p:cNvSpPr/>
          <p:nvPr/>
        </p:nvSpPr>
        <p:spPr>
          <a:xfrm>
            <a:off x="726336" y="714399"/>
            <a:ext cx="830317" cy="830317"/>
          </a:xfrm>
          <a:prstGeom prst="star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335655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7FDB20F-E634-4088-8934-5060E27C89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esquinas redondeadas 4">
            <a:extLst>
              <a:ext uri="{FF2B5EF4-FFF2-40B4-BE49-F238E27FC236}">
                <a16:creationId xmlns:a16="http://schemas.microsoft.com/office/drawing/2014/main" id="{AB0B7334-51EF-45E8-A2A8-2A8F41FBC253}"/>
              </a:ext>
            </a:extLst>
          </p:cNvPr>
          <p:cNvSpPr/>
          <p:nvPr/>
        </p:nvSpPr>
        <p:spPr>
          <a:xfrm>
            <a:off x="388883" y="430923"/>
            <a:ext cx="1271751" cy="2469931"/>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6" name="Imagen 5">
            <a:extLst>
              <a:ext uri="{FF2B5EF4-FFF2-40B4-BE49-F238E27FC236}">
                <a16:creationId xmlns:a16="http://schemas.microsoft.com/office/drawing/2014/main" id="{7DB7F7A4-7077-4018-A6E7-009C7DAFB522}"/>
              </a:ext>
            </a:extLst>
          </p:cNvPr>
          <p:cNvPicPr>
            <a:picLocks noChangeAspect="1"/>
          </p:cNvPicPr>
          <p:nvPr/>
        </p:nvPicPr>
        <p:blipFill>
          <a:blip r:embed="rId3"/>
          <a:stretch>
            <a:fillRect/>
          </a:stretch>
        </p:blipFill>
        <p:spPr>
          <a:xfrm>
            <a:off x="8930941" y="5502800"/>
            <a:ext cx="2847975" cy="952500"/>
          </a:xfrm>
          <a:prstGeom prst="rect">
            <a:avLst/>
          </a:prstGeom>
        </p:spPr>
      </p:pic>
      <p:sp>
        <p:nvSpPr>
          <p:cNvPr id="7" name="Estrella: 4 puntas 6">
            <a:extLst>
              <a:ext uri="{FF2B5EF4-FFF2-40B4-BE49-F238E27FC236}">
                <a16:creationId xmlns:a16="http://schemas.microsoft.com/office/drawing/2014/main" id="{5B578D22-E65E-4596-B578-F1CC16BA9039}"/>
              </a:ext>
            </a:extLst>
          </p:cNvPr>
          <p:cNvSpPr/>
          <p:nvPr/>
        </p:nvSpPr>
        <p:spPr>
          <a:xfrm>
            <a:off x="10858305" y="364261"/>
            <a:ext cx="830317" cy="830317"/>
          </a:xfrm>
          <a:prstGeom prst="star4">
            <a:avLst/>
          </a:prstGeom>
          <a:solidFill>
            <a:srgbClr val="0E6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8" name="Signo más 7">
            <a:extLst>
              <a:ext uri="{FF2B5EF4-FFF2-40B4-BE49-F238E27FC236}">
                <a16:creationId xmlns:a16="http://schemas.microsoft.com/office/drawing/2014/main" id="{C6333396-9843-4ECD-80A9-A579B9F01F2D}"/>
              </a:ext>
            </a:extLst>
          </p:cNvPr>
          <p:cNvSpPr/>
          <p:nvPr/>
        </p:nvSpPr>
        <p:spPr>
          <a:xfrm rot="2700000">
            <a:off x="9943905" y="322219"/>
            <a:ext cx="914400" cy="914400"/>
          </a:xfrm>
          <a:prstGeom prst="mathPlus">
            <a:avLst/>
          </a:prstGeom>
          <a:solidFill>
            <a:srgbClr val="FEB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9" name="Rectángulo: esquinas redondeadas 8">
            <a:extLst>
              <a:ext uri="{FF2B5EF4-FFF2-40B4-BE49-F238E27FC236}">
                <a16:creationId xmlns:a16="http://schemas.microsoft.com/office/drawing/2014/main" id="{A82A669C-384C-400A-A55B-C4352892E297}"/>
              </a:ext>
            </a:extLst>
          </p:cNvPr>
          <p:cNvSpPr/>
          <p:nvPr/>
        </p:nvSpPr>
        <p:spPr>
          <a:xfrm>
            <a:off x="1960642" y="1460935"/>
            <a:ext cx="1271751" cy="4120058"/>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10" name="Rectángulo: esquinas redondeadas 9">
            <a:extLst>
              <a:ext uri="{FF2B5EF4-FFF2-40B4-BE49-F238E27FC236}">
                <a16:creationId xmlns:a16="http://schemas.microsoft.com/office/drawing/2014/main" id="{E3B6784C-B9CD-4E41-A049-D444FCCFB5B8}"/>
              </a:ext>
            </a:extLst>
          </p:cNvPr>
          <p:cNvSpPr/>
          <p:nvPr/>
        </p:nvSpPr>
        <p:spPr>
          <a:xfrm rot="5400000">
            <a:off x="1939621" y="1786757"/>
            <a:ext cx="1618594" cy="4120058"/>
          </a:xfrm>
          <a:prstGeom prst="round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278195" y="129868"/>
            <a:ext cx="7604563" cy="4433131"/>
          </a:xfrm>
        </p:spPr>
        <p:txBody>
          <a:bodyPr>
            <a:noAutofit/>
          </a:bodyPr>
          <a:lstStyle/>
          <a:p>
            <a:pPr algn="l"/>
            <a:r>
              <a:rPr lang="es-MX" sz="3200" dirty="0">
                <a:solidFill>
                  <a:srgbClr val="231F20"/>
                </a:solidFill>
                <a:latin typeface="Helvetica Compressed" pitchFamily="50" charset="0"/>
              </a:rPr>
              <a:t>Estrategia Digital para el Mecanismo de Coordinación de País El Salvador de lucha contra el VIH, Tuberculosis y Malaria</a:t>
            </a:r>
            <a:endParaRPr lang="es-SV" sz="3200" dirty="0">
              <a:solidFill>
                <a:srgbClr val="231F20"/>
              </a:solidFill>
              <a:latin typeface="Helvetica Compressed" pitchFamily="50" charset="0"/>
            </a:endParaRPr>
          </a:p>
        </p:txBody>
      </p:sp>
    </p:spTree>
    <p:extLst>
      <p:ext uri="{BB962C8B-B14F-4D97-AF65-F5344CB8AC3E}">
        <p14:creationId xmlns:p14="http://schemas.microsoft.com/office/powerpoint/2010/main" val="269041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8D727C7-0CD1-4028-AAA5-78E9A267F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901016" y="5673772"/>
            <a:ext cx="9144000" cy="691447"/>
          </a:xfrm>
        </p:spPr>
        <p:txBody>
          <a:bodyPr/>
          <a:lstStyle/>
          <a:p>
            <a:pPr algn="l"/>
            <a:r>
              <a:rPr lang="es-MX" dirty="0" err="1">
                <a:solidFill>
                  <a:srgbClr val="231F20"/>
                </a:solidFill>
                <a:latin typeface="Helvetica" pitchFamily="2" charset="0"/>
              </a:rPr>
              <a:t>Keyword</a:t>
            </a:r>
            <a:r>
              <a:rPr lang="es-MX" dirty="0">
                <a:solidFill>
                  <a:srgbClr val="231F20"/>
                </a:solidFill>
                <a:latin typeface="Helvetica" pitchFamily="2" charset="0"/>
              </a:rPr>
              <a:t>: </a:t>
            </a:r>
            <a:r>
              <a:rPr lang="es-MX" b="1" dirty="0">
                <a:solidFill>
                  <a:srgbClr val="231F20"/>
                </a:solidFill>
                <a:latin typeface="Helvetica" pitchFamily="2" charset="0"/>
              </a:rPr>
              <a:t>MCP</a:t>
            </a:r>
            <a:endParaRPr lang="es-SV" dirty="0">
              <a:solidFill>
                <a:srgbClr val="231F20"/>
              </a:solidFill>
              <a:latin typeface="Helvetica" pitchFamily="2" charset="0"/>
            </a:endParaRPr>
          </a:p>
        </p:txBody>
      </p:sp>
      <p:sp>
        <p:nvSpPr>
          <p:cNvPr id="8" name="Estrella: 4 puntas 7">
            <a:extLst>
              <a:ext uri="{FF2B5EF4-FFF2-40B4-BE49-F238E27FC236}">
                <a16:creationId xmlns:a16="http://schemas.microsoft.com/office/drawing/2014/main" id="{460D5F17-80B6-4DCD-B847-0E1F4FCF7C1B}"/>
              </a:ext>
            </a:extLst>
          </p:cNvPr>
          <p:cNvSpPr/>
          <p:nvPr/>
        </p:nvSpPr>
        <p:spPr>
          <a:xfrm>
            <a:off x="726336" y="714399"/>
            <a:ext cx="830317" cy="830317"/>
          </a:xfrm>
          <a:prstGeom prst="star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10" name="Imagen 9">
            <a:extLst>
              <a:ext uri="{FF2B5EF4-FFF2-40B4-BE49-F238E27FC236}">
                <a16:creationId xmlns:a16="http://schemas.microsoft.com/office/drawing/2014/main" id="{A707A5AF-4FC6-45FF-BA2D-50B087CF0F4C}"/>
              </a:ext>
            </a:extLst>
          </p:cNvPr>
          <p:cNvPicPr>
            <a:picLocks noChangeAspect="1"/>
          </p:cNvPicPr>
          <p:nvPr/>
        </p:nvPicPr>
        <p:blipFill rotWithShape="1">
          <a:blip r:embed="rId3"/>
          <a:srcRect l="-32222" t="1100" r="32222"/>
          <a:stretch/>
        </p:blipFill>
        <p:spPr>
          <a:xfrm>
            <a:off x="835700" y="863030"/>
            <a:ext cx="10405571" cy="5345887"/>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622360" y="4746332"/>
            <a:ext cx="9144000" cy="691447"/>
          </a:xfrm>
        </p:spPr>
        <p:txBody>
          <a:bodyPr>
            <a:noAutofit/>
          </a:bodyPr>
          <a:lstStyle/>
          <a:p>
            <a:pPr algn="l">
              <a:lnSpc>
                <a:spcPct val="80000"/>
              </a:lnSpc>
            </a:pPr>
            <a:r>
              <a:rPr lang="es-MX" sz="8000" dirty="0">
                <a:solidFill>
                  <a:srgbClr val="231F20"/>
                </a:solidFill>
                <a:latin typeface="Helvetica Compressed" pitchFamily="50" charset="0"/>
              </a:rPr>
              <a:t>Análisis</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del</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entorno</a:t>
            </a:r>
            <a:endParaRPr lang="es-SV" sz="8000" dirty="0">
              <a:solidFill>
                <a:srgbClr val="231F20"/>
              </a:solidFill>
              <a:latin typeface="Helvetica Compressed" pitchFamily="50" charset="0"/>
            </a:endParaRPr>
          </a:p>
        </p:txBody>
      </p:sp>
      <p:sp>
        <p:nvSpPr>
          <p:cNvPr id="7" name="Rectángulo: esquinas redondeadas 6">
            <a:extLst>
              <a:ext uri="{FF2B5EF4-FFF2-40B4-BE49-F238E27FC236}">
                <a16:creationId xmlns:a16="http://schemas.microsoft.com/office/drawing/2014/main" id="{8A33F9C0-60F1-48DE-9C0D-108C005E47C6}"/>
              </a:ext>
            </a:extLst>
          </p:cNvPr>
          <p:cNvSpPr/>
          <p:nvPr/>
        </p:nvSpPr>
        <p:spPr>
          <a:xfrm>
            <a:off x="733847" y="5547671"/>
            <a:ext cx="3446267" cy="691447"/>
          </a:xfrm>
          <a:prstGeom prst="roundRect">
            <a:avLst/>
          </a:prstGeom>
          <a:noFill/>
          <a:ln w="19050">
            <a:solidFill>
              <a:srgbClr val="FEB0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Tree>
    <p:extLst>
      <p:ext uri="{BB962C8B-B14F-4D97-AF65-F5344CB8AC3E}">
        <p14:creationId xmlns:p14="http://schemas.microsoft.com/office/powerpoint/2010/main" val="101076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83FF6DD-C16E-4E2D-BC95-16B7A2549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352091" y="935943"/>
            <a:ext cx="9144000" cy="691447"/>
          </a:xfrm>
        </p:spPr>
        <p:txBody>
          <a:bodyPr>
            <a:noAutofit/>
          </a:bodyPr>
          <a:lstStyle/>
          <a:p>
            <a:r>
              <a:rPr lang="es-MX" sz="7200" dirty="0">
                <a:solidFill>
                  <a:srgbClr val="231F20"/>
                </a:solidFill>
                <a:latin typeface="Helvetica Compressed" pitchFamily="50" charset="0"/>
              </a:rPr>
              <a:t>Análisis del entorno</a:t>
            </a:r>
            <a:endParaRPr lang="es-SV" sz="7200" dirty="0">
              <a:solidFill>
                <a:srgbClr val="231F20"/>
              </a:solidFill>
              <a:latin typeface="Helvetica Compressed" pitchFamily="50" charset="0"/>
            </a:endParaRPr>
          </a:p>
        </p:txBody>
      </p:sp>
      <p:sp>
        <p:nvSpPr>
          <p:cNvPr id="7" name="Rectángulo: esquinas redondeadas 6">
            <a:extLst>
              <a:ext uri="{FF2B5EF4-FFF2-40B4-BE49-F238E27FC236}">
                <a16:creationId xmlns:a16="http://schemas.microsoft.com/office/drawing/2014/main" id="{859C070D-12DF-4B43-8636-6CB005F1A728}"/>
              </a:ext>
            </a:extLst>
          </p:cNvPr>
          <p:cNvSpPr/>
          <p:nvPr/>
        </p:nvSpPr>
        <p:spPr>
          <a:xfrm>
            <a:off x="7904907" y="750261"/>
            <a:ext cx="3446267" cy="691447"/>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4" name="Imagen 3">
            <a:extLst>
              <a:ext uri="{FF2B5EF4-FFF2-40B4-BE49-F238E27FC236}">
                <a16:creationId xmlns:a16="http://schemas.microsoft.com/office/drawing/2014/main" id="{4ACF36E5-36FB-402E-9A13-D2638E97A3BC}"/>
              </a:ext>
            </a:extLst>
          </p:cNvPr>
          <p:cNvPicPr>
            <a:picLocks noChangeAspect="1"/>
          </p:cNvPicPr>
          <p:nvPr/>
        </p:nvPicPr>
        <p:blipFill>
          <a:blip r:embed="rId3"/>
          <a:stretch>
            <a:fillRect/>
          </a:stretch>
        </p:blipFill>
        <p:spPr>
          <a:xfrm>
            <a:off x="945779" y="1860385"/>
            <a:ext cx="10300442" cy="4418897"/>
          </a:xfrm>
          <a:prstGeom prst="roundRect">
            <a:avLst/>
          </a:prstGeom>
        </p:spPr>
      </p:pic>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8237988" y="879579"/>
            <a:ext cx="2582412" cy="691447"/>
          </a:xfrm>
        </p:spPr>
        <p:txBody>
          <a:bodyPr/>
          <a:lstStyle/>
          <a:p>
            <a:pPr algn="l"/>
            <a:r>
              <a:rPr lang="es-MX" dirty="0" err="1">
                <a:solidFill>
                  <a:schemeClr val="bg1"/>
                </a:solidFill>
                <a:latin typeface="Helvetica" pitchFamily="2" charset="0"/>
              </a:rPr>
              <a:t>Keyword</a:t>
            </a:r>
            <a:r>
              <a:rPr lang="es-MX" dirty="0">
                <a:solidFill>
                  <a:schemeClr val="bg1"/>
                </a:solidFill>
                <a:latin typeface="Helvetica" pitchFamily="2" charset="0"/>
              </a:rPr>
              <a:t>: </a:t>
            </a:r>
            <a:r>
              <a:rPr lang="es-MX" b="1" dirty="0">
                <a:solidFill>
                  <a:schemeClr val="bg1"/>
                </a:solidFill>
                <a:latin typeface="Helvetica" pitchFamily="2" charset="0"/>
              </a:rPr>
              <a:t>MCP</a:t>
            </a:r>
            <a:endParaRPr lang="es-SV" dirty="0">
              <a:solidFill>
                <a:schemeClr val="bg1"/>
              </a:solidFill>
              <a:latin typeface="Helvetica" pitchFamily="2" charset="0"/>
            </a:endParaRPr>
          </a:p>
        </p:txBody>
      </p:sp>
    </p:spTree>
    <p:extLst>
      <p:ext uri="{BB962C8B-B14F-4D97-AF65-F5344CB8AC3E}">
        <p14:creationId xmlns:p14="http://schemas.microsoft.com/office/powerpoint/2010/main" val="31440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F123E4-AEBD-463F-A9B0-3C81D1B64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Estrella: 4 puntas 7">
            <a:extLst>
              <a:ext uri="{FF2B5EF4-FFF2-40B4-BE49-F238E27FC236}">
                <a16:creationId xmlns:a16="http://schemas.microsoft.com/office/drawing/2014/main" id="{460D5F17-80B6-4DCD-B847-0E1F4FCF7C1B}"/>
              </a:ext>
            </a:extLst>
          </p:cNvPr>
          <p:cNvSpPr/>
          <p:nvPr/>
        </p:nvSpPr>
        <p:spPr>
          <a:xfrm>
            <a:off x="726336" y="714399"/>
            <a:ext cx="830317" cy="830317"/>
          </a:xfrm>
          <a:prstGeom prst="star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11" name="Imagen 10">
            <a:extLst>
              <a:ext uri="{FF2B5EF4-FFF2-40B4-BE49-F238E27FC236}">
                <a16:creationId xmlns:a16="http://schemas.microsoft.com/office/drawing/2014/main" id="{EA642F65-6530-4B80-A9A5-95914F2A6A05}"/>
              </a:ext>
            </a:extLst>
          </p:cNvPr>
          <p:cNvPicPr>
            <a:picLocks noChangeAspect="1"/>
          </p:cNvPicPr>
          <p:nvPr/>
        </p:nvPicPr>
        <p:blipFill>
          <a:blip r:embed="rId3"/>
          <a:stretch>
            <a:fillRect/>
          </a:stretch>
        </p:blipFill>
        <p:spPr>
          <a:xfrm>
            <a:off x="3548743" y="711957"/>
            <a:ext cx="8303928" cy="5057167"/>
          </a:xfrm>
          <a:prstGeom prst="rect">
            <a:avLst/>
          </a:prstGeom>
        </p:spPr>
      </p:pic>
      <p:sp>
        <p:nvSpPr>
          <p:cNvPr id="7" name="Rectángulo: esquinas redondeadas 6">
            <a:extLst>
              <a:ext uri="{FF2B5EF4-FFF2-40B4-BE49-F238E27FC236}">
                <a16:creationId xmlns:a16="http://schemas.microsoft.com/office/drawing/2014/main" id="{8A33F9C0-60F1-48DE-9C0D-108C005E47C6}"/>
              </a:ext>
            </a:extLst>
          </p:cNvPr>
          <p:cNvSpPr/>
          <p:nvPr/>
        </p:nvSpPr>
        <p:spPr>
          <a:xfrm>
            <a:off x="733847" y="5547671"/>
            <a:ext cx="3446267" cy="691447"/>
          </a:xfrm>
          <a:prstGeom prst="roundRect">
            <a:avLst/>
          </a:prstGeom>
          <a:noFill/>
          <a:ln w="19050">
            <a:solidFill>
              <a:srgbClr val="0E6C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622360" y="4746332"/>
            <a:ext cx="9144000" cy="691447"/>
          </a:xfrm>
        </p:spPr>
        <p:txBody>
          <a:bodyPr>
            <a:noAutofit/>
          </a:bodyPr>
          <a:lstStyle/>
          <a:p>
            <a:pPr algn="l">
              <a:lnSpc>
                <a:spcPct val="80000"/>
              </a:lnSpc>
            </a:pPr>
            <a:r>
              <a:rPr lang="es-MX" sz="8000" dirty="0">
                <a:solidFill>
                  <a:srgbClr val="231F20"/>
                </a:solidFill>
                <a:latin typeface="Helvetica Compressed" pitchFamily="50" charset="0"/>
              </a:rPr>
              <a:t>Análisis</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del</a:t>
            </a:r>
            <a:br>
              <a:rPr lang="es-MX" sz="8000" dirty="0">
                <a:solidFill>
                  <a:srgbClr val="231F20"/>
                </a:solidFill>
                <a:latin typeface="Helvetica Compressed" pitchFamily="50" charset="0"/>
              </a:rPr>
            </a:br>
            <a:r>
              <a:rPr lang="es-MX" sz="8000" dirty="0">
                <a:solidFill>
                  <a:srgbClr val="231F20"/>
                </a:solidFill>
                <a:latin typeface="Helvetica Compressed" pitchFamily="50" charset="0"/>
              </a:rPr>
              <a:t>entorno</a:t>
            </a:r>
            <a:endParaRPr lang="es-SV" sz="80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901016" y="5673772"/>
            <a:ext cx="9144000" cy="691447"/>
          </a:xfrm>
        </p:spPr>
        <p:txBody>
          <a:bodyPr/>
          <a:lstStyle/>
          <a:p>
            <a:pPr algn="l"/>
            <a:r>
              <a:rPr lang="es-MX" dirty="0" err="1">
                <a:solidFill>
                  <a:srgbClr val="231F20"/>
                </a:solidFill>
                <a:latin typeface="Helvetica" pitchFamily="2" charset="0"/>
              </a:rPr>
              <a:t>Keyword</a:t>
            </a:r>
            <a:r>
              <a:rPr lang="es-MX" dirty="0">
                <a:solidFill>
                  <a:srgbClr val="231F20"/>
                </a:solidFill>
                <a:latin typeface="Helvetica" pitchFamily="2" charset="0"/>
              </a:rPr>
              <a:t>: </a:t>
            </a:r>
            <a:r>
              <a:rPr lang="es-MX" b="1" dirty="0">
                <a:solidFill>
                  <a:srgbClr val="231F20"/>
                </a:solidFill>
                <a:latin typeface="Helvetica" pitchFamily="2" charset="0"/>
              </a:rPr>
              <a:t>MCP</a:t>
            </a:r>
            <a:endParaRPr lang="es-SV" dirty="0">
              <a:solidFill>
                <a:srgbClr val="231F20"/>
              </a:solidFill>
              <a:latin typeface="Helvetica" pitchFamily="2" charset="0"/>
            </a:endParaRPr>
          </a:p>
        </p:txBody>
      </p:sp>
    </p:spTree>
    <p:extLst>
      <p:ext uri="{BB962C8B-B14F-4D97-AF65-F5344CB8AC3E}">
        <p14:creationId xmlns:p14="http://schemas.microsoft.com/office/powerpoint/2010/main" val="377834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2E1F999-3A2A-48AE-B5A9-90C0132A7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7DA7107-519A-44BE-9DE3-170BEBCEB1FB}"/>
              </a:ext>
            </a:extLst>
          </p:cNvPr>
          <p:cNvSpPr>
            <a:spLocks noGrp="1"/>
          </p:cNvSpPr>
          <p:nvPr>
            <p:ph type="ctrTitle"/>
          </p:nvPr>
        </p:nvSpPr>
        <p:spPr>
          <a:xfrm>
            <a:off x="-352091" y="935943"/>
            <a:ext cx="9144000" cy="691447"/>
          </a:xfrm>
        </p:spPr>
        <p:txBody>
          <a:bodyPr>
            <a:noAutofit/>
          </a:bodyPr>
          <a:lstStyle/>
          <a:p>
            <a:r>
              <a:rPr lang="es-MX" sz="7200" dirty="0">
                <a:solidFill>
                  <a:srgbClr val="231F20"/>
                </a:solidFill>
                <a:latin typeface="Helvetica Compressed" pitchFamily="50" charset="0"/>
              </a:rPr>
              <a:t>Análisis del entorno</a:t>
            </a:r>
            <a:endParaRPr lang="es-SV" sz="7200" dirty="0">
              <a:solidFill>
                <a:srgbClr val="231F20"/>
              </a:solidFill>
              <a:latin typeface="Helvetica Compressed" pitchFamily="50" charset="0"/>
            </a:endParaRPr>
          </a:p>
        </p:txBody>
      </p:sp>
      <p:sp>
        <p:nvSpPr>
          <p:cNvPr id="3" name="Subtítulo 2">
            <a:extLst>
              <a:ext uri="{FF2B5EF4-FFF2-40B4-BE49-F238E27FC236}">
                <a16:creationId xmlns:a16="http://schemas.microsoft.com/office/drawing/2014/main" id="{93B0044E-A7DF-4EFB-B935-FDA44F6DCA07}"/>
              </a:ext>
            </a:extLst>
          </p:cNvPr>
          <p:cNvSpPr>
            <a:spLocks noGrp="1"/>
          </p:cNvSpPr>
          <p:nvPr>
            <p:ph type="subTitle" idx="1"/>
          </p:nvPr>
        </p:nvSpPr>
        <p:spPr>
          <a:xfrm>
            <a:off x="8237987" y="879579"/>
            <a:ext cx="2854555" cy="691447"/>
          </a:xfrm>
        </p:spPr>
        <p:txBody>
          <a:bodyPr>
            <a:normAutofit/>
          </a:bodyPr>
          <a:lstStyle/>
          <a:p>
            <a:pPr algn="l"/>
            <a:r>
              <a:rPr lang="es-MX" dirty="0" err="1">
                <a:solidFill>
                  <a:srgbClr val="231F20"/>
                </a:solidFill>
                <a:latin typeface="Helvetica" pitchFamily="2" charset="0"/>
              </a:rPr>
              <a:t>Keyword</a:t>
            </a:r>
            <a:r>
              <a:rPr lang="es-MX" dirty="0">
                <a:solidFill>
                  <a:srgbClr val="231F20"/>
                </a:solidFill>
                <a:latin typeface="Helvetica" pitchFamily="2" charset="0"/>
              </a:rPr>
              <a:t>: </a:t>
            </a:r>
            <a:r>
              <a:rPr lang="es-MX" b="1" dirty="0">
                <a:solidFill>
                  <a:srgbClr val="231F20"/>
                </a:solidFill>
                <a:latin typeface="Helvetica" pitchFamily="2" charset="0"/>
              </a:rPr>
              <a:t>MCP-ES</a:t>
            </a:r>
            <a:endParaRPr lang="es-SV" dirty="0">
              <a:solidFill>
                <a:srgbClr val="231F20"/>
              </a:solidFill>
              <a:latin typeface="Helvetica" pitchFamily="2" charset="0"/>
            </a:endParaRPr>
          </a:p>
        </p:txBody>
      </p:sp>
      <p:sp>
        <p:nvSpPr>
          <p:cNvPr id="7" name="Rectángulo: esquinas redondeadas 6">
            <a:extLst>
              <a:ext uri="{FF2B5EF4-FFF2-40B4-BE49-F238E27FC236}">
                <a16:creationId xmlns:a16="http://schemas.microsoft.com/office/drawing/2014/main" id="{859C070D-12DF-4B43-8636-6CB005F1A728}"/>
              </a:ext>
            </a:extLst>
          </p:cNvPr>
          <p:cNvSpPr/>
          <p:nvPr/>
        </p:nvSpPr>
        <p:spPr>
          <a:xfrm>
            <a:off x="7842217" y="750261"/>
            <a:ext cx="3446267" cy="691447"/>
          </a:xfrm>
          <a:prstGeom prst="roundRect">
            <a:avLst/>
          </a:prstGeom>
          <a:noFill/>
          <a:ln w="19050">
            <a:solidFill>
              <a:srgbClr val="ED1B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dirty="0"/>
          </a:p>
        </p:txBody>
      </p:sp>
      <p:pic>
        <p:nvPicPr>
          <p:cNvPr id="14" name="Imagen 13">
            <a:extLst>
              <a:ext uri="{FF2B5EF4-FFF2-40B4-BE49-F238E27FC236}">
                <a16:creationId xmlns:a16="http://schemas.microsoft.com/office/drawing/2014/main" id="{358A34B7-D74C-4E1E-AB67-196C38BBB776}"/>
              </a:ext>
            </a:extLst>
          </p:cNvPr>
          <p:cNvPicPr>
            <a:picLocks noChangeAspect="1"/>
          </p:cNvPicPr>
          <p:nvPr/>
        </p:nvPicPr>
        <p:blipFill>
          <a:blip r:embed="rId3"/>
          <a:stretch>
            <a:fillRect/>
          </a:stretch>
        </p:blipFill>
        <p:spPr>
          <a:xfrm>
            <a:off x="1841391" y="1700344"/>
            <a:ext cx="8509217" cy="4640128"/>
          </a:xfrm>
          <a:prstGeom prst="rect">
            <a:avLst/>
          </a:prstGeom>
        </p:spPr>
      </p:pic>
      <p:sp>
        <p:nvSpPr>
          <p:cNvPr id="15" name="Elipse 14">
            <a:extLst>
              <a:ext uri="{FF2B5EF4-FFF2-40B4-BE49-F238E27FC236}">
                <a16:creationId xmlns:a16="http://schemas.microsoft.com/office/drawing/2014/main" id="{98542924-4C0A-4050-9212-A5E4C520DDFB}"/>
              </a:ext>
            </a:extLst>
          </p:cNvPr>
          <p:cNvSpPr/>
          <p:nvPr/>
        </p:nvSpPr>
        <p:spPr>
          <a:xfrm>
            <a:off x="4051148" y="4226260"/>
            <a:ext cx="764498" cy="2248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6" name="Elipse 15">
            <a:extLst>
              <a:ext uri="{FF2B5EF4-FFF2-40B4-BE49-F238E27FC236}">
                <a16:creationId xmlns:a16="http://schemas.microsoft.com/office/drawing/2014/main" id="{6E7B4206-C6EF-4CDD-B73B-352EC7A0CD65}"/>
              </a:ext>
            </a:extLst>
          </p:cNvPr>
          <p:cNvSpPr/>
          <p:nvPr/>
        </p:nvSpPr>
        <p:spPr>
          <a:xfrm>
            <a:off x="2717023" y="3019552"/>
            <a:ext cx="3447736" cy="5066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7" name="Elipse 16">
            <a:extLst>
              <a:ext uri="{FF2B5EF4-FFF2-40B4-BE49-F238E27FC236}">
                <a16:creationId xmlns:a16="http://schemas.microsoft.com/office/drawing/2014/main" id="{11FB232C-650E-4967-810F-643DF85D6299}"/>
              </a:ext>
            </a:extLst>
          </p:cNvPr>
          <p:cNvSpPr/>
          <p:nvPr/>
        </p:nvSpPr>
        <p:spPr>
          <a:xfrm>
            <a:off x="2899402" y="5875775"/>
            <a:ext cx="764498" cy="2248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97887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6106</TotalTime>
  <Words>3686</Words>
  <Application>Microsoft Office PowerPoint</Application>
  <PresentationFormat>Panorámica</PresentationFormat>
  <Paragraphs>492</Paragraphs>
  <Slides>50</Slides>
  <Notes>15</Notes>
  <HiddenSlides>8</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50</vt:i4>
      </vt:variant>
    </vt:vector>
  </HeadingPairs>
  <TitlesOfParts>
    <vt:vector size="58" baseType="lpstr">
      <vt:lpstr>Arial</vt:lpstr>
      <vt:lpstr>Calibri</vt:lpstr>
      <vt:lpstr>Calibri Light</vt:lpstr>
      <vt:lpstr>Helvetica</vt:lpstr>
      <vt:lpstr>Helvetica Compressed</vt:lpstr>
      <vt:lpstr>Helvetica Light</vt:lpstr>
      <vt:lpstr>Helvetica Neue</vt:lpstr>
      <vt:lpstr>Tema de Office</vt:lpstr>
      <vt:lpstr>Estrategia Digital para el Mecanismo de Coordinación de País El Salvador de lucha contra el VIH, Tuberculosis y Malaria</vt:lpstr>
      <vt:lpstr>Apoyo técnico:  </vt:lpstr>
      <vt:lpstr>Análisis del entorno</vt:lpstr>
      <vt:lpstr>Análisis del entorno</vt:lpstr>
      <vt:lpstr>Análisis del entorno</vt:lpstr>
      <vt:lpstr>Análisis del entorno</vt:lpstr>
      <vt:lpstr>Análisis del entorno</vt:lpstr>
      <vt:lpstr>Análisis del entorno</vt:lpstr>
      <vt:lpstr>Análisis del entorno</vt:lpstr>
      <vt:lpstr>Análisis del entorno</vt:lpstr>
      <vt:lpstr>Análisis del entorno</vt:lpstr>
      <vt:lpstr>Análisis del entorno</vt:lpstr>
      <vt:lpstr>Análisis del entorno</vt:lpstr>
      <vt:lpstr>Análisis del entorno</vt:lpstr>
      <vt:lpstr>Análisis del entorno</vt:lpstr>
      <vt:lpstr>Análisis del entorno</vt:lpstr>
      <vt:lpstr>Análisis</vt:lpstr>
      <vt:lpstr>Análisis</vt:lpstr>
      <vt:lpstr>Análisis</vt:lpstr>
      <vt:lpstr>Análisis</vt:lpstr>
      <vt:lpstr>Análisis del entorno</vt:lpstr>
      <vt:lpstr>Análisis del entorno</vt:lpstr>
      <vt:lpstr>¿Qué es la Comunicación  Digital?</vt:lpstr>
      <vt:lpstr>¿Qué entiendes por una estrategia  de comunicación digital?</vt:lpstr>
      <vt:lpstr>¿Cómo considera la comunicación en RRSS del MCP-ES?</vt:lpstr>
      <vt:lpstr>¿Cuáles RRSS tiene usted?</vt:lpstr>
      <vt:lpstr>¿Cuáles son las redes sociales  del MCP-ES?</vt:lpstr>
      <vt:lpstr>¿Qué contenido consume?</vt:lpstr>
      <vt:lpstr>¿Qué formatos prefiere?</vt:lpstr>
      <vt:lpstr>Objetivos</vt:lpstr>
      <vt:lpstr>Público A </vt:lpstr>
      <vt:lpstr>Público A </vt:lpstr>
      <vt:lpstr>Público B </vt:lpstr>
      <vt:lpstr>Público C </vt:lpstr>
      <vt:lpstr>Público D </vt:lpstr>
      <vt:lpstr>Público E </vt:lpstr>
      <vt:lpstr>Público F </vt:lpstr>
      <vt:lpstr>Público G </vt:lpstr>
      <vt:lpstr>Tabla de coincidencia</vt:lpstr>
      <vt:lpstr>RRSS</vt:lpstr>
      <vt:lpstr>RRSS</vt:lpstr>
      <vt:lpstr>Temáticas de interés</vt:lpstr>
      <vt:lpstr>Pastel de contenido</vt:lpstr>
      <vt:lpstr>Programación</vt:lpstr>
      <vt:lpstr>Tips </vt:lpstr>
      <vt:lpstr>Generar alcance</vt:lpstr>
      <vt:lpstr>KPI’s</vt:lpstr>
      <vt:lpstr>Etapas de  implementación</vt:lpstr>
      <vt:lpstr>Etapas de  implementación</vt:lpstr>
      <vt:lpstr>Estrategia Digital para el Mecanismo de Coordinación de País El Salvador de lucha contra el VIH, Tuberculosis y Malaria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del entorno</dc:title>
  <dc:creator>Fuentes, Erick</dc:creator>
  <cp:lastModifiedBy>Administración y Comunicaciones MCP</cp:lastModifiedBy>
  <cp:revision>155</cp:revision>
  <dcterms:created xsi:type="dcterms:W3CDTF">2024-09-30T13:37:29Z</dcterms:created>
  <dcterms:modified xsi:type="dcterms:W3CDTF">2024-11-07T14:39:51Z</dcterms:modified>
</cp:coreProperties>
</file>