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88" r:id="rId5"/>
    <p:sldId id="273" r:id="rId6"/>
    <p:sldId id="275" r:id="rId7"/>
    <p:sldId id="259" r:id="rId8"/>
    <p:sldId id="289" r:id="rId9"/>
    <p:sldId id="291" r:id="rId10"/>
    <p:sldId id="29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94" autoAdjust="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11/5/2024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CA527-F925-414F-B4F4-8F4244CDDC80}" type="datetimeFigureOut">
              <a:rPr lang="en-US" smtClean="0"/>
              <a:t>11/5/2024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7E2AA-278D-0B48-A5DE-00B1FC5BDAF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55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34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272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D56268A4-B555-72BE-6160-318763ECA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44DBA-D665-923B-A38C-C68A9C03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4">
            <a:extLst>
              <a:ext uri="{FF2B5EF4-FFF2-40B4-BE49-F238E27FC236}">
                <a16:creationId xmlns:a16="http://schemas.microsoft.com/office/drawing/2014/main" id="{7C62E1FE-8CAE-1FE1-6A91-DFE7F1D87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219"/>
            <a:ext cx="10389243" cy="1424470"/>
          </a:xfrm>
        </p:spPr>
        <p:txBody>
          <a:bodyPr anchor="ctr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79325"/>
            <a:ext cx="3490732" cy="4297680"/>
          </a:xfrm>
        </p:spPr>
        <p:txBody>
          <a:bodyPr tIns="27432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 indent="0">
              <a:spcBef>
                <a:spcPts val="1000"/>
              </a:spcBef>
              <a:spcAft>
                <a:spcPts val="1000"/>
              </a:spcAft>
              <a:buNone/>
              <a:defRPr sz="1800"/>
            </a:lvl2pPr>
            <a:lvl3pPr marL="685800" indent="0">
              <a:spcBef>
                <a:spcPts val="1000"/>
              </a:spcBef>
              <a:spcAft>
                <a:spcPts val="1000"/>
              </a:spcAft>
              <a:buNone/>
              <a:defRPr sz="1800"/>
            </a:lvl3pPr>
            <a:lvl4pPr marL="1143000" indent="0">
              <a:spcBef>
                <a:spcPts val="1000"/>
              </a:spcBef>
              <a:spcAft>
                <a:spcPts val="1000"/>
              </a:spcAft>
              <a:buNone/>
              <a:defRPr sz="1800"/>
            </a:lvl4pPr>
            <a:lvl5pPr marL="1600200" indent="0">
              <a:spcBef>
                <a:spcPts val="1000"/>
              </a:spcBef>
              <a:spcAft>
                <a:spcPts val="10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02552" y="1779325"/>
            <a:ext cx="6724891" cy="4297680"/>
          </a:xfrm>
        </p:spPr>
        <p:txBody>
          <a:bodyPr/>
          <a:lstStyle/>
          <a:p>
            <a:r>
              <a:rPr lang="es-ES"/>
              <a:t>Haga clic en el icono para agregar una tabla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7">
            <a:extLst>
              <a:ext uri="{FF2B5EF4-FFF2-40B4-BE49-F238E27FC236}">
                <a16:creationId xmlns:a16="http://schemas.microsoft.com/office/drawing/2014/main" id="{32B61A96-5F36-8895-B920-FC12FD76D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74BC39-6D56-474E-28BE-99260516A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3070" y="914400"/>
            <a:ext cx="10045861" cy="114668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23687" y="2288614"/>
            <a:ext cx="5382228" cy="34755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685800">
              <a:spcBef>
                <a:spcPts val="600"/>
              </a:spcBef>
              <a:spcAft>
                <a:spcPts val="600"/>
              </a:spcAft>
              <a:defRPr sz="1800"/>
            </a:lvl2pPr>
            <a:lvl3pPr marL="1143000">
              <a:spcBef>
                <a:spcPts val="600"/>
              </a:spcBef>
              <a:spcAft>
                <a:spcPts val="600"/>
              </a:spcAft>
              <a:defRPr sz="1800"/>
            </a:lvl3pPr>
            <a:lvl4pPr marL="1600200">
              <a:spcBef>
                <a:spcPts val="600"/>
              </a:spcBef>
              <a:spcAft>
                <a:spcPts val="600"/>
              </a:spcAft>
              <a:defRPr sz="1800"/>
            </a:lvl4pPr>
            <a:lvl5pPr marL="20574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51790" y="2288614"/>
            <a:ext cx="3108960" cy="3475578"/>
          </a:xfrm>
        </p:spPr>
        <p:txBody>
          <a:bodyPr tIns="9144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685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4">
            <a:extLst>
              <a:ext uri="{FF2B5EF4-FFF2-40B4-BE49-F238E27FC236}">
                <a16:creationId xmlns:a16="http://schemas.microsoft.com/office/drawing/2014/main" id="{55E792AE-CF37-9DD8-2703-49480775F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3629"/>
            <a:ext cx="105156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14400" y="1779325"/>
            <a:ext cx="10361676" cy="429768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en el icono para agregar una tabla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3">
            <a:extLst>
              <a:ext uri="{FF2B5EF4-FFF2-40B4-BE49-F238E27FC236}">
                <a16:creationId xmlns:a16="http://schemas.microsoft.com/office/drawing/2014/main" id="{A1BB4149-7987-3EF4-952D-2271B4DD8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B335AD-7A4B-841B-52BC-8FF32D99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99368" y="0"/>
            <a:ext cx="459326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75" y="92597"/>
            <a:ext cx="3905250" cy="3032567"/>
          </a:xfrm>
        </p:spPr>
        <p:txBody>
          <a:bodyPr anchor="b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3E19FD-68BB-0F8D-21CF-9E48B8060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75" y="4004321"/>
            <a:ext cx="3905250" cy="27432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8">
            <a:extLst>
              <a:ext uri="{FF2B5EF4-FFF2-40B4-BE49-F238E27FC236}">
                <a16:creationId xmlns:a16="http://schemas.microsoft.com/office/drawing/2014/main" id="{31550E6E-10D6-E75A-F6B1-8800DAC2C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3038" y="1457865"/>
            <a:ext cx="3200400" cy="4580626"/>
          </a:xfrm>
        </p:spPr>
        <p:txBody>
          <a:bodyPr anchor="t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6287" y="1457864"/>
            <a:ext cx="4986068" cy="4580627"/>
          </a:xfrm>
        </p:spPr>
        <p:txBody>
          <a:bodyPr tIns="45720"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2400"/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2000"/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800"/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61F88592-24FD-96EC-ADB3-C0B7682D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lIns="274320" rIns="274320" anchor="ctr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424" y="787077"/>
            <a:ext cx="5166167" cy="5289631"/>
          </a:xfrm>
          <a:solidFill>
            <a:schemeClr val="bg1">
              <a:alpha val="95000"/>
            </a:schemeClr>
          </a:solidFill>
        </p:spPr>
        <p:txBody>
          <a:bodyPr>
            <a:no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3">
            <a:extLst>
              <a:ext uri="{FF2B5EF4-FFF2-40B4-BE49-F238E27FC236}">
                <a16:creationId xmlns:a16="http://schemas.microsoft.com/office/drawing/2014/main" id="{BD017017-3234-8C24-B9FC-80FB1120D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226FA8-C264-7189-EEA0-526400907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6135" y="1124887"/>
            <a:ext cx="4480560" cy="2352356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6135" y="3571197"/>
            <a:ext cx="4476967" cy="2123547"/>
          </a:xfrm>
        </p:spPr>
        <p:txBody>
          <a:bodyPr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9545" y="1148037"/>
            <a:ext cx="4365199" cy="454670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18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7">
            <a:extLst>
              <a:ext uri="{FF2B5EF4-FFF2-40B4-BE49-F238E27FC236}">
                <a16:creationId xmlns:a16="http://schemas.microsoft.com/office/drawing/2014/main" id="{28B211FD-99D2-B373-669F-6E0F8E5B3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079EDA-1B98-E3C1-23AD-7FB6F39FE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598" y="995425"/>
            <a:ext cx="8958805" cy="107723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BDAEBE-3A0C-BBCD-A1F0-E1F1E07000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616599" y="2257061"/>
            <a:ext cx="8958804" cy="354185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236F3DDC-7FF8-F6A3-16EA-A01E7F795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Title 33">
            <a:extLst>
              <a:ext uri="{FF2B5EF4-FFF2-40B4-BE49-F238E27FC236}">
                <a16:creationId xmlns:a16="http://schemas.microsoft.com/office/drawing/2014/main" id="{E728EBB2-9164-AC06-6682-9505D88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15924" y="777240"/>
            <a:ext cx="6115497" cy="530352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937" y="879674"/>
            <a:ext cx="5377406" cy="2550005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3BA3AA6-E309-C0C7-B2C6-3705384B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7638" y="3576900"/>
            <a:ext cx="4126635" cy="223361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540E5FCC-3981-FB51-F0ED-B8BAB5C45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CE2C9E-7BC3-0EB6-EBE4-26EE33A1F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357" y="891251"/>
            <a:ext cx="9653286" cy="1158254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B36301-48E6-AF64-5055-0CCA79474EA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400540" y="2257062"/>
            <a:ext cx="406271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F973906-E48D-CA3F-3E96-205D2E688DC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88311" y="2257061"/>
            <a:ext cx="420315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4">
            <a:extLst>
              <a:ext uri="{FF2B5EF4-FFF2-40B4-BE49-F238E27FC236}">
                <a16:creationId xmlns:a16="http://schemas.microsoft.com/office/drawing/2014/main" id="{07AB38AA-85DC-3DF3-4ED4-B78FB670F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2DD44F-3200-BF06-94F9-C6A07EA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361" y="777240"/>
            <a:ext cx="10007278" cy="1283843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7029" y="2261313"/>
            <a:ext cx="3275746" cy="36533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2AA9CA0-D45C-FE27-D4E4-DD219364E4F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50734" y="2261313"/>
            <a:ext cx="5594236" cy="36533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F1219773-33FA-E4F9-4EAE-0764613F6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817C37-9292-1CF3-6529-DEF717427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1275" y="1134320"/>
            <a:ext cx="4803494" cy="1956122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1275" y="3418271"/>
            <a:ext cx="4803494" cy="2305409"/>
          </a:xfrm>
        </p:spPr>
        <p:txBody>
          <a:bodyPr>
            <a:noAutofit/>
          </a:bodyPr>
          <a:lstStyle>
            <a:lvl1pPr marL="0" indent="0" algn="l">
              <a:spcAft>
                <a:spcPts val="1000"/>
              </a:spcAft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5D7B0DF-23EB-406B-9FAA-0182626A91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8563" y="1146638"/>
            <a:ext cx="4389120" cy="4572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t>11/5/2024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59" r:id="rId4"/>
    <p:sldLayoutId id="2147483650" r:id="rId5"/>
    <p:sldLayoutId id="2147483652" r:id="rId6"/>
    <p:sldLayoutId id="2147483662" r:id="rId7"/>
    <p:sldLayoutId id="2147483663" r:id="rId8"/>
    <p:sldLayoutId id="2147483649" r:id="rId9"/>
    <p:sldLayoutId id="2147483666" r:id="rId10"/>
    <p:sldLayoutId id="2147483664" r:id="rId11"/>
    <p:sldLayoutId id="2147483665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86000"/>
            <a:ext cx="9144000" cy="2286000"/>
          </a:xfrm>
          <a:noFill/>
        </p:spPr>
        <p:txBody>
          <a:bodyPr>
            <a:noAutofit/>
          </a:bodyPr>
          <a:lstStyle/>
          <a:p>
            <a:r>
              <a:rPr lang="es-ES" dirty="0"/>
              <a:t>MCP- ES </a:t>
            </a:r>
            <a:br>
              <a:rPr lang="es-ES" dirty="0"/>
            </a:br>
            <a:r>
              <a:rPr lang="es-ES" dirty="0"/>
              <a:t>PERSPECTIVA ÉTICA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028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A8735-F1DC-1DE6-0A38-429B2F66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4503" y="2369575"/>
            <a:ext cx="7197213" cy="3212456"/>
          </a:xfrm>
          <a:noFill/>
        </p:spPr>
        <p:txBody>
          <a:bodyPr anchor="t">
            <a:normAutofit/>
          </a:bodyPr>
          <a:lstStyle/>
          <a:p>
            <a:r>
              <a:rPr lang="en-US" sz="4000" dirty="0"/>
              <a:t>¿</a:t>
            </a:r>
            <a:r>
              <a:rPr lang="en-US" sz="4000" dirty="0">
                <a:highlight>
                  <a:srgbClr val="00FF00"/>
                </a:highlight>
              </a:rPr>
              <a:t>QUÉ EXPECTATIVA?</a:t>
            </a:r>
          </a:p>
          <a:p>
            <a:r>
              <a:rPr lang="en-US" sz="4000" dirty="0"/>
              <a:t>¿</a:t>
            </a:r>
            <a:r>
              <a:rPr lang="en-US" sz="4000" dirty="0">
                <a:highlight>
                  <a:srgbClr val="00FF00"/>
                </a:highlight>
              </a:rPr>
              <a:t>QUÉ PROPÓSITO?</a:t>
            </a:r>
          </a:p>
        </p:txBody>
      </p:sp>
    </p:spTree>
    <p:extLst>
      <p:ext uri="{BB962C8B-B14F-4D97-AF65-F5344CB8AC3E}">
        <p14:creationId xmlns:p14="http://schemas.microsoft.com/office/powerpoint/2010/main" val="2070817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034E89-1952-5288-08A0-70A4A73BE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8361" y="798653"/>
            <a:ext cx="9517626" cy="5289630"/>
          </a:xfrm>
          <a:solidFill>
            <a:schemeClr val="bg1">
              <a:alpha val="95000"/>
            </a:schemeClr>
          </a:solidFill>
        </p:spPr>
        <p:txBody>
          <a:bodyPr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br>
              <a:rPr lang="es-ES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3600" kern="1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ponernos de acuerdo sobre los conceptos</a:t>
            </a:r>
            <a:br>
              <a:rPr lang="es-ES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E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E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Filosofía</a:t>
            </a:r>
            <a:r>
              <a:rPr lang="es-E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“ciencia que trata de la esencia, propiedades, causas y efectos de las cosas naturales”. 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Ética: “</a:t>
            </a:r>
            <a:r>
              <a:rPr lang="es-E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Parte de la filosofía, que trata de la moral y de las obligaciones del hombre” (y de las mujeres)</a:t>
            </a:r>
            <a:br>
              <a:rPr lang="en-US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Diccionario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la RAE</a:t>
            </a:r>
            <a:endParaRPr lang="en-US" dirty="0"/>
          </a:p>
        </p:txBody>
      </p:sp>
      <p:pic>
        <p:nvPicPr>
          <p:cNvPr id="10" name="Picture Placeholder 16" descr="team member&#10;">
            <a:extLst>
              <a:ext uri="{FF2B5EF4-FFF2-40B4-BE49-F238E27FC236}">
                <a16:creationId xmlns:a16="http://schemas.microsoft.com/office/drawing/2014/main" id="{A7CE32F5-A0B3-2021-DCFD-DD6B651F75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" r="76"/>
          <a:stretch/>
        </p:blipFill>
        <p:spPr>
          <a:xfrm>
            <a:off x="11159613" y="787077"/>
            <a:ext cx="90978" cy="5289631"/>
          </a:xfrm>
        </p:spPr>
      </p:pic>
    </p:spTree>
    <p:extLst>
      <p:ext uri="{BB962C8B-B14F-4D97-AF65-F5344CB8AC3E}">
        <p14:creationId xmlns:p14="http://schemas.microsoft.com/office/powerpoint/2010/main" val="370945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671" y="707922"/>
            <a:ext cx="9292024" cy="4986821"/>
          </a:xfrm>
          <a:noFill/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Moral: “</a:t>
            </a:r>
            <a:r>
              <a:rPr lang="es-E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perteneciente o relativo a las acciones o caracteres de las personas, desde el punto de vista de la bondad o malicia. Que no cae bajo la jurisdicción de los sentidos, por ser de la apreciación del entendimiento o la conciencia”. (al fuero interno)</a:t>
            </a:r>
            <a:b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2800" kern="100" dirty="0">
                <a:effectLst/>
                <a:highlight>
                  <a:srgbClr val="00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Filosofía moral</a:t>
            </a:r>
            <a:r>
              <a:rPr lang="es-E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“la que trata de la bondad o malicia de las acciones humanas”.</a:t>
            </a:r>
            <a:b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Diccionario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la RAE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08037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BD64BD-AEAD-3251-E1F9-DAA8ED6C0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038" y="2536723"/>
            <a:ext cx="3200400" cy="3501768"/>
          </a:xfrm>
        </p:spPr>
        <p:txBody>
          <a:bodyPr/>
          <a:lstStyle/>
          <a:p>
            <a:r>
              <a:rPr lang="es-ES" dirty="0">
                <a:highlight>
                  <a:srgbClr val="00FF00"/>
                </a:highlight>
              </a:rPr>
              <a:t>Rol de los sectores representados en el MCP-ES</a:t>
            </a:r>
            <a:endParaRPr lang="en-US" dirty="0">
              <a:highlight>
                <a:srgbClr val="00FF00"/>
              </a:highligh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AB2897-998A-43A6-2ABB-90EEDDFF7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" sz="2800" dirty="0">
                <a:highlight>
                  <a:srgbClr val="FFFF00"/>
                </a:highlight>
              </a:rPr>
              <a:t>¿Es lo que el FM pide?</a:t>
            </a:r>
          </a:p>
          <a:p>
            <a:r>
              <a:rPr lang="es-ES" sz="2800" dirty="0">
                <a:highlight>
                  <a:srgbClr val="FFFF00"/>
                </a:highlight>
              </a:rPr>
              <a:t>¿Es lo contenido en los estatutos?</a:t>
            </a:r>
          </a:p>
          <a:p>
            <a:r>
              <a:rPr lang="es-ES" sz="2800" dirty="0">
                <a:highlight>
                  <a:srgbClr val="FFFF00"/>
                </a:highlight>
              </a:rPr>
              <a:t>¿Si hace falta algo,  que espacio tenemos para expresarlo?</a:t>
            </a:r>
          </a:p>
          <a:p>
            <a:r>
              <a:rPr lang="es-ES" sz="2800" dirty="0">
                <a:highlight>
                  <a:srgbClr val="FFFF00"/>
                </a:highlight>
              </a:rPr>
              <a:t>¿Es nuestro mejor esfuerzo?</a:t>
            </a:r>
          </a:p>
          <a:p>
            <a:r>
              <a:rPr lang="es-ES" sz="2800" dirty="0">
                <a:highlight>
                  <a:srgbClr val="FFFF00"/>
                </a:highlight>
              </a:rPr>
              <a:t>¿Obtenemos los mejores resultados?</a:t>
            </a:r>
          </a:p>
          <a:p>
            <a:r>
              <a:rPr lang="es-ES" sz="2800" dirty="0">
                <a:highlight>
                  <a:srgbClr val="FFFF00"/>
                </a:highlight>
              </a:rPr>
              <a:t>¿Cumplimos con el código de ética?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34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7CFE6ED-3ABF-6451-4CB1-2F12373E3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598" y="995425"/>
            <a:ext cx="8958805" cy="107723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</a:pPr>
            <a:r>
              <a:rPr kumimoji="0" lang="en-US" altLang="en-US" sz="2000" b="1" i="0" u="none" strike="noStrike" kern="1200" cap="none" normalizeH="0" baseline="0">
                <a:ln>
                  <a:noFill/>
                </a:ln>
                <a:effectLst/>
                <a:latin typeface="+mj-lt"/>
                <a:ea typeface="+mj-ea"/>
                <a:cs typeface="+mj-cs"/>
              </a:rPr>
              <a:t>Tabla 1. Tamaño de población, prevalencia e Índice de positivad</a:t>
            </a:r>
            <a:endParaRPr kumimoji="0" lang="en-US" altLang="en-US" sz="2000" b="0" i="0" u="none" strike="noStrike" kern="1200" cap="none" normalizeH="0" baseline="0">
              <a:ln>
                <a:noFill/>
              </a:ln>
              <a:effectLst/>
              <a:latin typeface="+mj-lt"/>
              <a:ea typeface="+mj-ea"/>
              <a:cs typeface="+mj-cs"/>
            </a:endParaRPr>
          </a:p>
          <a:p>
            <a:pPr marL="0" marR="0" lvl="0" indent="0" algn="ctr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</a:pPr>
            <a:r>
              <a:rPr kumimoji="0" lang="en-US" altLang="en-US" sz="2000" b="1" i="0" u="none" strike="noStrike" kern="1200" cap="none" normalizeH="0" baseline="0">
                <a:ln>
                  <a:noFill/>
                </a:ln>
                <a:effectLst/>
                <a:latin typeface="+mj-lt"/>
                <a:ea typeface="+mj-ea"/>
                <a:cs typeface="+mj-cs"/>
              </a:rPr>
              <a:t>de VIH en Poblaciones clave.</a:t>
            </a:r>
            <a:endParaRPr kumimoji="0" lang="en-US" altLang="en-US" sz="2000" b="0" i="0" u="none" strike="noStrike" kern="1200" cap="none" normalizeH="0" baseline="0">
              <a:ln>
                <a:noFill/>
              </a:ln>
              <a:effectLst/>
              <a:latin typeface="+mj-lt"/>
              <a:ea typeface="+mj-ea"/>
              <a:cs typeface="+mj-cs"/>
            </a:endParaRPr>
          </a:p>
          <a:p>
            <a:pPr marL="0" marR="0" lvl="0" indent="0" algn="ctr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</a:pPr>
            <a:r>
              <a:rPr kumimoji="0" lang="en-US" altLang="en-US" sz="2000" b="0" i="0" u="none" strike="noStrike" kern="1200" cap="none" normalizeH="0" baseline="0">
                <a:ln>
                  <a:noFill/>
                </a:ln>
                <a:effectLst/>
                <a:latin typeface="+mj-lt"/>
                <a:ea typeface="+mj-ea"/>
                <a:cs typeface="+mj-cs"/>
              </a:rPr>
              <a:t>Fuente:  a) PENM VIH 2022-2027, página 28. [Anexo 5]   | b) PUDR 2023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44FF2EAD-AE60-1164-36F9-54B0A348B6D1}"/>
              </a:ext>
            </a:extLst>
          </p:cNvPr>
          <p:cNvGraphicFramePr>
            <a:graphicFrameLocks noGrp="1"/>
          </p:cNvGraphicFramePr>
          <p:nvPr>
            <p:ph sz="half" idx="14"/>
            <p:extLst>
              <p:ext uri="{D42A27DB-BD31-4B8C-83A1-F6EECF244321}">
                <p14:modId xmlns:p14="http://schemas.microsoft.com/office/powerpoint/2010/main" val="4109254787"/>
              </p:ext>
            </p:extLst>
          </p:nvPr>
        </p:nvGraphicFramePr>
        <p:xfrm>
          <a:off x="1616599" y="2530745"/>
          <a:ext cx="8958807" cy="2994489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2558387">
                  <a:extLst>
                    <a:ext uri="{9D8B030D-6E8A-4147-A177-3AD203B41FA5}">
                      <a16:colId xmlns:a16="http://schemas.microsoft.com/office/drawing/2014/main" val="3145085620"/>
                    </a:ext>
                  </a:extLst>
                </a:gridCol>
                <a:gridCol w="1062663">
                  <a:extLst>
                    <a:ext uri="{9D8B030D-6E8A-4147-A177-3AD203B41FA5}">
                      <a16:colId xmlns:a16="http://schemas.microsoft.com/office/drawing/2014/main" val="3831711384"/>
                    </a:ext>
                  </a:extLst>
                </a:gridCol>
                <a:gridCol w="920589">
                  <a:extLst>
                    <a:ext uri="{9D8B030D-6E8A-4147-A177-3AD203B41FA5}">
                      <a16:colId xmlns:a16="http://schemas.microsoft.com/office/drawing/2014/main" val="399816532"/>
                    </a:ext>
                  </a:extLst>
                </a:gridCol>
                <a:gridCol w="800810">
                  <a:extLst>
                    <a:ext uri="{9D8B030D-6E8A-4147-A177-3AD203B41FA5}">
                      <a16:colId xmlns:a16="http://schemas.microsoft.com/office/drawing/2014/main" val="3404281431"/>
                    </a:ext>
                  </a:extLst>
                </a:gridCol>
                <a:gridCol w="424361">
                  <a:extLst>
                    <a:ext uri="{9D8B030D-6E8A-4147-A177-3AD203B41FA5}">
                      <a16:colId xmlns:a16="http://schemas.microsoft.com/office/drawing/2014/main" val="212219620"/>
                    </a:ext>
                  </a:extLst>
                </a:gridCol>
                <a:gridCol w="1226149">
                  <a:extLst>
                    <a:ext uri="{9D8B030D-6E8A-4147-A177-3AD203B41FA5}">
                      <a16:colId xmlns:a16="http://schemas.microsoft.com/office/drawing/2014/main" val="2413571019"/>
                    </a:ext>
                  </a:extLst>
                </a:gridCol>
                <a:gridCol w="1052592">
                  <a:extLst>
                    <a:ext uri="{9D8B030D-6E8A-4147-A177-3AD203B41FA5}">
                      <a16:colId xmlns:a16="http://schemas.microsoft.com/office/drawing/2014/main" val="1308403282"/>
                    </a:ext>
                  </a:extLst>
                </a:gridCol>
                <a:gridCol w="913256">
                  <a:extLst>
                    <a:ext uri="{9D8B030D-6E8A-4147-A177-3AD203B41FA5}">
                      <a16:colId xmlns:a16="http://schemas.microsoft.com/office/drawing/2014/main" val="3823304359"/>
                    </a:ext>
                  </a:extLst>
                </a:gridCol>
              </a:tblGrid>
              <a:tr h="28913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Tipo de</a:t>
                      </a:r>
                      <a:endParaRPr lang="en-US" sz="1800" kern="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población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Tamaño </a:t>
                      </a:r>
                      <a:r>
                        <a:rPr lang="es-ES" sz="1500" kern="100" baseline="30000">
                          <a:effectLst/>
                        </a:rPr>
                        <a:t>a)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Prevalencia</a:t>
                      </a:r>
                      <a:r>
                        <a:rPr lang="es-ES" sz="1500" kern="100" baseline="30000">
                          <a:effectLst/>
                        </a:rPr>
                        <a:t> a)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Positividad año 2023</a:t>
                      </a:r>
                      <a:r>
                        <a:rPr lang="es-ES" sz="1500" kern="100" baseline="30000">
                          <a:effectLst/>
                        </a:rPr>
                        <a:t>b)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91131"/>
                  </a:ext>
                </a:extLst>
              </a:tr>
              <a:tr h="9086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2016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2024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Se</a:t>
                      </a:r>
                      <a:endParaRPr lang="en-US" sz="1800" kern="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realizaron</a:t>
                      </a:r>
                      <a:endParaRPr lang="en-US" sz="1800" kern="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prueba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S" sz="1500" kern="100">
                          <a:effectLst/>
                        </a:rPr>
                        <a:t>Nuevas</a:t>
                      </a:r>
                      <a:endParaRPr lang="en-US" sz="1800" kern="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S" sz="1500" kern="100">
                          <a:effectLst/>
                        </a:rPr>
                        <a:t>notifica-</a:t>
                      </a:r>
                      <a:endParaRPr lang="en-US" sz="1800" kern="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S" sz="1500" kern="100">
                          <a:effectLst/>
                        </a:rPr>
                        <a:t>ciones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S" sz="1500" kern="100">
                          <a:effectLst/>
                        </a:rPr>
                        <a:t>%</a:t>
                      </a:r>
                      <a:endParaRPr lang="en-US" sz="1800" kern="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S" sz="1500" kern="100">
                          <a:effectLst/>
                        </a:rPr>
                        <a:t>Positi-</a:t>
                      </a:r>
                      <a:endParaRPr lang="en-US" sz="1800" kern="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ES" sz="1500" kern="100">
                          <a:effectLst/>
                        </a:rPr>
                        <a:t>vidad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extLst>
                  <a:ext uri="{0D108BD9-81ED-4DB2-BD59-A6C34878D82A}">
                    <a16:rowId xmlns:a16="http://schemas.microsoft.com/office/drawing/2014/main" val="1378119835"/>
                  </a:ext>
                </a:extLst>
              </a:tr>
              <a:tr h="598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Trabajadoras</a:t>
                      </a:r>
                      <a:endParaRPr lang="en-US" sz="1800" kern="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sexuales (TS)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26,066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8.1%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2.8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14,062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14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0.10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extLst>
                  <a:ext uri="{0D108BD9-81ED-4DB2-BD59-A6C34878D82A}">
                    <a16:rowId xmlns:a16="http://schemas.microsoft.com/office/drawing/2014/main" val="3989682367"/>
                  </a:ext>
                </a:extLst>
              </a:tr>
              <a:tr h="598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Hombres que tienen</a:t>
                      </a:r>
                      <a:endParaRPr lang="en-US" sz="1800" kern="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sexo con hombres (HSH)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61,327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10.5%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5.7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37,850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417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1.10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extLst>
                  <a:ext uri="{0D108BD9-81ED-4DB2-BD59-A6C34878D82A}">
                    <a16:rowId xmlns:a16="http://schemas.microsoft.com/office/drawing/2014/main" val="895351027"/>
                  </a:ext>
                </a:extLst>
              </a:tr>
              <a:tr h="598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Mujeres Trans</a:t>
                      </a:r>
                      <a:endParaRPr lang="en-US" sz="1800" kern="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(MTrans)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1,956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16.2%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13.1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 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1,995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23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s-ES" sz="1500" kern="100">
                          <a:effectLst/>
                        </a:rPr>
                        <a:t>1.15</a:t>
                      </a:r>
                      <a:endParaRPr lang="en-US" sz="18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105601" marR="105601" marT="0" marB="0" anchor="ctr"/>
                </a:tc>
                <a:extLst>
                  <a:ext uri="{0D108BD9-81ED-4DB2-BD59-A6C34878D82A}">
                    <a16:rowId xmlns:a16="http://schemas.microsoft.com/office/drawing/2014/main" val="1125584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0588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858231-D21C-8F4B-A0CA-1EB5D8641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Interpretación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8D182F-2862-29BE-DA60-ED660DAB6FEC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s-ES" b="1" dirty="0"/>
          </a:p>
          <a:p>
            <a:endParaRPr lang="es-ES" b="1" dirty="0"/>
          </a:p>
          <a:p>
            <a:r>
              <a:rPr lang="es-ES" b="1"/>
              <a:t>En resumen:</a:t>
            </a:r>
            <a:endParaRPr lang="es-ES" b="1" dirty="0"/>
          </a:p>
          <a:p>
            <a:r>
              <a:rPr lang="es-ES" b="1" dirty="0"/>
              <a:t>¿Reflejan estos datos nuestra realidad?</a:t>
            </a:r>
            <a:r>
              <a:rPr lang="en-US" b="1" dirty="0"/>
              <a:t> </a:t>
            </a:r>
          </a:p>
          <a:p>
            <a:r>
              <a:rPr lang="en-US" b="1" dirty="0"/>
              <a:t>¿Que </a:t>
            </a:r>
            <a:r>
              <a:rPr lang="en-US" b="1" dirty="0" err="1"/>
              <a:t>acciones</a:t>
            </a:r>
            <a:r>
              <a:rPr lang="en-US" b="1" dirty="0"/>
              <a:t> </a:t>
            </a:r>
            <a:r>
              <a:rPr lang="en-US" b="1" dirty="0" err="1"/>
              <a:t>nos</a:t>
            </a:r>
            <a:r>
              <a:rPr lang="en-US" b="1" dirty="0"/>
              <a:t> </a:t>
            </a:r>
            <a:r>
              <a:rPr lang="en-US" b="1" dirty="0" err="1"/>
              <a:t>han</a:t>
            </a:r>
            <a:r>
              <a:rPr lang="en-US" b="1" dirty="0"/>
              <a:t> </a:t>
            </a:r>
            <a:r>
              <a:rPr lang="en-US" b="1" dirty="0" err="1"/>
              <a:t>permitido</a:t>
            </a:r>
            <a:r>
              <a:rPr lang="en-US" b="1" dirty="0"/>
              <a:t> </a:t>
            </a:r>
            <a:r>
              <a:rPr lang="en-US" b="1" dirty="0" err="1"/>
              <a:t>este</a:t>
            </a:r>
            <a:r>
              <a:rPr lang="en-US" b="1" dirty="0"/>
              <a:t> </a:t>
            </a:r>
            <a:r>
              <a:rPr lang="en-US" b="1" dirty="0" err="1"/>
              <a:t>importante</a:t>
            </a:r>
            <a:r>
              <a:rPr lang="en-US" b="1" dirty="0"/>
              <a:t> </a:t>
            </a:r>
            <a:r>
              <a:rPr lang="en-US" b="1" dirty="0" err="1"/>
              <a:t>avance</a:t>
            </a:r>
            <a:r>
              <a:rPr lang="en-US" b="1" dirty="0"/>
              <a:t>?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75052234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10081922">
      <a:dk1>
        <a:srgbClr val="000000"/>
      </a:dk1>
      <a:lt1>
        <a:srgbClr val="FFFFFF"/>
      </a:lt1>
      <a:dk2>
        <a:srgbClr val="435369"/>
      </a:dk2>
      <a:lt2>
        <a:srgbClr val="E7E5E5"/>
      </a:lt2>
      <a:accent1>
        <a:srgbClr val="F2E5D8"/>
      </a:accent1>
      <a:accent2>
        <a:srgbClr val="8C3A27"/>
      </a:accent2>
      <a:accent3>
        <a:srgbClr val="F0C8BC"/>
      </a:accent3>
      <a:accent4>
        <a:srgbClr val="D9A390"/>
      </a:accent4>
      <a:accent5>
        <a:srgbClr val="FFF6F4"/>
      </a:accent5>
      <a:accent6>
        <a:srgbClr val="183F1E"/>
      </a:accent6>
      <a:hlink>
        <a:srgbClr val="467886"/>
      </a:hlink>
      <a:folHlink>
        <a:srgbClr val="96607D"/>
      </a:folHlink>
    </a:clrScheme>
    <a:fontScheme name="Custom 100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10081922_Win32_SL_V4" id="{CCBED28E-3218-45D8-920F-A2D91CCE8680}" vid="{A1C6549C-A185-4AC8-97B3-DFFFA73555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2D96AF-4C9E-4DD0-A165-CD22BB87D0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349358-775F-4CF9-9AE6-33A7901637E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FAF1DBB7-4BA2-49E3-BEC8-A38406CA50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{C66846BF-F5D9-471B-8EE3-8617B7F5B38C}tf10081922_win32</Template>
  <TotalTime>161</TotalTime>
  <Words>348</Words>
  <Application>Microsoft Office PowerPoint</Application>
  <PresentationFormat>Panorámica</PresentationFormat>
  <Paragraphs>68</Paragraphs>
  <Slides>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Aptos</vt:lpstr>
      <vt:lpstr>Arial</vt:lpstr>
      <vt:lpstr>Arial MT</vt:lpstr>
      <vt:lpstr>Calibri</vt:lpstr>
      <vt:lpstr>Quire Sans Pro Light</vt:lpstr>
      <vt:lpstr>Tisa Offc Serif Pro</vt:lpstr>
      <vt:lpstr>Custom</vt:lpstr>
      <vt:lpstr>MCP- ES  PERSPECTIVA ÉTICA</vt:lpstr>
      <vt:lpstr>Presentación de PowerPoint</vt:lpstr>
      <vt:lpstr>     Para ponernos de acuerdo sobre los conceptos    Filosofía: “ciencia que trata de la esencia, propiedades, causas y efectos de las cosas naturales”.   Ética: “Parte de la filosofía, que trata de la moral y de las obligaciones del hombre” (y de las mujeres)   Fuente: Diccionario de la RAE</vt:lpstr>
      <vt:lpstr>Moral: “perteneciente o relativo a las acciones o caracteres de las personas, desde el punto de vista de la bondad o malicia. Que no cae bajo la jurisdicción de los sentidos, por ser de la apreciación del entendimiento o la conciencia”. (al fuero interno)  Filosofía moral: “la que trata de la bondad o malicia de las acciones humanas”.  Fuente: Diccionario de la RAE</vt:lpstr>
      <vt:lpstr>Rol de los sectores representados en el MCP-ES</vt:lpstr>
      <vt:lpstr>Presentación de PowerPoint</vt:lpstr>
      <vt:lpstr>Interpretación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Herbert Betancourt</dc:creator>
  <cp:lastModifiedBy>Herbert Betancourt</cp:lastModifiedBy>
  <cp:revision>2</cp:revision>
  <dcterms:created xsi:type="dcterms:W3CDTF">2024-11-06T01:06:54Z</dcterms:created>
  <dcterms:modified xsi:type="dcterms:W3CDTF">2024-11-06T03:57:21Z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