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94" r:id="rId4"/>
    <p:sldId id="279" r:id="rId5"/>
    <p:sldId id="298" r:id="rId6"/>
    <p:sldId id="301" r:id="rId7"/>
    <p:sldId id="303" r:id="rId8"/>
    <p:sldId id="302" r:id="rId9"/>
    <p:sldId id="304" r:id="rId10"/>
    <p:sldId id="292" r:id="rId11"/>
    <p:sldId id="305" r:id="rId12"/>
    <p:sldId id="309" r:id="rId13"/>
    <p:sldId id="307" r:id="rId14"/>
    <p:sldId id="308" r:id="rId15"/>
    <p:sldId id="258" r:id="rId16"/>
    <p:sldId id="306" r:id="rId17"/>
    <p:sldId id="291" r:id="rId18"/>
    <p:sldId id="293" r:id="rId19"/>
    <p:sldId id="27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beIwNpgXrnVx3f6G0LsJdhZh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66FF"/>
    <a:srgbClr val="CC99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Prevención</c:v>
                </c:pt>
                <c:pt idx="1">
                  <c:v>Testeo</c:v>
                </c:pt>
                <c:pt idx="2">
                  <c:v>Ref. Efectivas</c:v>
                </c:pt>
                <c:pt idx="3">
                  <c:v>Positividad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19500</c:v>
                </c:pt>
                <c:pt idx="1">
                  <c:v>7566</c:v>
                </c:pt>
                <c:pt idx="2">
                  <c:v>11934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9-46C0-AC66-A251B57C141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Avance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Prevención</c:v>
                </c:pt>
                <c:pt idx="1">
                  <c:v>Testeo</c:v>
                </c:pt>
                <c:pt idx="2">
                  <c:v>Ref. Efectivas</c:v>
                </c:pt>
                <c:pt idx="3">
                  <c:v>Positividad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12709</c:v>
                </c:pt>
                <c:pt idx="1">
                  <c:v>6535</c:v>
                </c:pt>
                <c:pt idx="2">
                  <c:v>6160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9-46C0-AC66-A251B57C141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Pendiente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Prevención</c:v>
                </c:pt>
                <c:pt idx="1">
                  <c:v>Testeo</c:v>
                </c:pt>
                <c:pt idx="2">
                  <c:v>Ref. Efectivas</c:v>
                </c:pt>
                <c:pt idx="3">
                  <c:v>Positividad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6791</c:v>
                </c:pt>
                <c:pt idx="1">
                  <c:v>1031</c:v>
                </c:pt>
                <c:pt idx="2">
                  <c:v>5774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9-46C0-AC66-A251B57C1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5705488"/>
        <c:axId val="315705072"/>
        <c:axId val="0"/>
      </c:bar3DChart>
      <c:catAx>
        <c:axId val="31570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15705072"/>
        <c:crosses val="autoZero"/>
        <c:auto val="1"/>
        <c:lblAlgn val="ctr"/>
        <c:lblOffset val="100"/>
        <c:noMultiLvlLbl val="0"/>
      </c:catAx>
      <c:valAx>
        <c:axId val="31570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15705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849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818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344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368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94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424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0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99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97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75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62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80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41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23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72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2799D-72EC-768F-0E8E-72AE907E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0A1E17-44C0-6D7B-2B08-E8EF7F981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04BA9-1AFB-07E6-4311-B593F4A4B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25EACD-F98D-C974-EBCA-82D7B531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BF4-454F-4275-9039-39B3AF4F2365}" type="datetimeFigureOut">
              <a:rPr lang="es-MX" smtClean="0"/>
              <a:t>29/10/2024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BCC66-B8BD-54B1-44A0-5D33CB6F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3B8C38-E29D-B625-0CC8-182E9478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1400-E6BA-4DCA-9677-CFAC146214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164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36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subTitle" idx="1"/>
          </p:nvPr>
        </p:nvSpPr>
        <p:spPr>
          <a:xfrm>
            <a:off x="5512096" y="554471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E" sz="2000" b="1" i="1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29 </a:t>
            </a:r>
            <a:r>
              <a:rPr lang="en-IE" sz="2000" b="1" i="1" dirty="0" err="1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Octubre</a:t>
            </a:r>
            <a:r>
              <a:rPr lang="en-IE" sz="2000" b="1" i="1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2000" b="1" i="1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B453D2-001B-49B6-B8E4-5BD748CE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93" y="312753"/>
            <a:ext cx="5436712" cy="880059"/>
          </a:xfrm>
          <a:prstGeom prst="rect">
            <a:avLst/>
          </a:prstGeom>
        </p:spPr>
      </p:pic>
      <p:sp>
        <p:nvSpPr>
          <p:cNvPr id="7" name="Google Shape;126;p1">
            <a:extLst>
              <a:ext uri="{FF2B5EF4-FFF2-40B4-BE49-F238E27FC236}">
                <a16:creationId xmlns:a16="http://schemas.microsoft.com/office/drawing/2014/main" id="{524F6EC6-E492-4130-8D4E-E8156F6A967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71716" y="2053811"/>
            <a:ext cx="9619325" cy="301196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E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MONITOREO DE CAMPO  MCP-ES:</a:t>
            </a:r>
            <a:br>
              <a:rPr lang="en-IE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4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Socio: ORQUÍDEAS DEL MAR</a:t>
            </a:r>
            <a:endParaRPr sz="4400" b="1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E9A532-497A-45D1-8CE9-CF408A2A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304" y="5331782"/>
            <a:ext cx="1772285" cy="1207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DA99929-E029-46B4-86C8-066F241BD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23D925-9C6A-415D-80FC-5A89CC412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590132"/>
            <a:ext cx="10756901" cy="990600"/>
          </a:xfrm>
          <a:prstGeom prst="rect">
            <a:avLst/>
          </a:prstGeom>
        </p:spPr>
      </p:pic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869947" y="1880381"/>
            <a:ext cx="1075690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</a:pPr>
            <a:r>
              <a:rPr lang="es-MX" b="1" dirty="0">
                <a:solidFill>
                  <a:srgbClr val="0070C0"/>
                </a:solidFill>
                <a:latin typeface="Poppins"/>
                <a:cs typeface="Poppins"/>
              </a:rPr>
              <a:t>PLAN DE ACELERAMIENTO</a:t>
            </a:r>
            <a:br>
              <a:rPr lang="es-MX" b="1" dirty="0">
                <a:solidFill>
                  <a:schemeClr val="tx1"/>
                </a:solidFill>
                <a:latin typeface="Poppins"/>
                <a:cs typeface="Poppins"/>
              </a:rPr>
            </a:br>
            <a:endParaRPr b="1" dirty="0">
              <a:solidFill>
                <a:schemeClr val="tx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2137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641131" y="1103586"/>
            <a:ext cx="10712669" cy="4958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4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Traslado</a:t>
            </a:r>
            <a:r>
              <a:rPr lang="en-IE" sz="44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 meta- 1650 </a:t>
            </a:r>
            <a:br>
              <a:rPr lang="en-IE" sz="44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4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del </a:t>
            </a:r>
            <a:r>
              <a:rPr lang="en-IE" sz="44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indicador</a:t>
            </a:r>
            <a:r>
              <a:rPr lang="en-IE" sz="44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 RE-</a:t>
            </a:r>
            <a:r>
              <a:rPr lang="en-IE" sz="44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testeo</a:t>
            </a: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Contratación</a:t>
            </a: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de 2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educadoras</a:t>
            </a:r>
            <a:b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-  1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Educador</a:t>
            </a: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de UM</a:t>
            </a:r>
            <a:b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- 1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Profesional</a:t>
            </a: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Laboratorio</a:t>
            </a:r>
            <a:b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- De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septiembre</a:t>
            </a: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diciembre</a:t>
            </a:r>
            <a:b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Contratación</a:t>
            </a:r>
            <a: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de microbus para las </a:t>
            </a:r>
            <a:r>
              <a:rPr lang="en-IE" sz="3600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actividades</a:t>
            </a:r>
            <a:br>
              <a:rPr lang="en-IE" sz="3600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3600" dirty="0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11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FF805F-87F8-4108-9517-AB427967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" y="148113"/>
            <a:ext cx="1013168" cy="6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DA99929-E029-46B4-86C8-066F241BD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23D925-9C6A-415D-80FC-5A89CC412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590132"/>
            <a:ext cx="10756901" cy="990600"/>
          </a:xfrm>
          <a:prstGeom prst="rect">
            <a:avLst/>
          </a:prstGeom>
        </p:spPr>
      </p:pic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869947" y="1880381"/>
            <a:ext cx="1075690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</a:pPr>
            <a:r>
              <a:rPr lang="es-MX" b="1" dirty="0">
                <a:solidFill>
                  <a:srgbClr val="0070C0"/>
                </a:solidFill>
                <a:latin typeface="Poppins"/>
                <a:cs typeface="Poppins"/>
              </a:rPr>
              <a:t>INFORME FINANCIERO</a:t>
            </a:r>
            <a:endParaRPr b="1" dirty="0">
              <a:solidFill>
                <a:schemeClr val="tx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0105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5F45FC-EA3F-8BF3-8B94-845BA84EB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11" y="1670913"/>
            <a:ext cx="4814653" cy="32980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78AD3A-50BF-5E73-9352-EF851E60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44" y="1688967"/>
            <a:ext cx="4814655" cy="3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65C6D0-3951-8D38-59BC-6915E53FA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902825"/>
            <a:ext cx="4954588" cy="5116010"/>
          </a:xfrm>
        </p:spPr>
        <p:txBody>
          <a:bodyPr/>
          <a:lstStyle/>
          <a:p>
            <a:r>
              <a:rPr lang="es-MX" dirty="0"/>
              <a:t>Logros: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Plan de aceleramiento.</a:t>
            </a:r>
          </a:p>
          <a:p>
            <a:r>
              <a:rPr lang="es-MX" dirty="0"/>
              <a:t>Limitantes: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UM con desperfectos mecánicos.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Poco  personal.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Mobiliario y equipo de baja.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500780-E3E3-EDE1-B5D7-CA1FFDA41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987426"/>
            <a:ext cx="4626639" cy="529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65C6D0-3951-8D38-59BC-6915E53FA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902825"/>
            <a:ext cx="4954588" cy="5116010"/>
          </a:xfrm>
        </p:spPr>
        <p:txBody>
          <a:bodyPr/>
          <a:lstStyle/>
          <a:p>
            <a:r>
              <a:rPr lang="es-MX" dirty="0"/>
              <a:t>Logros: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Plan de aceleramiento.</a:t>
            </a:r>
          </a:p>
          <a:p>
            <a:r>
              <a:rPr lang="es-MX" dirty="0"/>
              <a:t>Limitantes: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UM con desperfectos mecánicos.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Poco  personal.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/>
              <a:t>Mobiliario y equipo de baja.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500780-E3E3-EDE1-B5D7-CA1FFDA41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987426"/>
            <a:ext cx="4626639" cy="529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878051" y="2259725"/>
            <a:ext cx="10756901" cy="459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ingdings" panose="05000000000000000000" pitchFamily="2" charset="2"/>
              <a:buChar char="§"/>
            </a:pPr>
            <a:br>
              <a:rPr lang="es-MX" sz="4000" dirty="0"/>
            </a:br>
            <a:r>
              <a:rPr lang="es-MX" sz="4000" dirty="0"/>
              <a:t> </a:t>
            </a:r>
            <a:br>
              <a:rPr lang="es-MX" sz="4000" dirty="0"/>
            </a:br>
            <a:r>
              <a:rPr lang="es-MX" sz="4000" dirty="0"/>
              <a:t>- </a:t>
            </a:r>
            <a:r>
              <a:rPr lang="es-MX" sz="3600" dirty="0"/>
              <a:t>Alerta nacional por dengue y la situación climática. </a:t>
            </a:r>
            <a:br>
              <a:rPr lang="es-MX" sz="3600" dirty="0"/>
            </a:br>
            <a:r>
              <a:rPr lang="es-MX" sz="3600" dirty="0"/>
              <a:t>- Se ha tenido poco apoyo por parte de algunos Unidades de Salud</a:t>
            </a:r>
            <a:br>
              <a:rPr lang="es-MX" sz="3600" dirty="0"/>
            </a:br>
            <a:r>
              <a:rPr lang="es-MX" sz="3600" dirty="0"/>
              <a:t>- Estigma y discriminación por personal de salud.</a:t>
            </a:r>
            <a:br>
              <a:rPr lang="es-MX" sz="3600" dirty="0"/>
            </a:br>
            <a:r>
              <a:rPr lang="es-MX" sz="3600" dirty="0"/>
              <a:t>- Anonimato de MTS – reestructuración de espacios públicos</a:t>
            </a:r>
            <a:br>
              <a:rPr lang="es-MX" sz="3600" dirty="0"/>
            </a:br>
            <a:r>
              <a:rPr lang="es-MX" sz="3600" dirty="0">
                <a:solidFill>
                  <a:srgbClr val="CC00FF"/>
                </a:solidFill>
              </a:rPr>
              <a:t>Interno</a:t>
            </a:r>
            <a:br>
              <a:rPr lang="es-MX" sz="3600" dirty="0"/>
            </a:br>
            <a:r>
              <a:rPr lang="es-MX" sz="3600" dirty="0"/>
              <a:t>- Fallas mecánicas en Unidad Móvil</a:t>
            </a:r>
            <a:br>
              <a:rPr lang="es-MX" sz="3600" dirty="0"/>
            </a:br>
            <a:r>
              <a:rPr lang="es-MX" sz="3600" dirty="0"/>
              <a:t>- Poco personal en campo.</a:t>
            </a:r>
            <a:br>
              <a:rPr lang="es-MX" sz="3600" dirty="0"/>
            </a:br>
            <a:endParaRPr sz="3600" b="1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5" name="Google Shape;176;p6">
            <a:extLst>
              <a:ext uri="{FF2B5EF4-FFF2-40B4-BE49-F238E27FC236}">
                <a16:creationId xmlns:a16="http://schemas.microsoft.com/office/drawing/2014/main" id="{31156E14-4350-4195-814B-B978D78BD76D}"/>
              </a:ext>
            </a:extLst>
          </p:cNvPr>
          <p:cNvSpPr txBox="1">
            <a:spLocks/>
          </p:cNvSpPr>
          <p:nvPr/>
        </p:nvSpPr>
        <p:spPr>
          <a:xfrm>
            <a:off x="1676400" y="172790"/>
            <a:ext cx="10515600" cy="104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n-IE" sz="4000" b="1" dirty="0" err="1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Factores</a:t>
            </a:r>
            <a:r>
              <a:rPr lang="en-IE" sz="4000" b="1" dirty="0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IE" sz="4000" b="1" dirty="0" err="1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incidentes</a:t>
            </a:r>
            <a:endParaRPr lang="en-IE" sz="4000" b="1" dirty="0">
              <a:solidFill>
                <a:srgbClr val="CC00FF"/>
              </a:solidFill>
              <a:latin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0543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838200" y="545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IE" sz="4000" b="1" dirty="0" err="1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Lecciones</a:t>
            </a:r>
            <a:r>
              <a:rPr lang="en-IE" sz="4000" b="1" dirty="0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IE" sz="4000" b="1" dirty="0" err="1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aprendidas</a:t>
            </a:r>
            <a:endParaRPr sz="4000" b="1" dirty="0">
              <a:solidFill>
                <a:srgbClr val="CC00FF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4;p7">
            <a:extLst>
              <a:ext uri="{FF2B5EF4-FFF2-40B4-BE49-F238E27FC236}">
                <a16:creationId xmlns:a16="http://schemas.microsoft.com/office/drawing/2014/main" id="{89ACDADC-E2CC-440F-8141-7944825D2CEC}"/>
              </a:ext>
            </a:extLst>
          </p:cNvPr>
          <p:cNvSpPr txBox="1">
            <a:spLocks/>
          </p:cNvSpPr>
          <p:nvPr/>
        </p:nvSpPr>
        <p:spPr>
          <a:xfrm>
            <a:off x="838200" y="1629104"/>
            <a:ext cx="10515600" cy="454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 dinámica y modalidades del trabajo sexual ha cambiado y se ha diversificado.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Búsqueda activa en otros espacios, fuera de lo conocido, paginas en internet como </a:t>
            </a:r>
            <a:r>
              <a:rPr lang="es-MX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wuanuncios</a:t>
            </a: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 otras.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Impulsar procesos de sensibilización sobre estigma y discriminación a prestadores de salud. 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Articulación del trabajo con otros actores locales.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Retroalimentación continua al equipo de educación</a:t>
            </a: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5B5BD6-822B-4B19-8C38-9BB128CD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833" y="115177"/>
            <a:ext cx="2941247" cy="4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838200" y="545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IE" sz="4000" b="1" dirty="0" err="1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Buenas</a:t>
            </a:r>
            <a:r>
              <a:rPr lang="en-IE" sz="4000" b="1" dirty="0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IE" sz="4000" b="1" dirty="0" err="1">
                <a:solidFill>
                  <a:srgbClr val="CC00FF"/>
                </a:solidFill>
                <a:latin typeface="Poppins"/>
                <a:cs typeface="Poppins"/>
                <a:sym typeface="Poppins"/>
              </a:rPr>
              <a:t>prácticas</a:t>
            </a:r>
            <a:endParaRPr sz="4000" b="1" dirty="0">
              <a:solidFill>
                <a:srgbClr val="CC00FF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4;p7">
            <a:extLst>
              <a:ext uri="{FF2B5EF4-FFF2-40B4-BE49-F238E27FC236}">
                <a16:creationId xmlns:a16="http://schemas.microsoft.com/office/drawing/2014/main" id="{89ACDADC-E2CC-440F-8141-7944825D2CEC}"/>
              </a:ext>
            </a:extLst>
          </p:cNvPr>
          <p:cNvSpPr txBox="1">
            <a:spLocks/>
          </p:cNvSpPr>
          <p:nvPr/>
        </p:nvSpPr>
        <p:spPr>
          <a:xfrm>
            <a:off x="838200" y="2067544"/>
            <a:ext cx="10515600" cy="41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Colaboración en el Estudio de Talla Poblacional y en Evaluación de Estrategia de Unidad Móvil.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Programación de actividades en conjunto, tanto con PLAN, como con las Regiones de Salud.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Apoyo continuo por parte de los equipo de PLAN. 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Cierto personal de salud comprometido.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Coordinación interinstitucional con diversos actores-</a:t>
            </a:r>
          </a:p>
          <a:p>
            <a:pPr indent="-457200" algn="just">
              <a:buSzPts val="2800"/>
            </a:pPr>
            <a:r>
              <a:rPr lang="es-MX" dirty="0" err="1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Busqueda</a:t>
            </a: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activa en diversos espacios</a:t>
            </a:r>
          </a:p>
          <a:p>
            <a:pPr indent="-457200" algn="just">
              <a:buSzPts val="2800"/>
            </a:pPr>
            <a:r>
              <a:rPr lang="es-MX" dirty="0">
                <a:solidFill>
                  <a:srgbClr val="0070C0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Vinculación oportuna a MTS nuevos casos.</a:t>
            </a:r>
          </a:p>
          <a:p>
            <a:pPr indent="-457200" algn="just">
              <a:buSzPts val="2800"/>
            </a:pPr>
            <a:endParaRPr lang="es-MX" dirty="0">
              <a:solidFill>
                <a:srgbClr val="0070C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pic>
        <p:nvPicPr>
          <p:cNvPr id="20" name="Google Shape;160;g1ee8b7cc481_2_1">
            <a:extLst>
              <a:ext uri="{FF2B5EF4-FFF2-40B4-BE49-F238E27FC236}">
                <a16:creationId xmlns:a16="http://schemas.microsoft.com/office/drawing/2014/main" id="{0D81C04E-D29A-4521-91FB-E167089746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32946">
            <a:off x="476554" y="504476"/>
            <a:ext cx="3190392" cy="128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65B5BD6-822B-4B19-8C38-9BB128CD7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833" y="115177"/>
            <a:ext cx="2941247" cy="4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41EFD05-7343-47DB-BA38-DC2B0BDE040C}"/>
              </a:ext>
            </a:extLst>
          </p:cNvPr>
          <p:cNvSpPr/>
          <p:nvPr/>
        </p:nvSpPr>
        <p:spPr>
          <a:xfrm>
            <a:off x="0" y="0"/>
            <a:ext cx="12192000" cy="6920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3" name="Google Shape;249;p15">
            <a:extLst>
              <a:ext uri="{FF2B5EF4-FFF2-40B4-BE49-F238E27FC236}">
                <a16:creationId xmlns:a16="http://schemas.microsoft.com/office/drawing/2014/main" id="{5DF4D8B2-357E-4B97-A5D0-0C6B6E101D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637794" y="2720298"/>
            <a:ext cx="6916412" cy="14174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0;p15">
            <a:extLst>
              <a:ext uri="{FF2B5EF4-FFF2-40B4-BE49-F238E27FC236}">
                <a16:creationId xmlns:a16="http://schemas.microsoft.com/office/drawing/2014/main" id="{34C4EA6B-9F1D-474F-B3D9-0A7B32F634F3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4400"/>
              <a:buFont typeface="Poppins"/>
              <a:buNone/>
            </a:pPr>
            <a:r>
              <a:rPr lang="es-SV" sz="48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¡Muchas gracias!</a:t>
            </a:r>
            <a:endParaRPr lang="es-SV" sz="4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677917" y="1854750"/>
            <a:ext cx="10836166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E" sz="32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PROYECTO: </a:t>
            </a:r>
            <a:br>
              <a:rPr lang="en-IE" sz="32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32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32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Reforzar la respuesta nacional al VIH, centrándose en las poblaciónes clave y alineándose con los objetivos internacionales, 2022-2024.</a:t>
            </a:r>
            <a:endParaRPr sz="3200" b="1" dirty="0">
              <a:solidFill>
                <a:srgbClr val="CC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B453D2-001B-49B6-B8E4-5BD748CE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4" y="145326"/>
            <a:ext cx="4198491" cy="679624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E7AD4BD-A8AF-4AD8-B561-9D9286943779}"/>
              </a:ext>
            </a:extLst>
          </p:cNvPr>
          <p:cNvSpPr/>
          <p:nvPr/>
        </p:nvSpPr>
        <p:spPr>
          <a:xfrm>
            <a:off x="4775905" y="4761512"/>
            <a:ext cx="3033282" cy="191135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FF805F-87F8-4108-9517-AB4279672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796" y="5018195"/>
            <a:ext cx="1969795" cy="13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677917" y="1313793"/>
            <a:ext cx="10836166" cy="270115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PRINCIPALES </a:t>
            </a:r>
            <a:br>
              <a:rPr lang="en-IE" sz="4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LOGROS Y AVANCES</a:t>
            </a: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4800" b="1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3</a:t>
            </a:fld>
            <a:endParaRPr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E7AD4BD-A8AF-4AD8-B561-9D9286943779}"/>
              </a:ext>
            </a:extLst>
          </p:cNvPr>
          <p:cNvSpPr/>
          <p:nvPr/>
        </p:nvSpPr>
        <p:spPr>
          <a:xfrm>
            <a:off x="4775905" y="4761512"/>
            <a:ext cx="3033282" cy="191135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SV" sz="18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FF805F-87F8-4108-9517-AB427967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07" y="4933900"/>
            <a:ext cx="2288001" cy="15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8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207579" y="325947"/>
            <a:ext cx="10930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IE" sz="32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INDICADORES: </a:t>
            </a:r>
            <a:br>
              <a:rPr lang="en-IE" sz="32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</a:br>
            <a:r>
              <a:rPr lang="en-IE" sz="32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Prevención, testeo, Referencias Efectivas y positividad</a:t>
            </a:r>
            <a:endParaRPr sz="3200" b="1" dirty="0">
              <a:solidFill>
                <a:srgbClr val="0070C0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361624-FD83-4847-9AFC-841EC7B94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66165"/>
              </p:ext>
            </p:extLst>
          </p:nvPr>
        </p:nvGraphicFramePr>
        <p:xfrm>
          <a:off x="399393" y="1781448"/>
          <a:ext cx="11246069" cy="470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Google Shape;176;p6">
            <a:extLst>
              <a:ext uri="{FF2B5EF4-FFF2-40B4-BE49-F238E27FC236}">
                <a16:creationId xmlns:a16="http://schemas.microsoft.com/office/drawing/2014/main" id="{8C8A9DE3-6D8B-4557-953B-8C23A2E9A8CF}"/>
              </a:ext>
            </a:extLst>
          </p:cNvPr>
          <p:cNvSpPr txBox="1">
            <a:spLocks/>
          </p:cNvSpPr>
          <p:nvPr/>
        </p:nvSpPr>
        <p:spPr>
          <a:xfrm>
            <a:off x="3008586" y="2100736"/>
            <a:ext cx="18156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  <a:sym typeface="Poppins"/>
              </a:rPr>
              <a:t>65.2%</a:t>
            </a:r>
          </a:p>
        </p:txBody>
      </p:sp>
      <p:sp>
        <p:nvSpPr>
          <p:cNvPr id="14" name="Google Shape;176;p6">
            <a:extLst>
              <a:ext uri="{FF2B5EF4-FFF2-40B4-BE49-F238E27FC236}">
                <a16:creationId xmlns:a16="http://schemas.microsoft.com/office/drawing/2014/main" id="{29096B97-0E9D-4F18-A4A8-A1C0E354F6E3}"/>
              </a:ext>
            </a:extLst>
          </p:cNvPr>
          <p:cNvSpPr txBox="1">
            <a:spLocks/>
          </p:cNvSpPr>
          <p:nvPr/>
        </p:nvSpPr>
        <p:spPr>
          <a:xfrm>
            <a:off x="4824249" y="2917478"/>
            <a:ext cx="18156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  <a:sym typeface="Poppins"/>
              </a:rPr>
              <a:t>86.4%</a:t>
            </a:r>
          </a:p>
        </p:txBody>
      </p:sp>
      <p:sp>
        <p:nvSpPr>
          <p:cNvPr id="15" name="Google Shape;176;p6">
            <a:extLst>
              <a:ext uri="{FF2B5EF4-FFF2-40B4-BE49-F238E27FC236}">
                <a16:creationId xmlns:a16="http://schemas.microsoft.com/office/drawing/2014/main" id="{7753BADF-2C9A-4D75-A468-BA84AE381865}"/>
              </a:ext>
            </a:extLst>
          </p:cNvPr>
          <p:cNvSpPr txBox="1">
            <a:spLocks/>
          </p:cNvSpPr>
          <p:nvPr/>
        </p:nvSpPr>
        <p:spPr>
          <a:xfrm>
            <a:off x="6805449" y="2223092"/>
            <a:ext cx="18156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  <a:sym typeface="Poppins"/>
              </a:rPr>
              <a:t>51.6%</a:t>
            </a:r>
          </a:p>
        </p:txBody>
      </p:sp>
      <p:sp>
        <p:nvSpPr>
          <p:cNvPr id="17" name="Google Shape;176;p6">
            <a:extLst>
              <a:ext uri="{FF2B5EF4-FFF2-40B4-BE49-F238E27FC236}">
                <a16:creationId xmlns:a16="http://schemas.microsoft.com/office/drawing/2014/main" id="{B53D0F14-F605-4EB3-8F22-20CA944032DF}"/>
              </a:ext>
            </a:extLst>
          </p:cNvPr>
          <p:cNvSpPr txBox="1">
            <a:spLocks/>
          </p:cNvSpPr>
          <p:nvPr/>
        </p:nvSpPr>
        <p:spPr>
          <a:xfrm>
            <a:off x="9322676" y="3781442"/>
            <a:ext cx="18156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  <a:sym typeface="Poppins"/>
              </a:rPr>
              <a:t>37.5%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07F71DF-5255-4957-AE45-205BD70DB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08" y="196009"/>
            <a:ext cx="1053361" cy="7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9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312682" y="139691"/>
            <a:ext cx="106180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IE" sz="32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INDICADOR: Positividad</a:t>
            </a:r>
            <a:endParaRPr sz="3200" b="1" dirty="0">
              <a:solidFill>
                <a:srgbClr val="0070C0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07F71DF-5255-4957-AE45-205BD70D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907" y="67661"/>
            <a:ext cx="1053361" cy="715587"/>
          </a:xfrm>
          <a:prstGeom prst="rect">
            <a:avLst/>
          </a:prstGeom>
        </p:spPr>
      </p:pic>
      <p:pic>
        <p:nvPicPr>
          <p:cNvPr id="2050" name="Picture 2" descr="Osnovy el salvador mapa Stock Vektor od ©Volina 32470305">
            <a:extLst>
              <a:ext uri="{FF2B5EF4-FFF2-40B4-BE49-F238E27FC236}">
                <a16:creationId xmlns:a16="http://schemas.microsoft.com/office/drawing/2014/main" id="{12BFF59C-50F8-4F3D-A29B-2EF21F68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" y="1204092"/>
            <a:ext cx="97536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6;p6">
            <a:extLst>
              <a:ext uri="{FF2B5EF4-FFF2-40B4-BE49-F238E27FC236}">
                <a16:creationId xmlns:a16="http://schemas.microsoft.com/office/drawing/2014/main" id="{7B17B607-CBF3-42E6-8CAF-1418A638A91F}"/>
              </a:ext>
            </a:extLst>
          </p:cNvPr>
          <p:cNvSpPr txBox="1">
            <a:spLocks/>
          </p:cNvSpPr>
          <p:nvPr/>
        </p:nvSpPr>
        <p:spPr>
          <a:xfrm>
            <a:off x="2816772" y="2216350"/>
            <a:ext cx="1187670" cy="78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2400" b="1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2 CN</a:t>
            </a:r>
          </a:p>
        </p:txBody>
      </p:sp>
      <p:sp>
        <p:nvSpPr>
          <p:cNvPr id="19" name="Google Shape;176;p6">
            <a:extLst>
              <a:ext uri="{FF2B5EF4-FFF2-40B4-BE49-F238E27FC236}">
                <a16:creationId xmlns:a16="http://schemas.microsoft.com/office/drawing/2014/main" id="{523249AC-5051-47AA-BA55-32206D993FB2}"/>
              </a:ext>
            </a:extLst>
          </p:cNvPr>
          <p:cNvSpPr txBox="1">
            <a:spLocks/>
          </p:cNvSpPr>
          <p:nvPr/>
        </p:nvSpPr>
        <p:spPr>
          <a:xfrm>
            <a:off x="3563007" y="3852042"/>
            <a:ext cx="1187670" cy="78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2400" b="1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1 CN</a:t>
            </a:r>
          </a:p>
        </p:txBody>
      </p:sp>
      <p:sp>
        <p:nvSpPr>
          <p:cNvPr id="20" name="Google Shape;176;p6">
            <a:extLst>
              <a:ext uri="{FF2B5EF4-FFF2-40B4-BE49-F238E27FC236}">
                <a16:creationId xmlns:a16="http://schemas.microsoft.com/office/drawing/2014/main" id="{C3AD46EC-9378-4D53-949F-5CA172EC31CF}"/>
              </a:ext>
            </a:extLst>
          </p:cNvPr>
          <p:cNvSpPr txBox="1">
            <a:spLocks/>
          </p:cNvSpPr>
          <p:nvPr/>
        </p:nvSpPr>
        <p:spPr>
          <a:xfrm>
            <a:off x="2375337" y="3562054"/>
            <a:ext cx="1187670" cy="78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2400" b="1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1 CN</a:t>
            </a:r>
          </a:p>
        </p:txBody>
      </p:sp>
      <p:sp>
        <p:nvSpPr>
          <p:cNvPr id="21" name="Google Shape;176;p6">
            <a:extLst>
              <a:ext uri="{FF2B5EF4-FFF2-40B4-BE49-F238E27FC236}">
                <a16:creationId xmlns:a16="http://schemas.microsoft.com/office/drawing/2014/main" id="{0E9CBC95-5D23-4B5B-83DC-D3C8AA553D73}"/>
              </a:ext>
            </a:extLst>
          </p:cNvPr>
          <p:cNvSpPr txBox="1">
            <a:spLocks/>
          </p:cNvSpPr>
          <p:nvPr/>
        </p:nvSpPr>
        <p:spPr>
          <a:xfrm>
            <a:off x="4381498" y="3400527"/>
            <a:ext cx="1187670" cy="78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2400" b="1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4 CN</a:t>
            </a:r>
          </a:p>
        </p:txBody>
      </p:sp>
      <p:sp>
        <p:nvSpPr>
          <p:cNvPr id="22" name="Google Shape;176;p6">
            <a:extLst>
              <a:ext uri="{FF2B5EF4-FFF2-40B4-BE49-F238E27FC236}">
                <a16:creationId xmlns:a16="http://schemas.microsoft.com/office/drawing/2014/main" id="{01688996-06E6-4AED-88D8-139A5FBD1AF6}"/>
              </a:ext>
            </a:extLst>
          </p:cNvPr>
          <p:cNvSpPr txBox="1">
            <a:spLocks/>
          </p:cNvSpPr>
          <p:nvPr/>
        </p:nvSpPr>
        <p:spPr>
          <a:xfrm>
            <a:off x="4550979" y="1626544"/>
            <a:ext cx="1187670" cy="78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2400" b="1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1 CN</a:t>
            </a:r>
          </a:p>
        </p:txBody>
      </p:sp>
      <p:sp>
        <p:nvSpPr>
          <p:cNvPr id="23" name="Google Shape;176;p6">
            <a:extLst>
              <a:ext uri="{FF2B5EF4-FFF2-40B4-BE49-F238E27FC236}">
                <a16:creationId xmlns:a16="http://schemas.microsoft.com/office/drawing/2014/main" id="{ABAFC068-87FF-4195-956A-12472060DF12}"/>
              </a:ext>
            </a:extLst>
          </p:cNvPr>
          <p:cNvSpPr txBox="1">
            <a:spLocks/>
          </p:cNvSpPr>
          <p:nvPr/>
        </p:nvSpPr>
        <p:spPr>
          <a:xfrm>
            <a:off x="312682" y="5548868"/>
            <a:ext cx="3710151" cy="78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Poppins"/>
              <a:buNone/>
            </a:pPr>
            <a:r>
              <a:rPr lang="es-MX" sz="2400" b="1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100% CN – Vinculados</a:t>
            </a:r>
          </a:p>
          <a:p>
            <a:pPr>
              <a:buSzPts val="4400"/>
              <a:buFont typeface="Poppins"/>
              <a:buNone/>
            </a:pPr>
            <a:r>
              <a:rPr lang="es-MX" sz="2400" b="1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4 MST y 5 MTS</a:t>
            </a:r>
          </a:p>
        </p:txBody>
      </p:sp>
    </p:spTree>
    <p:extLst>
      <p:ext uri="{BB962C8B-B14F-4D97-AF65-F5344CB8AC3E}">
        <p14:creationId xmlns:p14="http://schemas.microsoft.com/office/powerpoint/2010/main" val="289069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207579" y="139691"/>
            <a:ext cx="107231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IE" sz="32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INDICADOR: Referencias Efectivas</a:t>
            </a:r>
            <a:endParaRPr sz="3200" b="1" dirty="0">
              <a:solidFill>
                <a:srgbClr val="0070C0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07F71DF-5255-4957-AE45-205BD70D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418" y="86885"/>
            <a:ext cx="1053361" cy="715587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C4A7916-D94A-4B91-995D-67AB2DE0B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20445"/>
              </p:ext>
            </p:extLst>
          </p:nvPr>
        </p:nvGraphicFramePr>
        <p:xfrm>
          <a:off x="1361090" y="2014055"/>
          <a:ext cx="946982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228">
                  <a:extLst>
                    <a:ext uri="{9D8B030D-6E8A-4147-A177-3AD203B41FA5}">
                      <a16:colId xmlns:a16="http://schemas.microsoft.com/office/drawing/2014/main" val="2374657616"/>
                    </a:ext>
                  </a:extLst>
                </a:gridCol>
                <a:gridCol w="4666592">
                  <a:extLst>
                    <a:ext uri="{9D8B030D-6E8A-4147-A177-3AD203B41FA5}">
                      <a16:colId xmlns:a16="http://schemas.microsoft.com/office/drawing/2014/main" val="701491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SV" sz="3200" b="1" dirty="0">
                          <a:solidFill>
                            <a:srgbClr val="CC00FF"/>
                          </a:solidFill>
                        </a:rPr>
                        <a:t>REGIONES DE SALUD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3200" b="1" dirty="0">
                          <a:solidFill>
                            <a:srgbClr val="CC00FF"/>
                          </a:solidFill>
                        </a:rPr>
                        <a:t>No. Establecimientos de salud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3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Occidental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Oriental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475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Central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9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Metropolitana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3200" dirty="0">
                          <a:solidFill>
                            <a:srgbClr val="0070C0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4748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364E7BD-4951-4883-97AC-28CA7EBC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075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328448" y="1680556"/>
            <a:ext cx="5615152" cy="3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Reuniones </a:t>
            </a: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trimestrales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 de coordinación con Regionales de </a:t>
            </a: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Salud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.</a:t>
            </a:r>
            <a:b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</a:br>
            <a:b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</a:b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Actividades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conjuntas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 con </a:t>
            </a: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otras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organizaciones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implementadoras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.</a:t>
            </a:r>
            <a:b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</a:br>
            <a:b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</a:b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Talleres de sensibilización e </a:t>
            </a:r>
            <a:r>
              <a:rPr lang="en-IE" sz="2400" b="1" dirty="0" err="1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informativos</a:t>
            </a:r>
            <a: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 sobre Sexo Transaccional.</a:t>
            </a:r>
            <a:br>
              <a:rPr lang="en-IE" sz="24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</a:br>
            <a:br>
              <a:rPr lang="en-I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  <a:sym typeface="Poppins"/>
              </a:rPr>
            </a:b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07F71DF-5255-4957-AE45-205BD70DB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9" y="90122"/>
            <a:ext cx="1053361" cy="71558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364E7BD-4951-4883-97AC-28CA7EBC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2B46934-E07D-4E2F-BE3F-9C5A937926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5CBF2A-8E84-4A26-8619-AA30E2523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481" y="3581400"/>
            <a:ext cx="5510599" cy="25452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5DD02B-E889-4021-8A56-C960BA6CB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860" y="805709"/>
            <a:ext cx="3499945" cy="26249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DA91D8-B7FB-44DC-AF12-281A88BC4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752" y="3093786"/>
            <a:ext cx="2832570" cy="37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4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1310820" y="654511"/>
            <a:ext cx="4549102" cy="25361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ESTRATEGIA DIGITAL</a:t>
            </a: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4800" b="1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8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FF805F-87F8-4108-9517-AB427967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3"/>
            <a:ext cx="1063986" cy="72280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7235BF8-C43B-4541-92E1-4FACABE64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354C88-6B5B-4464-AC3C-F75D57EE1AD9}"/>
              </a:ext>
            </a:extLst>
          </p:cNvPr>
          <p:cNvSpPr txBox="1"/>
          <p:nvPr/>
        </p:nvSpPr>
        <p:spPr>
          <a:xfrm>
            <a:off x="809924" y="2667438"/>
            <a:ext cx="55802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dirty="0">
                <a:solidFill>
                  <a:srgbClr val="0070C0"/>
                </a:solidFill>
                <a:effectLst/>
                <a:latin typeface="YAFdJnJADb0 0"/>
              </a:rPr>
              <a:t>Con el apoyo de PLAN, se logró </a:t>
            </a:r>
            <a:r>
              <a:rPr lang="es-MX" sz="2400" b="1" dirty="0">
                <a:solidFill>
                  <a:srgbClr val="0070C0"/>
                </a:solidFill>
                <a:latin typeface="YAFdJnJADb0 0"/>
              </a:rPr>
              <a:t>publicitar pautas por medio de </a:t>
            </a:r>
            <a:r>
              <a:rPr lang="es-MX" sz="2400" b="1" i="0" dirty="0">
                <a:solidFill>
                  <a:srgbClr val="0070C0"/>
                </a:solidFill>
                <a:effectLst/>
                <a:latin typeface="YAFdJnJADb0 0"/>
              </a:rPr>
              <a:t>WhatsApp, Instagram y Facebook. Febrero a julio:</a:t>
            </a:r>
          </a:p>
          <a:p>
            <a:endParaRPr lang="es-MX" sz="2400" dirty="0">
              <a:solidFill>
                <a:srgbClr val="0070C0"/>
              </a:solidFill>
              <a:effectLst/>
              <a:latin typeface="YAFdJnJADb0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0070C0"/>
                </a:solidFill>
                <a:effectLst/>
              </a:rPr>
              <a:t>Impresiones: 1,247,627</a:t>
            </a:r>
            <a:endParaRPr lang="es-MX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0070C0"/>
                </a:solidFill>
                <a:effectLst/>
              </a:rPr>
              <a:t>Alcance: 412,102</a:t>
            </a:r>
            <a:endParaRPr lang="es-MX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0070C0"/>
                </a:solidFill>
                <a:effectLst/>
              </a:rPr>
              <a:t>Conversaciones: 1,437</a:t>
            </a:r>
            <a:endParaRPr lang="es-MX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0070C0"/>
                </a:solidFill>
                <a:effectLst/>
              </a:rPr>
              <a:t>Pruebas: 136</a:t>
            </a:r>
            <a:endParaRPr lang="es-MX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i="0" dirty="0">
                <a:solidFill>
                  <a:srgbClr val="0070C0"/>
                </a:solidFill>
                <a:effectLst/>
              </a:rPr>
              <a:t>Pauta al aire: 5</a:t>
            </a:r>
            <a:endParaRPr lang="es-MX" sz="2400" dirty="0">
              <a:solidFill>
                <a:srgbClr val="0070C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7669DF9-171F-4A81-805A-4EA45D232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EDDCCD8-DE42-4601-8D5B-38A8099B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SV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8BCB19F-C878-4994-8990-8CE3708CE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48" y="1824720"/>
            <a:ext cx="2268264" cy="46718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8F2C55-A06D-43F8-8BCA-1CBF76782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146" y="221156"/>
            <a:ext cx="2201654" cy="48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641130" y="924910"/>
            <a:ext cx="10712669" cy="5294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Laboratorio</a:t>
            </a:r>
            <a:r>
              <a:rPr lang="en-IE" sz="48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IE" sz="48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clínico</a:t>
            </a: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b="1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Supervisiones</a:t>
            </a:r>
            <a:r>
              <a:rPr lang="en-IE" sz="4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del MINSAL</a:t>
            </a:r>
            <a:br>
              <a:rPr lang="en-IE" sz="4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b="1" dirty="0" err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Supervisión</a:t>
            </a:r>
            <a:r>
              <a:rPr lang="en-IE" sz="4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 del RP en campo</a:t>
            </a: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E" sz="48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IE" sz="48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cara</a:t>
            </a:r>
            <a:r>
              <a:rPr lang="en-IE" sz="48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 a obtener la Certificación de </a:t>
            </a:r>
            <a:r>
              <a:rPr lang="en-IE" sz="48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Laboratorio</a:t>
            </a:r>
            <a:r>
              <a:rPr lang="en-IE" sz="4800" b="1" dirty="0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IE" sz="4800" b="1" dirty="0" err="1">
                <a:solidFill>
                  <a:srgbClr val="CC00FF"/>
                </a:solidFill>
                <a:latin typeface="Poppins"/>
                <a:ea typeface="Poppins"/>
                <a:cs typeface="Poppins"/>
                <a:sym typeface="Poppins"/>
              </a:rPr>
              <a:t>confirmación</a:t>
            </a:r>
            <a:br>
              <a:rPr lang="en-IE" sz="48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4800" b="1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9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FF805F-87F8-4108-9517-AB427967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" y="148113"/>
            <a:ext cx="1013168" cy="6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3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CAE7"/>
      </a:accent1>
      <a:accent2>
        <a:srgbClr val="ED7D31"/>
      </a:accent2>
      <a:accent3>
        <a:srgbClr val="A5A5A5"/>
      </a:accent3>
      <a:accent4>
        <a:srgbClr val="FFC000"/>
      </a:accent4>
      <a:accent5>
        <a:srgbClr val="243C4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516</Words>
  <Application>Microsoft Office PowerPoint</Application>
  <PresentationFormat>Panorámica</PresentationFormat>
  <Paragraphs>100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Poppins</vt:lpstr>
      <vt:lpstr>Wingdings</vt:lpstr>
      <vt:lpstr>YAFdJnJADb0 0</vt:lpstr>
      <vt:lpstr>Tema de Office</vt:lpstr>
      <vt:lpstr>MONITOREO DE CAMPO  MCP-ES:  Socio: ORQUÍDEAS DEL MAR</vt:lpstr>
      <vt:lpstr>PROYECTO:   Reforzar la respuesta nacional al VIH, centrándose en las poblaciónes clave y alineándose con los objetivos internacionales, 2022-2024.</vt:lpstr>
      <vt:lpstr>   PRINCIPALES   LOGROS Y AVANCES </vt:lpstr>
      <vt:lpstr>INDICADORES:  Prevención, testeo, Referencias Efectivas y positividad</vt:lpstr>
      <vt:lpstr>INDICADOR: Positividad</vt:lpstr>
      <vt:lpstr>INDICADOR: Referencias Efectivas</vt:lpstr>
      <vt:lpstr>Reuniones trimestrales de coordinación con Regionales de Salud.  Actividades conjuntas con otras organizaciones implementadoras.  Talleres de sensibilización e informativos sobre Sexo Transaccional.  </vt:lpstr>
      <vt:lpstr>   ESTRATEGIA DIGITAL  </vt:lpstr>
      <vt:lpstr> Laboratorio clínico  Supervisiones del MINSAL Supervisión del RP en campo  De cara a obtener la Certificación de Laboratorio de confirmación </vt:lpstr>
      <vt:lpstr>PLAN DE ACELERAMIENTO </vt:lpstr>
      <vt:lpstr> Traslado meta- 1650  del indicador RE-testeo  - Contratación de 2 educadoras -  1 Educador de UM - 1 Profesional de Laboratorio - De septiembre a diciembre - Contratación de microbus para las actividades </vt:lpstr>
      <vt:lpstr>INFORME FINANCIERO</vt:lpstr>
      <vt:lpstr>Presentación de PowerPoint</vt:lpstr>
      <vt:lpstr>Presentación de PowerPoint</vt:lpstr>
      <vt:lpstr>Presentación de PowerPoint</vt:lpstr>
      <vt:lpstr>   - Alerta nacional por dengue y la situación climática.  - Se ha tenido poco apoyo por parte de algunos Unidades de Salud - Estigma y discriminación por personal de salud. - Anonimato de MTS – reestructuración de espacios públicos Interno - Fallas mecánicas en Unidad Móvil - Poco personal en campo. </vt:lpstr>
      <vt:lpstr>Lecciones aprendidas</vt:lpstr>
      <vt:lpstr>Buenas prácticas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INOVACIÓN Y GESTIÓN DEL CONOCIMIENTO - IGC Avances y metodología</dc:title>
  <dc:creator>Maria Jose Valle Hernandez</dc:creator>
  <cp:lastModifiedBy>Administración y Comunicaciones MCP</cp:lastModifiedBy>
  <cp:revision>74</cp:revision>
  <dcterms:created xsi:type="dcterms:W3CDTF">2023-11-24T18:22:53Z</dcterms:created>
  <dcterms:modified xsi:type="dcterms:W3CDTF">2024-10-29T17:31:01Z</dcterms:modified>
</cp:coreProperties>
</file>