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81" r:id="rId3"/>
    <p:sldId id="282" r:id="rId4"/>
    <p:sldId id="283" r:id="rId5"/>
    <p:sldId id="284" r:id="rId6"/>
    <p:sldId id="273" r:id="rId7"/>
    <p:sldId id="257" r:id="rId8"/>
    <p:sldId id="286" r:id="rId9"/>
    <p:sldId id="275" r:id="rId10"/>
    <p:sldId id="272" r:id="rId11"/>
    <p:sldId id="265" r:id="rId12"/>
    <p:sldId id="267" r:id="rId13"/>
    <p:sldId id="268" r:id="rId14"/>
    <p:sldId id="269" r:id="rId15"/>
    <p:sldId id="270" r:id="rId16"/>
    <p:sldId id="271" r:id="rId17"/>
    <p:sldId id="266" r:id="rId18"/>
    <p:sldId id="262" r:id="rId19"/>
    <p:sldId id="260" r:id="rId20"/>
    <p:sldId id="274" r:id="rId21"/>
    <p:sldId id="285" r:id="rId22"/>
    <p:sldId id="280" r:id="rId23"/>
    <p:sldId id="261" r:id="rId24"/>
    <p:sldId id="277" r:id="rId25"/>
    <p:sldId id="258" r:id="rId26"/>
  </p:sldIdLst>
  <p:sldSz cx="18288000" cy="10287000"/>
  <p:notesSz cx="6858000" cy="9144000"/>
  <p:embeddedFontLst>
    <p:embeddedFont>
      <p:font typeface="Gill Sans MT" panose="020B050202010402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oquefuma.com/2015/12/charada-154.html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hyperlink" Target="http://www.csjesusmarin.es/2016/02/la-confianza-en-la-relacion-medico.htm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oquefuma.com/2015/12/charada-154.html" TargetMode="External"/><Relationship Id="rId3" Type="http://schemas.openxmlformats.org/officeDocument/2006/relationships/image" Target="../media/image30.jpeg"/><Relationship Id="rId7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hyperlink" Target="http://www.csjesusmarin.es/2016/02/la-confianza-en-la-relacion-medico.htm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C7E2F2-03EA-469F-8D18-8A8B31130287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SV"/>
        </a:p>
      </dgm:t>
    </dgm:pt>
    <dgm:pt modelId="{FFF6EB87-ADF1-4CFC-A6F4-8C0FA23E755F}">
      <dgm:prSet phldrT="[Texto]" custT="1"/>
      <dgm:spPr>
        <a:xfrm>
          <a:off x="318337" y="16510"/>
          <a:ext cx="6366748" cy="32472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SV" sz="28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País: República El Salvador </a:t>
          </a:r>
        </a:p>
      </dgm:t>
    </dgm:pt>
    <dgm:pt modelId="{2767A30C-3796-46C4-9444-AC56D03E7A1E}" type="parTrans" cxnId="{30DEADD8-BC6A-4D9C-8093-D727B09F746F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D3CF0E94-0BA2-4D95-A36F-A2DC2FC40364}" type="sibTrans" cxnId="{30DEADD8-BC6A-4D9C-8093-D727B09F746F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F926D171-887E-478A-9457-C277A872BCEF}">
      <dgm:prSet phldrT="[Texto]" custT="1"/>
      <dgm:spPr>
        <a:xfrm>
          <a:off x="318011" y="515470"/>
          <a:ext cx="6366451" cy="1189764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SV" sz="28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Título: </a:t>
          </a:r>
          <a:r>
            <a:rPr lang="es-SV" sz="2800" b="1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Fortalecimiento de las respuestas nacionales de la TB y el VIH, con especial atención a las poblaciones clave y alineación con los objetivos internacionales para ambas enfermedades</a:t>
          </a:r>
        </a:p>
      </dgm:t>
    </dgm:pt>
    <dgm:pt modelId="{758FD04B-E98A-43C1-B087-087067370F10}" type="parTrans" cxnId="{A3B46D97-005C-4945-8CB8-D4FF8D772B9C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61212AD4-35EC-4114-A372-1A9B967F2953}" type="sibTrans" cxnId="{A3B46D97-005C-4945-8CB8-D4FF8D772B9C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B78EB8F9-EA91-4CCD-B308-5C56DB498731}">
      <dgm:prSet phldrT="[Texto]" custT="1"/>
      <dgm:spPr>
        <a:xfrm>
          <a:off x="318337" y="1879474"/>
          <a:ext cx="6366748" cy="32472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SV" sz="28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Código  SLV-C-MOH </a:t>
          </a:r>
        </a:p>
      </dgm:t>
    </dgm:pt>
    <dgm:pt modelId="{D8607D8D-B087-4E7C-8910-9E7060A3F2C9}" type="parTrans" cxnId="{7415CA40-69F1-46B6-AE4E-F083CE586A2C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920D925D-214A-42F6-9506-0606EA238D73}" type="sibTrans" cxnId="{7415CA40-69F1-46B6-AE4E-F083CE586A2C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869EF465-282B-4F30-B33F-C6638551566E}">
      <dgm:prSet phldrT="[Texto]" custT="1"/>
      <dgm:spPr>
        <a:xfrm>
          <a:off x="318337" y="2378434"/>
          <a:ext cx="6366748" cy="32472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SV" sz="28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Componentes:  VIH y Tuberculosis  </a:t>
          </a:r>
        </a:p>
      </dgm:t>
    </dgm:pt>
    <dgm:pt modelId="{ABCEC697-0AC4-47EC-BE82-216C04ADB584}" type="parTrans" cxnId="{E2D44271-D019-4A4A-BC4B-B1FB10A0DB81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4E9878DE-73CD-4195-B3AF-0D3218CA3BEB}" type="sibTrans" cxnId="{E2D44271-D019-4A4A-BC4B-B1FB10A0DB81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BA518471-5FE6-4C5D-AB05-B24FE8F7F5F8}">
      <dgm:prSet phldrT="[Texto]" custT="1"/>
      <dgm:spPr>
        <a:xfrm>
          <a:off x="318337" y="2877394"/>
          <a:ext cx="6366748" cy="32472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SV" sz="28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Receptor Principal: Ministerio de Salud </a:t>
          </a:r>
        </a:p>
      </dgm:t>
    </dgm:pt>
    <dgm:pt modelId="{395C4ED1-16D8-464C-8BFE-FD564DB67BD0}" type="parTrans" cxnId="{2241C29E-7AD7-4350-8FA3-2D389D941F5C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622E709D-EEE7-4DE7-A9A7-DC45BA01DA6E}" type="sibTrans" cxnId="{2241C29E-7AD7-4350-8FA3-2D389D941F5C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66BE2FF7-8DEA-4533-B012-26A3719AA38C}">
      <dgm:prSet phldrT="[Texto]" custT="1"/>
      <dgm:spPr>
        <a:xfrm>
          <a:off x="318337" y="3376354"/>
          <a:ext cx="6366748" cy="32472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SV" sz="28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Período implementación: 01 de enero 2022 hasta 31 diciembre 2024</a:t>
          </a:r>
        </a:p>
      </dgm:t>
    </dgm:pt>
    <dgm:pt modelId="{2210AD84-07CE-4D13-A729-EE0B998A5DC5}" type="parTrans" cxnId="{EC0F4969-E889-4666-B7E7-1517DAB6F089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FB277D4D-497E-433F-80BA-1B2D3138758D}" type="sibTrans" cxnId="{EC0F4969-E889-4666-B7E7-1517DAB6F089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9A1B09CB-1504-45BD-A97B-9C040BC5C681}">
      <dgm:prSet phldrT="[Texto]" custT="1"/>
      <dgm:spPr>
        <a:xfrm>
          <a:off x="318337" y="3875314"/>
          <a:ext cx="6366748" cy="32472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SV" sz="28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Monto convenio:  $14,132,329.00</a:t>
          </a:r>
        </a:p>
      </dgm:t>
    </dgm:pt>
    <dgm:pt modelId="{14C47B43-6B9A-4435-8E27-6FAB4BAE918F}" type="parTrans" cxnId="{8EE78ABA-001C-4FBD-9456-D3206CABD4EB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B29BEC5E-DCFE-453E-B881-CD24F7A34D57}" type="sibTrans" cxnId="{8EE78ABA-001C-4FBD-9456-D3206CABD4EB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CA12A7B0-F434-4E31-8CCB-B979FBF1C11D}">
      <dgm:prSet custT="1"/>
      <dgm:spPr>
        <a:xfrm>
          <a:off x="0" y="2041834"/>
          <a:ext cx="6686725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317709"/>
              <a:satOff val="4947"/>
              <a:lumOff val="24642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es-SV" sz="2000" dirty="0">
            <a:solidFill>
              <a:sysClr val="windowText" lastClr="000000">
                <a:lumMod val="95000"/>
                <a:lumOff val="5000"/>
              </a:sysClr>
            </a:solidFill>
            <a:latin typeface="Bembo Std" panose="02020605060306020A03" pitchFamily="18" charset="0"/>
            <a:ea typeface="+mn-ea"/>
            <a:cs typeface="+mn-cs"/>
          </a:endParaRPr>
        </a:p>
      </dgm:t>
    </dgm:pt>
    <dgm:pt modelId="{5D0077D2-1D5F-463A-9976-0086E165E3A6}" type="parTrans" cxnId="{1ADFE71C-F6BA-4A32-AF2B-3430F87C15CB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4EFE0046-CBC9-4A63-81AB-6E84A25882C5}" type="sibTrans" cxnId="{1ADFE71C-F6BA-4A32-AF2B-3430F87C15CB}">
      <dgm:prSet/>
      <dgm:spPr/>
      <dgm:t>
        <a:bodyPr/>
        <a:lstStyle/>
        <a:p>
          <a:endParaRPr lang="es-SV" sz="3200">
            <a:solidFill>
              <a:schemeClr val="tx1">
                <a:lumMod val="95000"/>
                <a:lumOff val="5000"/>
              </a:schemeClr>
            </a:solidFill>
            <a:latin typeface="Bembo Std" panose="02020605060306020A03" pitchFamily="18" charset="0"/>
          </a:endParaRPr>
        </a:p>
      </dgm:t>
    </dgm:pt>
    <dgm:pt modelId="{FA680A62-FD21-4890-ABB7-999CAB21225E}" type="pres">
      <dgm:prSet presAssocID="{B1C7E2F2-03EA-469F-8D18-8A8B31130287}" presName="linear" presStyleCnt="0">
        <dgm:presLayoutVars>
          <dgm:dir/>
          <dgm:animLvl val="lvl"/>
          <dgm:resizeHandles val="exact"/>
        </dgm:presLayoutVars>
      </dgm:prSet>
      <dgm:spPr/>
    </dgm:pt>
    <dgm:pt modelId="{BFF07840-53AA-490F-9D13-01EFDC088913}" type="pres">
      <dgm:prSet presAssocID="{FFF6EB87-ADF1-4CFC-A6F4-8C0FA23E755F}" presName="parentLin" presStyleCnt="0"/>
      <dgm:spPr/>
    </dgm:pt>
    <dgm:pt modelId="{951EEDF5-BC1C-47C2-937C-A5E5C6D3007F}" type="pres">
      <dgm:prSet presAssocID="{FFF6EB87-ADF1-4CFC-A6F4-8C0FA23E755F}" presName="parentLeftMargin" presStyleLbl="node1" presStyleIdx="0" presStyleCnt="7"/>
      <dgm:spPr/>
    </dgm:pt>
    <dgm:pt modelId="{9E39EBBE-197C-4B83-A00B-FBD61B058B17}" type="pres">
      <dgm:prSet presAssocID="{FFF6EB87-ADF1-4CFC-A6F4-8C0FA23E755F}" presName="parentText" presStyleLbl="node1" presStyleIdx="0" presStyleCnt="7" custScaleX="142857">
        <dgm:presLayoutVars>
          <dgm:chMax val="0"/>
          <dgm:bulletEnabled val="1"/>
        </dgm:presLayoutVars>
      </dgm:prSet>
      <dgm:spPr/>
    </dgm:pt>
    <dgm:pt modelId="{E24F60FF-17BC-447F-A0A7-3B137458A336}" type="pres">
      <dgm:prSet presAssocID="{FFF6EB87-ADF1-4CFC-A6F4-8C0FA23E755F}" presName="negativeSpace" presStyleCnt="0"/>
      <dgm:spPr/>
    </dgm:pt>
    <dgm:pt modelId="{CC15A7D2-96A9-4A78-B8BD-2E188F89720A}" type="pres">
      <dgm:prSet presAssocID="{FFF6EB87-ADF1-4CFC-A6F4-8C0FA23E755F}" presName="childText" presStyleLbl="conFgAcc1" presStyleIdx="0" presStyleCnt="7">
        <dgm:presLayoutVars>
          <dgm:bulletEnabled val="1"/>
        </dgm:presLayoutVars>
      </dgm:prSet>
      <dgm:spPr>
        <a:xfrm>
          <a:off x="0" y="178870"/>
          <a:ext cx="6686725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43ACF651-5503-412F-B0FD-7E8AFA71A347}" type="pres">
      <dgm:prSet presAssocID="{D3CF0E94-0BA2-4D95-A36F-A2DC2FC40364}" presName="spaceBetweenRectangles" presStyleCnt="0"/>
      <dgm:spPr/>
    </dgm:pt>
    <dgm:pt modelId="{2FFD2AF0-3E46-43A8-8F77-697E2429C235}" type="pres">
      <dgm:prSet presAssocID="{F926D171-887E-478A-9457-C277A872BCEF}" presName="parentLin" presStyleCnt="0"/>
      <dgm:spPr/>
    </dgm:pt>
    <dgm:pt modelId="{54510D04-289D-4AAB-B90E-D08FE4A55E38}" type="pres">
      <dgm:prSet presAssocID="{F926D171-887E-478A-9457-C277A872BCEF}" presName="parentLeftMargin" presStyleLbl="node1" presStyleIdx="0" presStyleCnt="7"/>
      <dgm:spPr/>
    </dgm:pt>
    <dgm:pt modelId="{FD9687C3-9EE2-41BC-BF63-B5E3FC778925}" type="pres">
      <dgm:prSet presAssocID="{F926D171-887E-478A-9457-C277A872BCEF}" presName="parentText" presStyleLbl="node1" presStyleIdx="1" presStyleCnt="7" custScaleX="142997" custScaleY="366397">
        <dgm:presLayoutVars>
          <dgm:chMax val="0"/>
          <dgm:bulletEnabled val="1"/>
        </dgm:presLayoutVars>
      </dgm:prSet>
      <dgm:spPr/>
    </dgm:pt>
    <dgm:pt modelId="{C65E24F4-8645-46A7-A5A8-96BF1A454C1F}" type="pres">
      <dgm:prSet presAssocID="{F926D171-887E-478A-9457-C277A872BCEF}" presName="negativeSpace" presStyleCnt="0"/>
      <dgm:spPr/>
    </dgm:pt>
    <dgm:pt modelId="{363978F3-B68D-4ACA-ADA7-2E81388887AA}" type="pres">
      <dgm:prSet presAssocID="{F926D171-887E-478A-9457-C277A872BCEF}" presName="childText" presStyleLbl="conFgAcc1" presStyleIdx="1" presStyleCnt="7">
        <dgm:presLayoutVars>
          <dgm:bulletEnabled val="1"/>
        </dgm:presLayoutVars>
      </dgm:prSet>
      <dgm:spPr>
        <a:xfrm>
          <a:off x="0" y="1542874"/>
          <a:ext cx="6686725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158855"/>
              <a:satOff val="2474"/>
              <a:lumOff val="12321"/>
              <a:alphaOff val="0"/>
            </a:srgbClr>
          </a:solidFill>
          <a:prstDash val="solid"/>
          <a:miter lim="800000"/>
        </a:ln>
        <a:effectLst/>
      </dgm:spPr>
    </dgm:pt>
    <dgm:pt modelId="{3E659C0C-03AF-4E0E-9E04-38A04B7ADCEF}" type="pres">
      <dgm:prSet presAssocID="{61212AD4-35EC-4114-A372-1A9B967F2953}" presName="spaceBetweenRectangles" presStyleCnt="0"/>
      <dgm:spPr/>
    </dgm:pt>
    <dgm:pt modelId="{7EA71A89-2B08-4680-8739-F5C76B537D0F}" type="pres">
      <dgm:prSet presAssocID="{B78EB8F9-EA91-4CCD-B308-5C56DB498731}" presName="parentLin" presStyleCnt="0"/>
      <dgm:spPr/>
    </dgm:pt>
    <dgm:pt modelId="{55C84D24-CDCC-4625-BDAB-C34F5142B041}" type="pres">
      <dgm:prSet presAssocID="{B78EB8F9-EA91-4CCD-B308-5C56DB498731}" presName="parentLeftMargin" presStyleLbl="node1" presStyleIdx="1" presStyleCnt="7"/>
      <dgm:spPr/>
    </dgm:pt>
    <dgm:pt modelId="{D2613000-37AF-48FA-B669-5D9CF2CC8977}" type="pres">
      <dgm:prSet presAssocID="{B78EB8F9-EA91-4CCD-B308-5C56DB498731}" presName="parentText" presStyleLbl="node1" presStyleIdx="2" presStyleCnt="7" custScaleX="142857">
        <dgm:presLayoutVars>
          <dgm:chMax val="0"/>
          <dgm:bulletEnabled val="1"/>
        </dgm:presLayoutVars>
      </dgm:prSet>
      <dgm:spPr/>
    </dgm:pt>
    <dgm:pt modelId="{C845D06E-16FA-48EE-B481-C161E01427E4}" type="pres">
      <dgm:prSet presAssocID="{B78EB8F9-EA91-4CCD-B308-5C56DB498731}" presName="negativeSpace" presStyleCnt="0"/>
      <dgm:spPr/>
    </dgm:pt>
    <dgm:pt modelId="{C91EE0FB-BAEB-4873-8824-2BDB376519E8}" type="pres">
      <dgm:prSet presAssocID="{B78EB8F9-EA91-4CCD-B308-5C56DB498731}" presName="childText" presStyleLbl="conFgAcc1" presStyleIdx="2" presStyleCnt="7">
        <dgm:presLayoutVars>
          <dgm:bulletEnabled val="1"/>
        </dgm:presLayoutVars>
      </dgm:prSet>
      <dgm:spPr/>
    </dgm:pt>
    <dgm:pt modelId="{0A72F564-5133-414C-BE90-7D2E6723CD27}" type="pres">
      <dgm:prSet presAssocID="{920D925D-214A-42F6-9506-0606EA238D73}" presName="spaceBetweenRectangles" presStyleCnt="0"/>
      <dgm:spPr/>
    </dgm:pt>
    <dgm:pt modelId="{9AC89217-1518-44E0-8345-7AB3C1A78CC9}" type="pres">
      <dgm:prSet presAssocID="{869EF465-282B-4F30-B33F-C6638551566E}" presName="parentLin" presStyleCnt="0"/>
      <dgm:spPr/>
    </dgm:pt>
    <dgm:pt modelId="{BEE8CFAD-3E6D-48D4-9E78-F6B209ECE8AB}" type="pres">
      <dgm:prSet presAssocID="{869EF465-282B-4F30-B33F-C6638551566E}" presName="parentLeftMargin" presStyleLbl="node1" presStyleIdx="2" presStyleCnt="7"/>
      <dgm:spPr/>
    </dgm:pt>
    <dgm:pt modelId="{1CD6484B-A106-4E3C-968B-9C9B659521A2}" type="pres">
      <dgm:prSet presAssocID="{869EF465-282B-4F30-B33F-C6638551566E}" presName="parentText" presStyleLbl="node1" presStyleIdx="3" presStyleCnt="7" custScaleX="142857">
        <dgm:presLayoutVars>
          <dgm:chMax val="0"/>
          <dgm:bulletEnabled val="1"/>
        </dgm:presLayoutVars>
      </dgm:prSet>
      <dgm:spPr/>
    </dgm:pt>
    <dgm:pt modelId="{04388CCE-25A7-40CF-B4D8-72181AA0D466}" type="pres">
      <dgm:prSet presAssocID="{869EF465-282B-4F30-B33F-C6638551566E}" presName="negativeSpace" presStyleCnt="0"/>
      <dgm:spPr/>
    </dgm:pt>
    <dgm:pt modelId="{C8C165BA-241E-4869-A1B9-616D81F546AC}" type="pres">
      <dgm:prSet presAssocID="{869EF465-282B-4F30-B33F-C6638551566E}" presName="childText" presStyleLbl="conFgAcc1" presStyleIdx="3" presStyleCnt="7">
        <dgm:presLayoutVars>
          <dgm:bulletEnabled val="1"/>
        </dgm:presLayoutVars>
      </dgm:prSet>
      <dgm:spPr>
        <a:xfrm>
          <a:off x="0" y="2540794"/>
          <a:ext cx="6686725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476564"/>
              <a:satOff val="7421"/>
              <a:lumOff val="36963"/>
              <a:alphaOff val="0"/>
            </a:srgbClr>
          </a:solidFill>
          <a:prstDash val="solid"/>
          <a:miter lim="800000"/>
        </a:ln>
        <a:effectLst/>
      </dgm:spPr>
    </dgm:pt>
    <dgm:pt modelId="{063429A5-DD43-4755-B87F-6625FAA7A21D}" type="pres">
      <dgm:prSet presAssocID="{4E9878DE-73CD-4195-B3AF-0D3218CA3BEB}" presName="spaceBetweenRectangles" presStyleCnt="0"/>
      <dgm:spPr/>
    </dgm:pt>
    <dgm:pt modelId="{9FB0540F-B3F3-4213-8EB9-893B14D2855D}" type="pres">
      <dgm:prSet presAssocID="{BA518471-5FE6-4C5D-AB05-B24FE8F7F5F8}" presName="parentLin" presStyleCnt="0"/>
      <dgm:spPr/>
    </dgm:pt>
    <dgm:pt modelId="{9BA80DFF-CFD6-40CE-AF25-D32C59E3EEF0}" type="pres">
      <dgm:prSet presAssocID="{BA518471-5FE6-4C5D-AB05-B24FE8F7F5F8}" presName="parentLeftMargin" presStyleLbl="node1" presStyleIdx="3" presStyleCnt="7"/>
      <dgm:spPr/>
    </dgm:pt>
    <dgm:pt modelId="{A9843E66-D097-4E9E-9C8D-DA78413EDFEC}" type="pres">
      <dgm:prSet presAssocID="{BA518471-5FE6-4C5D-AB05-B24FE8F7F5F8}" presName="parentText" presStyleLbl="node1" presStyleIdx="4" presStyleCnt="7" custScaleX="142857">
        <dgm:presLayoutVars>
          <dgm:chMax val="0"/>
          <dgm:bulletEnabled val="1"/>
        </dgm:presLayoutVars>
      </dgm:prSet>
      <dgm:spPr/>
    </dgm:pt>
    <dgm:pt modelId="{B9A54D65-96C4-4D37-A57D-8F8276E046CB}" type="pres">
      <dgm:prSet presAssocID="{BA518471-5FE6-4C5D-AB05-B24FE8F7F5F8}" presName="negativeSpace" presStyleCnt="0"/>
      <dgm:spPr/>
    </dgm:pt>
    <dgm:pt modelId="{4C9DE0DF-5FCD-4360-BA5F-6658E0D7FE2F}" type="pres">
      <dgm:prSet presAssocID="{BA518471-5FE6-4C5D-AB05-B24FE8F7F5F8}" presName="childText" presStyleLbl="conFgAcc1" presStyleIdx="4" presStyleCnt="7">
        <dgm:presLayoutVars>
          <dgm:bulletEnabled val="1"/>
        </dgm:presLayoutVars>
      </dgm:prSet>
      <dgm:spPr>
        <a:xfrm>
          <a:off x="0" y="3039754"/>
          <a:ext cx="6686725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476564"/>
              <a:satOff val="7421"/>
              <a:lumOff val="36963"/>
              <a:alphaOff val="0"/>
            </a:srgbClr>
          </a:solidFill>
          <a:prstDash val="solid"/>
          <a:miter lim="800000"/>
        </a:ln>
        <a:effectLst/>
      </dgm:spPr>
    </dgm:pt>
    <dgm:pt modelId="{4012EFE2-57D3-47B9-A2A1-05DCF9FE00AC}" type="pres">
      <dgm:prSet presAssocID="{622E709D-EEE7-4DE7-A9A7-DC45BA01DA6E}" presName="spaceBetweenRectangles" presStyleCnt="0"/>
      <dgm:spPr/>
    </dgm:pt>
    <dgm:pt modelId="{D87EA3EA-D333-4775-A98B-2E757632F4C3}" type="pres">
      <dgm:prSet presAssocID="{66BE2FF7-8DEA-4533-B012-26A3719AA38C}" presName="parentLin" presStyleCnt="0"/>
      <dgm:spPr/>
    </dgm:pt>
    <dgm:pt modelId="{5500612B-57B0-4DEC-B17D-59876F120476}" type="pres">
      <dgm:prSet presAssocID="{66BE2FF7-8DEA-4533-B012-26A3719AA38C}" presName="parentLeftMargin" presStyleLbl="node1" presStyleIdx="4" presStyleCnt="7"/>
      <dgm:spPr/>
    </dgm:pt>
    <dgm:pt modelId="{05B3D855-553D-40F5-89D5-5C733D253E4B}" type="pres">
      <dgm:prSet presAssocID="{66BE2FF7-8DEA-4533-B012-26A3719AA38C}" presName="parentText" presStyleLbl="node1" presStyleIdx="5" presStyleCnt="7" custScaleX="142857" custLinFactNeighborX="3435" custLinFactNeighborY="3262">
        <dgm:presLayoutVars>
          <dgm:chMax val="0"/>
          <dgm:bulletEnabled val="1"/>
        </dgm:presLayoutVars>
      </dgm:prSet>
      <dgm:spPr/>
    </dgm:pt>
    <dgm:pt modelId="{C1644B7C-C230-455B-A73E-DD4DB35C4D10}" type="pres">
      <dgm:prSet presAssocID="{66BE2FF7-8DEA-4533-B012-26A3719AA38C}" presName="negativeSpace" presStyleCnt="0"/>
      <dgm:spPr/>
    </dgm:pt>
    <dgm:pt modelId="{02516C8D-C248-4D1E-9A3B-D6D25F56E034}" type="pres">
      <dgm:prSet presAssocID="{66BE2FF7-8DEA-4533-B012-26A3719AA38C}" presName="childText" presStyleLbl="conFgAcc1" presStyleIdx="5" presStyleCnt="7">
        <dgm:presLayoutVars>
          <dgm:bulletEnabled val="1"/>
        </dgm:presLayoutVars>
      </dgm:prSet>
      <dgm:spPr>
        <a:xfrm>
          <a:off x="0" y="3538714"/>
          <a:ext cx="6686725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317709"/>
              <a:satOff val="4947"/>
              <a:lumOff val="24642"/>
              <a:alphaOff val="0"/>
            </a:srgbClr>
          </a:solidFill>
          <a:prstDash val="solid"/>
          <a:miter lim="800000"/>
        </a:ln>
        <a:effectLst/>
      </dgm:spPr>
    </dgm:pt>
    <dgm:pt modelId="{DAD163B3-BFB7-4259-899B-A8DF15EA778B}" type="pres">
      <dgm:prSet presAssocID="{FB277D4D-497E-433F-80BA-1B2D3138758D}" presName="spaceBetweenRectangles" presStyleCnt="0"/>
      <dgm:spPr/>
    </dgm:pt>
    <dgm:pt modelId="{F9E27C83-8542-4997-A5B2-4D8F8B1A3691}" type="pres">
      <dgm:prSet presAssocID="{9A1B09CB-1504-45BD-A97B-9C040BC5C681}" presName="parentLin" presStyleCnt="0"/>
      <dgm:spPr/>
    </dgm:pt>
    <dgm:pt modelId="{5477C3C0-CCA8-4646-AA38-5F822C9189B7}" type="pres">
      <dgm:prSet presAssocID="{9A1B09CB-1504-45BD-A97B-9C040BC5C681}" presName="parentLeftMargin" presStyleLbl="node1" presStyleIdx="5" presStyleCnt="7"/>
      <dgm:spPr/>
    </dgm:pt>
    <dgm:pt modelId="{C6A3C36C-8E11-4EC9-9944-303DA9C045AB}" type="pres">
      <dgm:prSet presAssocID="{9A1B09CB-1504-45BD-A97B-9C040BC5C681}" presName="parentText" presStyleLbl="node1" presStyleIdx="6" presStyleCnt="7" custScaleX="142857">
        <dgm:presLayoutVars>
          <dgm:chMax val="0"/>
          <dgm:bulletEnabled val="1"/>
        </dgm:presLayoutVars>
      </dgm:prSet>
      <dgm:spPr/>
    </dgm:pt>
    <dgm:pt modelId="{87B440AD-3DB0-46C2-B6FD-109E7B502E39}" type="pres">
      <dgm:prSet presAssocID="{9A1B09CB-1504-45BD-A97B-9C040BC5C681}" presName="negativeSpace" presStyleCnt="0"/>
      <dgm:spPr/>
    </dgm:pt>
    <dgm:pt modelId="{69260A47-6810-4653-A487-27E32B9155A3}" type="pres">
      <dgm:prSet presAssocID="{9A1B09CB-1504-45BD-A97B-9C040BC5C681}" presName="childText" presStyleLbl="conFgAcc1" presStyleIdx="6" presStyleCnt="7">
        <dgm:presLayoutVars>
          <dgm:bulletEnabled val="1"/>
        </dgm:presLayoutVars>
      </dgm:prSet>
      <dgm:spPr>
        <a:xfrm>
          <a:off x="0" y="4037674"/>
          <a:ext cx="6686725" cy="277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158855"/>
              <a:satOff val="2474"/>
              <a:lumOff val="12321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1ADFE71C-F6BA-4A32-AF2B-3430F87C15CB}" srcId="{B78EB8F9-EA91-4CCD-B308-5C56DB498731}" destId="{CA12A7B0-F434-4E31-8CCB-B979FBF1C11D}" srcOrd="0" destOrd="0" parTransId="{5D0077D2-1D5F-463A-9976-0086E165E3A6}" sibTransId="{4EFE0046-CBC9-4A63-81AB-6E84A25882C5}"/>
    <dgm:cxn modelId="{97B9CA1F-9E03-49A8-B21E-185DC72334A5}" type="presOf" srcId="{FFF6EB87-ADF1-4CFC-A6F4-8C0FA23E755F}" destId="{951EEDF5-BC1C-47C2-937C-A5E5C6D3007F}" srcOrd="0" destOrd="0" presId="urn:microsoft.com/office/officeart/2005/8/layout/list1"/>
    <dgm:cxn modelId="{E7865F21-0860-4800-BA08-91174C76EDBD}" type="presOf" srcId="{CA12A7B0-F434-4E31-8CCB-B979FBF1C11D}" destId="{C91EE0FB-BAEB-4873-8824-2BDB376519E8}" srcOrd="0" destOrd="0" presId="urn:microsoft.com/office/officeart/2005/8/layout/list1"/>
    <dgm:cxn modelId="{4F862622-F539-4A75-B93A-2CB971EBE8C8}" type="presOf" srcId="{B78EB8F9-EA91-4CCD-B308-5C56DB498731}" destId="{D2613000-37AF-48FA-B669-5D9CF2CC8977}" srcOrd="1" destOrd="0" presId="urn:microsoft.com/office/officeart/2005/8/layout/list1"/>
    <dgm:cxn modelId="{846F112D-C600-433A-B49D-6AA0C191D849}" type="presOf" srcId="{B1C7E2F2-03EA-469F-8D18-8A8B31130287}" destId="{FA680A62-FD21-4890-ABB7-999CAB21225E}" srcOrd="0" destOrd="0" presId="urn:microsoft.com/office/officeart/2005/8/layout/list1"/>
    <dgm:cxn modelId="{7415CA40-69F1-46B6-AE4E-F083CE586A2C}" srcId="{B1C7E2F2-03EA-469F-8D18-8A8B31130287}" destId="{B78EB8F9-EA91-4CCD-B308-5C56DB498731}" srcOrd="2" destOrd="0" parTransId="{D8607D8D-B087-4E7C-8910-9E7060A3F2C9}" sibTransId="{920D925D-214A-42F6-9506-0606EA238D73}"/>
    <dgm:cxn modelId="{90A4825C-1934-4ADF-8C7D-7A2DC1E13B21}" type="presOf" srcId="{9A1B09CB-1504-45BD-A97B-9C040BC5C681}" destId="{C6A3C36C-8E11-4EC9-9944-303DA9C045AB}" srcOrd="1" destOrd="0" presId="urn:microsoft.com/office/officeart/2005/8/layout/list1"/>
    <dgm:cxn modelId="{EC0F4969-E889-4666-B7E7-1517DAB6F089}" srcId="{B1C7E2F2-03EA-469F-8D18-8A8B31130287}" destId="{66BE2FF7-8DEA-4533-B012-26A3719AA38C}" srcOrd="5" destOrd="0" parTransId="{2210AD84-07CE-4D13-A729-EE0B998A5DC5}" sibTransId="{FB277D4D-497E-433F-80BA-1B2D3138758D}"/>
    <dgm:cxn modelId="{E2D44271-D019-4A4A-BC4B-B1FB10A0DB81}" srcId="{B1C7E2F2-03EA-469F-8D18-8A8B31130287}" destId="{869EF465-282B-4F30-B33F-C6638551566E}" srcOrd="3" destOrd="0" parTransId="{ABCEC697-0AC4-47EC-BE82-216C04ADB584}" sibTransId="{4E9878DE-73CD-4195-B3AF-0D3218CA3BEB}"/>
    <dgm:cxn modelId="{71B07373-7D54-49F4-9BC2-4F880555D27A}" type="presOf" srcId="{869EF465-282B-4F30-B33F-C6638551566E}" destId="{BEE8CFAD-3E6D-48D4-9E78-F6B209ECE8AB}" srcOrd="0" destOrd="0" presId="urn:microsoft.com/office/officeart/2005/8/layout/list1"/>
    <dgm:cxn modelId="{B966307B-87A6-4855-BE53-136295A4603C}" type="presOf" srcId="{F926D171-887E-478A-9457-C277A872BCEF}" destId="{FD9687C3-9EE2-41BC-BF63-B5E3FC778925}" srcOrd="1" destOrd="0" presId="urn:microsoft.com/office/officeart/2005/8/layout/list1"/>
    <dgm:cxn modelId="{FD7C8587-EAFD-42C5-B854-9CD14C528CB5}" type="presOf" srcId="{BA518471-5FE6-4C5D-AB05-B24FE8F7F5F8}" destId="{9BA80DFF-CFD6-40CE-AF25-D32C59E3EEF0}" srcOrd="0" destOrd="0" presId="urn:microsoft.com/office/officeart/2005/8/layout/list1"/>
    <dgm:cxn modelId="{A3B46D97-005C-4945-8CB8-D4FF8D772B9C}" srcId="{B1C7E2F2-03EA-469F-8D18-8A8B31130287}" destId="{F926D171-887E-478A-9457-C277A872BCEF}" srcOrd="1" destOrd="0" parTransId="{758FD04B-E98A-43C1-B087-087067370F10}" sibTransId="{61212AD4-35EC-4114-A372-1A9B967F2953}"/>
    <dgm:cxn modelId="{2241C29E-7AD7-4350-8FA3-2D389D941F5C}" srcId="{B1C7E2F2-03EA-469F-8D18-8A8B31130287}" destId="{BA518471-5FE6-4C5D-AB05-B24FE8F7F5F8}" srcOrd="4" destOrd="0" parTransId="{395C4ED1-16D8-464C-8BFE-FD564DB67BD0}" sibTransId="{622E709D-EEE7-4DE7-A9A7-DC45BA01DA6E}"/>
    <dgm:cxn modelId="{7497C59E-1A27-4611-A595-E6896721BC31}" type="presOf" srcId="{B78EB8F9-EA91-4CCD-B308-5C56DB498731}" destId="{55C84D24-CDCC-4625-BDAB-C34F5142B041}" srcOrd="0" destOrd="0" presId="urn:microsoft.com/office/officeart/2005/8/layout/list1"/>
    <dgm:cxn modelId="{7DA40EAD-3E93-4D20-AF43-4857D61F804B}" type="presOf" srcId="{869EF465-282B-4F30-B33F-C6638551566E}" destId="{1CD6484B-A106-4E3C-968B-9C9B659521A2}" srcOrd="1" destOrd="0" presId="urn:microsoft.com/office/officeart/2005/8/layout/list1"/>
    <dgm:cxn modelId="{73F958B6-D741-41C9-A010-335C5746E4E7}" type="presOf" srcId="{F926D171-887E-478A-9457-C277A872BCEF}" destId="{54510D04-289D-4AAB-B90E-D08FE4A55E38}" srcOrd="0" destOrd="0" presId="urn:microsoft.com/office/officeart/2005/8/layout/list1"/>
    <dgm:cxn modelId="{8EE78ABA-001C-4FBD-9456-D3206CABD4EB}" srcId="{B1C7E2F2-03EA-469F-8D18-8A8B31130287}" destId="{9A1B09CB-1504-45BD-A97B-9C040BC5C681}" srcOrd="6" destOrd="0" parTransId="{14C47B43-6B9A-4435-8E27-6FAB4BAE918F}" sibTransId="{B29BEC5E-DCFE-453E-B881-CD24F7A34D57}"/>
    <dgm:cxn modelId="{5FF2C8D4-BAAC-471C-A2CE-1E58BF773727}" type="presOf" srcId="{66BE2FF7-8DEA-4533-B012-26A3719AA38C}" destId="{05B3D855-553D-40F5-89D5-5C733D253E4B}" srcOrd="1" destOrd="0" presId="urn:microsoft.com/office/officeart/2005/8/layout/list1"/>
    <dgm:cxn modelId="{30DEADD8-BC6A-4D9C-8093-D727B09F746F}" srcId="{B1C7E2F2-03EA-469F-8D18-8A8B31130287}" destId="{FFF6EB87-ADF1-4CFC-A6F4-8C0FA23E755F}" srcOrd="0" destOrd="0" parTransId="{2767A30C-3796-46C4-9444-AC56D03E7A1E}" sibTransId="{D3CF0E94-0BA2-4D95-A36F-A2DC2FC40364}"/>
    <dgm:cxn modelId="{B216EFD9-6223-4E5F-80D0-EA072737F0F2}" type="presOf" srcId="{FFF6EB87-ADF1-4CFC-A6F4-8C0FA23E755F}" destId="{9E39EBBE-197C-4B83-A00B-FBD61B058B17}" srcOrd="1" destOrd="0" presId="urn:microsoft.com/office/officeart/2005/8/layout/list1"/>
    <dgm:cxn modelId="{C77F7DDD-6583-4B46-94AD-858B25D26B89}" type="presOf" srcId="{66BE2FF7-8DEA-4533-B012-26A3719AA38C}" destId="{5500612B-57B0-4DEC-B17D-59876F120476}" srcOrd="0" destOrd="0" presId="urn:microsoft.com/office/officeart/2005/8/layout/list1"/>
    <dgm:cxn modelId="{DA9542E2-475C-411B-948E-5C500AF02783}" type="presOf" srcId="{BA518471-5FE6-4C5D-AB05-B24FE8F7F5F8}" destId="{A9843E66-D097-4E9E-9C8D-DA78413EDFEC}" srcOrd="1" destOrd="0" presId="urn:microsoft.com/office/officeart/2005/8/layout/list1"/>
    <dgm:cxn modelId="{D70D32F0-1739-48AD-BD8F-DCAEFAF44A24}" type="presOf" srcId="{9A1B09CB-1504-45BD-A97B-9C040BC5C681}" destId="{5477C3C0-CCA8-4646-AA38-5F822C9189B7}" srcOrd="0" destOrd="0" presId="urn:microsoft.com/office/officeart/2005/8/layout/list1"/>
    <dgm:cxn modelId="{36DE6F99-08AB-4EF3-811C-8E85B0BAB701}" type="presParOf" srcId="{FA680A62-FD21-4890-ABB7-999CAB21225E}" destId="{BFF07840-53AA-490F-9D13-01EFDC088913}" srcOrd="0" destOrd="0" presId="urn:microsoft.com/office/officeart/2005/8/layout/list1"/>
    <dgm:cxn modelId="{1A10A55A-A04B-4002-9D2F-3B1E33EEED3B}" type="presParOf" srcId="{BFF07840-53AA-490F-9D13-01EFDC088913}" destId="{951EEDF5-BC1C-47C2-937C-A5E5C6D3007F}" srcOrd="0" destOrd="0" presId="urn:microsoft.com/office/officeart/2005/8/layout/list1"/>
    <dgm:cxn modelId="{545E80C1-04BD-49A6-9828-3CA78145DB72}" type="presParOf" srcId="{BFF07840-53AA-490F-9D13-01EFDC088913}" destId="{9E39EBBE-197C-4B83-A00B-FBD61B058B17}" srcOrd="1" destOrd="0" presId="urn:microsoft.com/office/officeart/2005/8/layout/list1"/>
    <dgm:cxn modelId="{FFAE9BBA-E981-41A9-96F9-1C466E72F686}" type="presParOf" srcId="{FA680A62-FD21-4890-ABB7-999CAB21225E}" destId="{E24F60FF-17BC-447F-A0A7-3B137458A336}" srcOrd="1" destOrd="0" presId="urn:microsoft.com/office/officeart/2005/8/layout/list1"/>
    <dgm:cxn modelId="{E5E01763-E30E-437F-9999-76BBA9D5E476}" type="presParOf" srcId="{FA680A62-FD21-4890-ABB7-999CAB21225E}" destId="{CC15A7D2-96A9-4A78-B8BD-2E188F89720A}" srcOrd="2" destOrd="0" presId="urn:microsoft.com/office/officeart/2005/8/layout/list1"/>
    <dgm:cxn modelId="{963E36CC-797D-4BD1-A4F0-E86CE674F421}" type="presParOf" srcId="{FA680A62-FD21-4890-ABB7-999CAB21225E}" destId="{43ACF651-5503-412F-B0FD-7E8AFA71A347}" srcOrd="3" destOrd="0" presId="urn:microsoft.com/office/officeart/2005/8/layout/list1"/>
    <dgm:cxn modelId="{0123E4A5-AD2D-4933-84D5-C1F2002796BB}" type="presParOf" srcId="{FA680A62-FD21-4890-ABB7-999CAB21225E}" destId="{2FFD2AF0-3E46-43A8-8F77-697E2429C235}" srcOrd="4" destOrd="0" presId="urn:microsoft.com/office/officeart/2005/8/layout/list1"/>
    <dgm:cxn modelId="{2A547CDA-7CDD-429B-BF0F-4D5BDDF8E2A9}" type="presParOf" srcId="{2FFD2AF0-3E46-43A8-8F77-697E2429C235}" destId="{54510D04-289D-4AAB-B90E-D08FE4A55E38}" srcOrd="0" destOrd="0" presId="urn:microsoft.com/office/officeart/2005/8/layout/list1"/>
    <dgm:cxn modelId="{4E01B7E6-4899-401A-8296-A30D0B7981BE}" type="presParOf" srcId="{2FFD2AF0-3E46-43A8-8F77-697E2429C235}" destId="{FD9687C3-9EE2-41BC-BF63-B5E3FC778925}" srcOrd="1" destOrd="0" presId="urn:microsoft.com/office/officeart/2005/8/layout/list1"/>
    <dgm:cxn modelId="{8DE4A613-D0BE-4115-93AD-8596633440FF}" type="presParOf" srcId="{FA680A62-FD21-4890-ABB7-999CAB21225E}" destId="{C65E24F4-8645-46A7-A5A8-96BF1A454C1F}" srcOrd="5" destOrd="0" presId="urn:microsoft.com/office/officeart/2005/8/layout/list1"/>
    <dgm:cxn modelId="{64620154-FA00-4EF0-A3FB-1CED944FB4F3}" type="presParOf" srcId="{FA680A62-FD21-4890-ABB7-999CAB21225E}" destId="{363978F3-B68D-4ACA-ADA7-2E81388887AA}" srcOrd="6" destOrd="0" presId="urn:microsoft.com/office/officeart/2005/8/layout/list1"/>
    <dgm:cxn modelId="{07417B1D-ABA0-4B27-9A36-4F612F6B5F1D}" type="presParOf" srcId="{FA680A62-FD21-4890-ABB7-999CAB21225E}" destId="{3E659C0C-03AF-4E0E-9E04-38A04B7ADCEF}" srcOrd="7" destOrd="0" presId="urn:microsoft.com/office/officeart/2005/8/layout/list1"/>
    <dgm:cxn modelId="{11682598-B91C-443B-8635-FB472D1797C4}" type="presParOf" srcId="{FA680A62-FD21-4890-ABB7-999CAB21225E}" destId="{7EA71A89-2B08-4680-8739-F5C76B537D0F}" srcOrd="8" destOrd="0" presId="urn:microsoft.com/office/officeart/2005/8/layout/list1"/>
    <dgm:cxn modelId="{01F4659E-509F-427D-A31D-4CFBBF3C1A70}" type="presParOf" srcId="{7EA71A89-2B08-4680-8739-F5C76B537D0F}" destId="{55C84D24-CDCC-4625-BDAB-C34F5142B041}" srcOrd="0" destOrd="0" presId="urn:microsoft.com/office/officeart/2005/8/layout/list1"/>
    <dgm:cxn modelId="{936AA82A-3C0A-4BF5-AA43-BFEFFB3BAE53}" type="presParOf" srcId="{7EA71A89-2B08-4680-8739-F5C76B537D0F}" destId="{D2613000-37AF-48FA-B669-5D9CF2CC8977}" srcOrd="1" destOrd="0" presId="urn:microsoft.com/office/officeart/2005/8/layout/list1"/>
    <dgm:cxn modelId="{C8893843-CCF6-451E-AA21-2E188E1E60CB}" type="presParOf" srcId="{FA680A62-FD21-4890-ABB7-999CAB21225E}" destId="{C845D06E-16FA-48EE-B481-C161E01427E4}" srcOrd="9" destOrd="0" presId="urn:microsoft.com/office/officeart/2005/8/layout/list1"/>
    <dgm:cxn modelId="{3CB7544D-1FAF-409D-BAFE-2891DAA68582}" type="presParOf" srcId="{FA680A62-FD21-4890-ABB7-999CAB21225E}" destId="{C91EE0FB-BAEB-4873-8824-2BDB376519E8}" srcOrd="10" destOrd="0" presId="urn:microsoft.com/office/officeart/2005/8/layout/list1"/>
    <dgm:cxn modelId="{E4A29C51-49AD-4382-8C0C-5E4B9129F34F}" type="presParOf" srcId="{FA680A62-FD21-4890-ABB7-999CAB21225E}" destId="{0A72F564-5133-414C-BE90-7D2E6723CD27}" srcOrd="11" destOrd="0" presId="urn:microsoft.com/office/officeart/2005/8/layout/list1"/>
    <dgm:cxn modelId="{47C42F4D-1D40-447E-8D1C-71DEC8DAAF12}" type="presParOf" srcId="{FA680A62-FD21-4890-ABB7-999CAB21225E}" destId="{9AC89217-1518-44E0-8345-7AB3C1A78CC9}" srcOrd="12" destOrd="0" presId="urn:microsoft.com/office/officeart/2005/8/layout/list1"/>
    <dgm:cxn modelId="{34AAADA7-A8A4-4589-BEFA-54C2052FE78A}" type="presParOf" srcId="{9AC89217-1518-44E0-8345-7AB3C1A78CC9}" destId="{BEE8CFAD-3E6D-48D4-9E78-F6B209ECE8AB}" srcOrd="0" destOrd="0" presId="urn:microsoft.com/office/officeart/2005/8/layout/list1"/>
    <dgm:cxn modelId="{6BB7FDDA-0EB9-4CF8-BBFC-93C10768075A}" type="presParOf" srcId="{9AC89217-1518-44E0-8345-7AB3C1A78CC9}" destId="{1CD6484B-A106-4E3C-968B-9C9B659521A2}" srcOrd="1" destOrd="0" presId="urn:microsoft.com/office/officeart/2005/8/layout/list1"/>
    <dgm:cxn modelId="{B77AF2FC-5A7B-4D92-8CFF-D0B3675D2386}" type="presParOf" srcId="{FA680A62-FD21-4890-ABB7-999CAB21225E}" destId="{04388CCE-25A7-40CF-B4D8-72181AA0D466}" srcOrd="13" destOrd="0" presId="urn:microsoft.com/office/officeart/2005/8/layout/list1"/>
    <dgm:cxn modelId="{D8E7C1BD-02EB-4081-8C7D-2650A0B757A4}" type="presParOf" srcId="{FA680A62-FD21-4890-ABB7-999CAB21225E}" destId="{C8C165BA-241E-4869-A1B9-616D81F546AC}" srcOrd="14" destOrd="0" presId="urn:microsoft.com/office/officeart/2005/8/layout/list1"/>
    <dgm:cxn modelId="{3F70D400-87DB-484B-97ED-754C282224AA}" type="presParOf" srcId="{FA680A62-FD21-4890-ABB7-999CAB21225E}" destId="{063429A5-DD43-4755-B87F-6625FAA7A21D}" srcOrd="15" destOrd="0" presId="urn:microsoft.com/office/officeart/2005/8/layout/list1"/>
    <dgm:cxn modelId="{A4BF9601-4FD6-41C7-B733-13E48AA2587C}" type="presParOf" srcId="{FA680A62-FD21-4890-ABB7-999CAB21225E}" destId="{9FB0540F-B3F3-4213-8EB9-893B14D2855D}" srcOrd="16" destOrd="0" presId="urn:microsoft.com/office/officeart/2005/8/layout/list1"/>
    <dgm:cxn modelId="{260BFCC9-C4BE-4968-959A-521E3937967D}" type="presParOf" srcId="{9FB0540F-B3F3-4213-8EB9-893B14D2855D}" destId="{9BA80DFF-CFD6-40CE-AF25-D32C59E3EEF0}" srcOrd="0" destOrd="0" presId="urn:microsoft.com/office/officeart/2005/8/layout/list1"/>
    <dgm:cxn modelId="{CF0E0926-C99A-440C-83D5-029DCDA4B9BC}" type="presParOf" srcId="{9FB0540F-B3F3-4213-8EB9-893B14D2855D}" destId="{A9843E66-D097-4E9E-9C8D-DA78413EDFEC}" srcOrd="1" destOrd="0" presId="urn:microsoft.com/office/officeart/2005/8/layout/list1"/>
    <dgm:cxn modelId="{EFCD1555-3D35-4144-8D98-80279CA9E8F8}" type="presParOf" srcId="{FA680A62-FD21-4890-ABB7-999CAB21225E}" destId="{B9A54D65-96C4-4D37-A57D-8F8276E046CB}" srcOrd="17" destOrd="0" presId="urn:microsoft.com/office/officeart/2005/8/layout/list1"/>
    <dgm:cxn modelId="{F00EE82D-FEFD-4EEB-8A20-43D4A066F749}" type="presParOf" srcId="{FA680A62-FD21-4890-ABB7-999CAB21225E}" destId="{4C9DE0DF-5FCD-4360-BA5F-6658E0D7FE2F}" srcOrd="18" destOrd="0" presId="urn:microsoft.com/office/officeart/2005/8/layout/list1"/>
    <dgm:cxn modelId="{270B0048-82EA-4D98-A2F7-64E5058FFF76}" type="presParOf" srcId="{FA680A62-FD21-4890-ABB7-999CAB21225E}" destId="{4012EFE2-57D3-47B9-A2A1-05DCF9FE00AC}" srcOrd="19" destOrd="0" presId="urn:microsoft.com/office/officeart/2005/8/layout/list1"/>
    <dgm:cxn modelId="{FB9BCD88-0D9D-4E26-AC10-C9F9D64D6753}" type="presParOf" srcId="{FA680A62-FD21-4890-ABB7-999CAB21225E}" destId="{D87EA3EA-D333-4775-A98B-2E757632F4C3}" srcOrd="20" destOrd="0" presId="urn:microsoft.com/office/officeart/2005/8/layout/list1"/>
    <dgm:cxn modelId="{B3036B78-8117-484D-8965-82721A300AD6}" type="presParOf" srcId="{D87EA3EA-D333-4775-A98B-2E757632F4C3}" destId="{5500612B-57B0-4DEC-B17D-59876F120476}" srcOrd="0" destOrd="0" presId="urn:microsoft.com/office/officeart/2005/8/layout/list1"/>
    <dgm:cxn modelId="{43C90F84-6D30-4F34-86E3-0A1916F8E367}" type="presParOf" srcId="{D87EA3EA-D333-4775-A98B-2E757632F4C3}" destId="{05B3D855-553D-40F5-89D5-5C733D253E4B}" srcOrd="1" destOrd="0" presId="urn:microsoft.com/office/officeart/2005/8/layout/list1"/>
    <dgm:cxn modelId="{785E935B-6049-45D9-BA4F-91E5F46A337C}" type="presParOf" srcId="{FA680A62-FD21-4890-ABB7-999CAB21225E}" destId="{C1644B7C-C230-455B-A73E-DD4DB35C4D10}" srcOrd="21" destOrd="0" presId="urn:microsoft.com/office/officeart/2005/8/layout/list1"/>
    <dgm:cxn modelId="{72CDB4A3-BD1B-427B-B175-8D220D52306C}" type="presParOf" srcId="{FA680A62-FD21-4890-ABB7-999CAB21225E}" destId="{02516C8D-C248-4D1E-9A3B-D6D25F56E034}" srcOrd="22" destOrd="0" presId="urn:microsoft.com/office/officeart/2005/8/layout/list1"/>
    <dgm:cxn modelId="{68851C43-9035-4607-B3D5-805FAB6A3435}" type="presParOf" srcId="{FA680A62-FD21-4890-ABB7-999CAB21225E}" destId="{DAD163B3-BFB7-4259-899B-A8DF15EA778B}" srcOrd="23" destOrd="0" presId="urn:microsoft.com/office/officeart/2005/8/layout/list1"/>
    <dgm:cxn modelId="{6C6C0E7A-D282-4AC5-B755-8C0F6E478751}" type="presParOf" srcId="{FA680A62-FD21-4890-ABB7-999CAB21225E}" destId="{F9E27C83-8542-4997-A5B2-4D8F8B1A3691}" srcOrd="24" destOrd="0" presId="urn:microsoft.com/office/officeart/2005/8/layout/list1"/>
    <dgm:cxn modelId="{57AD6D11-2DFB-48E6-A9A8-AF3929237B5B}" type="presParOf" srcId="{F9E27C83-8542-4997-A5B2-4D8F8B1A3691}" destId="{5477C3C0-CCA8-4646-AA38-5F822C9189B7}" srcOrd="0" destOrd="0" presId="urn:microsoft.com/office/officeart/2005/8/layout/list1"/>
    <dgm:cxn modelId="{1F8CCA5C-018C-4C1B-AEDE-C72488CD29AA}" type="presParOf" srcId="{F9E27C83-8542-4997-A5B2-4D8F8B1A3691}" destId="{C6A3C36C-8E11-4EC9-9944-303DA9C045AB}" srcOrd="1" destOrd="0" presId="urn:microsoft.com/office/officeart/2005/8/layout/list1"/>
    <dgm:cxn modelId="{9F55C36F-C048-44AD-B8DF-5427072CDC27}" type="presParOf" srcId="{FA680A62-FD21-4890-ABB7-999CAB21225E}" destId="{87B440AD-3DB0-46C2-B6FD-109E7B502E39}" srcOrd="25" destOrd="0" presId="urn:microsoft.com/office/officeart/2005/8/layout/list1"/>
    <dgm:cxn modelId="{16EDBBDE-1FE0-4A98-8BE3-281B88412607}" type="presParOf" srcId="{FA680A62-FD21-4890-ABB7-999CAB21225E}" destId="{69260A47-6810-4653-A487-27E32B9155A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6A7B7E-0A1A-471F-9C66-BE75FB531A66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BC3C284A-9672-4D89-BB63-027A26028C1E}">
      <dgm:prSet phldrT="[Texto]" custT="1"/>
      <dgm:spPr/>
      <dgm:t>
        <a:bodyPr/>
        <a:lstStyle/>
        <a:p>
          <a:r>
            <a:rPr lang="es-SV" sz="3600" b="1">
              <a:latin typeface="Bembo Std" panose="02020605060306020A03" pitchFamily="18" charset="0"/>
            </a:rPr>
            <a:t>VIH</a:t>
          </a:r>
          <a:r>
            <a:rPr lang="es-SV" sz="3600">
              <a:latin typeface="Bembo Std" panose="02020605060306020A03" pitchFamily="18" charset="0"/>
            </a:rPr>
            <a:t> </a:t>
          </a:r>
          <a:endParaRPr lang="es-SV" sz="3600" dirty="0">
            <a:latin typeface="Bembo Std" panose="02020605060306020A03" pitchFamily="18" charset="0"/>
          </a:endParaRPr>
        </a:p>
      </dgm:t>
    </dgm:pt>
    <dgm:pt modelId="{96D4A02B-E899-4E13-B26C-2723B7325E58}" type="parTrans" cxnId="{25641D03-D2F6-4661-8364-0395C0FF2D0F}">
      <dgm:prSet/>
      <dgm:spPr/>
      <dgm:t>
        <a:bodyPr/>
        <a:lstStyle/>
        <a:p>
          <a:endParaRPr lang="es-SV" sz="2400"/>
        </a:p>
      </dgm:t>
    </dgm:pt>
    <dgm:pt modelId="{29E26726-9D3D-466F-BDD8-A79A69FAE5C4}" type="sibTrans" cxnId="{25641D03-D2F6-4661-8364-0395C0FF2D0F}">
      <dgm:prSet/>
      <dgm:spPr/>
      <dgm:t>
        <a:bodyPr/>
        <a:lstStyle/>
        <a:p>
          <a:endParaRPr lang="es-SV" sz="2400"/>
        </a:p>
      </dgm:t>
    </dgm:pt>
    <dgm:pt modelId="{CA043F80-425D-416C-8B77-8B8B3E411CB4}">
      <dgm:prSet phldrT="[Texto]" custT="1"/>
      <dgm:spPr/>
      <dgm:t>
        <a:bodyPr/>
        <a:lstStyle/>
        <a:p>
          <a:pPr algn="l"/>
          <a:r>
            <a:rPr lang="es-SV" sz="1800" dirty="0">
              <a:latin typeface="Bembo Std" panose="02020605060306020A03" pitchFamily="18" charset="0"/>
            </a:rPr>
            <a:t>Ejecución Focalizada</a:t>
          </a:r>
        </a:p>
      </dgm:t>
    </dgm:pt>
    <dgm:pt modelId="{246FFB3B-1DC6-4492-9C4D-7788034E55A3}" type="parTrans" cxnId="{F4AF655D-FE68-4881-AD6A-9C427E4B8BC6}">
      <dgm:prSet/>
      <dgm:spPr/>
      <dgm:t>
        <a:bodyPr/>
        <a:lstStyle/>
        <a:p>
          <a:endParaRPr lang="es-SV" sz="2400"/>
        </a:p>
      </dgm:t>
    </dgm:pt>
    <dgm:pt modelId="{E120BDAB-EB09-4F6E-BBE1-CC6CF461785C}" type="sibTrans" cxnId="{F4AF655D-FE68-4881-AD6A-9C427E4B8BC6}">
      <dgm:prSet/>
      <dgm:spPr/>
      <dgm:t>
        <a:bodyPr/>
        <a:lstStyle/>
        <a:p>
          <a:endParaRPr lang="es-SV" sz="2400"/>
        </a:p>
      </dgm:t>
    </dgm:pt>
    <dgm:pt modelId="{B3347E77-1D55-4F7E-A261-89F58F8CC1DD}">
      <dgm:prSet phldrT="[Texto]" custT="1"/>
      <dgm:spPr/>
      <dgm:t>
        <a:bodyPr/>
        <a:lstStyle/>
        <a:p>
          <a:r>
            <a:rPr lang="es-SV" sz="3600" b="1">
              <a:latin typeface="Bembo Std" panose="02020605060306020A03" pitchFamily="18" charset="0"/>
            </a:rPr>
            <a:t>Tuberculosis</a:t>
          </a:r>
          <a:endParaRPr lang="es-SV" sz="3600" b="1" dirty="0">
            <a:latin typeface="Bembo Std" panose="02020605060306020A03" pitchFamily="18" charset="0"/>
          </a:endParaRPr>
        </a:p>
      </dgm:t>
    </dgm:pt>
    <dgm:pt modelId="{5FAFAEC9-8122-4821-8584-5782D4990A86}" type="parTrans" cxnId="{5630E93B-4579-4F8A-B6EA-B5BF0B24E72F}">
      <dgm:prSet/>
      <dgm:spPr/>
      <dgm:t>
        <a:bodyPr/>
        <a:lstStyle/>
        <a:p>
          <a:endParaRPr lang="es-SV" sz="2400"/>
        </a:p>
      </dgm:t>
    </dgm:pt>
    <dgm:pt modelId="{CC4D544E-26BF-408D-871B-98D43CD1105E}" type="sibTrans" cxnId="{5630E93B-4579-4F8A-B6EA-B5BF0B24E72F}">
      <dgm:prSet/>
      <dgm:spPr/>
      <dgm:t>
        <a:bodyPr/>
        <a:lstStyle/>
        <a:p>
          <a:endParaRPr lang="es-SV" sz="2400"/>
        </a:p>
      </dgm:t>
    </dgm:pt>
    <dgm:pt modelId="{4BC4AA4E-8622-4BDF-ABB2-DDF3290E20ED}">
      <dgm:prSet phldrT="[Texto]" custT="1"/>
      <dgm:spPr/>
      <dgm:t>
        <a:bodyPr/>
        <a:lstStyle/>
        <a:p>
          <a:r>
            <a:rPr lang="es-SV" sz="1800" dirty="0">
              <a:latin typeface="Bembo Std" panose="02020605060306020A03" pitchFamily="18" charset="0"/>
            </a:rPr>
            <a:t>Financiamiento Basado en Resultados  versus Penalidad</a:t>
          </a:r>
        </a:p>
      </dgm:t>
    </dgm:pt>
    <dgm:pt modelId="{1414F032-BE11-468E-8B3D-C35EC395AC63}" type="parTrans" cxnId="{F7B6CE82-1D67-46CE-A430-3048AE97F6AC}">
      <dgm:prSet/>
      <dgm:spPr/>
      <dgm:t>
        <a:bodyPr/>
        <a:lstStyle/>
        <a:p>
          <a:endParaRPr lang="es-SV" sz="2400"/>
        </a:p>
      </dgm:t>
    </dgm:pt>
    <dgm:pt modelId="{82C0E84F-4B40-44B0-812D-3CCF59D62B26}" type="sibTrans" cxnId="{F7B6CE82-1D67-46CE-A430-3048AE97F6AC}">
      <dgm:prSet/>
      <dgm:spPr/>
      <dgm:t>
        <a:bodyPr/>
        <a:lstStyle/>
        <a:p>
          <a:endParaRPr lang="es-SV" sz="2400"/>
        </a:p>
      </dgm:t>
    </dgm:pt>
    <dgm:pt modelId="{8BB657BE-6513-417E-924D-5C8FC9727692}">
      <dgm:prSet phldrT="[Texto]" custT="1"/>
      <dgm:spPr/>
      <dgm:t>
        <a:bodyPr/>
        <a:lstStyle/>
        <a:p>
          <a:r>
            <a:rPr lang="es-SV" sz="1800" dirty="0">
              <a:latin typeface="Bembo Std" panose="02020605060306020A03" pitchFamily="18" charset="0"/>
            </a:rPr>
            <a:t>Flexibilidad aprobación</a:t>
          </a:r>
        </a:p>
      </dgm:t>
    </dgm:pt>
    <dgm:pt modelId="{3AA5D80B-81B7-4595-9AE4-980CF866F965}" type="parTrans" cxnId="{FD259CCD-C5C4-42C9-A605-7E2FF25EB99B}">
      <dgm:prSet/>
      <dgm:spPr/>
      <dgm:t>
        <a:bodyPr/>
        <a:lstStyle/>
        <a:p>
          <a:endParaRPr lang="es-SV" sz="2400"/>
        </a:p>
      </dgm:t>
    </dgm:pt>
    <dgm:pt modelId="{E89355D0-EC1B-43A4-965F-5F1420446496}" type="sibTrans" cxnId="{FD259CCD-C5C4-42C9-A605-7E2FF25EB99B}">
      <dgm:prSet/>
      <dgm:spPr/>
      <dgm:t>
        <a:bodyPr/>
        <a:lstStyle/>
        <a:p>
          <a:endParaRPr lang="es-SV" sz="2400"/>
        </a:p>
      </dgm:t>
    </dgm:pt>
    <dgm:pt modelId="{85E65315-1E48-43BA-A300-07F5DE3F6456}">
      <dgm:prSet phldrT="[Texto]" custT="1"/>
      <dgm:spPr/>
      <dgm:t>
        <a:bodyPr/>
        <a:lstStyle/>
        <a:p>
          <a:r>
            <a:rPr lang="es-SV" sz="1800" dirty="0">
              <a:latin typeface="Bembo Std" panose="02020605060306020A03" pitchFamily="18" charset="0"/>
            </a:rPr>
            <a:t>Evaluación 5 indicadores contractuales (</a:t>
          </a:r>
          <a:r>
            <a:rPr lang="es-SV" sz="1400" i="1" dirty="0">
              <a:latin typeface="Bembo Std" panose="02020605060306020A03" pitchFamily="18" charset="0"/>
            </a:rPr>
            <a:t>con los cuales se evaluaran los desembolsos anuales</a:t>
          </a:r>
          <a:r>
            <a:rPr lang="es-SV" sz="1800" dirty="0">
              <a:latin typeface="Bembo Std" panose="02020605060306020A03" pitchFamily="18" charset="0"/>
            </a:rPr>
            <a:t>)</a:t>
          </a:r>
          <a:endParaRPr lang="es-SV" sz="1600" dirty="0">
            <a:latin typeface="Bembo Std" panose="02020605060306020A03" pitchFamily="18" charset="0"/>
          </a:endParaRPr>
        </a:p>
      </dgm:t>
    </dgm:pt>
    <dgm:pt modelId="{52958DDD-BB0E-4450-AE3F-8AB02FB6D029}" type="parTrans" cxnId="{44C1612F-0AF8-4DC5-9291-C42260D533CF}">
      <dgm:prSet/>
      <dgm:spPr/>
      <dgm:t>
        <a:bodyPr/>
        <a:lstStyle/>
        <a:p>
          <a:endParaRPr lang="es-SV" sz="2400"/>
        </a:p>
      </dgm:t>
    </dgm:pt>
    <dgm:pt modelId="{058B9B09-181F-41E3-8B2C-DBD4A1612C3E}" type="sibTrans" cxnId="{44C1612F-0AF8-4DC5-9291-C42260D533CF}">
      <dgm:prSet/>
      <dgm:spPr/>
      <dgm:t>
        <a:bodyPr/>
        <a:lstStyle/>
        <a:p>
          <a:endParaRPr lang="es-SV" sz="2400"/>
        </a:p>
      </dgm:t>
    </dgm:pt>
    <dgm:pt modelId="{E685F465-AF69-46FB-916C-464D26120606}">
      <dgm:prSet custT="1"/>
      <dgm:spPr/>
      <dgm:t>
        <a:bodyPr/>
        <a:lstStyle/>
        <a:p>
          <a:r>
            <a:rPr lang="es-SV" sz="3200" b="1">
              <a:latin typeface="Bembo Std" panose="02020605060306020A03" pitchFamily="18" charset="0"/>
            </a:rPr>
            <a:t>Canje de Deuda:</a:t>
          </a:r>
          <a:endParaRPr lang="es-SV" sz="3200" b="1" dirty="0">
            <a:latin typeface="Bembo Std" panose="02020605060306020A03" pitchFamily="18" charset="0"/>
          </a:endParaRPr>
        </a:p>
      </dgm:t>
    </dgm:pt>
    <dgm:pt modelId="{2AF8747F-A24E-4128-AA40-8DCA17CFDF38}" type="parTrans" cxnId="{8596F4D1-185E-4C67-8E0E-C7E765AFB3FB}">
      <dgm:prSet/>
      <dgm:spPr/>
      <dgm:t>
        <a:bodyPr/>
        <a:lstStyle/>
        <a:p>
          <a:endParaRPr lang="es-SV" sz="2400"/>
        </a:p>
      </dgm:t>
    </dgm:pt>
    <dgm:pt modelId="{DCFEECC8-16D6-402A-AC27-DFCF69E8E334}" type="sibTrans" cxnId="{8596F4D1-185E-4C67-8E0E-C7E765AFB3FB}">
      <dgm:prSet/>
      <dgm:spPr/>
      <dgm:t>
        <a:bodyPr/>
        <a:lstStyle/>
        <a:p>
          <a:endParaRPr lang="es-SV" sz="2400"/>
        </a:p>
      </dgm:t>
    </dgm:pt>
    <dgm:pt modelId="{172018B6-0A48-4DA1-95E8-99C849B94F4C}">
      <dgm:prSet custT="1"/>
      <dgm:spPr/>
      <dgm:t>
        <a:bodyPr/>
        <a:lstStyle/>
        <a:p>
          <a:r>
            <a:rPr lang="es-SV" sz="3200" b="1">
              <a:latin typeface="Bembo Std" panose="02020605060306020A03" pitchFamily="18" charset="0"/>
            </a:rPr>
            <a:t>C19</a:t>
          </a:r>
          <a:r>
            <a:rPr lang="es-SV" sz="3200" b="1"/>
            <a:t> </a:t>
          </a:r>
          <a:r>
            <a:rPr lang="es-SV" sz="3200" b="1">
              <a:latin typeface="Bembo Std" panose="02020605060306020A03" pitchFamily="18" charset="0"/>
            </a:rPr>
            <a:t>RM</a:t>
          </a:r>
          <a:endParaRPr lang="es-SV" sz="3200" b="1" dirty="0">
            <a:latin typeface="Bembo Std" panose="02020605060306020A03" pitchFamily="18" charset="0"/>
          </a:endParaRPr>
        </a:p>
      </dgm:t>
    </dgm:pt>
    <dgm:pt modelId="{3C13517B-A292-408E-8494-C86EC7CAE9C2}" type="parTrans" cxnId="{DA75E2A2-61CE-433D-9942-C68970E4B84B}">
      <dgm:prSet/>
      <dgm:spPr/>
      <dgm:t>
        <a:bodyPr/>
        <a:lstStyle/>
        <a:p>
          <a:endParaRPr lang="es-SV" sz="2400"/>
        </a:p>
      </dgm:t>
    </dgm:pt>
    <dgm:pt modelId="{755C4A05-7FD2-438E-9FD8-B7631669E4F2}" type="sibTrans" cxnId="{DA75E2A2-61CE-433D-9942-C68970E4B84B}">
      <dgm:prSet/>
      <dgm:spPr/>
      <dgm:t>
        <a:bodyPr/>
        <a:lstStyle/>
        <a:p>
          <a:endParaRPr lang="es-SV" sz="2400"/>
        </a:p>
      </dgm:t>
    </dgm:pt>
    <dgm:pt modelId="{04E7AA8F-11FC-4FF6-82D3-B1316489FDD2}">
      <dgm:prSet custT="1"/>
      <dgm:spPr/>
      <dgm:t>
        <a:bodyPr/>
        <a:lstStyle/>
        <a:p>
          <a:r>
            <a:rPr lang="es-SV" sz="1800" dirty="0">
              <a:latin typeface="Bembo Std" panose="02020605060306020A03" pitchFamily="18" charset="0"/>
            </a:rPr>
            <a:t>Ejecución </a:t>
          </a:r>
          <a:r>
            <a:rPr lang="es-SV" sz="1800" b="0" dirty="0">
              <a:latin typeface="Bembo Std" panose="02020605060306020A03" pitchFamily="18" charset="0"/>
            </a:rPr>
            <a:t>2021-2023</a:t>
          </a:r>
        </a:p>
      </dgm:t>
    </dgm:pt>
    <dgm:pt modelId="{6342D997-F5D5-4789-AC25-733C40CBF5AB}" type="parTrans" cxnId="{5BEAA3F2-8E67-40B9-BF17-0E32938AC3D3}">
      <dgm:prSet/>
      <dgm:spPr/>
      <dgm:t>
        <a:bodyPr/>
        <a:lstStyle/>
        <a:p>
          <a:endParaRPr lang="es-SV" sz="2400"/>
        </a:p>
      </dgm:t>
    </dgm:pt>
    <dgm:pt modelId="{7414A6C8-42B4-433E-8FD9-59922ABADF61}" type="sibTrans" cxnId="{5BEAA3F2-8E67-40B9-BF17-0E32938AC3D3}">
      <dgm:prSet/>
      <dgm:spPr/>
      <dgm:t>
        <a:bodyPr/>
        <a:lstStyle/>
        <a:p>
          <a:endParaRPr lang="es-SV" sz="2400"/>
        </a:p>
      </dgm:t>
    </dgm:pt>
    <dgm:pt modelId="{A2614156-95B8-42BE-9320-48518407EAF2}">
      <dgm:prSet custT="1"/>
      <dgm:spPr/>
      <dgm:t>
        <a:bodyPr/>
        <a:lstStyle/>
        <a:p>
          <a:r>
            <a:rPr lang="es-SV" sz="1800" b="0" dirty="0">
              <a:latin typeface="Bembo Std" panose="02020605060306020A03" pitchFamily="18" charset="0"/>
            </a:rPr>
            <a:t>Eficiencias </a:t>
          </a:r>
        </a:p>
      </dgm:t>
    </dgm:pt>
    <dgm:pt modelId="{7C1367B7-13E2-4012-9629-1043164DADE9}" type="parTrans" cxnId="{798F4176-2BB2-4398-97C4-7BE405A06710}">
      <dgm:prSet/>
      <dgm:spPr/>
      <dgm:t>
        <a:bodyPr/>
        <a:lstStyle/>
        <a:p>
          <a:endParaRPr lang="es-SV" sz="2400"/>
        </a:p>
      </dgm:t>
    </dgm:pt>
    <dgm:pt modelId="{6B26BD49-3C5C-4601-BE03-124556AD1AB8}" type="sibTrans" cxnId="{798F4176-2BB2-4398-97C4-7BE405A06710}">
      <dgm:prSet/>
      <dgm:spPr/>
      <dgm:t>
        <a:bodyPr/>
        <a:lstStyle/>
        <a:p>
          <a:endParaRPr lang="es-SV" sz="2400"/>
        </a:p>
      </dgm:t>
    </dgm:pt>
    <dgm:pt modelId="{D1CB6BF4-5680-4602-8F53-0D423081A7C5}">
      <dgm:prSet custT="1"/>
      <dgm:spPr/>
      <dgm:t>
        <a:bodyPr/>
        <a:lstStyle/>
        <a:p>
          <a:pPr algn="l"/>
          <a:r>
            <a:rPr lang="es-SV" sz="1800" dirty="0">
              <a:latin typeface="Bembo Std" panose="02020605060306020A03" pitchFamily="18" charset="0"/>
            </a:rPr>
            <a:t>En ejecución año 2022</a:t>
          </a:r>
        </a:p>
      </dgm:t>
    </dgm:pt>
    <dgm:pt modelId="{1924AD06-48CC-4971-B03F-81A160295AF4}" type="parTrans" cxnId="{5F923156-FC24-48FC-9F88-17346B2A7104}">
      <dgm:prSet/>
      <dgm:spPr/>
      <dgm:t>
        <a:bodyPr/>
        <a:lstStyle/>
        <a:p>
          <a:endParaRPr lang="es-SV" sz="2400"/>
        </a:p>
      </dgm:t>
    </dgm:pt>
    <dgm:pt modelId="{7A1DF6C3-532C-4896-8295-A160160063DD}" type="sibTrans" cxnId="{5F923156-FC24-48FC-9F88-17346B2A7104}">
      <dgm:prSet/>
      <dgm:spPr/>
      <dgm:t>
        <a:bodyPr/>
        <a:lstStyle/>
        <a:p>
          <a:endParaRPr lang="es-SV" sz="2400"/>
        </a:p>
      </dgm:t>
    </dgm:pt>
    <dgm:pt modelId="{008195EC-24D9-4B2A-8489-834A0144E11B}">
      <dgm:prSet custT="1"/>
      <dgm:spPr/>
      <dgm:t>
        <a:bodyPr/>
        <a:lstStyle/>
        <a:p>
          <a:pPr algn="l"/>
          <a:r>
            <a:rPr lang="es-SV" sz="1800" b="0" dirty="0">
              <a:latin typeface="Bembo Std" panose="02020605060306020A03" pitchFamily="18" charset="0"/>
            </a:rPr>
            <a:t>Readecuación Laboratorio Nacional de Salud Pública</a:t>
          </a:r>
        </a:p>
      </dgm:t>
    </dgm:pt>
    <dgm:pt modelId="{065C132E-1D0F-4E99-9FD1-7B73517D10FB}" type="parTrans" cxnId="{21C72585-CA68-4768-8CCC-A34D72645CB7}">
      <dgm:prSet/>
      <dgm:spPr/>
      <dgm:t>
        <a:bodyPr/>
        <a:lstStyle/>
        <a:p>
          <a:endParaRPr lang="es-SV" sz="2400"/>
        </a:p>
      </dgm:t>
    </dgm:pt>
    <dgm:pt modelId="{1114415C-F698-4424-8D80-ACD8E8EF1F0E}" type="sibTrans" cxnId="{21C72585-CA68-4768-8CCC-A34D72645CB7}">
      <dgm:prSet/>
      <dgm:spPr/>
      <dgm:t>
        <a:bodyPr/>
        <a:lstStyle/>
        <a:p>
          <a:endParaRPr lang="es-SV" sz="2400"/>
        </a:p>
      </dgm:t>
    </dgm:pt>
    <dgm:pt modelId="{7EF92F8A-A485-4120-BC5A-78917E5AE7E7}">
      <dgm:prSet custT="1"/>
      <dgm:spPr/>
      <dgm:t>
        <a:bodyPr/>
        <a:lstStyle/>
        <a:p>
          <a:r>
            <a:rPr lang="es-SV" sz="1800" b="0" dirty="0">
              <a:latin typeface="Bembo Std" panose="02020605060306020A03" pitchFamily="18" charset="0"/>
            </a:rPr>
            <a:t>Financiamiento para Mitigación a impacto COVID 19 </a:t>
          </a:r>
        </a:p>
      </dgm:t>
    </dgm:pt>
    <dgm:pt modelId="{70DB96B0-2B62-4B58-86A0-E48530B40390}" type="parTrans" cxnId="{79345F66-9B7E-4DE8-8475-6DDC20A26FC1}">
      <dgm:prSet/>
      <dgm:spPr/>
      <dgm:t>
        <a:bodyPr/>
        <a:lstStyle/>
        <a:p>
          <a:endParaRPr lang="es-SV" sz="2400"/>
        </a:p>
      </dgm:t>
    </dgm:pt>
    <dgm:pt modelId="{A7EF26FB-1582-4C91-AF92-210F98F79B4B}" type="sibTrans" cxnId="{79345F66-9B7E-4DE8-8475-6DDC20A26FC1}">
      <dgm:prSet/>
      <dgm:spPr/>
      <dgm:t>
        <a:bodyPr/>
        <a:lstStyle/>
        <a:p>
          <a:endParaRPr lang="es-SV" sz="2400"/>
        </a:p>
      </dgm:t>
    </dgm:pt>
    <dgm:pt modelId="{09397BD9-B934-450A-9D08-264F69A69796}">
      <dgm:prSet phldrT="[Texto]" custT="1"/>
      <dgm:spPr/>
      <dgm:t>
        <a:bodyPr/>
        <a:lstStyle/>
        <a:p>
          <a:pPr algn="l"/>
          <a:r>
            <a:rPr lang="es-SV" sz="1800" dirty="0">
              <a:latin typeface="Bembo Std" panose="02020605060306020A03" pitchFamily="18" charset="0"/>
            </a:rPr>
            <a:t>Evaluación 14 indicadores contractuales</a:t>
          </a:r>
        </a:p>
      </dgm:t>
    </dgm:pt>
    <dgm:pt modelId="{C1A8842D-B32D-44AB-A098-0FF61D8D4886}" type="parTrans" cxnId="{CD23D802-7BDE-4ABC-A36F-4FBAC264D6A1}">
      <dgm:prSet/>
      <dgm:spPr/>
      <dgm:t>
        <a:bodyPr/>
        <a:lstStyle/>
        <a:p>
          <a:endParaRPr lang="es-SV"/>
        </a:p>
      </dgm:t>
    </dgm:pt>
    <dgm:pt modelId="{4029CEE6-4D4E-4DC6-BB44-523222CE0F0A}" type="sibTrans" cxnId="{CD23D802-7BDE-4ABC-A36F-4FBAC264D6A1}">
      <dgm:prSet/>
      <dgm:spPr/>
      <dgm:t>
        <a:bodyPr/>
        <a:lstStyle/>
        <a:p>
          <a:endParaRPr lang="es-SV"/>
        </a:p>
      </dgm:t>
    </dgm:pt>
    <dgm:pt modelId="{60F0E90C-4446-4A2B-8566-1CCA56639300}" type="pres">
      <dgm:prSet presAssocID="{736A7B7E-0A1A-471F-9C66-BE75FB531A66}" presName="Name0" presStyleCnt="0">
        <dgm:presLayoutVars>
          <dgm:dir/>
          <dgm:animLvl val="lvl"/>
          <dgm:resizeHandles/>
        </dgm:presLayoutVars>
      </dgm:prSet>
      <dgm:spPr/>
    </dgm:pt>
    <dgm:pt modelId="{79B799B5-2041-4E7E-A01E-31BFD3F239BD}" type="pres">
      <dgm:prSet presAssocID="{BC3C284A-9672-4D89-BB63-027A26028C1E}" presName="linNode" presStyleCnt="0"/>
      <dgm:spPr/>
    </dgm:pt>
    <dgm:pt modelId="{C75E5D23-2A83-4DD8-B201-303A4FFB6284}" type="pres">
      <dgm:prSet presAssocID="{BC3C284A-9672-4D89-BB63-027A26028C1E}" presName="parentShp" presStyleLbl="node1" presStyleIdx="0" presStyleCnt="4" custLinFactNeighborX="-134" custLinFactNeighborY="-389">
        <dgm:presLayoutVars>
          <dgm:bulletEnabled val="1"/>
        </dgm:presLayoutVars>
      </dgm:prSet>
      <dgm:spPr/>
    </dgm:pt>
    <dgm:pt modelId="{68EB525E-CA76-4D94-8B30-753CD842202E}" type="pres">
      <dgm:prSet presAssocID="{BC3C284A-9672-4D89-BB63-027A26028C1E}" presName="childShp" presStyleLbl="bgAccFollowNode1" presStyleIdx="0" presStyleCnt="4">
        <dgm:presLayoutVars>
          <dgm:bulletEnabled val="1"/>
        </dgm:presLayoutVars>
      </dgm:prSet>
      <dgm:spPr/>
    </dgm:pt>
    <dgm:pt modelId="{C320ED7B-A4E0-4618-87CC-E1EE0C7434D3}" type="pres">
      <dgm:prSet presAssocID="{29E26726-9D3D-466F-BDD8-A79A69FAE5C4}" presName="spacing" presStyleCnt="0"/>
      <dgm:spPr/>
    </dgm:pt>
    <dgm:pt modelId="{FFD1A4B8-4CFC-4053-BBE7-B9E7B7DEB43D}" type="pres">
      <dgm:prSet presAssocID="{E685F465-AF69-46FB-916C-464D26120606}" presName="linNode" presStyleCnt="0"/>
      <dgm:spPr/>
    </dgm:pt>
    <dgm:pt modelId="{3EBAC7D3-FDCC-4D81-B25A-C85C60A69AAC}" type="pres">
      <dgm:prSet presAssocID="{E685F465-AF69-46FB-916C-464D26120606}" presName="parentShp" presStyleLbl="node1" presStyleIdx="1" presStyleCnt="4">
        <dgm:presLayoutVars>
          <dgm:bulletEnabled val="1"/>
        </dgm:presLayoutVars>
      </dgm:prSet>
      <dgm:spPr/>
    </dgm:pt>
    <dgm:pt modelId="{A972E0D1-174D-446C-A463-A839A0166F6D}" type="pres">
      <dgm:prSet presAssocID="{E685F465-AF69-46FB-916C-464D26120606}" presName="childShp" presStyleLbl="bgAccFollowNode1" presStyleIdx="1" presStyleCnt="4">
        <dgm:presLayoutVars>
          <dgm:bulletEnabled val="1"/>
        </dgm:presLayoutVars>
      </dgm:prSet>
      <dgm:spPr/>
    </dgm:pt>
    <dgm:pt modelId="{96D03763-4B09-4494-B416-ADCEFCE77C84}" type="pres">
      <dgm:prSet presAssocID="{DCFEECC8-16D6-402A-AC27-DFCF69E8E334}" presName="spacing" presStyleCnt="0"/>
      <dgm:spPr/>
    </dgm:pt>
    <dgm:pt modelId="{6B29117C-5743-44E6-AE7F-ECF5D63F5F3D}" type="pres">
      <dgm:prSet presAssocID="{172018B6-0A48-4DA1-95E8-99C849B94F4C}" presName="linNode" presStyleCnt="0"/>
      <dgm:spPr/>
    </dgm:pt>
    <dgm:pt modelId="{5698CC14-5E9F-4DAD-AF2C-3A880FEFA0BF}" type="pres">
      <dgm:prSet presAssocID="{172018B6-0A48-4DA1-95E8-99C849B94F4C}" presName="parentShp" presStyleLbl="node1" presStyleIdx="2" presStyleCnt="4">
        <dgm:presLayoutVars>
          <dgm:bulletEnabled val="1"/>
        </dgm:presLayoutVars>
      </dgm:prSet>
      <dgm:spPr/>
    </dgm:pt>
    <dgm:pt modelId="{BBD16059-4ADE-4FEB-A9A2-28F094441436}" type="pres">
      <dgm:prSet presAssocID="{172018B6-0A48-4DA1-95E8-99C849B94F4C}" presName="childShp" presStyleLbl="bgAccFollowNode1" presStyleIdx="2" presStyleCnt="4">
        <dgm:presLayoutVars>
          <dgm:bulletEnabled val="1"/>
        </dgm:presLayoutVars>
      </dgm:prSet>
      <dgm:spPr/>
    </dgm:pt>
    <dgm:pt modelId="{3739635D-AE27-4AD7-8EF0-94DB28DA4A6C}" type="pres">
      <dgm:prSet presAssocID="{755C4A05-7FD2-438E-9FD8-B7631669E4F2}" presName="spacing" presStyleCnt="0"/>
      <dgm:spPr/>
    </dgm:pt>
    <dgm:pt modelId="{53D6ADD4-DF6A-450A-8DB0-AE6963A14178}" type="pres">
      <dgm:prSet presAssocID="{B3347E77-1D55-4F7E-A261-89F58F8CC1DD}" presName="linNode" presStyleCnt="0"/>
      <dgm:spPr/>
    </dgm:pt>
    <dgm:pt modelId="{C0481674-9F75-479F-8AF5-A6C89E0FA90B}" type="pres">
      <dgm:prSet presAssocID="{B3347E77-1D55-4F7E-A261-89F58F8CC1DD}" presName="parentShp" presStyleLbl="node1" presStyleIdx="3" presStyleCnt="4">
        <dgm:presLayoutVars>
          <dgm:bulletEnabled val="1"/>
        </dgm:presLayoutVars>
      </dgm:prSet>
      <dgm:spPr/>
    </dgm:pt>
    <dgm:pt modelId="{3E81537B-336E-4B98-A215-1C027245A1F1}" type="pres">
      <dgm:prSet presAssocID="{B3347E77-1D55-4F7E-A261-89F58F8CC1DD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CD23D802-7BDE-4ABC-A36F-4FBAC264D6A1}" srcId="{BC3C284A-9672-4D89-BB63-027A26028C1E}" destId="{09397BD9-B934-450A-9D08-264F69A69796}" srcOrd="1" destOrd="0" parTransId="{C1A8842D-B32D-44AB-A098-0FF61D8D4886}" sibTransId="{4029CEE6-4D4E-4DC6-BB44-523222CE0F0A}"/>
    <dgm:cxn modelId="{25641D03-D2F6-4661-8364-0395C0FF2D0F}" srcId="{736A7B7E-0A1A-471F-9C66-BE75FB531A66}" destId="{BC3C284A-9672-4D89-BB63-027A26028C1E}" srcOrd="0" destOrd="0" parTransId="{96D4A02B-E899-4E13-B26C-2723B7325E58}" sibTransId="{29E26726-9D3D-466F-BDD8-A79A69FAE5C4}"/>
    <dgm:cxn modelId="{09F63F04-998B-401B-A785-82029DAD15E2}" type="presOf" srcId="{04E7AA8F-11FC-4FF6-82D3-B1316489FDD2}" destId="{BBD16059-4ADE-4FEB-A9A2-28F094441436}" srcOrd="0" destOrd="1" presId="urn:microsoft.com/office/officeart/2005/8/layout/vList6"/>
    <dgm:cxn modelId="{57FF8512-16C3-4C0E-906C-13A0E21C1ADB}" type="presOf" srcId="{A2614156-95B8-42BE-9320-48518407EAF2}" destId="{BBD16059-4ADE-4FEB-A9A2-28F094441436}" srcOrd="0" destOrd="2" presId="urn:microsoft.com/office/officeart/2005/8/layout/vList6"/>
    <dgm:cxn modelId="{44C1612F-0AF8-4DC5-9291-C42260D533CF}" srcId="{B3347E77-1D55-4F7E-A261-89F58F8CC1DD}" destId="{85E65315-1E48-43BA-A300-07F5DE3F6456}" srcOrd="2" destOrd="0" parTransId="{52958DDD-BB0E-4450-AE3F-8AB02FB6D029}" sibTransId="{058B9B09-181F-41E3-8B2C-DBD4A1612C3E}"/>
    <dgm:cxn modelId="{5630E93B-4579-4F8A-B6EA-B5BF0B24E72F}" srcId="{736A7B7E-0A1A-471F-9C66-BE75FB531A66}" destId="{B3347E77-1D55-4F7E-A261-89F58F8CC1DD}" srcOrd="3" destOrd="0" parTransId="{5FAFAEC9-8122-4821-8584-5782D4990A86}" sibTransId="{CC4D544E-26BF-408D-871B-98D43CD1105E}"/>
    <dgm:cxn modelId="{F4AF655D-FE68-4881-AD6A-9C427E4B8BC6}" srcId="{BC3C284A-9672-4D89-BB63-027A26028C1E}" destId="{CA043F80-425D-416C-8B77-8B8B3E411CB4}" srcOrd="0" destOrd="0" parTransId="{246FFB3B-1DC6-4492-9C4D-7788034E55A3}" sibTransId="{E120BDAB-EB09-4F6E-BBE1-CC6CF461785C}"/>
    <dgm:cxn modelId="{84B50461-9DA6-405F-8D28-9308E2CF6CF9}" type="presOf" srcId="{85E65315-1E48-43BA-A300-07F5DE3F6456}" destId="{3E81537B-336E-4B98-A215-1C027245A1F1}" srcOrd="0" destOrd="2" presId="urn:microsoft.com/office/officeart/2005/8/layout/vList6"/>
    <dgm:cxn modelId="{9B8E4362-FEC3-4F69-A980-A9B1314712FC}" type="presOf" srcId="{09397BD9-B934-450A-9D08-264F69A69796}" destId="{68EB525E-CA76-4D94-8B30-753CD842202E}" srcOrd="0" destOrd="1" presId="urn:microsoft.com/office/officeart/2005/8/layout/vList6"/>
    <dgm:cxn modelId="{DC2FA743-3448-48E1-BEB2-4AC75E9E3524}" type="presOf" srcId="{E685F465-AF69-46FB-916C-464D26120606}" destId="{3EBAC7D3-FDCC-4D81-B25A-C85C60A69AAC}" srcOrd="0" destOrd="0" presId="urn:microsoft.com/office/officeart/2005/8/layout/vList6"/>
    <dgm:cxn modelId="{79345F66-9B7E-4DE8-8475-6DDC20A26FC1}" srcId="{172018B6-0A48-4DA1-95E8-99C849B94F4C}" destId="{7EF92F8A-A485-4120-BC5A-78917E5AE7E7}" srcOrd="0" destOrd="0" parTransId="{70DB96B0-2B62-4B58-86A0-E48530B40390}" sibTransId="{A7EF26FB-1582-4C91-AF92-210F98F79B4B}"/>
    <dgm:cxn modelId="{7F43A26A-78E2-4A26-82D5-165AB2AF4430}" type="presOf" srcId="{D1CB6BF4-5680-4602-8F53-0D423081A7C5}" destId="{A972E0D1-174D-446C-A463-A839A0166F6D}" srcOrd="0" destOrd="1" presId="urn:microsoft.com/office/officeart/2005/8/layout/vList6"/>
    <dgm:cxn modelId="{14242250-F147-45FA-B939-5E9B76D2AE39}" type="presOf" srcId="{CA043F80-425D-416C-8B77-8B8B3E411CB4}" destId="{68EB525E-CA76-4D94-8B30-753CD842202E}" srcOrd="0" destOrd="0" presId="urn:microsoft.com/office/officeart/2005/8/layout/vList6"/>
    <dgm:cxn modelId="{85887250-9510-43DE-B6B7-21C5879B69A1}" type="presOf" srcId="{BC3C284A-9672-4D89-BB63-027A26028C1E}" destId="{C75E5D23-2A83-4DD8-B201-303A4FFB6284}" srcOrd="0" destOrd="0" presId="urn:microsoft.com/office/officeart/2005/8/layout/vList6"/>
    <dgm:cxn modelId="{CF49DD52-DEDC-4F4F-AE65-9646A901D186}" type="presOf" srcId="{008195EC-24D9-4B2A-8489-834A0144E11B}" destId="{A972E0D1-174D-446C-A463-A839A0166F6D}" srcOrd="0" destOrd="0" presId="urn:microsoft.com/office/officeart/2005/8/layout/vList6"/>
    <dgm:cxn modelId="{5F923156-FC24-48FC-9F88-17346B2A7104}" srcId="{E685F465-AF69-46FB-916C-464D26120606}" destId="{D1CB6BF4-5680-4602-8F53-0D423081A7C5}" srcOrd="1" destOrd="0" parTransId="{1924AD06-48CC-4971-B03F-81A160295AF4}" sibTransId="{7A1DF6C3-532C-4896-8295-A160160063DD}"/>
    <dgm:cxn modelId="{798F4176-2BB2-4398-97C4-7BE405A06710}" srcId="{172018B6-0A48-4DA1-95E8-99C849B94F4C}" destId="{A2614156-95B8-42BE-9320-48518407EAF2}" srcOrd="2" destOrd="0" parTransId="{7C1367B7-13E2-4012-9629-1043164DADE9}" sibTransId="{6B26BD49-3C5C-4601-BE03-124556AD1AB8}"/>
    <dgm:cxn modelId="{F7B6CE82-1D67-46CE-A430-3048AE97F6AC}" srcId="{B3347E77-1D55-4F7E-A261-89F58F8CC1DD}" destId="{4BC4AA4E-8622-4BDF-ABB2-DDF3290E20ED}" srcOrd="0" destOrd="0" parTransId="{1414F032-BE11-468E-8B3D-C35EC395AC63}" sibTransId="{82C0E84F-4B40-44B0-812D-3CCF59D62B26}"/>
    <dgm:cxn modelId="{21C72585-CA68-4768-8CCC-A34D72645CB7}" srcId="{E685F465-AF69-46FB-916C-464D26120606}" destId="{008195EC-24D9-4B2A-8489-834A0144E11B}" srcOrd="0" destOrd="0" parTransId="{065C132E-1D0F-4E99-9FD1-7B73517D10FB}" sibTransId="{1114415C-F698-4424-8D80-ACD8E8EF1F0E}"/>
    <dgm:cxn modelId="{DA75E2A2-61CE-433D-9942-C68970E4B84B}" srcId="{736A7B7E-0A1A-471F-9C66-BE75FB531A66}" destId="{172018B6-0A48-4DA1-95E8-99C849B94F4C}" srcOrd="2" destOrd="0" parTransId="{3C13517B-A292-408E-8494-C86EC7CAE9C2}" sibTransId="{755C4A05-7FD2-438E-9FD8-B7631669E4F2}"/>
    <dgm:cxn modelId="{FB3039A9-448B-468A-8C8C-AF9DCDAC8D5A}" type="presOf" srcId="{7EF92F8A-A485-4120-BC5A-78917E5AE7E7}" destId="{BBD16059-4ADE-4FEB-A9A2-28F094441436}" srcOrd="0" destOrd="0" presId="urn:microsoft.com/office/officeart/2005/8/layout/vList6"/>
    <dgm:cxn modelId="{B01853AE-9759-42DA-85B1-6FEFB43D2D0E}" type="presOf" srcId="{736A7B7E-0A1A-471F-9C66-BE75FB531A66}" destId="{60F0E90C-4446-4A2B-8566-1CCA56639300}" srcOrd="0" destOrd="0" presId="urn:microsoft.com/office/officeart/2005/8/layout/vList6"/>
    <dgm:cxn modelId="{B3FD20B1-E764-4303-B7C1-4AF01F36C634}" type="presOf" srcId="{4BC4AA4E-8622-4BDF-ABB2-DDF3290E20ED}" destId="{3E81537B-336E-4B98-A215-1C027245A1F1}" srcOrd="0" destOrd="0" presId="urn:microsoft.com/office/officeart/2005/8/layout/vList6"/>
    <dgm:cxn modelId="{434108B2-9EF4-480E-A918-2072520422EB}" type="presOf" srcId="{B3347E77-1D55-4F7E-A261-89F58F8CC1DD}" destId="{C0481674-9F75-479F-8AF5-A6C89E0FA90B}" srcOrd="0" destOrd="0" presId="urn:microsoft.com/office/officeart/2005/8/layout/vList6"/>
    <dgm:cxn modelId="{C5C080B3-D1D8-44E6-B74D-59D0374E15AF}" type="presOf" srcId="{172018B6-0A48-4DA1-95E8-99C849B94F4C}" destId="{5698CC14-5E9F-4DAD-AF2C-3A880FEFA0BF}" srcOrd="0" destOrd="0" presId="urn:microsoft.com/office/officeart/2005/8/layout/vList6"/>
    <dgm:cxn modelId="{FD259CCD-C5C4-42C9-A605-7E2FF25EB99B}" srcId="{B3347E77-1D55-4F7E-A261-89F58F8CC1DD}" destId="{8BB657BE-6513-417E-924D-5C8FC9727692}" srcOrd="1" destOrd="0" parTransId="{3AA5D80B-81B7-4595-9AE4-980CF866F965}" sibTransId="{E89355D0-EC1B-43A4-965F-5F1420446496}"/>
    <dgm:cxn modelId="{8596F4D1-185E-4C67-8E0E-C7E765AFB3FB}" srcId="{736A7B7E-0A1A-471F-9C66-BE75FB531A66}" destId="{E685F465-AF69-46FB-916C-464D26120606}" srcOrd="1" destOrd="0" parTransId="{2AF8747F-A24E-4128-AA40-8DCA17CFDF38}" sibTransId="{DCFEECC8-16D6-402A-AC27-DFCF69E8E334}"/>
    <dgm:cxn modelId="{5BEAA3F2-8E67-40B9-BF17-0E32938AC3D3}" srcId="{172018B6-0A48-4DA1-95E8-99C849B94F4C}" destId="{04E7AA8F-11FC-4FF6-82D3-B1316489FDD2}" srcOrd="1" destOrd="0" parTransId="{6342D997-F5D5-4789-AC25-733C40CBF5AB}" sibTransId="{7414A6C8-42B4-433E-8FD9-59922ABADF61}"/>
    <dgm:cxn modelId="{9284E8FE-B819-439E-9931-55325D9A26AF}" type="presOf" srcId="{8BB657BE-6513-417E-924D-5C8FC9727692}" destId="{3E81537B-336E-4B98-A215-1C027245A1F1}" srcOrd="0" destOrd="1" presId="urn:microsoft.com/office/officeart/2005/8/layout/vList6"/>
    <dgm:cxn modelId="{D1293B7F-FBB5-4239-8918-D41C4196EBAA}" type="presParOf" srcId="{60F0E90C-4446-4A2B-8566-1CCA56639300}" destId="{79B799B5-2041-4E7E-A01E-31BFD3F239BD}" srcOrd="0" destOrd="0" presId="urn:microsoft.com/office/officeart/2005/8/layout/vList6"/>
    <dgm:cxn modelId="{54E66093-00A8-43D2-BA96-473714CEEB43}" type="presParOf" srcId="{79B799B5-2041-4E7E-A01E-31BFD3F239BD}" destId="{C75E5D23-2A83-4DD8-B201-303A4FFB6284}" srcOrd="0" destOrd="0" presId="urn:microsoft.com/office/officeart/2005/8/layout/vList6"/>
    <dgm:cxn modelId="{CB09D40A-8CFD-449A-A926-5745BAF430E5}" type="presParOf" srcId="{79B799B5-2041-4E7E-A01E-31BFD3F239BD}" destId="{68EB525E-CA76-4D94-8B30-753CD842202E}" srcOrd="1" destOrd="0" presId="urn:microsoft.com/office/officeart/2005/8/layout/vList6"/>
    <dgm:cxn modelId="{69FF9FA0-C5B5-44CA-A163-A146415438FD}" type="presParOf" srcId="{60F0E90C-4446-4A2B-8566-1CCA56639300}" destId="{C320ED7B-A4E0-4618-87CC-E1EE0C7434D3}" srcOrd="1" destOrd="0" presId="urn:microsoft.com/office/officeart/2005/8/layout/vList6"/>
    <dgm:cxn modelId="{30BA7FED-2F89-475F-BEDC-A46677BA2EA4}" type="presParOf" srcId="{60F0E90C-4446-4A2B-8566-1CCA56639300}" destId="{FFD1A4B8-4CFC-4053-BBE7-B9E7B7DEB43D}" srcOrd="2" destOrd="0" presId="urn:microsoft.com/office/officeart/2005/8/layout/vList6"/>
    <dgm:cxn modelId="{D683F408-2E7F-4AAF-8C9E-5508D7C12413}" type="presParOf" srcId="{FFD1A4B8-4CFC-4053-BBE7-B9E7B7DEB43D}" destId="{3EBAC7D3-FDCC-4D81-B25A-C85C60A69AAC}" srcOrd="0" destOrd="0" presId="urn:microsoft.com/office/officeart/2005/8/layout/vList6"/>
    <dgm:cxn modelId="{A6A7D3C4-F943-4973-957A-0B6CBB4CEF24}" type="presParOf" srcId="{FFD1A4B8-4CFC-4053-BBE7-B9E7B7DEB43D}" destId="{A972E0D1-174D-446C-A463-A839A0166F6D}" srcOrd="1" destOrd="0" presId="urn:microsoft.com/office/officeart/2005/8/layout/vList6"/>
    <dgm:cxn modelId="{13BC7845-41F7-493F-9370-C4EE9F2A14C0}" type="presParOf" srcId="{60F0E90C-4446-4A2B-8566-1CCA56639300}" destId="{96D03763-4B09-4494-B416-ADCEFCE77C84}" srcOrd="3" destOrd="0" presId="urn:microsoft.com/office/officeart/2005/8/layout/vList6"/>
    <dgm:cxn modelId="{5AC61B92-87EB-4577-B3A9-BC7CFCF5A71B}" type="presParOf" srcId="{60F0E90C-4446-4A2B-8566-1CCA56639300}" destId="{6B29117C-5743-44E6-AE7F-ECF5D63F5F3D}" srcOrd="4" destOrd="0" presId="urn:microsoft.com/office/officeart/2005/8/layout/vList6"/>
    <dgm:cxn modelId="{0B7BCA57-8221-4F03-BE16-3BE9AB536CD0}" type="presParOf" srcId="{6B29117C-5743-44E6-AE7F-ECF5D63F5F3D}" destId="{5698CC14-5E9F-4DAD-AF2C-3A880FEFA0BF}" srcOrd="0" destOrd="0" presId="urn:microsoft.com/office/officeart/2005/8/layout/vList6"/>
    <dgm:cxn modelId="{0E329A42-E004-4540-B652-0A37C5AFEBB9}" type="presParOf" srcId="{6B29117C-5743-44E6-AE7F-ECF5D63F5F3D}" destId="{BBD16059-4ADE-4FEB-A9A2-28F094441436}" srcOrd="1" destOrd="0" presId="urn:microsoft.com/office/officeart/2005/8/layout/vList6"/>
    <dgm:cxn modelId="{00F16384-F481-4C71-95C0-0ACEF74F59CB}" type="presParOf" srcId="{60F0E90C-4446-4A2B-8566-1CCA56639300}" destId="{3739635D-AE27-4AD7-8EF0-94DB28DA4A6C}" srcOrd="5" destOrd="0" presId="urn:microsoft.com/office/officeart/2005/8/layout/vList6"/>
    <dgm:cxn modelId="{46A59D00-E60D-47C9-9E11-A71DD883E333}" type="presParOf" srcId="{60F0E90C-4446-4A2B-8566-1CCA56639300}" destId="{53D6ADD4-DF6A-450A-8DB0-AE6963A14178}" srcOrd="6" destOrd="0" presId="urn:microsoft.com/office/officeart/2005/8/layout/vList6"/>
    <dgm:cxn modelId="{9135ACF5-4BB7-4189-A793-981FA9428862}" type="presParOf" srcId="{53D6ADD4-DF6A-450A-8DB0-AE6963A14178}" destId="{C0481674-9F75-479F-8AF5-A6C89E0FA90B}" srcOrd="0" destOrd="0" presId="urn:microsoft.com/office/officeart/2005/8/layout/vList6"/>
    <dgm:cxn modelId="{07B558ED-C5AE-4F4B-B0D2-842D560EE19A}" type="presParOf" srcId="{53D6ADD4-DF6A-450A-8DB0-AE6963A14178}" destId="{3E81537B-336E-4B98-A215-1C027245A1F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88C540-D921-4413-AB0F-2904AF6BD52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BA0D7A10-EFA1-4F6A-BA77-B0C72B7F07F6}">
      <dgm:prSet custT="1"/>
      <dgm:spPr/>
      <dgm:t>
        <a:bodyPr/>
        <a:lstStyle/>
        <a:p>
          <a:pPr algn="l"/>
          <a:r>
            <a:rPr lang="es-MX" sz="2800" dirty="0"/>
            <a:t>Ampliación de cobertura de Atención Integral a personas con VIH de 20  a 31 Hospitales nacionales. </a:t>
          </a:r>
          <a:endParaRPr lang="es-SV" sz="2800" dirty="0"/>
        </a:p>
      </dgm:t>
    </dgm:pt>
    <dgm:pt modelId="{B8D87F15-06E7-47CB-823D-86A8E4E4B60D}" type="parTrans" cxnId="{035D4071-426F-4F82-BB95-BFC06C3E6578}">
      <dgm:prSet/>
      <dgm:spPr/>
      <dgm:t>
        <a:bodyPr/>
        <a:lstStyle/>
        <a:p>
          <a:pPr algn="l"/>
          <a:endParaRPr lang="es-SV" sz="2400"/>
        </a:p>
      </dgm:t>
    </dgm:pt>
    <dgm:pt modelId="{5355419F-560D-4789-8FBC-68C4C817F164}" type="sibTrans" cxnId="{035D4071-426F-4F82-BB95-BFC06C3E6578}">
      <dgm:prSet/>
      <dgm:spPr/>
      <dgm:t>
        <a:bodyPr/>
        <a:lstStyle/>
        <a:p>
          <a:pPr algn="l"/>
          <a:endParaRPr lang="es-SV" sz="2400"/>
        </a:p>
      </dgm:t>
    </dgm:pt>
    <dgm:pt modelId="{E9FBC9D3-2044-4BCF-977B-A7FF4AFCFEDE}">
      <dgm:prSet custT="1"/>
      <dgm:spPr/>
      <dgm:t>
        <a:bodyPr/>
        <a:lstStyle/>
        <a:p>
          <a:pPr algn="l"/>
          <a:r>
            <a:rPr lang="es-MX" sz="2800" dirty="0"/>
            <a:t>Adquisición de medicamentos para IO e ITS.</a:t>
          </a:r>
          <a:endParaRPr lang="es-SV" sz="2800" dirty="0"/>
        </a:p>
      </dgm:t>
    </dgm:pt>
    <dgm:pt modelId="{77A97075-292B-489C-B467-1B0C77909296}" type="parTrans" cxnId="{B80A5E58-37E5-4AA6-A8F3-5AA05FE60090}">
      <dgm:prSet/>
      <dgm:spPr/>
      <dgm:t>
        <a:bodyPr/>
        <a:lstStyle/>
        <a:p>
          <a:pPr algn="l"/>
          <a:endParaRPr lang="es-SV" sz="2400"/>
        </a:p>
      </dgm:t>
    </dgm:pt>
    <dgm:pt modelId="{D6D6D94C-B92B-4B69-801B-453933E4EB9E}" type="sibTrans" cxnId="{B80A5E58-37E5-4AA6-A8F3-5AA05FE60090}">
      <dgm:prSet/>
      <dgm:spPr/>
      <dgm:t>
        <a:bodyPr/>
        <a:lstStyle/>
        <a:p>
          <a:pPr algn="l"/>
          <a:endParaRPr lang="es-SV" sz="2400"/>
        </a:p>
      </dgm:t>
    </dgm:pt>
    <dgm:pt modelId="{94E32334-40E0-4B98-9BB7-8B0339342365}">
      <dgm:prSet custT="1"/>
      <dgm:spPr/>
      <dgm:t>
        <a:bodyPr/>
        <a:lstStyle/>
        <a:p>
          <a:pPr algn="l"/>
          <a:r>
            <a:rPr lang="es-MX" sz="2800"/>
            <a:t>Adquisición de reactivos:</a:t>
          </a:r>
          <a:endParaRPr lang="es-SV" sz="2800"/>
        </a:p>
      </dgm:t>
    </dgm:pt>
    <dgm:pt modelId="{5D379996-4435-46E9-8AE1-ED356A98CFEA}" type="parTrans" cxnId="{D5DFAEAE-2005-4E2D-88BC-63ABBDE7B41B}">
      <dgm:prSet/>
      <dgm:spPr/>
      <dgm:t>
        <a:bodyPr/>
        <a:lstStyle/>
        <a:p>
          <a:pPr algn="l"/>
          <a:endParaRPr lang="es-SV" sz="2400"/>
        </a:p>
      </dgm:t>
    </dgm:pt>
    <dgm:pt modelId="{9F568EC7-B8AA-4066-A3AF-C4D629D3B88F}" type="sibTrans" cxnId="{D5DFAEAE-2005-4E2D-88BC-63ABBDE7B41B}">
      <dgm:prSet/>
      <dgm:spPr/>
      <dgm:t>
        <a:bodyPr/>
        <a:lstStyle/>
        <a:p>
          <a:pPr algn="l"/>
          <a:endParaRPr lang="es-SV" sz="2400"/>
        </a:p>
      </dgm:t>
    </dgm:pt>
    <dgm:pt modelId="{EF28EE1D-03E9-45C6-B0C3-7247900FAE75}">
      <dgm:prSet custT="1"/>
      <dgm:spPr/>
      <dgm:t>
        <a:bodyPr/>
        <a:lstStyle/>
        <a:p>
          <a:pPr algn="l"/>
          <a:r>
            <a:rPr lang="es-MX" sz="2400"/>
            <a:t>Pruebas VIH, CV, CD4, Pruebas Histoplasmosis, Criptococosis.</a:t>
          </a:r>
          <a:endParaRPr lang="es-SV" sz="2400"/>
        </a:p>
      </dgm:t>
    </dgm:pt>
    <dgm:pt modelId="{432A9849-D410-4431-BB2A-8AFBD588C8C0}" type="parTrans" cxnId="{D10557CA-F6B5-45A8-9C50-428A3AE79EDF}">
      <dgm:prSet/>
      <dgm:spPr/>
      <dgm:t>
        <a:bodyPr/>
        <a:lstStyle/>
        <a:p>
          <a:pPr algn="l"/>
          <a:endParaRPr lang="es-SV" sz="2400"/>
        </a:p>
      </dgm:t>
    </dgm:pt>
    <dgm:pt modelId="{58249A05-0C2C-478A-A442-080C3404FAC7}" type="sibTrans" cxnId="{D10557CA-F6B5-45A8-9C50-428A3AE79EDF}">
      <dgm:prSet/>
      <dgm:spPr/>
      <dgm:t>
        <a:bodyPr/>
        <a:lstStyle/>
        <a:p>
          <a:pPr algn="l"/>
          <a:endParaRPr lang="es-SV" sz="2400"/>
        </a:p>
      </dgm:t>
    </dgm:pt>
    <dgm:pt modelId="{AC7A6B4C-1EA3-4D58-84F8-24286DBCBE40}">
      <dgm:prSet custT="1"/>
      <dgm:spPr/>
      <dgm:t>
        <a:bodyPr/>
        <a:lstStyle/>
        <a:p>
          <a:pPr algn="l"/>
          <a:r>
            <a:rPr lang="es-MX" sz="2800"/>
            <a:t>Adecuación de áreas para CAI de Hospitales</a:t>
          </a:r>
          <a:endParaRPr lang="es-SV" sz="2800"/>
        </a:p>
      </dgm:t>
    </dgm:pt>
    <dgm:pt modelId="{A540CF1E-A8BE-4E11-A6F9-5A080068CAB1}" type="parTrans" cxnId="{B31E129F-1BD7-49D1-A53C-196F8B59DF79}">
      <dgm:prSet/>
      <dgm:spPr/>
      <dgm:t>
        <a:bodyPr/>
        <a:lstStyle/>
        <a:p>
          <a:pPr algn="l"/>
          <a:endParaRPr lang="es-SV" sz="2400"/>
        </a:p>
      </dgm:t>
    </dgm:pt>
    <dgm:pt modelId="{49A86B17-F58D-477A-8740-1687FB409FF5}" type="sibTrans" cxnId="{B31E129F-1BD7-49D1-A53C-196F8B59DF79}">
      <dgm:prSet/>
      <dgm:spPr/>
      <dgm:t>
        <a:bodyPr/>
        <a:lstStyle/>
        <a:p>
          <a:pPr algn="l"/>
          <a:endParaRPr lang="es-SV" sz="2400"/>
        </a:p>
      </dgm:t>
    </dgm:pt>
    <dgm:pt modelId="{069E3A2D-BC32-46ED-9C91-60D204FBB63A}">
      <dgm:prSet custT="1"/>
      <dgm:spPr/>
      <dgm:t>
        <a:bodyPr/>
        <a:lstStyle/>
        <a:p>
          <a:pPr algn="l"/>
          <a:r>
            <a:rPr kumimoji="0" lang="es-MX" sz="28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mbo Std" panose="02020605060306020A03"/>
            </a:rPr>
            <a:t>Implementación de Estrategia </a:t>
          </a:r>
          <a:r>
            <a:rPr kumimoji="0" lang="es-MX" sz="2800" b="0" i="0" u="none" strike="noStrike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mbo Std" panose="02020605060306020A03"/>
            </a:rPr>
            <a:t>PreP</a:t>
          </a:r>
          <a:r>
            <a:rPr kumimoji="0" lang="es-MX" sz="28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mbo Std" panose="02020605060306020A03"/>
            </a:rPr>
            <a:t> en algunas de las clínicas VICITS</a:t>
          </a:r>
          <a:endParaRPr lang="es-SV" sz="2800" dirty="0">
            <a:solidFill>
              <a:schemeClr val="bg1"/>
            </a:solidFill>
          </a:endParaRPr>
        </a:p>
      </dgm:t>
    </dgm:pt>
    <dgm:pt modelId="{BD1B0031-173F-4C76-A196-22A4546269F9}" type="sibTrans" cxnId="{574C3B5D-1C52-43E7-B684-1A5D0498AC0D}">
      <dgm:prSet/>
      <dgm:spPr/>
      <dgm:t>
        <a:bodyPr/>
        <a:lstStyle/>
        <a:p>
          <a:pPr algn="l"/>
          <a:endParaRPr lang="es-SV" sz="2400"/>
        </a:p>
      </dgm:t>
    </dgm:pt>
    <dgm:pt modelId="{596E0239-8639-47AF-A008-729955883F6D}" type="parTrans" cxnId="{574C3B5D-1C52-43E7-B684-1A5D0498AC0D}">
      <dgm:prSet/>
      <dgm:spPr/>
      <dgm:t>
        <a:bodyPr/>
        <a:lstStyle/>
        <a:p>
          <a:pPr algn="l"/>
          <a:endParaRPr lang="es-SV" sz="2400"/>
        </a:p>
      </dgm:t>
    </dgm:pt>
    <dgm:pt modelId="{5A78E337-EB80-4D6F-88A0-1B4560D5BFFC}">
      <dgm:prSet custT="1"/>
      <dgm:spPr/>
      <dgm:t>
        <a:bodyPr/>
        <a:lstStyle/>
        <a:p>
          <a:pPr algn="l"/>
          <a:r>
            <a:rPr lang="es-MX" sz="2800" dirty="0">
              <a:solidFill>
                <a:schemeClr val="bg1"/>
              </a:solidFill>
              <a:latin typeface="Bembo Std" panose="02020605060306020A03"/>
            </a:rPr>
            <a:t>Estrategia de búsqueda de Notificación Asistida de contactos y parejas </a:t>
          </a:r>
          <a:endParaRPr lang="es-SV" sz="2800" dirty="0">
            <a:solidFill>
              <a:schemeClr val="bg1"/>
            </a:solidFill>
          </a:endParaRPr>
        </a:p>
      </dgm:t>
    </dgm:pt>
    <dgm:pt modelId="{2B4D58F7-431F-4CA5-9DC3-868B380EA493}" type="sibTrans" cxnId="{DDF8437D-3A3F-42AE-8A2C-81DF8E20FD66}">
      <dgm:prSet/>
      <dgm:spPr/>
      <dgm:t>
        <a:bodyPr/>
        <a:lstStyle/>
        <a:p>
          <a:pPr algn="l"/>
          <a:endParaRPr lang="es-SV" sz="2400"/>
        </a:p>
      </dgm:t>
    </dgm:pt>
    <dgm:pt modelId="{E4D8B249-B1D3-40E3-B628-28BB23332063}" type="parTrans" cxnId="{DDF8437D-3A3F-42AE-8A2C-81DF8E20FD66}">
      <dgm:prSet/>
      <dgm:spPr/>
      <dgm:t>
        <a:bodyPr/>
        <a:lstStyle/>
        <a:p>
          <a:pPr algn="l"/>
          <a:endParaRPr lang="es-SV" sz="2400"/>
        </a:p>
      </dgm:t>
    </dgm:pt>
    <dgm:pt modelId="{B51077F2-ADF3-46A6-8109-3AD0D179044F}" type="pres">
      <dgm:prSet presAssocID="{1C88C540-D921-4413-AB0F-2904AF6BD52C}" presName="linearFlow" presStyleCnt="0">
        <dgm:presLayoutVars>
          <dgm:dir/>
          <dgm:resizeHandles val="exact"/>
        </dgm:presLayoutVars>
      </dgm:prSet>
      <dgm:spPr/>
    </dgm:pt>
    <dgm:pt modelId="{9FD964D7-43C3-4F65-AF5A-3E5166870BC2}" type="pres">
      <dgm:prSet presAssocID="{BA0D7A10-EFA1-4F6A-BA77-B0C72B7F07F6}" presName="composite" presStyleCnt="0"/>
      <dgm:spPr/>
    </dgm:pt>
    <dgm:pt modelId="{84C9E504-5F18-4C7C-8893-A8B68675815B}" type="pres">
      <dgm:prSet presAssocID="{BA0D7A10-EFA1-4F6A-BA77-B0C72B7F07F6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F2C5B93-8008-4ED3-939A-4B5A948A68CD}" type="pres">
      <dgm:prSet presAssocID="{BA0D7A10-EFA1-4F6A-BA77-B0C72B7F07F6}" presName="txShp" presStyleLbl="node1" presStyleIdx="0" presStyleCnt="6" custScaleX="99982">
        <dgm:presLayoutVars>
          <dgm:bulletEnabled val="1"/>
        </dgm:presLayoutVars>
      </dgm:prSet>
      <dgm:spPr/>
    </dgm:pt>
    <dgm:pt modelId="{479F11F9-7F7A-42B9-94A4-C725DC7EB9FF}" type="pres">
      <dgm:prSet presAssocID="{5355419F-560D-4789-8FBC-68C4C817F164}" presName="spacing" presStyleCnt="0"/>
      <dgm:spPr/>
    </dgm:pt>
    <dgm:pt modelId="{69CE3AE7-FE43-4C18-B20E-D522B8B33CBA}" type="pres">
      <dgm:prSet presAssocID="{E9FBC9D3-2044-4BCF-977B-A7FF4AFCFEDE}" presName="composite" presStyleCnt="0"/>
      <dgm:spPr/>
    </dgm:pt>
    <dgm:pt modelId="{991DF1CF-A576-45AF-8185-3A2BA86005DD}" type="pres">
      <dgm:prSet presAssocID="{E9FBC9D3-2044-4BCF-977B-A7FF4AFCFEDE}" presName="imgShp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61C9CFB5-A74C-492D-91ED-02835BE8AB04}" type="pres">
      <dgm:prSet presAssocID="{E9FBC9D3-2044-4BCF-977B-A7FF4AFCFEDE}" presName="txShp" presStyleLbl="node1" presStyleIdx="1" presStyleCnt="6">
        <dgm:presLayoutVars>
          <dgm:bulletEnabled val="1"/>
        </dgm:presLayoutVars>
      </dgm:prSet>
      <dgm:spPr/>
    </dgm:pt>
    <dgm:pt modelId="{61BAFE71-286D-45F6-BAB5-C45FB3BE161E}" type="pres">
      <dgm:prSet presAssocID="{D6D6D94C-B92B-4B69-801B-453933E4EB9E}" presName="spacing" presStyleCnt="0"/>
      <dgm:spPr/>
    </dgm:pt>
    <dgm:pt modelId="{7B70633D-4344-4E20-ACAF-678D655EEAAF}" type="pres">
      <dgm:prSet presAssocID="{94E32334-40E0-4B98-9BB7-8B0339342365}" presName="composite" presStyleCnt="0"/>
      <dgm:spPr/>
    </dgm:pt>
    <dgm:pt modelId="{DE387C17-889C-45B2-8AD7-8100CD416D8E}" type="pres">
      <dgm:prSet presAssocID="{94E32334-40E0-4B98-9BB7-8B0339342365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CCBAC5B-CBB8-46EF-9452-AEB75F5546D7}" type="pres">
      <dgm:prSet presAssocID="{94E32334-40E0-4B98-9BB7-8B0339342365}" presName="txShp" presStyleLbl="node1" presStyleIdx="2" presStyleCnt="6">
        <dgm:presLayoutVars>
          <dgm:bulletEnabled val="1"/>
        </dgm:presLayoutVars>
      </dgm:prSet>
      <dgm:spPr/>
    </dgm:pt>
    <dgm:pt modelId="{0BF8ADE7-ABEE-435D-8812-87DA848452BB}" type="pres">
      <dgm:prSet presAssocID="{9F568EC7-B8AA-4066-A3AF-C4D629D3B88F}" presName="spacing" presStyleCnt="0"/>
      <dgm:spPr/>
    </dgm:pt>
    <dgm:pt modelId="{DD3B10C8-9031-4E2F-8AE5-812815C7E509}" type="pres">
      <dgm:prSet presAssocID="{AC7A6B4C-1EA3-4D58-84F8-24286DBCBE40}" presName="composite" presStyleCnt="0"/>
      <dgm:spPr/>
    </dgm:pt>
    <dgm:pt modelId="{DC7CFA36-D7A7-4132-BB9D-8A741CB56673}" type="pres">
      <dgm:prSet presAssocID="{AC7A6B4C-1EA3-4D58-84F8-24286DBCBE40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24583A6-448E-4B5D-98C2-7E03E3E63090}" type="pres">
      <dgm:prSet presAssocID="{AC7A6B4C-1EA3-4D58-84F8-24286DBCBE40}" presName="txShp" presStyleLbl="node1" presStyleIdx="3" presStyleCnt="6">
        <dgm:presLayoutVars>
          <dgm:bulletEnabled val="1"/>
        </dgm:presLayoutVars>
      </dgm:prSet>
      <dgm:spPr/>
    </dgm:pt>
    <dgm:pt modelId="{76613A09-9B53-410B-9639-2EEB6E051D3D}" type="pres">
      <dgm:prSet presAssocID="{49A86B17-F58D-477A-8740-1687FB409FF5}" presName="spacing" presStyleCnt="0"/>
      <dgm:spPr/>
    </dgm:pt>
    <dgm:pt modelId="{1A0EA82E-0539-48E9-8F56-FA9DDEDE31AC}" type="pres">
      <dgm:prSet presAssocID="{5A78E337-EB80-4D6F-88A0-1B4560D5BFFC}" presName="composite" presStyleCnt="0"/>
      <dgm:spPr/>
    </dgm:pt>
    <dgm:pt modelId="{81F6D0A7-411E-49FD-8585-4C9605EA2167}" type="pres">
      <dgm:prSet presAssocID="{5A78E337-EB80-4D6F-88A0-1B4560D5BFFC}" presName="imgShp" presStyleLbl="fgImgPlace1" presStyleIdx="4" presStyleCnt="6" custLinFactNeighborY="5334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6000" r="-16000"/>
          </a:stretch>
        </a:blipFill>
      </dgm:spPr>
    </dgm:pt>
    <dgm:pt modelId="{66B0663B-4811-4BAD-A5FF-3C26C5174872}" type="pres">
      <dgm:prSet presAssocID="{5A78E337-EB80-4D6F-88A0-1B4560D5BFFC}" presName="txShp" presStyleLbl="node1" presStyleIdx="4" presStyleCnt="6">
        <dgm:presLayoutVars>
          <dgm:bulletEnabled val="1"/>
        </dgm:presLayoutVars>
      </dgm:prSet>
      <dgm:spPr/>
    </dgm:pt>
    <dgm:pt modelId="{6BE441EA-9ED8-4B1E-B0DC-BC3B914BE69A}" type="pres">
      <dgm:prSet presAssocID="{2B4D58F7-431F-4CA5-9DC3-868B380EA493}" presName="spacing" presStyleCnt="0"/>
      <dgm:spPr/>
    </dgm:pt>
    <dgm:pt modelId="{DE497FB1-CC59-41C0-80F1-BFFDE97CAF60}" type="pres">
      <dgm:prSet presAssocID="{069E3A2D-BC32-46ED-9C91-60D204FBB63A}" presName="composite" presStyleCnt="0"/>
      <dgm:spPr/>
    </dgm:pt>
    <dgm:pt modelId="{F7BF429E-329A-4F89-9C15-72D8891B1A5D}" type="pres">
      <dgm:prSet presAssocID="{069E3A2D-BC32-46ED-9C91-60D204FBB63A}" presName="imgShp" presStyleLbl="fgImgPlace1" presStyleIdx="5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17000" r="-17000"/>
          </a:stretch>
        </a:blipFill>
      </dgm:spPr>
    </dgm:pt>
    <dgm:pt modelId="{3DAA188B-317C-4F27-B356-FC35AA0B9B09}" type="pres">
      <dgm:prSet presAssocID="{069E3A2D-BC32-46ED-9C91-60D204FBB63A}" presName="txShp" presStyleLbl="node1" presStyleIdx="5" presStyleCnt="6">
        <dgm:presLayoutVars>
          <dgm:bulletEnabled val="1"/>
        </dgm:presLayoutVars>
      </dgm:prSet>
      <dgm:spPr/>
    </dgm:pt>
  </dgm:ptLst>
  <dgm:cxnLst>
    <dgm:cxn modelId="{DD04770A-66F6-44EC-BB40-C0638B9FD069}" type="presOf" srcId="{EF28EE1D-03E9-45C6-B0C3-7247900FAE75}" destId="{7CCBAC5B-CBB8-46EF-9452-AEB75F5546D7}" srcOrd="0" destOrd="1" presId="urn:microsoft.com/office/officeart/2005/8/layout/vList3"/>
    <dgm:cxn modelId="{827CA414-422A-414D-B656-B4FFA6342FC9}" type="presOf" srcId="{94E32334-40E0-4B98-9BB7-8B0339342365}" destId="{7CCBAC5B-CBB8-46EF-9452-AEB75F5546D7}" srcOrd="0" destOrd="0" presId="urn:microsoft.com/office/officeart/2005/8/layout/vList3"/>
    <dgm:cxn modelId="{8F6BA22F-3F51-42E0-88A8-367335F8F116}" type="presOf" srcId="{1C88C540-D921-4413-AB0F-2904AF6BD52C}" destId="{B51077F2-ADF3-46A6-8109-3AD0D179044F}" srcOrd="0" destOrd="0" presId="urn:microsoft.com/office/officeart/2005/8/layout/vList3"/>
    <dgm:cxn modelId="{574C3B5D-1C52-43E7-B684-1A5D0498AC0D}" srcId="{1C88C540-D921-4413-AB0F-2904AF6BD52C}" destId="{069E3A2D-BC32-46ED-9C91-60D204FBB63A}" srcOrd="5" destOrd="0" parTransId="{596E0239-8639-47AF-A008-729955883F6D}" sibTransId="{BD1B0031-173F-4C76-A196-22A4546269F9}"/>
    <dgm:cxn modelId="{035D4071-426F-4F82-BB95-BFC06C3E6578}" srcId="{1C88C540-D921-4413-AB0F-2904AF6BD52C}" destId="{BA0D7A10-EFA1-4F6A-BA77-B0C72B7F07F6}" srcOrd="0" destOrd="0" parTransId="{B8D87F15-06E7-47CB-823D-86A8E4E4B60D}" sibTransId="{5355419F-560D-4789-8FBC-68C4C817F164}"/>
    <dgm:cxn modelId="{24942A74-05A7-4B0A-A440-B39C90AA70ED}" type="presOf" srcId="{BA0D7A10-EFA1-4F6A-BA77-B0C72B7F07F6}" destId="{5F2C5B93-8008-4ED3-939A-4B5A948A68CD}" srcOrd="0" destOrd="0" presId="urn:microsoft.com/office/officeart/2005/8/layout/vList3"/>
    <dgm:cxn modelId="{B80A5E58-37E5-4AA6-A8F3-5AA05FE60090}" srcId="{1C88C540-D921-4413-AB0F-2904AF6BD52C}" destId="{E9FBC9D3-2044-4BCF-977B-A7FF4AFCFEDE}" srcOrd="1" destOrd="0" parTransId="{77A97075-292B-489C-B467-1B0C77909296}" sibTransId="{D6D6D94C-B92B-4B69-801B-453933E4EB9E}"/>
    <dgm:cxn modelId="{DDF8437D-3A3F-42AE-8A2C-81DF8E20FD66}" srcId="{1C88C540-D921-4413-AB0F-2904AF6BD52C}" destId="{5A78E337-EB80-4D6F-88A0-1B4560D5BFFC}" srcOrd="4" destOrd="0" parTransId="{E4D8B249-B1D3-40E3-B628-28BB23332063}" sibTransId="{2B4D58F7-431F-4CA5-9DC3-868B380EA493}"/>
    <dgm:cxn modelId="{6B7F2881-2DCF-4300-9561-15D302029229}" type="presOf" srcId="{AC7A6B4C-1EA3-4D58-84F8-24286DBCBE40}" destId="{424583A6-448E-4B5D-98C2-7E03E3E63090}" srcOrd="0" destOrd="0" presId="urn:microsoft.com/office/officeart/2005/8/layout/vList3"/>
    <dgm:cxn modelId="{934CAE9A-19EB-4566-AD09-4B58183A2DD1}" type="presOf" srcId="{069E3A2D-BC32-46ED-9C91-60D204FBB63A}" destId="{3DAA188B-317C-4F27-B356-FC35AA0B9B09}" srcOrd="0" destOrd="0" presId="urn:microsoft.com/office/officeart/2005/8/layout/vList3"/>
    <dgm:cxn modelId="{B31E129F-1BD7-49D1-A53C-196F8B59DF79}" srcId="{1C88C540-D921-4413-AB0F-2904AF6BD52C}" destId="{AC7A6B4C-1EA3-4D58-84F8-24286DBCBE40}" srcOrd="3" destOrd="0" parTransId="{A540CF1E-A8BE-4E11-A6F9-5A080068CAB1}" sibTransId="{49A86B17-F58D-477A-8740-1687FB409FF5}"/>
    <dgm:cxn modelId="{D5DFAEAE-2005-4E2D-88BC-63ABBDE7B41B}" srcId="{1C88C540-D921-4413-AB0F-2904AF6BD52C}" destId="{94E32334-40E0-4B98-9BB7-8B0339342365}" srcOrd="2" destOrd="0" parTransId="{5D379996-4435-46E9-8AE1-ED356A98CFEA}" sibTransId="{9F568EC7-B8AA-4066-A3AF-C4D629D3B88F}"/>
    <dgm:cxn modelId="{D10557CA-F6B5-45A8-9C50-428A3AE79EDF}" srcId="{94E32334-40E0-4B98-9BB7-8B0339342365}" destId="{EF28EE1D-03E9-45C6-B0C3-7247900FAE75}" srcOrd="0" destOrd="0" parTransId="{432A9849-D410-4431-BB2A-8AFBD588C8C0}" sibTransId="{58249A05-0C2C-478A-A442-080C3404FAC7}"/>
    <dgm:cxn modelId="{60466AD5-251E-40E5-A4F4-6C3FB3552066}" type="presOf" srcId="{5A78E337-EB80-4D6F-88A0-1B4560D5BFFC}" destId="{66B0663B-4811-4BAD-A5FF-3C26C5174872}" srcOrd="0" destOrd="0" presId="urn:microsoft.com/office/officeart/2005/8/layout/vList3"/>
    <dgm:cxn modelId="{45B47FF2-7CE5-48D5-8B3F-7FDAFDF49AE9}" type="presOf" srcId="{E9FBC9D3-2044-4BCF-977B-A7FF4AFCFEDE}" destId="{61C9CFB5-A74C-492D-91ED-02835BE8AB04}" srcOrd="0" destOrd="0" presId="urn:microsoft.com/office/officeart/2005/8/layout/vList3"/>
    <dgm:cxn modelId="{36864CA4-0973-4571-A1A6-37991E6C213A}" type="presParOf" srcId="{B51077F2-ADF3-46A6-8109-3AD0D179044F}" destId="{9FD964D7-43C3-4F65-AF5A-3E5166870BC2}" srcOrd="0" destOrd="0" presId="urn:microsoft.com/office/officeart/2005/8/layout/vList3"/>
    <dgm:cxn modelId="{7A2B38CE-E47F-468F-84C0-240FD4B0E7AC}" type="presParOf" srcId="{9FD964D7-43C3-4F65-AF5A-3E5166870BC2}" destId="{84C9E504-5F18-4C7C-8893-A8B68675815B}" srcOrd="0" destOrd="0" presId="urn:microsoft.com/office/officeart/2005/8/layout/vList3"/>
    <dgm:cxn modelId="{ABA14BFA-FA55-4BB7-9D7B-6A1B37C48603}" type="presParOf" srcId="{9FD964D7-43C3-4F65-AF5A-3E5166870BC2}" destId="{5F2C5B93-8008-4ED3-939A-4B5A948A68CD}" srcOrd="1" destOrd="0" presId="urn:microsoft.com/office/officeart/2005/8/layout/vList3"/>
    <dgm:cxn modelId="{3AF8B560-67B3-4B5D-A011-DDEAF27008E8}" type="presParOf" srcId="{B51077F2-ADF3-46A6-8109-3AD0D179044F}" destId="{479F11F9-7F7A-42B9-94A4-C725DC7EB9FF}" srcOrd="1" destOrd="0" presId="urn:microsoft.com/office/officeart/2005/8/layout/vList3"/>
    <dgm:cxn modelId="{817FA297-E343-45FB-AB52-01723BF0407F}" type="presParOf" srcId="{B51077F2-ADF3-46A6-8109-3AD0D179044F}" destId="{69CE3AE7-FE43-4C18-B20E-D522B8B33CBA}" srcOrd="2" destOrd="0" presId="urn:microsoft.com/office/officeart/2005/8/layout/vList3"/>
    <dgm:cxn modelId="{36656D00-89A3-4D4C-81FA-90290BD29029}" type="presParOf" srcId="{69CE3AE7-FE43-4C18-B20E-D522B8B33CBA}" destId="{991DF1CF-A576-45AF-8185-3A2BA86005DD}" srcOrd="0" destOrd="0" presId="urn:microsoft.com/office/officeart/2005/8/layout/vList3"/>
    <dgm:cxn modelId="{57424B00-3815-40EF-B9F8-78A0FE866F83}" type="presParOf" srcId="{69CE3AE7-FE43-4C18-B20E-D522B8B33CBA}" destId="{61C9CFB5-A74C-492D-91ED-02835BE8AB04}" srcOrd="1" destOrd="0" presId="urn:microsoft.com/office/officeart/2005/8/layout/vList3"/>
    <dgm:cxn modelId="{29BCFB09-E755-48A5-8E35-61C913F5F78C}" type="presParOf" srcId="{B51077F2-ADF3-46A6-8109-3AD0D179044F}" destId="{61BAFE71-286D-45F6-BAB5-C45FB3BE161E}" srcOrd="3" destOrd="0" presId="urn:microsoft.com/office/officeart/2005/8/layout/vList3"/>
    <dgm:cxn modelId="{54268609-D9DC-41EE-9F2A-B1D7C73CBC0A}" type="presParOf" srcId="{B51077F2-ADF3-46A6-8109-3AD0D179044F}" destId="{7B70633D-4344-4E20-ACAF-678D655EEAAF}" srcOrd="4" destOrd="0" presId="urn:microsoft.com/office/officeart/2005/8/layout/vList3"/>
    <dgm:cxn modelId="{659FC374-BF6E-4ACD-8B5E-23F97F150838}" type="presParOf" srcId="{7B70633D-4344-4E20-ACAF-678D655EEAAF}" destId="{DE387C17-889C-45B2-8AD7-8100CD416D8E}" srcOrd="0" destOrd="0" presId="urn:microsoft.com/office/officeart/2005/8/layout/vList3"/>
    <dgm:cxn modelId="{B4D1B536-4530-46F5-A278-30592F1CBD87}" type="presParOf" srcId="{7B70633D-4344-4E20-ACAF-678D655EEAAF}" destId="{7CCBAC5B-CBB8-46EF-9452-AEB75F5546D7}" srcOrd="1" destOrd="0" presId="urn:microsoft.com/office/officeart/2005/8/layout/vList3"/>
    <dgm:cxn modelId="{2E2C3965-730B-4B98-B5F1-00CC8D1E9C09}" type="presParOf" srcId="{B51077F2-ADF3-46A6-8109-3AD0D179044F}" destId="{0BF8ADE7-ABEE-435D-8812-87DA848452BB}" srcOrd="5" destOrd="0" presId="urn:microsoft.com/office/officeart/2005/8/layout/vList3"/>
    <dgm:cxn modelId="{E6ED9D98-0CBE-433D-AABC-D1D53AE0D02E}" type="presParOf" srcId="{B51077F2-ADF3-46A6-8109-3AD0D179044F}" destId="{DD3B10C8-9031-4E2F-8AE5-812815C7E509}" srcOrd="6" destOrd="0" presId="urn:microsoft.com/office/officeart/2005/8/layout/vList3"/>
    <dgm:cxn modelId="{80F5C5E6-8C15-42AB-B644-8AB3F4964B27}" type="presParOf" srcId="{DD3B10C8-9031-4E2F-8AE5-812815C7E509}" destId="{DC7CFA36-D7A7-4132-BB9D-8A741CB56673}" srcOrd="0" destOrd="0" presId="urn:microsoft.com/office/officeart/2005/8/layout/vList3"/>
    <dgm:cxn modelId="{27DF6CF1-90BC-478F-92DC-84E733735323}" type="presParOf" srcId="{DD3B10C8-9031-4E2F-8AE5-812815C7E509}" destId="{424583A6-448E-4B5D-98C2-7E03E3E63090}" srcOrd="1" destOrd="0" presId="urn:microsoft.com/office/officeart/2005/8/layout/vList3"/>
    <dgm:cxn modelId="{D9272E81-7EE2-4967-8636-80EE81343618}" type="presParOf" srcId="{B51077F2-ADF3-46A6-8109-3AD0D179044F}" destId="{76613A09-9B53-410B-9639-2EEB6E051D3D}" srcOrd="7" destOrd="0" presId="urn:microsoft.com/office/officeart/2005/8/layout/vList3"/>
    <dgm:cxn modelId="{B589282A-FA4B-41CC-A7AC-15F4B36EFEEC}" type="presParOf" srcId="{B51077F2-ADF3-46A6-8109-3AD0D179044F}" destId="{1A0EA82E-0539-48E9-8F56-FA9DDEDE31AC}" srcOrd="8" destOrd="0" presId="urn:microsoft.com/office/officeart/2005/8/layout/vList3"/>
    <dgm:cxn modelId="{97D3A629-D69F-4C5F-A59F-FAC5176E9C73}" type="presParOf" srcId="{1A0EA82E-0539-48E9-8F56-FA9DDEDE31AC}" destId="{81F6D0A7-411E-49FD-8585-4C9605EA2167}" srcOrd="0" destOrd="0" presId="urn:microsoft.com/office/officeart/2005/8/layout/vList3"/>
    <dgm:cxn modelId="{CDC3B4A9-5E19-4322-B26D-782191D25CC0}" type="presParOf" srcId="{1A0EA82E-0539-48E9-8F56-FA9DDEDE31AC}" destId="{66B0663B-4811-4BAD-A5FF-3C26C5174872}" srcOrd="1" destOrd="0" presId="urn:microsoft.com/office/officeart/2005/8/layout/vList3"/>
    <dgm:cxn modelId="{9B8D8810-1DD6-478B-BD40-5C746F0E1141}" type="presParOf" srcId="{B51077F2-ADF3-46A6-8109-3AD0D179044F}" destId="{6BE441EA-9ED8-4B1E-B0DC-BC3B914BE69A}" srcOrd="9" destOrd="0" presId="urn:microsoft.com/office/officeart/2005/8/layout/vList3"/>
    <dgm:cxn modelId="{5ECB509F-261A-4379-BACE-11C5763677CF}" type="presParOf" srcId="{B51077F2-ADF3-46A6-8109-3AD0D179044F}" destId="{DE497FB1-CC59-41C0-80F1-BFFDE97CAF60}" srcOrd="10" destOrd="0" presId="urn:microsoft.com/office/officeart/2005/8/layout/vList3"/>
    <dgm:cxn modelId="{7CEA0058-DBF4-401F-8CA2-1C58A8614924}" type="presParOf" srcId="{DE497FB1-CC59-41C0-80F1-BFFDE97CAF60}" destId="{F7BF429E-329A-4F89-9C15-72D8891B1A5D}" srcOrd="0" destOrd="0" presId="urn:microsoft.com/office/officeart/2005/8/layout/vList3"/>
    <dgm:cxn modelId="{242B5003-2138-47F2-9860-2A841F4DE089}" type="presParOf" srcId="{DE497FB1-CC59-41C0-80F1-BFFDE97CAF60}" destId="{3DAA188B-317C-4F27-B356-FC35AA0B9B0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5A7D2-96A9-4A78-B8BD-2E188F89720A}">
      <dsp:nvSpPr>
        <dsp:cNvPr id="0" name=""/>
        <dsp:cNvSpPr/>
      </dsp:nvSpPr>
      <dsp:spPr>
        <a:xfrm>
          <a:off x="0" y="436857"/>
          <a:ext cx="12039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9EBBE-197C-4B83-A00B-FBD61B058B17}">
      <dsp:nvSpPr>
        <dsp:cNvPr id="0" name=""/>
        <dsp:cNvSpPr/>
      </dsp:nvSpPr>
      <dsp:spPr>
        <a:xfrm>
          <a:off x="573174" y="141657"/>
          <a:ext cx="11463474" cy="59040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País: República El Salvador </a:t>
          </a:r>
        </a:p>
      </dsp:txBody>
      <dsp:txXfrm>
        <a:off x="601995" y="170478"/>
        <a:ext cx="11405832" cy="532758"/>
      </dsp:txXfrm>
    </dsp:sp>
    <dsp:sp modelId="{363978F3-B68D-4ACA-ADA7-2E81388887AA}">
      <dsp:nvSpPr>
        <dsp:cNvPr id="0" name=""/>
        <dsp:cNvSpPr/>
      </dsp:nvSpPr>
      <dsp:spPr>
        <a:xfrm>
          <a:off x="0" y="2916865"/>
          <a:ext cx="12039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158855"/>
              <a:satOff val="2474"/>
              <a:lumOff val="1232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687C3-9EE2-41BC-BF63-B5E3FC778925}">
      <dsp:nvSpPr>
        <dsp:cNvPr id="0" name=""/>
        <dsp:cNvSpPr/>
      </dsp:nvSpPr>
      <dsp:spPr>
        <a:xfrm>
          <a:off x="572586" y="1048857"/>
          <a:ext cx="11462940" cy="2163207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Título: </a:t>
          </a:r>
          <a:r>
            <a:rPr lang="es-SV" sz="2800" b="1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Fortalecimiento de las respuestas nacionales de la TB y el VIH, con especial atención a las poblaciones clave y alineación con los objetivos internacionales para ambas enfermedades</a:t>
          </a:r>
        </a:p>
      </dsp:txBody>
      <dsp:txXfrm>
        <a:off x="678185" y="1154456"/>
        <a:ext cx="11251742" cy="1952009"/>
      </dsp:txXfrm>
    </dsp:sp>
    <dsp:sp modelId="{C91EE0FB-BAEB-4873-8824-2BDB376519E8}">
      <dsp:nvSpPr>
        <dsp:cNvPr id="0" name=""/>
        <dsp:cNvSpPr/>
      </dsp:nvSpPr>
      <dsp:spPr>
        <a:xfrm>
          <a:off x="0" y="3824065"/>
          <a:ext cx="12039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317709"/>
              <a:satOff val="4947"/>
              <a:lumOff val="2464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4407" tIns="416560" rIns="93440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SV" sz="2000" kern="1200" dirty="0">
            <a:solidFill>
              <a:sysClr val="windowText" lastClr="000000">
                <a:lumMod val="95000"/>
                <a:lumOff val="5000"/>
              </a:sysClr>
            </a:solidFill>
            <a:latin typeface="Bembo Std" panose="02020605060306020A03" pitchFamily="18" charset="0"/>
            <a:ea typeface="+mn-ea"/>
            <a:cs typeface="+mn-cs"/>
          </a:endParaRPr>
        </a:p>
      </dsp:txBody>
      <dsp:txXfrm>
        <a:off x="0" y="3824065"/>
        <a:ext cx="12039600" cy="504000"/>
      </dsp:txXfrm>
    </dsp:sp>
    <dsp:sp modelId="{D2613000-37AF-48FA-B669-5D9CF2CC8977}">
      <dsp:nvSpPr>
        <dsp:cNvPr id="0" name=""/>
        <dsp:cNvSpPr/>
      </dsp:nvSpPr>
      <dsp:spPr>
        <a:xfrm>
          <a:off x="573174" y="3528865"/>
          <a:ext cx="11463474" cy="5904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Código  SLV-C-MOH </a:t>
          </a:r>
        </a:p>
      </dsp:txBody>
      <dsp:txXfrm>
        <a:off x="601995" y="3557686"/>
        <a:ext cx="11405832" cy="532758"/>
      </dsp:txXfrm>
    </dsp:sp>
    <dsp:sp modelId="{C8C165BA-241E-4869-A1B9-616D81F546AC}">
      <dsp:nvSpPr>
        <dsp:cNvPr id="0" name=""/>
        <dsp:cNvSpPr/>
      </dsp:nvSpPr>
      <dsp:spPr>
        <a:xfrm>
          <a:off x="0" y="4731265"/>
          <a:ext cx="12039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476564"/>
              <a:satOff val="7421"/>
              <a:lumOff val="3696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6484B-A106-4E3C-968B-9C9B659521A2}">
      <dsp:nvSpPr>
        <dsp:cNvPr id="0" name=""/>
        <dsp:cNvSpPr/>
      </dsp:nvSpPr>
      <dsp:spPr>
        <a:xfrm>
          <a:off x="573174" y="4436065"/>
          <a:ext cx="11463474" cy="59040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Componentes:  VIH y Tuberculosis  </a:t>
          </a:r>
        </a:p>
      </dsp:txBody>
      <dsp:txXfrm>
        <a:off x="601995" y="4464886"/>
        <a:ext cx="11405832" cy="532758"/>
      </dsp:txXfrm>
    </dsp:sp>
    <dsp:sp modelId="{4C9DE0DF-5FCD-4360-BA5F-6658E0D7FE2F}">
      <dsp:nvSpPr>
        <dsp:cNvPr id="0" name=""/>
        <dsp:cNvSpPr/>
      </dsp:nvSpPr>
      <dsp:spPr>
        <a:xfrm>
          <a:off x="0" y="5638465"/>
          <a:ext cx="12039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476564"/>
              <a:satOff val="7421"/>
              <a:lumOff val="3696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43E66-D097-4E9E-9C8D-DA78413EDFEC}">
      <dsp:nvSpPr>
        <dsp:cNvPr id="0" name=""/>
        <dsp:cNvSpPr/>
      </dsp:nvSpPr>
      <dsp:spPr>
        <a:xfrm>
          <a:off x="573174" y="5343265"/>
          <a:ext cx="11463474" cy="5904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Receptor Principal: Ministerio de Salud </a:t>
          </a:r>
        </a:p>
      </dsp:txBody>
      <dsp:txXfrm>
        <a:off x="601995" y="5372086"/>
        <a:ext cx="11405832" cy="532758"/>
      </dsp:txXfrm>
    </dsp:sp>
    <dsp:sp modelId="{02516C8D-C248-4D1E-9A3B-D6D25F56E034}">
      <dsp:nvSpPr>
        <dsp:cNvPr id="0" name=""/>
        <dsp:cNvSpPr/>
      </dsp:nvSpPr>
      <dsp:spPr>
        <a:xfrm>
          <a:off x="0" y="6545665"/>
          <a:ext cx="12039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317709"/>
              <a:satOff val="4947"/>
              <a:lumOff val="2464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3D855-553D-40F5-89D5-5C733D253E4B}">
      <dsp:nvSpPr>
        <dsp:cNvPr id="0" name=""/>
        <dsp:cNvSpPr/>
      </dsp:nvSpPr>
      <dsp:spPr>
        <a:xfrm>
          <a:off x="576125" y="6269724"/>
          <a:ext cx="11463474" cy="5904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Período implementación: 01 de enero 2022 hasta 31 diciembre 2024</a:t>
          </a:r>
        </a:p>
      </dsp:txBody>
      <dsp:txXfrm>
        <a:off x="604946" y="6298545"/>
        <a:ext cx="11405832" cy="532758"/>
      </dsp:txXfrm>
    </dsp:sp>
    <dsp:sp modelId="{69260A47-6810-4653-A487-27E32B9155A3}">
      <dsp:nvSpPr>
        <dsp:cNvPr id="0" name=""/>
        <dsp:cNvSpPr/>
      </dsp:nvSpPr>
      <dsp:spPr>
        <a:xfrm>
          <a:off x="0" y="7452865"/>
          <a:ext cx="12039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50000"/>
              <a:hueOff val="-158855"/>
              <a:satOff val="2474"/>
              <a:lumOff val="1232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3C36C-8E11-4EC9-9944-303DA9C045AB}">
      <dsp:nvSpPr>
        <dsp:cNvPr id="0" name=""/>
        <dsp:cNvSpPr/>
      </dsp:nvSpPr>
      <dsp:spPr>
        <a:xfrm>
          <a:off x="573174" y="7157665"/>
          <a:ext cx="11463474" cy="5904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548" tIns="0" rIns="31854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2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Bembo Std" panose="02020605060306020A03" pitchFamily="18" charset="0"/>
              <a:ea typeface="+mn-ea"/>
              <a:cs typeface="+mn-cs"/>
            </a:rPr>
            <a:t>Monto convenio:  $14,132,329.00</a:t>
          </a:r>
        </a:p>
      </dsp:txBody>
      <dsp:txXfrm>
        <a:off x="601995" y="7186486"/>
        <a:ext cx="11405832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B525E-CA76-4D94-8B30-753CD842202E}">
      <dsp:nvSpPr>
        <dsp:cNvPr id="0" name=""/>
        <dsp:cNvSpPr/>
      </dsp:nvSpPr>
      <dsp:spPr>
        <a:xfrm>
          <a:off x="4480559" y="1674"/>
          <a:ext cx="6720840" cy="13282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kern="1200" dirty="0">
              <a:latin typeface="Bembo Std" panose="02020605060306020A03" pitchFamily="18" charset="0"/>
            </a:rPr>
            <a:t>Ejecución Focalizada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kern="1200" dirty="0">
              <a:latin typeface="Bembo Std" panose="02020605060306020A03" pitchFamily="18" charset="0"/>
            </a:rPr>
            <a:t>Evaluación 14 indicadores contractuales</a:t>
          </a:r>
        </a:p>
      </dsp:txBody>
      <dsp:txXfrm>
        <a:off x="4480559" y="167710"/>
        <a:ext cx="6222731" cy="996219"/>
      </dsp:txXfrm>
    </dsp:sp>
    <dsp:sp modelId="{C75E5D23-2A83-4DD8-B201-303A4FFB6284}">
      <dsp:nvSpPr>
        <dsp:cNvPr id="0" name=""/>
        <dsp:cNvSpPr/>
      </dsp:nvSpPr>
      <dsp:spPr>
        <a:xfrm>
          <a:off x="0" y="0"/>
          <a:ext cx="4480560" cy="13282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3600" b="1" kern="1200">
              <a:latin typeface="Bembo Std" panose="02020605060306020A03" pitchFamily="18" charset="0"/>
            </a:rPr>
            <a:t>VIH</a:t>
          </a:r>
          <a:r>
            <a:rPr lang="es-SV" sz="3600" kern="1200">
              <a:latin typeface="Bembo Std" panose="02020605060306020A03" pitchFamily="18" charset="0"/>
            </a:rPr>
            <a:t> </a:t>
          </a:r>
          <a:endParaRPr lang="es-SV" sz="3600" kern="1200" dirty="0">
            <a:latin typeface="Bembo Std" panose="02020605060306020A03" pitchFamily="18" charset="0"/>
          </a:endParaRPr>
        </a:p>
      </dsp:txBody>
      <dsp:txXfrm>
        <a:off x="64842" y="64842"/>
        <a:ext cx="4350876" cy="1198607"/>
      </dsp:txXfrm>
    </dsp:sp>
    <dsp:sp modelId="{A972E0D1-174D-446C-A463-A839A0166F6D}">
      <dsp:nvSpPr>
        <dsp:cNvPr id="0" name=""/>
        <dsp:cNvSpPr/>
      </dsp:nvSpPr>
      <dsp:spPr>
        <a:xfrm>
          <a:off x="4480559" y="1462794"/>
          <a:ext cx="6720840" cy="13282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b="0" kern="1200" dirty="0">
              <a:latin typeface="Bembo Std" panose="02020605060306020A03" pitchFamily="18" charset="0"/>
            </a:rPr>
            <a:t>Readecuación Laboratorio Nacional de Salud Pública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kern="1200" dirty="0">
              <a:latin typeface="Bembo Std" panose="02020605060306020A03" pitchFamily="18" charset="0"/>
            </a:rPr>
            <a:t>En ejecución año 2022</a:t>
          </a:r>
        </a:p>
      </dsp:txBody>
      <dsp:txXfrm>
        <a:off x="4480559" y="1628830"/>
        <a:ext cx="6222731" cy="996219"/>
      </dsp:txXfrm>
    </dsp:sp>
    <dsp:sp modelId="{3EBAC7D3-FDCC-4D81-B25A-C85C60A69AAC}">
      <dsp:nvSpPr>
        <dsp:cNvPr id="0" name=""/>
        <dsp:cNvSpPr/>
      </dsp:nvSpPr>
      <dsp:spPr>
        <a:xfrm>
          <a:off x="0" y="1462794"/>
          <a:ext cx="4480560" cy="1328291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3200" b="1" kern="1200">
              <a:latin typeface="Bembo Std" panose="02020605060306020A03" pitchFamily="18" charset="0"/>
            </a:rPr>
            <a:t>Canje de Deuda:</a:t>
          </a:r>
          <a:endParaRPr lang="es-SV" sz="3200" b="1" kern="1200" dirty="0">
            <a:latin typeface="Bembo Std" panose="02020605060306020A03" pitchFamily="18" charset="0"/>
          </a:endParaRPr>
        </a:p>
      </dsp:txBody>
      <dsp:txXfrm>
        <a:off x="64842" y="1527636"/>
        <a:ext cx="4350876" cy="1198607"/>
      </dsp:txXfrm>
    </dsp:sp>
    <dsp:sp modelId="{BBD16059-4ADE-4FEB-A9A2-28F094441436}">
      <dsp:nvSpPr>
        <dsp:cNvPr id="0" name=""/>
        <dsp:cNvSpPr/>
      </dsp:nvSpPr>
      <dsp:spPr>
        <a:xfrm>
          <a:off x="4480559" y="2923914"/>
          <a:ext cx="6720840" cy="13282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b="0" kern="1200" dirty="0">
              <a:latin typeface="Bembo Std" panose="02020605060306020A03" pitchFamily="18" charset="0"/>
            </a:rPr>
            <a:t>Financiamiento para Mitigación a impacto COVID 19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kern="1200" dirty="0">
              <a:latin typeface="Bembo Std" panose="02020605060306020A03" pitchFamily="18" charset="0"/>
            </a:rPr>
            <a:t>Ejecución </a:t>
          </a:r>
          <a:r>
            <a:rPr lang="es-SV" sz="1800" b="0" kern="1200" dirty="0">
              <a:latin typeface="Bembo Std" panose="02020605060306020A03" pitchFamily="18" charset="0"/>
            </a:rPr>
            <a:t>2021-2023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b="0" kern="1200" dirty="0">
              <a:latin typeface="Bembo Std" panose="02020605060306020A03" pitchFamily="18" charset="0"/>
            </a:rPr>
            <a:t>Eficiencias </a:t>
          </a:r>
        </a:p>
      </dsp:txBody>
      <dsp:txXfrm>
        <a:off x="4480559" y="3089950"/>
        <a:ext cx="6222731" cy="996219"/>
      </dsp:txXfrm>
    </dsp:sp>
    <dsp:sp modelId="{5698CC14-5E9F-4DAD-AF2C-3A880FEFA0BF}">
      <dsp:nvSpPr>
        <dsp:cNvPr id="0" name=""/>
        <dsp:cNvSpPr/>
      </dsp:nvSpPr>
      <dsp:spPr>
        <a:xfrm>
          <a:off x="0" y="2923914"/>
          <a:ext cx="4480560" cy="1328291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3200" b="1" kern="1200">
              <a:latin typeface="Bembo Std" panose="02020605060306020A03" pitchFamily="18" charset="0"/>
            </a:rPr>
            <a:t>C19</a:t>
          </a:r>
          <a:r>
            <a:rPr lang="es-SV" sz="3200" b="1" kern="1200"/>
            <a:t> </a:t>
          </a:r>
          <a:r>
            <a:rPr lang="es-SV" sz="3200" b="1" kern="1200">
              <a:latin typeface="Bembo Std" panose="02020605060306020A03" pitchFamily="18" charset="0"/>
            </a:rPr>
            <a:t>RM</a:t>
          </a:r>
          <a:endParaRPr lang="es-SV" sz="3200" b="1" kern="1200" dirty="0">
            <a:latin typeface="Bembo Std" panose="02020605060306020A03" pitchFamily="18" charset="0"/>
          </a:endParaRPr>
        </a:p>
      </dsp:txBody>
      <dsp:txXfrm>
        <a:off x="64842" y="2988756"/>
        <a:ext cx="4350876" cy="1198607"/>
      </dsp:txXfrm>
    </dsp:sp>
    <dsp:sp modelId="{3E81537B-336E-4B98-A215-1C027245A1F1}">
      <dsp:nvSpPr>
        <dsp:cNvPr id="0" name=""/>
        <dsp:cNvSpPr/>
      </dsp:nvSpPr>
      <dsp:spPr>
        <a:xfrm>
          <a:off x="4480559" y="4385034"/>
          <a:ext cx="6720840" cy="13282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kern="1200" dirty="0">
              <a:latin typeface="Bembo Std" panose="02020605060306020A03" pitchFamily="18" charset="0"/>
            </a:rPr>
            <a:t>Financiamiento Basado en Resultados  versus Penalidad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kern="1200" dirty="0">
              <a:latin typeface="Bembo Std" panose="02020605060306020A03" pitchFamily="18" charset="0"/>
            </a:rPr>
            <a:t>Flexibilidad aprobación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SV" sz="1800" kern="1200" dirty="0">
              <a:latin typeface="Bembo Std" panose="02020605060306020A03" pitchFamily="18" charset="0"/>
            </a:rPr>
            <a:t>Evaluación 5 indicadores contractuales (</a:t>
          </a:r>
          <a:r>
            <a:rPr lang="es-SV" sz="1400" i="1" kern="1200" dirty="0">
              <a:latin typeface="Bembo Std" panose="02020605060306020A03" pitchFamily="18" charset="0"/>
            </a:rPr>
            <a:t>con los cuales se evaluaran los desembolsos anuales</a:t>
          </a:r>
          <a:r>
            <a:rPr lang="es-SV" sz="1800" kern="1200" dirty="0">
              <a:latin typeface="Bembo Std" panose="02020605060306020A03" pitchFamily="18" charset="0"/>
            </a:rPr>
            <a:t>)</a:t>
          </a:r>
          <a:endParaRPr lang="es-SV" sz="1600" kern="1200" dirty="0">
            <a:latin typeface="Bembo Std" panose="02020605060306020A03" pitchFamily="18" charset="0"/>
          </a:endParaRPr>
        </a:p>
      </dsp:txBody>
      <dsp:txXfrm>
        <a:off x="4480559" y="4551070"/>
        <a:ext cx="6222731" cy="996219"/>
      </dsp:txXfrm>
    </dsp:sp>
    <dsp:sp modelId="{C0481674-9F75-479F-8AF5-A6C89E0FA90B}">
      <dsp:nvSpPr>
        <dsp:cNvPr id="0" name=""/>
        <dsp:cNvSpPr/>
      </dsp:nvSpPr>
      <dsp:spPr>
        <a:xfrm>
          <a:off x="0" y="4385034"/>
          <a:ext cx="4480560" cy="1328291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3600" b="1" kern="1200">
              <a:latin typeface="Bembo Std" panose="02020605060306020A03" pitchFamily="18" charset="0"/>
            </a:rPr>
            <a:t>Tuberculosis</a:t>
          </a:r>
          <a:endParaRPr lang="es-SV" sz="3600" b="1" kern="1200" dirty="0">
            <a:latin typeface="Bembo Std" panose="02020605060306020A03" pitchFamily="18" charset="0"/>
          </a:endParaRPr>
        </a:p>
      </dsp:txBody>
      <dsp:txXfrm>
        <a:off x="64842" y="4449876"/>
        <a:ext cx="4350876" cy="1198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C5B93-8008-4ED3-939A-4B5A948A68CD}">
      <dsp:nvSpPr>
        <dsp:cNvPr id="0" name=""/>
        <dsp:cNvSpPr/>
      </dsp:nvSpPr>
      <dsp:spPr>
        <a:xfrm rot="10800000">
          <a:off x="2768671" y="4410"/>
          <a:ext cx="9980784" cy="1011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13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Ampliación de cobertura de Atención Integral a personas con VIH de 20  a 31 Hospitales nacionales. </a:t>
          </a:r>
          <a:endParaRPr lang="es-SV" sz="2800" kern="1200" dirty="0"/>
        </a:p>
      </dsp:txBody>
      <dsp:txXfrm rot="10800000">
        <a:off x="3021585" y="4410"/>
        <a:ext cx="9727870" cy="1011656"/>
      </dsp:txXfrm>
    </dsp:sp>
    <dsp:sp modelId="{84C9E504-5F18-4C7C-8893-A8B68675815B}">
      <dsp:nvSpPr>
        <dsp:cNvPr id="0" name=""/>
        <dsp:cNvSpPr/>
      </dsp:nvSpPr>
      <dsp:spPr>
        <a:xfrm>
          <a:off x="2261944" y="4410"/>
          <a:ext cx="1011656" cy="101165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9CFB5-A74C-492D-91ED-02835BE8AB04}">
      <dsp:nvSpPr>
        <dsp:cNvPr id="0" name=""/>
        <dsp:cNvSpPr/>
      </dsp:nvSpPr>
      <dsp:spPr>
        <a:xfrm rot="10800000">
          <a:off x="2767323" y="1318054"/>
          <a:ext cx="9982581" cy="1011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13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Adquisición de medicamentos para IO e ITS.</a:t>
          </a:r>
          <a:endParaRPr lang="es-SV" sz="2800" kern="1200" dirty="0"/>
        </a:p>
      </dsp:txBody>
      <dsp:txXfrm rot="10800000">
        <a:off x="3020237" y="1318054"/>
        <a:ext cx="9729667" cy="1011656"/>
      </dsp:txXfrm>
    </dsp:sp>
    <dsp:sp modelId="{991DF1CF-A576-45AF-8185-3A2BA86005DD}">
      <dsp:nvSpPr>
        <dsp:cNvPr id="0" name=""/>
        <dsp:cNvSpPr/>
      </dsp:nvSpPr>
      <dsp:spPr>
        <a:xfrm>
          <a:off x="2261495" y="1318054"/>
          <a:ext cx="1011656" cy="101165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BAC5B-CBB8-46EF-9452-AEB75F5546D7}">
      <dsp:nvSpPr>
        <dsp:cNvPr id="0" name=""/>
        <dsp:cNvSpPr/>
      </dsp:nvSpPr>
      <dsp:spPr>
        <a:xfrm rot="10800000">
          <a:off x="2767323" y="2631698"/>
          <a:ext cx="9982581" cy="1011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13" tIns="106680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Adquisición de reactivos:</a:t>
          </a:r>
          <a:endParaRPr lang="es-SV" sz="28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/>
            <a:t>Pruebas VIH, CV, CD4, Pruebas Histoplasmosis, Criptococosis.</a:t>
          </a:r>
          <a:endParaRPr lang="es-SV" sz="2400" kern="1200"/>
        </a:p>
      </dsp:txBody>
      <dsp:txXfrm rot="10800000">
        <a:off x="3020237" y="2631698"/>
        <a:ext cx="9729667" cy="1011656"/>
      </dsp:txXfrm>
    </dsp:sp>
    <dsp:sp modelId="{DE387C17-889C-45B2-8AD7-8100CD416D8E}">
      <dsp:nvSpPr>
        <dsp:cNvPr id="0" name=""/>
        <dsp:cNvSpPr/>
      </dsp:nvSpPr>
      <dsp:spPr>
        <a:xfrm>
          <a:off x="2261495" y="2631698"/>
          <a:ext cx="1011656" cy="101165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583A6-448E-4B5D-98C2-7E03E3E63090}">
      <dsp:nvSpPr>
        <dsp:cNvPr id="0" name=""/>
        <dsp:cNvSpPr/>
      </dsp:nvSpPr>
      <dsp:spPr>
        <a:xfrm rot="10800000">
          <a:off x="2767323" y="3945342"/>
          <a:ext cx="9982581" cy="1011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13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Adecuación de áreas para CAI de Hospitales</a:t>
          </a:r>
          <a:endParaRPr lang="es-SV" sz="2800" kern="1200"/>
        </a:p>
      </dsp:txBody>
      <dsp:txXfrm rot="10800000">
        <a:off x="3020237" y="3945342"/>
        <a:ext cx="9729667" cy="1011656"/>
      </dsp:txXfrm>
    </dsp:sp>
    <dsp:sp modelId="{DC7CFA36-D7A7-4132-BB9D-8A741CB56673}">
      <dsp:nvSpPr>
        <dsp:cNvPr id="0" name=""/>
        <dsp:cNvSpPr/>
      </dsp:nvSpPr>
      <dsp:spPr>
        <a:xfrm>
          <a:off x="2261495" y="3945342"/>
          <a:ext cx="1011656" cy="101165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B0663B-4811-4BAD-A5FF-3C26C5174872}">
      <dsp:nvSpPr>
        <dsp:cNvPr id="0" name=""/>
        <dsp:cNvSpPr/>
      </dsp:nvSpPr>
      <dsp:spPr>
        <a:xfrm rot="10800000">
          <a:off x="2767323" y="5258986"/>
          <a:ext cx="9982581" cy="1011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13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solidFill>
                <a:schemeClr val="bg1"/>
              </a:solidFill>
              <a:latin typeface="Bembo Std" panose="02020605060306020A03"/>
            </a:rPr>
            <a:t>Estrategia de búsqueda de Notificación Asistida de contactos y parejas </a:t>
          </a:r>
          <a:endParaRPr lang="es-SV" sz="2800" kern="1200" dirty="0">
            <a:solidFill>
              <a:schemeClr val="bg1"/>
            </a:solidFill>
          </a:endParaRPr>
        </a:p>
      </dsp:txBody>
      <dsp:txXfrm rot="10800000">
        <a:off x="3020237" y="5258986"/>
        <a:ext cx="9729667" cy="1011656"/>
      </dsp:txXfrm>
    </dsp:sp>
    <dsp:sp modelId="{81F6D0A7-411E-49FD-8585-4C9605EA2167}">
      <dsp:nvSpPr>
        <dsp:cNvPr id="0" name=""/>
        <dsp:cNvSpPr/>
      </dsp:nvSpPr>
      <dsp:spPr>
        <a:xfrm>
          <a:off x="2261495" y="5312948"/>
          <a:ext cx="1011656" cy="10116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A188B-317C-4F27-B356-FC35AA0B9B09}">
      <dsp:nvSpPr>
        <dsp:cNvPr id="0" name=""/>
        <dsp:cNvSpPr/>
      </dsp:nvSpPr>
      <dsp:spPr>
        <a:xfrm rot="10800000">
          <a:off x="2767323" y="6572630"/>
          <a:ext cx="9982581" cy="101165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13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mbo Std" panose="02020605060306020A03"/>
            </a:rPr>
            <a:t>Implementación de Estrategia </a:t>
          </a:r>
          <a:r>
            <a:rPr kumimoji="0" lang="es-MX" sz="2800" b="0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mbo Std" panose="02020605060306020A03"/>
            </a:rPr>
            <a:t>PreP</a:t>
          </a:r>
          <a:r>
            <a: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mbo Std" panose="02020605060306020A03"/>
            </a:rPr>
            <a:t> en algunas de las clínicas VICITS</a:t>
          </a:r>
          <a:endParaRPr lang="es-SV" sz="2800" kern="1200" dirty="0">
            <a:solidFill>
              <a:schemeClr val="bg1"/>
            </a:solidFill>
          </a:endParaRPr>
        </a:p>
      </dsp:txBody>
      <dsp:txXfrm rot="10800000">
        <a:off x="3020237" y="6572630"/>
        <a:ext cx="9729667" cy="1011656"/>
      </dsp:txXfrm>
    </dsp:sp>
    <dsp:sp modelId="{F7BF429E-329A-4F89-9C15-72D8891B1A5D}">
      <dsp:nvSpPr>
        <dsp:cNvPr id="0" name=""/>
        <dsp:cNvSpPr/>
      </dsp:nvSpPr>
      <dsp:spPr>
        <a:xfrm>
          <a:off x="2261495" y="6572630"/>
          <a:ext cx="1011656" cy="101165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0CE4C-0F7F-4BEB-BD71-4C8AC4666C84}" type="datetimeFigureOut">
              <a:rPr lang="es-SV" smtClean="0"/>
              <a:t>25/11/2024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D020C-EE25-4CBC-B8CE-894B656A8E4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2225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D020C-EE25-4CBC-B8CE-894B656A8E46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7927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6.svg"/><Relationship Id="rId7" Type="http://schemas.openxmlformats.org/officeDocument/2006/relationships/diagramLayout" Target="../diagrams/layou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4.png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4.pn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90477" y="8381348"/>
            <a:ext cx="317489" cy="317489"/>
          </a:xfrm>
          <a:custGeom>
            <a:avLst/>
            <a:gdLst/>
            <a:ahLst/>
            <a:cxnLst/>
            <a:rect l="l" t="t" r="r" b="b"/>
            <a:pathLst>
              <a:path w="317489" h="317489">
                <a:moveTo>
                  <a:pt x="317489" y="0"/>
                </a:moveTo>
                <a:lnTo>
                  <a:pt x="0" y="0"/>
                </a:lnTo>
                <a:lnTo>
                  <a:pt x="0" y="317489"/>
                </a:lnTo>
                <a:lnTo>
                  <a:pt x="317489" y="317489"/>
                </a:lnTo>
                <a:lnTo>
                  <a:pt x="317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-41696" y="-190500"/>
            <a:ext cx="2849661" cy="10477500"/>
          </a:xfrm>
          <a:custGeom>
            <a:avLst/>
            <a:gdLst/>
            <a:ahLst/>
            <a:cxnLst/>
            <a:rect l="l" t="t" r="r" b="b"/>
            <a:pathLst>
              <a:path w="2351526" h="10564318">
                <a:moveTo>
                  <a:pt x="0" y="0"/>
                </a:moveTo>
                <a:lnTo>
                  <a:pt x="2351526" y="0"/>
                </a:lnTo>
                <a:lnTo>
                  <a:pt x="2351526" y="10564318"/>
                </a:lnTo>
                <a:lnTo>
                  <a:pt x="0" y="1056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4" name="Freeform 4"/>
          <p:cNvSpPr/>
          <p:nvPr/>
        </p:nvSpPr>
        <p:spPr>
          <a:xfrm>
            <a:off x="7258754" y="669829"/>
            <a:ext cx="5232981" cy="1790115"/>
          </a:xfrm>
          <a:custGeom>
            <a:avLst/>
            <a:gdLst/>
            <a:ahLst/>
            <a:cxnLst/>
            <a:rect l="l" t="t" r="r" b="b"/>
            <a:pathLst>
              <a:path w="5232981" h="1790115">
                <a:moveTo>
                  <a:pt x="0" y="0"/>
                </a:moveTo>
                <a:lnTo>
                  <a:pt x="5232980" y="0"/>
                </a:lnTo>
                <a:lnTo>
                  <a:pt x="5232980" y="1790116"/>
                </a:lnTo>
                <a:lnTo>
                  <a:pt x="0" y="1790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extBox 6"/>
          <p:cNvSpPr txBox="1"/>
          <p:nvPr/>
        </p:nvSpPr>
        <p:spPr>
          <a:xfrm>
            <a:off x="6436669" y="7866671"/>
            <a:ext cx="6877149" cy="96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Dra. Ana Guadalupe Flores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Bembo Std" panose="02020605060306020A03" pitchFamily="18" charset="0"/>
                <a:cs typeface="Arial" panose="020B0604020202020204" pitchFamily="34" charset="0"/>
              </a:rPr>
              <a:t>Receptor Principal </a:t>
            </a:r>
            <a:r>
              <a:rPr lang="en-US" sz="3200" dirty="0" err="1">
                <a:latin typeface="Bembo Std" panose="02020605060306020A03" pitchFamily="18" charset="0"/>
                <a:cs typeface="Arial" panose="020B0604020202020204" pitchFamily="34" charset="0"/>
              </a:rPr>
              <a:t>Ministerio</a:t>
            </a:r>
            <a:r>
              <a:rPr lang="en-US" sz="3200" dirty="0">
                <a:latin typeface="Bembo Std" panose="02020605060306020A03" pitchFamily="18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Bembo Std" panose="02020605060306020A03" pitchFamily="18" charset="0"/>
                <a:cs typeface="Arial" panose="020B0604020202020204" pitchFamily="34" charset="0"/>
              </a:rPr>
              <a:t>Salud</a:t>
            </a:r>
            <a:endParaRPr lang="en-US" sz="3200" dirty="0">
              <a:latin typeface="Bembo Std" panose="02020605060306020A03" pitchFamily="18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C8019A-3103-2C4E-91DF-A8A33836B22C}"/>
              </a:ext>
            </a:extLst>
          </p:cNvPr>
          <p:cNvSpPr txBox="1"/>
          <p:nvPr/>
        </p:nvSpPr>
        <p:spPr>
          <a:xfrm>
            <a:off x="2971800" y="4010442"/>
            <a:ext cx="14097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b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</a:br>
            <a:b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</a:br>
            <a:endParaRPr lang="es-SV" sz="4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DEC0C9-15C3-0543-0EB3-537996BF5239}"/>
              </a:ext>
            </a:extLst>
          </p:cNvPr>
          <p:cNvSpPr txBox="1"/>
          <p:nvPr/>
        </p:nvSpPr>
        <p:spPr>
          <a:xfrm>
            <a:off x="2209800" y="4139267"/>
            <a:ext cx="156972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</a:b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Proyecto SLV-C-MOH</a:t>
            </a:r>
            <a:br>
              <a:rPr lang="es-MX" sz="3600" b="1" dirty="0">
                <a:solidFill>
                  <a:schemeClr val="accent1">
                    <a:lumMod val="50000"/>
                  </a:schemeClr>
                </a:solidFill>
                <a:latin typeface="Bembo Std" panose="02020605060306020A03" pitchFamily="18" charset="0"/>
                <a:cs typeface="Arial" panose="020B0604020202020204" pitchFamily="34" charset="0"/>
              </a:rPr>
            </a:br>
            <a:r>
              <a:rPr lang="es-SV" sz="3200" b="1" dirty="0">
                <a:solidFill>
                  <a:schemeClr val="accent1">
                    <a:lumMod val="50000"/>
                  </a:schemeClr>
                </a:solidFill>
                <a:latin typeface="Bembo Std" panose="02020605060306020A03" pitchFamily="18" charset="0"/>
                <a:cs typeface="Arial" panose="020B0604020202020204" pitchFamily="34" charset="0"/>
              </a:rPr>
              <a:t>Fortalecimiento de las respuestas nacionales de la TB y el VIH, con especial atención a las poblaciones clave y alineación con los objetivos internacionales para ambas enfermedades</a:t>
            </a:r>
            <a:b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</a:b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2022-2024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6400800" y="872677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Inversión Financiamiento Fondo Mundial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6324600" y="2171700"/>
            <a:ext cx="115062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59F0FD-C3E8-0BEC-27E6-E3843A14790C}"/>
              </a:ext>
            </a:extLst>
          </p:cNvPr>
          <p:cNvSpPr txBox="1"/>
          <p:nvPr/>
        </p:nvSpPr>
        <p:spPr>
          <a:xfrm>
            <a:off x="6781800" y="2019300"/>
            <a:ext cx="9144000" cy="724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s-MX" sz="3200" dirty="0">
                <a:latin typeface="Bembo Std" panose="02020605060306020A03"/>
              </a:rPr>
              <a:t>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Adquisición de Pruebas moleculares rápidas (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Gxpert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) poblaciones claves PPL, Personas con comorbilidades, Coinfección TB/VIH y personal de salud.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Adquisición de equipos de ultrasonografía, microscopios, electrocardiógrafos y centrifugas.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Adquisición de insumos y equipos para 28 albergues para AM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Adecuación de </a:t>
            </a:r>
            <a:r>
              <a:rPr lang="es-ES" sz="3200" dirty="0">
                <a:solidFill>
                  <a:sysClr val="windowText" lastClr="000000"/>
                </a:solidFill>
                <a:latin typeface="Bembo Std" panose="02020605060306020A03"/>
              </a:rPr>
              <a:t>áreas para atención enfermedades respiratorias en 9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Albergues para adultos mayores</a:t>
            </a:r>
          </a:p>
          <a:p>
            <a:pPr algn="just"/>
            <a:r>
              <a:rPr lang="es-MX" sz="3200" dirty="0">
                <a:latin typeface="Bembo Std" panose="02020605060306020A03"/>
              </a:rPr>
              <a:t>Adquisición de Tratamiento Preventivo para Tuberculosis (TPT)</a:t>
            </a:r>
          </a:p>
          <a:p>
            <a:pPr algn="just"/>
            <a:r>
              <a:rPr lang="es-MX" sz="3200" dirty="0">
                <a:latin typeface="Bembo Std" panose="02020605060306020A03"/>
              </a:rPr>
              <a:t> (</a:t>
            </a:r>
            <a:r>
              <a:rPr lang="es-MX" sz="3200" dirty="0" err="1">
                <a:latin typeface="Bembo Std" panose="02020605060306020A03"/>
              </a:rPr>
              <a:t>Rifapentina</a:t>
            </a:r>
            <a:r>
              <a:rPr lang="es-MX" sz="3200" dirty="0">
                <a:latin typeface="Bembo Std" panose="02020605060306020A03"/>
              </a:rPr>
              <a:t> + Isoniacida por 3 tres meses esquema de una dosis por semana por 12 semana). </a:t>
            </a:r>
          </a:p>
          <a:p>
            <a:endParaRPr lang="es-MX" sz="2400" dirty="0">
              <a:latin typeface="Bembo Std" panose="02020605060306020A03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7E1143C-DF09-799A-52FF-3E2643B39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568" y="1457487"/>
            <a:ext cx="4627265" cy="4694327"/>
          </a:xfrm>
          <a:prstGeom prst="rect">
            <a:avLst/>
          </a:prstGeom>
        </p:spPr>
      </p:pic>
      <p:pic>
        <p:nvPicPr>
          <p:cNvPr id="12" name="Content Placeholder 8" descr="cabecera-criterios-diseño-arquitectura-hospitalaria-pandemias">
            <a:extLst>
              <a:ext uri="{FF2B5EF4-FFF2-40B4-BE49-F238E27FC236}">
                <a16:creationId xmlns:a16="http://schemas.microsoft.com/office/drawing/2014/main" id="{2E55C5BD-8C1B-8729-8663-B143CD207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793" y="6402068"/>
            <a:ext cx="5022215" cy="33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BD7A41-DE22-1196-94F4-004EB670F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785" y="1606476"/>
            <a:ext cx="5855885" cy="7807847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767AA09A-478D-BC40-346B-C6EB9EEE6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304317A-C115-C656-5340-FCAE61197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1606476"/>
            <a:ext cx="6204524" cy="78078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75851C-732D-4E48-840F-8DE65F735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9400" y="3366408"/>
            <a:ext cx="3759545" cy="429169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EE4FC46-10E3-6680-6A14-C91680A83CE2}"/>
              </a:ext>
            </a:extLst>
          </p:cNvPr>
          <p:cNvSpPr txBox="1">
            <a:spLocks/>
          </p:cNvSpPr>
          <p:nvPr/>
        </p:nvSpPr>
        <p:spPr>
          <a:xfrm>
            <a:off x="5181600" y="872677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Inversión Financiamiento Fondo Mundial </a:t>
            </a:r>
          </a:p>
        </p:txBody>
      </p:sp>
    </p:spTree>
    <p:extLst>
      <p:ext uri="{BB962C8B-B14F-4D97-AF65-F5344CB8AC3E}">
        <p14:creationId xmlns:p14="http://schemas.microsoft.com/office/powerpoint/2010/main" val="229498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767AA09A-478D-BC40-346B-C6EB9EEE6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0DB5E4-FB29-4E4F-4AEE-6FC16CC4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2019300"/>
            <a:ext cx="8001000" cy="6781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851961-D255-CE5D-0335-B5967BAFA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0" y="2019300"/>
            <a:ext cx="7010400" cy="6781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B3D7BE-5467-AD8D-8AA8-F1FF71710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175" y="800100"/>
            <a:ext cx="869364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87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767AA09A-478D-BC40-346B-C6EB9EEE6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3589E8-524F-4E1D-94EC-37E40CCB7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790700"/>
            <a:ext cx="7315200" cy="83678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0524CE-706B-9A3F-2987-FC3CE9C1F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1638300"/>
            <a:ext cx="9144000" cy="86487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FFE69E-47F9-A2A6-9231-06AD9DF70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751" y="647700"/>
            <a:ext cx="869364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767AA09A-478D-BC40-346B-C6EB9EEE6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0C5A8A3-BE8E-E221-05B4-CF350AF8B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1790700"/>
            <a:ext cx="7543800" cy="42700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90260CC-20A9-106D-B1E5-36A2F803F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1638300"/>
            <a:ext cx="6522721" cy="79902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E079778-B624-B503-6C37-63B40CCD3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175" y="373290"/>
            <a:ext cx="869364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4876800" y="872676"/>
            <a:ext cx="8610599" cy="129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Fondo Mundial </a:t>
            </a:r>
          </a:p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Readecuación de Albergues para adultos Mayores 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767AA09A-478D-BC40-346B-C6EB9EEE6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5A0520-69F9-C3D2-937D-124F16A2A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39" y="2400300"/>
            <a:ext cx="6281210" cy="6663506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268D91B-25CD-D9E4-BD1D-BD9E1A834492}"/>
              </a:ext>
            </a:extLst>
          </p:cNvPr>
          <p:cNvSpPr txBox="1">
            <a:spLocks/>
          </p:cNvSpPr>
          <p:nvPr/>
        </p:nvSpPr>
        <p:spPr>
          <a:xfrm>
            <a:off x="7239000" y="2518594"/>
            <a:ext cx="10515600" cy="6663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SV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Se aumento la capacidad instalada de los asilos para poder brindar atenciones  personas con enfermedades respiratorias.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SV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Se adecuaron y se construyeron nuevas áreas de aislamiento para los  adultos mayores con enfermedades respiratorias transmisibles (TB, Covid19, y otras enfermedades respiratorias , </a:t>
            </a:r>
            <a:r>
              <a:rPr kumimoji="0" lang="es-SV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etc</a:t>
            </a:r>
            <a:r>
              <a:rPr kumimoji="0" lang="es-SV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).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SV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Se beneficiaron 28 Hogares/Asilos de Ancianos de insumos y equipos médicos básicos para atención.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SV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Se beneficiaron aproximadamente a 1,101 Adultos mayores y al personal que laboran en los hogares.</a:t>
            </a:r>
          </a:p>
        </p:txBody>
      </p:sp>
    </p:spTree>
    <p:extLst>
      <p:ext uri="{BB962C8B-B14F-4D97-AF65-F5344CB8AC3E}">
        <p14:creationId xmlns:p14="http://schemas.microsoft.com/office/powerpoint/2010/main" val="2973916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-18022" y="-64960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4876800" y="342900"/>
            <a:ext cx="8610599" cy="1299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Fondo Mundial </a:t>
            </a:r>
          </a:p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Readecuación y adquisición de insumos para Albergues para adultos Mayores 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767AA09A-478D-BC40-346B-C6EB9EEE6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9" name="Content Placeholder 4" descr="HOGAR NARCISA CASTILLO SANTA ANA">
            <a:extLst>
              <a:ext uri="{FF2B5EF4-FFF2-40B4-BE49-F238E27FC236}">
                <a16:creationId xmlns:a16="http://schemas.microsoft.com/office/drawing/2014/main" id="{4A9FEA20-BBDE-F610-AF75-448E225CE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271" y="1866900"/>
            <a:ext cx="5114073" cy="44922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45CBA8-31D6-C2E9-6E75-18795B196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3771900"/>
            <a:ext cx="10134600" cy="57715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742C9E-FA58-C7BE-FBF4-2C42FFFAE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2778166"/>
            <a:ext cx="10134600" cy="9937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7DE44F9-A7FF-EF0C-273C-9011295465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407" y="6515100"/>
            <a:ext cx="2689618" cy="32937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7FBCF0-E055-B8C8-D691-08590F79F0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591" y="6387607"/>
            <a:ext cx="3072676" cy="34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4876801" y="872677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Fondo Mundial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438400" y="2095500"/>
            <a:ext cx="15392400" cy="6629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Rápida recuperación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 en la detección de casos superando los niveles prepandemia.</a:t>
            </a: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Calibri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Estrategia de búsqueda basada en sintomático respiratorio en el servicio de salud.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Enfoque de la estrategia de la búsqueda activa 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en centros penales en coordinación con la DGCP: Implementación Plan de Mitigación de TB en CP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600" dirty="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Mejora en el acceso de toma de </a:t>
            </a:r>
            <a:r>
              <a:rPr lang="es-ES" sz="2600" dirty="0" err="1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Rx</a:t>
            </a:r>
            <a:r>
              <a:rPr lang="es-ES" sz="2600" dirty="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 portátiles en CP y comunidades.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Mejora de acceso al </a:t>
            </a:r>
            <a:r>
              <a:rPr lang="es-ES" sz="2600" dirty="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diagnóstico a través de implementación d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e Unidades móviles, insumos y mobiliario.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Diagnóstico Precoz y descarte de la TB </a:t>
            </a:r>
            <a:r>
              <a:rPr lang="es-ES" sz="2600" dirty="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con la t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oma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 de Rayos X para tamizaje a población PPL: 12 mil RX para tamizaje (a septiembre  2024)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Incremento del uso de Pruebas moleculares rápidas (</a:t>
            </a:r>
            <a:r>
              <a:rPr kumimoji="0" lang="es-E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Gxpert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) poblaciones claves PPL, Personas con comorbilidades, Coinfección TB/VIH y personal de salud.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Incremento en la detección de casos de TB en personas con VIH y DM y viceversa.</a:t>
            </a:r>
          </a:p>
          <a:p>
            <a:pPr>
              <a:lnSpc>
                <a:spcPct val="120000"/>
              </a:lnSpc>
            </a:pPr>
            <a:r>
              <a:rPr lang="es-ES" sz="2600" dirty="0">
                <a:latin typeface="Bembo Std" panose="02020605060306020A03"/>
              </a:rPr>
              <a:t>Rápida adopción e </a:t>
            </a:r>
            <a:r>
              <a:rPr lang="es-ES" sz="2600" dirty="0">
                <a:latin typeface="Bembo Std" panose="02020605060306020A03"/>
                <a:ea typeface="Calibri"/>
                <a:cs typeface="Calibri"/>
              </a:rPr>
              <a:t>implementación de tratamientos acortados (3HP) en CP y en pacientes coinfección TB/VIH </a:t>
            </a:r>
          </a:p>
          <a:p>
            <a:pPr>
              <a:lnSpc>
                <a:spcPct val="120000"/>
              </a:lnSpc>
            </a:pPr>
            <a:r>
              <a:rPr lang="en-US" sz="2600" dirty="0" err="1">
                <a:latin typeface="Bembo Std" panose="02020605060306020A03"/>
                <a:ea typeface="Calibri"/>
                <a:cs typeface="Calibri"/>
              </a:rPr>
              <a:t>Iniciativa</a:t>
            </a:r>
            <a:r>
              <a:rPr lang="en-US" sz="2600" dirty="0">
                <a:latin typeface="Bembo Std" panose="02020605060306020A03"/>
                <a:ea typeface="Calibri"/>
                <a:cs typeface="Calibri"/>
              </a:rPr>
              <a:t> para </a:t>
            </a:r>
            <a:r>
              <a:rPr lang="en-US" sz="2600" dirty="0" err="1">
                <a:latin typeface="Bembo Std" panose="02020605060306020A03"/>
                <a:ea typeface="Calibri"/>
                <a:cs typeface="Calibri"/>
              </a:rPr>
              <a:t>expandir</a:t>
            </a:r>
            <a:r>
              <a:rPr lang="en-US" sz="2600" dirty="0">
                <a:latin typeface="Bembo Std" panose="02020605060306020A03"/>
                <a:ea typeface="Calibri"/>
                <a:cs typeface="Calibri"/>
              </a:rPr>
              <a:t> </a:t>
            </a:r>
            <a:r>
              <a:rPr lang="en-US" sz="2600" dirty="0" err="1">
                <a:latin typeface="Bembo Std" panose="02020605060306020A03"/>
                <a:ea typeface="Calibri"/>
                <a:cs typeface="Calibri"/>
              </a:rPr>
              <a:t>el</a:t>
            </a:r>
            <a:r>
              <a:rPr lang="en-US" sz="2600" dirty="0">
                <a:latin typeface="Bembo Std" panose="02020605060306020A03"/>
                <a:ea typeface="Calibri"/>
                <a:cs typeface="Calibri"/>
              </a:rPr>
              <a:t> TPT </a:t>
            </a:r>
            <a:r>
              <a:rPr lang="en-US" sz="2600" dirty="0" err="1">
                <a:latin typeface="Bembo Std" panose="02020605060306020A03"/>
                <a:ea typeface="Calibri"/>
                <a:cs typeface="Calibri"/>
              </a:rPr>
              <a:t>en</a:t>
            </a:r>
            <a:r>
              <a:rPr lang="en-US" sz="2600" dirty="0">
                <a:latin typeface="Bembo Std" panose="02020605060306020A03"/>
                <a:ea typeface="Calibri"/>
                <a:cs typeface="Calibri"/>
              </a:rPr>
              <a:t> personas </a:t>
            </a:r>
            <a:r>
              <a:rPr lang="en-US" sz="2600" dirty="0" err="1">
                <a:latin typeface="Bembo Std" panose="02020605060306020A03"/>
                <a:ea typeface="Calibri"/>
                <a:cs typeface="Calibri"/>
              </a:rPr>
              <a:t>privadas</a:t>
            </a:r>
            <a:r>
              <a:rPr lang="en-US" sz="2600" dirty="0">
                <a:latin typeface="Bembo Std" panose="02020605060306020A03"/>
                <a:ea typeface="Calibri"/>
                <a:cs typeface="Calibri"/>
              </a:rPr>
              <a:t> de Libertad:  </a:t>
            </a:r>
          </a:p>
          <a:p>
            <a:pPr lvl="1">
              <a:lnSpc>
                <a:spcPct val="120000"/>
              </a:lnSpc>
            </a:pPr>
            <a:r>
              <a:rPr lang="es-ES" sz="2600" dirty="0">
                <a:latin typeface="Bembo Std" panose="02020605060306020A03"/>
                <a:ea typeface="Calibri"/>
                <a:cs typeface="Calibri"/>
              </a:rPr>
              <a:t>10,000 TPT(3HP) administrados a septiembre 2024</a:t>
            </a:r>
          </a:p>
          <a:p>
            <a:pPr lvl="1">
              <a:lnSpc>
                <a:spcPct val="120000"/>
              </a:lnSpc>
            </a:pPr>
            <a:r>
              <a:rPr lang="es-ES" sz="2600" dirty="0">
                <a:latin typeface="Bembo Std" panose="02020605060306020A03"/>
                <a:ea typeface="Calibri"/>
                <a:cs typeface="Calibri"/>
              </a:rPr>
              <a:t>Meta 90% en Privados de Libertad en 3 años </a:t>
            </a:r>
          </a:p>
          <a:p>
            <a:pPr lvl="1">
              <a:lnSpc>
                <a:spcPct val="120000"/>
              </a:lnSpc>
            </a:pPr>
            <a:r>
              <a:rPr lang="es-ES" sz="2600" dirty="0">
                <a:latin typeface="Bembo Std" panose="02020605060306020A03"/>
                <a:ea typeface="Calibri"/>
                <a:cs typeface="Calibri"/>
              </a:rPr>
              <a:t>Se está ampliando el TPT en otros grupos de riesgo (p. ej. contactos de TB MDR)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340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4876801" y="872677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r>
              <a:rPr lang="es-MX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s-MX" sz="4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Fondo Mundial </a:t>
            </a:r>
            <a:endParaRPr lang="es-MX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mbo Std" panose="02020605060306020A03" pitchFamily="18" charset="0"/>
              <a:cs typeface="Arial" panose="020B0604020202020204" pitchFamily="34" charset="0"/>
            </a:endParaRP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90C1F2A6-869B-60F9-BF01-DE1FD0D7589E}"/>
              </a:ext>
            </a:extLst>
          </p:cNvPr>
          <p:cNvSpPr txBox="1">
            <a:spLocks/>
          </p:cNvSpPr>
          <p:nvPr/>
        </p:nvSpPr>
        <p:spPr>
          <a:xfrm>
            <a:off x="5943600" y="2902870"/>
            <a:ext cx="10515600" cy="50600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600" b="1" dirty="0">
                <a:latin typeface="Gill Sans MT" panose="020B0502020104020203" pitchFamily="34" charset="0"/>
              </a:rPr>
              <a:t>Adquisición de  Reactivos Gene </a:t>
            </a:r>
            <a:r>
              <a:rPr lang="es-MX" sz="2600" b="1" dirty="0" err="1">
                <a:latin typeface="Gill Sans MT" panose="020B0502020104020203" pitchFamily="34" charset="0"/>
              </a:rPr>
              <a:t>Xpert</a:t>
            </a:r>
            <a:r>
              <a:rPr lang="es-MX" sz="2600" b="1" dirty="0">
                <a:latin typeface="Gill Sans MT" panose="020B0502020104020203" pitchFamily="34" charset="0"/>
              </a:rPr>
              <a:t> para </a:t>
            </a:r>
            <a:r>
              <a:rPr lang="es-MX" sz="2600" b="1" dirty="0" err="1">
                <a:latin typeface="Gill Sans MT" panose="020B0502020104020203" pitchFamily="34" charset="0"/>
              </a:rPr>
              <a:t>Dx</a:t>
            </a:r>
            <a:r>
              <a:rPr lang="es-MX" sz="2600" b="1" dirty="0">
                <a:latin typeface="Gill Sans MT" panose="020B0502020104020203" pitchFamily="34" charset="0"/>
              </a:rPr>
              <a:t> Precoz TB  </a:t>
            </a:r>
          </a:p>
          <a:p>
            <a:pPr>
              <a:lnSpc>
                <a:spcPct val="110000"/>
              </a:lnSpc>
            </a:pPr>
            <a:r>
              <a:rPr lang="es-MX" sz="2600" dirty="0">
                <a:latin typeface="Arial" panose="020B0604020202020204"/>
                <a:ea typeface="Aptos"/>
              </a:rPr>
              <a:t>Para el 2023 se realizaron 36,200 </a:t>
            </a:r>
            <a:r>
              <a:rPr lang="es-MX" sz="2600" dirty="0" err="1">
                <a:latin typeface="Arial" panose="020B0604020202020204"/>
                <a:ea typeface="Aptos"/>
              </a:rPr>
              <a:t>PDRm</a:t>
            </a:r>
            <a:r>
              <a:rPr lang="es-MX" sz="2600" dirty="0">
                <a:latin typeface="Arial" panose="020B0604020202020204"/>
                <a:ea typeface="Aptos"/>
              </a:rPr>
              <a:t> de </a:t>
            </a:r>
            <a:r>
              <a:rPr lang="es-MX" sz="2600" dirty="0" err="1">
                <a:latin typeface="Arial" panose="020B0604020202020204"/>
                <a:ea typeface="Aptos"/>
              </a:rPr>
              <a:t>Xpert</a:t>
            </a:r>
            <a:r>
              <a:rPr lang="es-MX" sz="2600" dirty="0">
                <a:latin typeface="Arial" panose="020B0604020202020204"/>
                <a:ea typeface="Aptos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s-SV" altLang="es-ES" sz="2600" dirty="0">
                <a:latin typeface="Arial" panose="020B0604020202020204"/>
              </a:rPr>
              <a:t>Para el 2024 de ene-jun </a:t>
            </a:r>
            <a:r>
              <a:rPr lang="es-MX" sz="2600" dirty="0">
                <a:latin typeface="Arial" panose="020B0604020202020204"/>
              </a:rPr>
              <a:t>se realizaron 23,975 </a:t>
            </a:r>
            <a:r>
              <a:rPr lang="es-MX" sz="2600" dirty="0" err="1">
                <a:latin typeface="Arial" panose="020B0604020202020204"/>
              </a:rPr>
              <a:t>PDRm</a:t>
            </a:r>
            <a:r>
              <a:rPr lang="es-MX" sz="2600" dirty="0">
                <a:latin typeface="Arial" panose="020B0604020202020204"/>
              </a:rPr>
              <a:t> de </a:t>
            </a:r>
            <a:r>
              <a:rPr lang="es-MX" sz="2600" dirty="0" err="1">
                <a:latin typeface="Arial" panose="020B0604020202020204"/>
              </a:rPr>
              <a:t>Xpert</a:t>
            </a:r>
            <a:endParaRPr lang="es-SV" altLang="es-ES" sz="2600" dirty="0">
              <a:latin typeface="Arial" panose="020B0604020202020204"/>
            </a:endParaRPr>
          </a:p>
          <a:p>
            <a:pPr>
              <a:lnSpc>
                <a:spcPct val="110000"/>
              </a:lnSpc>
            </a:pPr>
            <a:r>
              <a:rPr lang="es-MX" sz="2600" dirty="0">
                <a:latin typeface="Arial" panose="020B0604020202020204"/>
              </a:rPr>
              <a:t>Los sitios que cuentan con </a:t>
            </a:r>
            <a:r>
              <a:rPr lang="es-MX" sz="2600" dirty="0" err="1">
                <a:latin typeface="Arial" panose="020B0604020202020204"/>
              </a:rPr>
              <a:t>PDRm</a:t>
            </a:r>
            <a:r>
              <a:rPr lang="es-MX" sz="2600" dirty="0">
                <a:latin typeface="Arial" panose="020B0604020202020204"/>
              </a:rPr>
              <a:t> pasó de 13 unidades de salud en 2022 a 17 en 2024 (23.5 % más).</a:t>
            </a:r>
          </a:p>
          <a:p>
            <a:pPr>
              <a:lnSpc>
                <a:spcPct val="110000"/>
              </a:lnSpc>
            </a:pPr>
            <a:r>
              <a:rPr lang="es-MX" sz="2600" dirty="0">
                <a:latin typeface="Arial" panose="020B0604020202020204"/>
              </a:rPr>
              <a:t>Adquisición de equipo MGIT para detección resistencia 1ra y 2da línea.   </a:t>
            </a:r>
          </a:p>
          <a:p>
            <a:pPr>
              <a:lnSpc>
                <a:spcPct val="110000"/>
              </a:lnSpc>
            </a:pPr>
            <a:r>
              <a:rPr lang="es-MX" sz="2600" dirty="0">
                <a:latin typeface="Arial" panose="020B0604020202020204"/>
              </a:rPr>
              <a:t>Incremento de detección de casos TB sensibles drogo resistentes.  </a:t>
            </a:r>
            <a:endParaRPr lang="es-SV" sz="2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9636ED-5914-24F4-0F80-9FDD5CCBE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06" y="2171700"/>
            <a:ext cx="4349165" cy="42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22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4876801" y="872677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r>
              <a:rPr lang="es-MX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s-MX" sz="4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Fondo Mundial </a:t>
            </a:r>
            <a:endParaRPr lang="es-MX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mbo Std" panose="02020605060306020A03" pitchFamily="18" charset="0"/>
              <a:cs typeface="Arial" panose="020B0604020202020204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9AB1059-EBC4-7B0D-1C8A-75C927EB9818}"/>
              </a:ext>
            </a:extLst>
          </p:cNvPr>
          <p:cNvSpPr txBox="1">
            <a:spLocks/>
          </p:cNvSpPr>
          <p:nvPr/>
        </p:nvSpPr>
        <p:spPr>
          <a:xfrm>
            <a:off x="1158689" y="3002518"/>
            <a:ext cx="9746876" cy="236958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4700" b="1" dirty="0"/>
              <a:t>Laboratorio</a:t>
            </a:r>
            <a:endParaRPr lang="es-419" sz="6000" b="1" dirty="0"/>
          </a:p>
          <a:p>
            <a:pPr>
              <a:buFont typeface="+mj-lt"/>
              <a:buAutoNum type="arabicPeriod"/>
            </a:pPr>
            <a:r>
              <a:rPr lang="es-419" sz="3000" dirty="0"/>
              <a:t>Capacitación en el manejo del equipo MGIT para la realización de pruebas de 1ra., 2da. línea y fármacos orales.</a:t>
            </a:r>
          </a:p>
          <a:p>
            <a:pPr>
              <a:buFont typeface="+mj-lt"/>
              <a:buAutoNum type="arabicPeriod"/>
            </a:pPr>
            <a:r>
              <a:rPr lang="es-419" sz="3000" dirty="0"/>
              <a:t>Apoyo para que se pueda realizar la evaluación de pruebas de sensibilidad con el panel de OMS.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365828BB-8FB8-34FD-D2FD-6FE37FD3A1FC}"/>
              </a:ext>
            </a:extLst>
          </p:cNvPr>
          <p:cNvSpPr txBox="1">
            <a:spLocks/>
          </p:cNvSpPr>
          <p:nvPr/>
        </p:nvSpPr>
        <p:spPr>
          <a:xfrm>
            <a:off x="8444754" y="5981700"/>
            <a:ext cx="9843246" cy="26670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Técnico</a:t>
            </a:r>
            <a:endParaRPr kumimoji="0" lang="es-419" sz="4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419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Apoyo en la revisión de guías nacionales que están en proceso de actualización.</a:t>
            </a:r>
            <a:endParaRPr kumimoji="0" lang="es-419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05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342900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Financiamiento Fondo Mundial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286000" y="2171700"/>
            <a:ext cx="155448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</p:txBody>
      </p:sp>
      <p:graphicFrame>
        <p:nvGraphicFramePr>
          <p:cNvPr id="8" name="Marcador de contenido 3">
            <a:extLst>
              <a:ext uri="{FF2B5EF4-FFF2-40B4-BE49-F238E27FC236}">
                <a16:creationId xmlns:a16="http://schemas.microsoft.com/office/drawing/2014/main" id="{137E0E0F-20E2-4516-71BE-F4298D33DA0F}"/>
              </a:ext>
            </a:extLst>
          </p:cNvPr>
          <p:cNvGraphicFramePr>
            <a:graphicFrameLocks/>
          </p:cNvGraphicFramePr>
          <p:nvPr/>
        </p:nvGraphicFramePr>
        <p:xfrm>
          <a:off x="3733800" y="1845576"/>
          <a:ext cx="12039600" cy="809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2006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90477" y="8381348"/>
            <a:ext cx="317489" cy="317489"/>
          </a:xfrm>
          <a:custGeom>
            <a:avLst/>
            <a:gdLst/>
            <a:ahLst/>
            <a:cxnLst/>
            <a:rect l="l" t="t" r="r" b="b"/>
            <a:pathLst>
              <a:path w="317489" h="317489">
                <a:moveTo>
                  <a:pt x="317489" y="0"/>
                </a:moveTo>
                <a:lnTo>
                  <a:pt x="0" y="0"/>
                </a:lnTo>
                <a:lnTo>
                  <a:pt x="0" y="317489"/>
                </a:lnTo>
                <a:lnTo>
                  <a:pt x="317489" y="317489"/>
                </a:lnTo>
                <a:lnTo>
                  <a:pt x="317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1696" y="-190500"/>
            <a:ext cx="2849661" cy="10477500"/>
          </a:xfrm>
          <a:custGeom>
            <a:avLst/>
            <a:gdLst/>
            <a:ahLst/>
            <a:cxnLst/>
            <a:rect l="l" t="t" r="r" b="b"/>
            <a:pathLst>
              <a:path w="2351526" h="10564318">
                <a:moveTo>
                  <a:pt x="0" y="0"/>
                </a:moveTo>
                <a:lnTo>
                  <a:pt x="2351526" y="0"/>
                </a:lnTo>
                <a:lnTo>
                  <a:pt x="2351526" y="10564318"/>
                </a:lnTo>
                <a:lnTo>
                  <a:pt x="0" y="1056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258754" y="669829"/>
            <a:ext cx="5232981" cy="1790115"/>
          </a:xfrm>
          <a:custGeom>
            <a:avLst/>
            <a:gdLst/>
            <a:ahLst/>
            <a:cxnLst/>
            <a:rect l="l" t="t" r="r" b="b"/>
            <a:pathLst>
              <a:path w="5232981" h="1790115">
                <a:moveTo>
                  <a:pt x="0" y="0"/>
                </a:moveTo>
                <a:lnTo>
                  <a:pt x="5232980" y="0"/>
                </a:lnTo>
                <a:lnTo>
                  <a:pt x="5232980" y="1790116"/>
                </a:lnTo>
                <a:lnTo>
                  <a:pt x="0" y="1790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36669" y="7866671"/>
            <a:ext cx="6877149" cy="96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Dra. Ana Guadalupe Flores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Receptor Principal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Ministerio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Salud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mbo Std" panose="02020605060306020A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C8019A-3103-2C4E-91DF-A8A33836B22C}"/>
              </a:ext>
            </a:extLst>
          </p:cNvPr>
          <p:cNvSpPr txBox="1"/>
          <p:nvPr/>
        </p:nvSpPr>
        <p:spPr>
          <a:xfrm>
            <a:off x="2057400" y="4000500"/>
            <a:ext cx="15011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COMPONENTE VIH  </a:t>
            </a:r>
            <a:b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</a:b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Proyecto SLV-C-MOH</a:t>
            </a:r>
            <a:b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</a:b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  <a:t>2022-2024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n-ea"/>
                <a:cs typeface="Arial" panose="020B0604020202020204" pitchFamily="34" charset="0"/>
              </a:rPr>
            </a:br>
            <a:endParaRPr kumimoji="0" lang="es-SV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551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342900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Financiamiento Fondo Mundial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Estrategias </a:t>
            </a:r>
            <a:r>
              <a:rPr lang="es-MX" sz="28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Implementadas VIH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286000" y="2171700"/>
            <a:ext cx="155448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30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Prevención y servicios diferenciados para el diagnóstico del VIH: prestación de servicios combinados paquetes de prevención y pruebas para Hombres que tienen sexo con Hombres, Transgénero personas y trabajadoras sexuales.</a:t>
            </a:r>
          </a:p>
          <a:p>
            <a:pPr algn="just"/>
            <a:endParaRPr lang="es-SV" sz="30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30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Apoyo a la </a:t>
            </a:r>
            <a:r>
              <a:rPr lang="es-SV" sz="3000" dirty="0">
                <a:solidFill>
                  <a:srgbClr val="000000"/>
                </a:solidFill>
                <a:latin typeface="Bembo Std" panose="02020605060306020A03" pitchFamily="18" charset="0"/>
              </a:rPr>
              <a:t>implementación </a:t>
            </a:r>
            <a:r>
              <a:rPr lang="es-SV" sz="30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de profilaxis previa a la exposición (PrEP) a hombres que tienen relaciones sexuales con hombres y personas transgénero; los medicamentos de PrEP han sido proporcionados por </a:t>
            </a:r>
            <a:r>
              <a:rPr lang="es-SV" sz="3000" dirty="0">
                <a:solidFill>
                  <a:srgbClr val="000000"/>
                </a:solidFill>
                <a:latin typeface="Bembo Std" panose="02020605060306020A03" pitchFamily="18" charset="0"/>
              </a:rPr>
              <a:t>PEPFAR</a:t>
            </a:r>
            <a:r>
              <a:rPr lang="es-SV" sz="30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.</a:t>
            </a:r>
          </a:p>
          <a:p>
            <a:pPr marL="0" indent="0" algn="just">
              <a:buNone/>
            </a:pPr>
            <a:endParaRPr lang="es-SV" sz="30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MX" sz="2800" dirty="0">
                <a:solidFill>
                  <a:prstClr val="black"/>
                </a:solidFill>
                <a:latin typeface="Bembo Std" panose="02020605060306020A03"/>
              </a:rPr>
              <a:t>Estrategia de búsqueda de Notificación Asistida de contactos y parejas (NAC y NAP)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mbo Std" panose="02020605060306020A03"/>
            </a:endParaRPr>
          </a:p>
          <a:p>
            <a:pPr marL="0" indent="0" algn="just">
              <a:buNone/>
            </a:pPr>
            <a:endParaRPr lang="es-SV" sz="30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30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Intervenciones de prevención y cambio de comportamiento del VIH dirigidas a personas privadas de libertad.</a:t>
            </a:r>
          </a:p>
          <a:p>
            <a:pPr algn="just"/>
            <a:endParaRPr lang="es-SV" sz="30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30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Tratamiento del VIH: inscripción temprana en el TAR de los casos de VIH diagnosticados recientemente y seguimiento de la supresión de la carga viral.</a:t>
            </a:r>
          </a:p>
          <a:p>
            <a:pPr algn="just"/>
            <a:endParaRPr lang="es-SV" sz="30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30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Prevención de la transmisión materno infantil, mediante la provisión de pruebas del VIH a las mujeres embarazadas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6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21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1101277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Financiamiento Fondo Mundial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Estrategia </a:t>
            </a:r>
            <a:r>
              <a:rPr lang="es-MX" sz="2800" b="1" dirty="0" err="1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Implmentadas</a:t>
            </a:r>
            <a:r>
              <a:rPr lang="es-MX" sz="28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Componente de </a:t>
            </a:r>
            <a:r>
              <a:rPr lang="es-MX" sz="28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VIH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286000" y="3314700"/>
            <a:ext cx="15544800" cy="708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Fortalecimiento del sistema de salud: fortalecimiento de las capacidades de laboratorio y del laboratorio nacional, apoyo a la descentralización de la provisión de tratamiento del VIH y a la atención adecuada en las instalaciones de atención primaria de la salud del VIH; fortalecimiento de la Sistemas de información sanitaria sobre el VIH y la tuberculosis.</a:t>
            </a:r>
          </a:p>
          <a:p>
            <a:pPr algn="just"/>
            <a:endParaRPr lang="es-SV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Sistemas de información sanitaria y seguimiento y evaluación: seroprevalencia y estudios de comportamiento para hombres que tienen sexo con hombres, personas transgénero y mujeres trabajadoras sexuales; y actualización del tamaño de población estimado de cada población clave.</a:t>
            </a:r>
          </a:p>
          <a:p>
            <a:pPr algn="just"/>
            <a:endParaRPr lang="es-SV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Gobernanza y planificación del sector de la salud: promoción y otras actividades para implementar contratación social para la prestación de servicios de VIH y tuberculosis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97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4876801" y="1188262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Fondo Mundial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15654E9-C665-8B4C-701D-6F0ED0486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870743"/>
              </p:ext>
            </p:extLst>
          </p:nvPr>
        </p:nvGraphicFramePr>
        <p:xfrm>
          <a:off x="1981200" y="2400300"/>
          <a:ext cx="15011400" cy="758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2954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4876801" y="872677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Principales Logros</a:t>
            </a: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 </a:t>
            </a:r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Fondo Mundial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5F2E89-90D0-C16B-72F5-1D23947637F5}"/>
              </a:ext>
            </a:extLst>
          </p:cNvPr>
          <p:cNvSpPr txBox="1"/>
          <p:nvPr/>
        </p:nvSpPr>
        <p:spPr>
          <a:xfrm>
            <a:off x="2286000" y="1638300"/>
            <a:ext cx="9982200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/>
              </a:rPr>
              <a:t>Adquisición de prueba rápida VIH para ETMI</a:t>
            </a:r>
          </a:p>
          <a:p>
            <a:pPr marL="228600" marR="0" lvl="0" indent="-2286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/>
              </a:rPr>
              <a:t>Estrategia de Acceso a Prueba de VIH a poblaciones vulnerables: Unidades Móviles</a:t>
            </a:r>
          </a:p>
          <a:p>
            <a:pPr marL="228600" marR="0" lvl="0" indent="-2286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3200" dirty="0">
                <a:solidFill>
                  <a:prstClr val="black"/>
                </a:solidFill>
                <a:latin typeface="Bembo Std" panose="02020605060306020A03"/>
              </a:rPr>
              <a:t>Adquisición de reactivos para diagnóstico VIH- ITS a través atención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/>
              </a:rPr>
              <a:t>de Clínicas Vigilancia Centinela (Sífilis, Gonorrea, Hepatitis B, Hepatitis C)</a:t>
            </a:r>
          </a:p>
          <a:p>
            <a:pPr marL="228600" marR="0" lvl="0" indent="-2286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/>
              </a:rPr>
              <a:t>Adquisición de reactivos Pruebas VIH, PCR para ITS y Pruebas para IO </a:t>
            </a:r>
          </a:p>
          <a:p>
            <a:pPr marL="228600" indent="-22860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/>
              </a:rPr>
              <a:t>Ampliación de cobertura a 38 Clínicas VICITS/Amigables</a:t>
            </a:r>
          </a:p>
          <a:p>
            <a:pPr marL="228600" marR="0" lvl="0" indent="-2286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/>
              </a:rPr>
              <a:t>Adquisición de reactivos CD4 y Carga Viral </a:t>
            </a:r>
          </a:p>
          <a:p>
            <a:pPr marL="228600" marR="0" lvl="0" indent="-2286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mbo Std" panose="02020605060306020A03"/>
              </a:rPr>
              <a:t>Financiamiento de Estrategia de telefonía móvil para búsqueda de personas en abandono de la TAR/Adherencia para CAI y VICITS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F13A3A-BEBC-F56B-55C0-CE6CEE096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5948" y="1475115"/>
            <a:ext cx="5556837" cy="3124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5AE9D0-BF10-C019-3338-272D3ACCA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5948" y="4574863"/>
            <a:ext cx="5542052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38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18016" y="861573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7" y="0"/>
                </a:lnTo>
                <a:lnTo>
                  <a:pt x="2082737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66188"/>
            <a:ext cx="2003313" cy="10422277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4" name="Freeform 4"/>
          <p:cNvSpPr/>
          <p:nvPr/>
        </p:nvSpPr>
        <p:spPr>
          <a:xfrm>
            <a:off x="3755223" y="453338"/>
            <a:ext cx="11301259" cy="4068453"/>
          </a:xfrm>
          <a:custGeom>
            <a:avLst/>
            <a:gdLst/>
            <a:ahLst/>
            <a:cxnLst/>
            <a:rect l="l" t="t" r="r" b="b"/>
            <a:pathLst>
              <a:path w="11301259" h="4068453">
                <a:moveTo>
                  <a:pt x="0" y="0"/>
                </a:moveTo>
                <a:lnTo>
                  <a:pt x="11301259" y="0"/>
                </a:lnTo>
                <a:lnTo>
                  <a:pt x="11301259" y="4068453"/>
                </a:lnTo>
                <a:lnTo>
                  <a:pt x="0" y="4068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7369285" y="4202893"/>
            <a:ext cx="5654479" cy="6028884"/>
          </a:xfrm>
          <a:custGeom>
            <a:avLst/>
            <a:gdLst/>
            <a:ahLst/>
            <a:cxnLst/>
            <a:rect l="l" t="t" r="r" b="b"/>
            <a:pathLst>
              <a:path w="5654479" h="6028884">
                <a:moveTo>
                  <a:pt x="0" y="0"/>
                </a:moveTo>
                <a:lnTo>
                  <a:pt x="5654479" y="0"/>
                </a:lnTo>
                <a:lnTo>
                  <a:pt x="5654479" y="6028884"/>
                </a:lnTo>
                <a:lnTo>
                  <a:pt x="0" y="602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342900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Financiamiento Fondo Mundial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286000" y="2171700"/>
            <a:ext cx="155448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</p:txBody>
      </p:sp>
      <p:graphicFrame>
        <p:nvGraphicFramePr>
          <p:cNvPr id="9" name="Marcador de contenido 4">
            <a:extLst>
              <a:ext uri="{FF2B5EF4-FFF2-40B4-BE49-F238E27FC236}">
                <a16:creationId xmlns:a16="http://schemas.microsoft.com/office/drawing/2014/main" id="{B340548C-4592-6902-DF4D-2C420EEA2A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470974"/>
              </p:ext>
            </p:extLst>
          </p:nvPr>
        </p:nvGraphicFramePr>
        <p:xfrm>
          <a:off x="3200400" y="2095500"/>
          <a:ext cx="11201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4813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342900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Financiamiento Fondo Mundial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286000" y="2171700"/>
            <a:ext cx="155448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C1ACB55-27C0-31C6-4BE1-9D711BA8F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716950"/>
              </p:ext>
            </p:extLst>
          </p:nvPr>
        </p:nvGraphicFramePr>
        <p:xfrm>
          <a:off x="2590800" y="1870523"/>
          <a:ext cx="13182600" cy="6531170"/>
        </p:xfrm>
        <a:graphic>
          <a:graphicData uri="http://schemas.openxmlformats.org/drawingml/2006/table">
            <a:tbl>
              <a:tblPr/>
              <a:tblGrid>
                <a:gridCol w="4248420">
                  <a:extLst>
                    <a:ext uri="{9D8B030D-6E8A-4147-A177-3AD203B41FA5}">
                      <a16:colId xmlns:a16="http://schemas.microsoft.com/office/drawing/2014/main" val="1675187672"/>
                    </a:ext>
                  </a:extLst>
                </a:gridCol>
                <a:gridCol w="8934180">
                  <a:extLst>
                    <a:ext uri="{9D8B030D-6E8A-4147-A177-3AD203B41FA5}">
                      <a16:colId xmlns:a16="http://schemas.microsoft.com/office/drawing/2014/main" val="3040648016"/>
                    </a:ext>
                  </a:extLst>
                </a:gridCol>
              </a:tblGrid>
              <a:tr h="42798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Módulos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156389"/>
                  </a:ext>
                </a:extLst>
              </a:tr>
              <a:tr h="413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Número de módulo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Nombre del módulo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299927"/>
                  </a:ext>
                </a:extLst>
              </a:tr>
              <a:tr h="710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SV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Servicios diferenciados de diagnóstico del VIH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58377"/>
                  </a:ext>
                </a:extLst>
              </a:tr>
              <a:tr h="689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MX" sz="3200" b="0" i="0" u="none" strike="noStrike" dirty="0">
                          <a:solidFill>
                            <a:srgbClr val="0070C0"/>
                          </a:solidFill>
                          <a:effectLst/>
                          <a:latin typeface="Bembo Std" panose="02020605060306020A03" pitchFamily="18" charset="0"/>
                        </a:rPr>
                        <a:t>Financiación basada en los resultados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376791"/>
                  </a:ext>
                </a:extLst>
              </a:tr>
              <a:tr h="689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SV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PTMI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266546"/>
                  </a:ext>
                </a:extLst>
              </a:tr>
              <a:tr h="710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MX" sz="3200" b="0" i="0" u="none" strike="noStrike" dirty="0">
                          <a:solidFill>
                            <a:srgbClr val="0070C0"/>
                          </a:solidFill>
                          <a:effectLst/>
                          <a:latin typeface="Bembo Std" panose="02020605060306020A03" pitchFamily="18" charset="0"/>
                        </a:rPr>
                        <a:t>Atención y prevención de la tuberculosis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950092"/>
                  </a:ext>
                </a:extLst>
              </a:tr>
              <a:tr h="689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SV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Prevención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075809"/>
                  </a:ext>
                </a:extLst>
              </a:tr>
              <a:tr h="689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SV" sz="3200" b="0" i="0" u="none" strike="noStrike" dirty="0">
                          <a:solidFill>
                            <a:srgbClr val="0070C0"/>
                          </a:solidFill>
                          <a:effectLst/>
                          <a:latin typeface="Bembo Std" panose="02020605060306020A03" pitchFamily="18" charset="0"/>
                        </a:rPr>
                        <a:t>Tuberculosis multirresistente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647149"/>
                  </a:ext>
                </a:extLst>
              </a:tr>
              <a:tr h="689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SV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Tratamiento, atención y apoyo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324502"/>
                  </a:ext>
                </a:extLst>
              </a:tr>
              <a:tr h="6891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SV" sz="3200" b="0" i="0" u="none" strike="noStrike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s-SV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Bembo Std" panose="02020605060306020A03" pitchFamily="18" charset="0"/>
                        </a:rPr>
                        <a:t>SSRS: sistemas de laboratorio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108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74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342900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Financiamiento Fondo Mundial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286000" y="2171700"/>
            <a:ext cx="155448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AF5849-DA3B-B5D1-7824-B9244FA33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1536399"/>
            <a:ext cx="16306800" cy="891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90477" y="8381348"/>
            <a:ext cx="317489" cy="317489"/>
          </a:xfrm>
          <a:custGeom>
            <a:avLst/>
            <a:gdLst/>
            <a:ahLst/>
            <a:cxnLst/>
            <a:rect l="l" t="t" r="r" b="b"/>
            <a:pathLst>
              <a:path w="317489" h="317489">
                <a:moveTo>
                  <a:pt x="317489" y="0"/>
                </a:moveTo>
                <a:lnTo>
                  <a:pt x="0" y="0"/>
                </a:lnTo>
                <a:lnTo>
                  <a:pt x="0" y="317489"/>
                </a:lnTo>
                <a:lnTo>
                  <a:pt x="317489" y="317489"/>
                </a:lnTo>
                <a:lnTo>
                  <a:pt x="3174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-41696" y="-190500"/>
            <a:ext cx="2849661" cy="10477500"/>
          </a:xfrm>
          <a:custGeom>
            <a:avLst/>
            <a:gdLst/>
            <a:ahLst/>
            <a:cxnLst/>
            <a:rect l="l" t="t" r="r" b="b"/>
            <a:pathLst>
              <a:path w="2351526" h="10564318">
                <a:moveTo>
                  <a:pt x="0" y="0"/>
                </a:moveTo>
                <a:lnTo>
                  <a:pt x="2351526" y="0"/>
                </a:lnTo>
                <a:lnTo>
                  <a:pt x="2351526" y="10564318"/>
                </a:lnTo>
                <a:lnTo>
                  <a:pt x="0" y="1056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4" name="Freeform 4"/>
          <p:cNvSpPr/>
          <p:nvPr/>
        </p:nvSpPr>
        <p:spPr>
          <a:xfrm>
            <a:off x="7258754" y="669829"/>
            <a:ext cx="5232981" cy="1790115"/>
          </a:xfrm>
          <a:custGeom>
            <a:avLst/>
            <a:gdLst/>
            <a:ahLst/>
            <a:cxnLst/>
            <a:rect l="l" t="t" r="r" b="b"/>
            <a:pathLst>
              <a:path w="5232981" h="1790115">
                <a:moveTo>
                  <a:pt x="0" y="0"/>
                </a:moveTo>
                <a:lnTo>
                  <a:pt x="5232980" y="0"/>
                </a:lnTo>
                <a:lnTo>
                  <a:pt x="5232980" y="1790116"/>
                </a:lnTo>
                <a:lnTo>
                  <a:pt x="0" y="1790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extBox 6"/>
          <p:cNvSpPr txBox="1"/>
          <p:nvPr/>
        </p:nvSpPr>
        <p:spPr>
          <a:xfrm>
            <a:off x="6436669" y="7866671"/>
            <a:ext cx="6877149" cy="96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Bembo Std" panose="02020605060306020A03" pitchFamily="18" charset="0"/>
                <a:cs typeface="Arial" panose="020B0604020202020204" pitchFamily="34" charset="0"/>
              </a:rPr>
              <a:t>Dra. Ana Guadalupe Flores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Bembo Std" panose="02020605060306020A03" pitchFamily="18" charset="0"/>
                <a:cs typeface="Arial" panose="020B0604020202020204" pitchFamily="34" charset="0"/>
              </a:rPr>
              <a:t>Receptor Principal </a:t>
            </a:r>
            <a:r>
              <a:rPr lang="en-US" sz="3200" dirty="0" err="1">
                <a:latin typeface="Bembo Std" panose="02020605060306020A03" pitchFamily="18" charset="0"/>
                <a:cs typeface="Arial" panose="020B0604020202020204" pitchFamily="34" charset="0"/>
              </a:rPr>
              <a:t>Ministerio</a:t>
            </a:r>
            <a:r>
              <a:rPr lang="en-US" sz="3200" dirty="0">
                <a:latin typeface="Bembo Std" panose="02020605060306020A03" pitchFamily="18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Bembo Std" panose="02020605060306020A03" pitchFamily="18" charset="0"/>
                <a:cs typeface="Arial" panose="020B0604020202020204" pitchFamily="34" charset="0"/>
              </a:rPr>
              <a:t>Salud</a:t>
            </a:r>
            <a:endParaRPr lang="en-US" sz="3200" dirty="0">
              <a:latin typeface="Bembo Std" panose="02020605060306020A03" pitchFamily="18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CC8019A-3103-2C4E-91DF-A8A33836B22C}"/>
              </a:ext>
            </a:extLst>
          </p:cNvPr>
          <p:cNvSpPr txBox="1"/>
          <p:nvPr/>
        </p:nvSpPr>
        <p:spPr>
          <a:xfrm>
            <a:off x="2057400" y="4000500"/>
            <a:ext cx="15011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COMPONENTE TUBERCULOSIS </a:t>
            </a:r>
            <a:b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</a:br>
            <a: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Proyecto SLV-C-MOH</a:t>
            </a:r>
            <a:b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</a:br>
            <a: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2022-2024</a:t>
            </a:r>
          </a:p>
          <a:p>
            <a:pPr algn="ctr"/>
            <a:br>
              <a:rPr lang="es-MX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</a:br>
            <a:endParaRPr lang="es-SV" sz="4400" dirty="0"/>
          </a:p>
        </p:txBody>
      </p:sp>
    </p:spTree>
    <p:extLst>
      <p:ext uri="{BB962C8B-B14F-4D97-AF65-F5344CB8AC3E}">
        <p14:creationId xmlns:p14="http://schemas.microsoft.com/office/powerpoint/2010/main" val="258936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342900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Financiamiento Fondo Mundial </a:t>
            </a:r>
          </a:p>
          <a:p>
            <a:r>
              <a:rPr lang="es-MX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Componente de Tuberculosis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285732-BC38-D9C1-6379-4A3E9CF0477A}"/>
              </a:ext>
            </a:extLst>
          </p:cNvPr>
          <p:cNvSpPr txBox="1"/>
          <p:nvPr/>
        </p:nvSpPr>
        <p:spPr>
          <a:xfrm>
            <a:off x="1447800" y="1943100"/>
            <a:ext cx="113538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SV" sz="2400" i="0" baseline="0" dirty="0">
                <a:latin typeface="Bembo Std" panose="02020605060306020A03"/>
              </a:rPr>
              <a:t>FBR: </a:t>
            </a:r>
          </a:p>
          <a:p>
            <a:pPr lvl="0" algn="just"/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SV" sz="2400" i="0" baseline="0" dirty="0">
                <a:latin typeface="Bembo Std" panose="02020605060306020A03"/>
              </a:rPr>
              <a:t>PENM 2022-2026</a:t>
            </a:r>
          </a:p>
          <a:p>
            <a:pPr lvl="0" algn="just"/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SV" sz="2400" i="0" baseline="0" dirty="0">
                <a:latin typeface="Bembo Std" panose="02020605060306020A03"/>
              </a:rPr>
              <a:t>Línea estratégica 1: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MX" sz="2400" i="0" baseline="0" dirty="0">
                <a:latin typeface="Bembo Std" panose="02020605060306020A03"/>
              </a:rPr>
              <a:t>Abordaje oportuno de la TB en grupos de mayor riesgo y vulnerabilidad con enfoque centrado en la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SV" sz="2400" i="0" baseline="0" dirty="0">
                <a:latin typeface="Bembo Std" panose="02020605060306020A03"/>
              </a:rPr>
              <a:t>persona.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SV" sz="2400" i="0" baseline="0" dirty="0">
                <a:latin typeface="Bembo Std" panose="02020605060306020A03"/>
              </a:rPr>
              <a:t>Línea estratégica 2: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MX" sz="2400" i="0" baseline="0" dirty="0">
                <a:latin typeface="Bembo Std" panose="02020605060306020A03"/>
              </a:rPr>
              <a:t>Diagnóstico y tratamiento de tuberculosis sensible y tuberculosis </a:t>
            </a:r>
            <a:r>
              <a:rPr lang="es-MX" sz="2400" i="0" baseline="0" dirty="0" err="1">
                <a:latin typeface="Bembo Std" panose="02020605060306020A03"/>
              </a:rPr>
              <a:t>drogorresistente</a:t>
            </a:r>
            <a:r>
              <a:rPr lang="es-MX" sz="2400" i="0" baseline="0" dirty="0">
                <a:latin typeface="Bembo Std" panose="02020605060306020A03"/>
              </a:rPr>
              <a:t> (TB-DR).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SV" sz="2400" i="0" baseline="0" dirty="0">
                <a:latin typeface="Bembo Std" panose="02020605060306020A03"/>
              </a:rPr>
              <a:t>Línea estratégica 4.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MX" sz="2400" i="0" baseline="0" dirty="0">
                <a:latin typeface="Bembo Std" panose="02020605060306020A03"/>
              </a:rPr>
              <a:t>Fortalecimiento del SNIS, del SUIS, vigilancia e investigación e innovación tecnológica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SV" sz="2400" i="0" baseline="0" dirty="0">
                <a:latin typeface="Bembo Std" panose="02020605060306020A03"/>
              </a:rPr>
              <a:t>Línea estratégica 5.</a:t>
            </a:r>
            <a:endParaRPr lang="es-SV" sz="2400" dirty="0">
              <a:latin typeface="Bembo Std" panose="02020605060306020A03"/>
            </a:endParaRPr>
          </a:p>
          <a:p>
            <a:pPr lvl="0" algn="just"/>
            <a:r>
              <a:rPr lang="es-SV" sz="2400" i="0" baseline="0" dirty="0">
                <a:latin typeface="Bembo Std" panose="02020605060306020A03"/>
              </a:rPr>
              <a:t>Transición, sostenibilidad y financiamiento.</a:t>
            </a:r>
            <a:endParaRPr lang="es-SV" dirty="0">
              <a:latin typeface="Bembo Std" panose="02020605060306020A0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5334000" y="342900"/>
            <a:ext cx="8305800" cy="1527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Financiamiento Fondo Mundial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Estrategias </a:t>
            </a:r>
            <a:r>
              <a:rPr lang="es-MX" sz="28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Implementadas TB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mbo Std" panose="02020605060306020A03" pitchFamily="18" charset="0"/>
                <a:ea typeface="+mj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2286000" y="2171700"/>
            <a:ext cx="155448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6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BC4ED3-0403-723B-EF67-F6A32D1E1A9D}"/>
              </a:ext>
            </a:extLst>
          </p:cNvPr>
          <p:cNvSpPr txBox="1"/>
          <p:nvPr/>
        </p:nvSpPr>
        <p:spPr>
          <a:xfrm>
            <a:off x="2286000" y="3368807"/>
            <a:ext cx="14401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28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Detección temprana de casos de tuberculosis, con enfoque en grupos vulnerables</a:t>
            </a:r>
          </a:p>
          <a:p>
            <a:pPr algn="just"/>
            <a:endParaRPr lang="es-SV" sz="28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28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Cobertura del tratamiento de los casos de tuberculosis en todas sus formas.</a:t>
            </a:r>
          </a:p>
          <a:p>
            <a:pPr algn="just"/>
            <a:endParaRPr lang="es-SV" sz="28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28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Detección y tratamiento de casos de TB-MDR</a:t>
            </a:r>
          </a:p>
          <a:p>
            <a:pPr algn="just"/>
            <a:endParaRPr lang="es-SV" sz="28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28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Reducción de la tasa de mortalidad por TB / VIH</a:t>
            </a:r>
          </a:p>
          <a:p>
            <a:pPr algn="just"/>
            <a:endParaRPr lang="es-SV" sz="2800" b="0" i="0" dirty="0">
              <a:solidFill>
                <a:srgbClr val="000000"/>
              </a:solidFill>
              <a:effectLst/>
              <a:latin typeface="Bembo Std" panose="02020605060306020A03" pitchFamily="18" charset="0"/>
            </a:endParaRPr>
          </a:p>
          <a:p>
            <a:pPr algn="just"/>
            <a:r>
              <a:rPr lang="es-SV" sz="2800" b="0" i="0" dirty="0">
                <a:solidFill>
                  <a:srgbClr val="000000"/>
                </a:solidFill>
                <a:effectLst/>
                <a:latin typeface="Bembo Std" panose="02020605060306020A03" pitchFamily="18" charset="0"/>
              </a:rPr>
              <a:t>· Atención integral a grupos de mayor riesgo de TB a través de Implementar estrategias para promoción, comunicación y movilización social para el cambio de comportamiento en el población y participación social, promoviendo el respeto a los derechos humanos, y disminuyendo estigma y discriminación.</a:t>
            </a:r>
            <a:endParaRPr lang="es-SV" sz="2800" dirty="0">
              <a:latin typeface="Bembo Std" panose="02020605060306020A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4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0097" y="2450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8" y="0"/>
                </a:lnTo>
                <a:lnTo>
                  <a:pt x="2082738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>
            <a:off x="0" y="-129919"/>
            <a:ext cx="1905000" cy="10416919"/>
          </a:xfrm>
          <a:custGeom>
            <a:avLst/>
            <a:gdLst/>
            <a:ahLst/>
            <a:cxnLst/>
            <a:rect l="l" t="t" r="r" b="b"/>
            <a:pathLst>
              <a:path w="2356410" h="10586260">
                <a:moveTo>
                  <a:pt x="0" y="0"/>
                </a:moveTo>
                <a:lnTo>
                  <a:pt x="2356410" y="0"/>
                </a:lnTo>
                <a:lnTo>
                  <a:pt x="2356410" y="10586260"/>
                </a:lnTo>
                <a:lnTo>
                  <a:pt x="0" y="1058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062006" y="128481"/>
            <a:ext cx="2998938" cy="1025887"/>
          </a:xfrm>
          <a:custGeom>
            <a:avLst/>
            <a:gdLst/>
            <a:ahLst/>
            <a:cxnLst/>
            <a:rect l="l" t="t" r="r" b="b"/>
            <a:pathLst>
              <a:path w="2998938" h="1025887">
                <a:moveTo>
                  <a:pt x="0" y="0"/>
                </a:moveTo>
                <a:lnTo>
                  <a:pt x="2998938" y="0"/>
                </a:lnTo>
                <a:lnTo>
                  <a:pt x="2998938" y="1025886"/>
                </a:lnTo>
                <a:lnTo>
                  <a:pt x="0" y="1025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5B866A-41A4-DFDA-0139-860488FFC59A}"/>
              </a:ext>
            </a:extLst>
          </p:cNvPr>
          <p:cNvSpPr txBox="1">
            <a:spLocks/>
          </p:cNvSpPr>
          <p:nvPr/>
        </p:nvSpPr>
        <p:spPr>
          <a:xfrm>
            <a:off x="6400800" y="872677"/>
            <a:ext cx="8305800" cy="60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mbo Std" panose="02020605060306020A03" pitchFamily="18" charset="0"/>
                <a:cs typeface="Arial" panose="020B0604020202020204" pitchFamily="34" charset="0"/>
              </a:rPr>
              <a:t>Inversión Financiamiento Fondo Mundial 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AAC60A14-C34D-BC50-A8A0-67A115A20064}"/>
              </a:ext>
            </a:extLst>
          </p:cNvPr>
          <p:cNvSpPr txBox="1">
            <a:spLocks/>
          </p:cNvSpPr>
          <p:nvPr/>
        </p:nvSpPr>
        <p:spPr>
          <a:xfrm>
            <a:off x="6324600" y="2171700"/>
            <a:ext cx="11506200" cy="655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Adquisición de insumos para Estrategia de D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etección de casos de Tuberculosis (insumos para prueba MGIT, 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Hemoglucotest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, guantes, 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etc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)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Calibri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</a:rPr>
              <a:t>Estrategia de búsqueda basada en sintomático respiratorio en el servicio de salud, publicidad mensajería en medios de redes sociales.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Enfoque de la estrategia de la búsqueda activa en centros penales en coordinación con la DGCP: Implementación Plan de Mitigación de TB en CP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3200" dirty="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Adquisición de equipos de </a:t>
            </a:r>
            <a:r>
              <a:rPr lang="es-ES" sz="3200" dirty="0" err="1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Rx</a:t>
            </a:r>
            <a:r>
              <a:rPr lang="es-ES" sz="3200" dirty="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 portátiles.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mbo Std" panose="02020605060306020A03"/>
                <a:ea typeface="Calibri"/>
                <a:cs typeface="Calibri"/>
              </a:rPr>
              <a:t>Adecuación de Unidades móviles, insumos y mobiliario.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3200" dirty="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Adquisición de equipo y accesorios informáticos </a:t>
            </a:r>
            <a:r>
              <a:rPr lang="es-ES" sz="3200">
                <a:solidFill>
                  <a:sysClr val="windowText" lastClr="000000"/>
                </a:solidFill>
                <a:latin typeface="Bembo Std" panose="02020605060306020A03"/>
                <a:ea typeface="Calibri"/>
                <a:cs typeface="Calibri"/>
              </a:rPr>
              <a:t>para fortalecimiento de SI. 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  <a:ea typeface="Calibri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mbo Std" panose="02020605060306020A03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SV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8062939-9CB5-4BA2-706D-33D593E50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758" y="1257875"/>
            <a:ext cx="4530041" cy="4720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C962FD-E522-354C-A30F-35A0C7DE7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759" y="5761435"/>
            <a:ext cx="4530041" cy="289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9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1563</Words>
  <Application>Microsoft Office PowerPoint</Application>
  <PresentationFormat>Personalizado</PresentationFormat>
  <Paragraphs>169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Calibri</vt:lpstr>
      <vt:lpstr>Gill Sans MT</vt:lpstr>
      <vt:lpstr>Aptos</vt:lpstr>
      <vt:lpstr>Bembo Std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Modern Event Organizer Presentation</dc:title>
  <dc:creator>María Eugenia Ochoa Valencia</dc:creator>
  <cp:lastModifiedBy>Oficina Apoyo a Fondo Mundial</cp:lastModifiedBy>
  <cp:revision>11</cp:revision>
  <dcterms:created xsi:type="dcterms:W3CDTF">2006-08-16T00:00:00Z</dcterms:created>
  <dcterms:modified xsi:type="dcterms:W3CDTF">2024-11-25T15:29:30Z</dcterms:modified>
  <dc:identifier>DAGWZJeEKZQ</dc:identifier>
</cp:coreProperties>
</file>