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9" r:id="rId7"/>
    <p:sldId id="263" r:id="rId8"/>
    <p:sldId id="264" r:id="rId9"/>
    <p:sldId id="261" r:id="rId10"/>
    <p:sldId id="265" r:id="rId11"/>
    <p:sldId id="266" r:id="rId12"/>
    <p:sldId id="270" r:id="rId13"/>
    <p:sldId id="268" r:id="rId14"/>
    <p:sldId id="258" r:id="rId15"/>
  </p:sldIdLst>
  <p:sldSz cx="18288000" cy="10287000"/>
  <p:notesSz cx="6858000" cy="9144000"/>
  <p:embeddedFontLst>
    <p:embeddedFont>
      <p:font typeface="Open Sans Bold" panose="020B0604020202020204" charset="0"/>
      <p:regular r:id="rId16"/>
    </p:embeddedFont>
    <p:embeddedFont>
      <p:font typeface="Open Sauce Bold Italics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5033" autoAdjust="0"/>
  </p:normalViewPr>
  <p:slideViewPr>
    <p:cSldViewPr>
      <p:cViewPr varScale="1">
        <p:scale>
          <a:sx n="55" d="100"/>
          <a:sy n="55" d="100"/>
        </p:scale>
        <p:origin x="113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8D07A-B178-480B-874F-7C56A243B898}" type="doc">
      <dgm:prSet loTypeId="urn:microsoft.com/office/officeart/2008/layout/VerticalCurvedList" loCatId="list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es-MX"/>
        </a:p>
      </dgm:t>
    </dgm:pt>
    <dgm:pt modelId="{C28B50D1-526A-4B61-9C24-7C85371474DC}">
      <dgm:prSet phldrT="[Texto]" custT="1"/>
      <dgm:spPr/>
      <dgm:t>
        <a:bodyPr/>
        <a:lstStyle/>
        <a:p>
          <a:r>
            <a:rPr lang="es-MX" sz="2800" dirty="0"/>
            <a:t>Financiamiento en la que los </a:t>
          </a:r>
          <a:r>
            <a:rPr lang="es-MX" sz="2800" b="1" dirty="0"/>
            <a:t>pagos están supeditados a la verificación de resultados predeterminados </a:t>
          </a:r>
          <a:r>
            <a:rPr lang="es-MX" sz="2800" dirty="0"/>
            <a:t>(pueden ser a nivel de impacto, resultado</a:t>
          </a:r>
          <a:r>
            <a:rPr lang="es-MX" sz="2800" b="1" dirty="0"/>
            <a:t>, cobertura</a:t>
          </a:r>
          <a:r>
            <a:rPr lang="es-MX" sz="2800" dirty="0"/>
            <a:t>, productos o hitos). </a:t>
          </a:r>
        </a:p>
      </dgm:t>
    </dgm:pt>
    <dgm:pt modelId="{360850D8-F0A4-432C-8AE2-59D440246FF6}" type="parTrans" cxnId="{0E452DB6-B6FE-49C0-B8F4-B80DFE7B4381}">
      <dgm:prSet/>
      <dgm:spPr/>
      <dgm:t>
        <a:bodyPr/>
        <a:lstStyle/>
        <a:p>
          <a:endParaRPr lang="es-MX" sz="3200"/>
        </a:p>
      </dgm:t>
    </dgm:pt>
    <dgm:pt modelId="{0D055195-632C-4164-A38E-3C155A26110A}" type="sibTrans" cxnId="{0E452DB6-B6FE-49C0-B8F4-B80DFE7B4381}">
      <dgm:prSet/>
      <dgm:spPr/>
      <dgm:t>
        <a:bodyPr/>
        <a:lstStyle/>
        <a:p>
          <a:endParaRPr lang="es-MX" sz="3200"/>
        </a:p>
      </dgm:t>
    </dgm:pt>
    <dgm:pt modelId="{8CCD4859-48F0-490D-A129-3426E18F6C97}">
      <dgm:prSet phldrT="[Texto]" custT="1"/>
      <dgm:spPr/>
      <dgm:t>
        <a:bodyPr/>
        <a:lstStyle/>
        <a:p>
          <a:r>
            <a:rPr lang="es-MX" sz="2800" b="1" dirty="0"/>
            <a:t>Pretende aumentar la eficacia del programa y</a:t>
          </a:r>
          <a:r>
            <a:rPr lang="es-MX" sz="2800" dirty="0"/>
            <a:t>, en última instancia, </a:t>
          </a:r>
          <a:r>
            <a:rPr lang="es-MX" sz="2800" b="1" dirty="0"/>
            <a:t>maximizar el impacto de la inversión en los resultados </a:t>
          </a:r>
          <a:r>
            <a:rPr lang="es-MX" sz="2800" dirty="0"/>
            <a:t>sanitarios nacionales </a:t>
          </a:r>
          <a:r>
            <a:rPr lang="es-MX" sz="2800" dirty="0" err="1"/>
            <a:t>vrs</a:t>
          </a:r>
          <a:r>
            <a:rPr lang="es-MX" sz="2800" dirty="0"/>
            <a:t> incumplimiento PENALIDAD</a:t>
          </a:r>
        </a:p>
      </dgm:t>
    </dgm:pt>
    <dgm:pt modelId="{ECE4866C-4E1C-4A64-A5AC-DF077A5950D0}" type="parTrans" cxnId="{AA3C7C5B-DD0E-4295-9BBA-AD58B042082F}">
      <dgm:prSet/>
      <dgm:spPr/>
      <dgm:t>
        <a:bodyPr/>
        <a:lstStyle/>
        <a:p>
          <a:endParaRPr lang="es-MX" sz="3200"/>
        </a:p>
      </dgm:t>
    </dgm:pt>
    <dgm:pt modelId="{663E9AAC-51B2-4BC4-AEA9-24D17E1CF042}" type="sibTrans" cxnId="{AA3C7C5B-DD0E-4295-9BBA-AD58B042082F}">
      <dgm:prSet/>
      <dgm:spPr/>
      <dgm:t>
        <a:bodyPr/>
        <a:lstStyle/>
        <a:p>
          <a:endParaRPr lang="es-MX" sz="3200"/>
        </a:p>
      </dgm:t>
    </dgm:pt>
    <dgm:pt modelId="{E899798A-7A1A-467F-8DCC-1E8B0E39CB65}">
      <dgm:prSet phldrT="[Texto]" custT="1"/>
      <dgm:spPr/>
      <dgm:t>
        <a:bodyPr/>
        <a:lstStyle/>
        <a:p>
          <a:r>
            <a:rPr lang="es-MX" sz="2400" b="1" dirty="0"/>
            <a:t>Verificación de resultados: </a:t>
          </a:r>
          <a:r>
            <a:rPr lang="es-MX" sz="2400" dirty="0"/>
            <a:t>se ha definido el </a:t>
          </a:r>
          <a:r>
            <a:rPr lang="es-MX" sz="2400" b="1" dirty="0"/>
            <a:t>enfoque de verificación independiente de los resultados y se ha identificado a la </a:t>
          </a:r>
          <a:r>
            <a:rPr lang="es-MX" sz="2500" b="1" dirty="0"/>
            <a:t>entidad</a:t>
          </a:r>
          <a:r>
            <a:rPr lang="es-MX" sz="2400" b="1" dirty="0"/>
            <a:t> que llevará a cabo las verificaciones: DQR, Revisiones escritorio de la data. </a:t>
          </a:r>
        </a:p>
      </dgm:t>
    </dgm:pt>
    <dgm:pt modelId="{94CB91B3-9756-4B66-9F32-4AFBF490FD2B}" type="parTrans" cxnId="{3530B9CC-2194-47CD-8DC8-61953383BD44}">
      <dgm:prSet/>
      <dgm:spPr/>
      <dgm:t>
        <a:bodyPr/>
        <a:lstStyle/>
        <a:p>
          <a:endParaRPr lang="es-MX" sz="3200"/>
        </a:p>
      </dgm:t>
    </dgm:pt>
    <dgm:pt modelId="{5774DF5C-6026-46C8-8549-6ECFA392C011}" type="sibTrans" cxnId="{3530B9CC-2194-47CD-8DC8-61953383BD44}">
      <dgm:prSet/>
      <dgm:spPr/>
      <dgm:t>
        <a:bodyPr/>
        <a:lstStyle/>
        <a:p>
          <a:endParaRPr lang="es-MX" sz="3200" dirty="0"/>
        </a:p>
      </dgm:t>
    </dgm:pt>
    <dgm:pt modelId="{DED0D1DC-CA53-46E2-B94C-E27C0E69C90F}">
      <dgm:prSet custT="1"/>
      <dgm:spPr/>
      <dgm:t>
        <a:bodyPr/>
        <a:lstStyle/>
        <a:p>
          <a:r>
            <a:rPr lang="es-MX" sz="2800" dirty="0"/>
            <a:t> Enfocado en los </a:t>
          </a:r>
          <a:r>
            <a:rPr lang="es-MX" sz="2800" b="1" dirty="0"/>
            <a:t>sistemas nacionales, la optimización de recursos y el impacto</a:t>
          </a:r>
          <a:r>
            <a:rPr lang="es-MX" sz="2800" dirty="0"/>
            <a:t>, más que en la gestión de los insumos. </a:t>
          </a:r>
        </a:p>
      </dgm:t>
    </dgm:pt>
    <dgm:pt modelId="{2E6BD4C4-1F7F-4EC0-AA42-1DD96E7DE396}" type="parTrans" cxnId="{81655839-1956-4DF5-A183-755B75F00753}">
      <dgm:prSet/>
      <dgm:spPr/>
      <dgm:t>
        <a:bodyPr/>
        <a:lstStyle/>
        <a:p>
          <a:endParaRPr lang="es-MX" sz="3200"/>
        </a:p>
      </dgm:t>
    </dgm:pt>
    <dgm:pt modelId="{3433BBFC-EACE-4378-AD41-434A384668D2}" type="sibTrans" cxnId="{81655839-1956-4DF5-A183-755B75F00753}">
      <dgm:prSet/>
      <dgm:spPr/>
      <dgm:t>
        <a:bodyPr/>
        <a:lstStyle/>
        <a:p>
          <a:endParaRPr lang="es-MX" sz="3200"/>
        </a:p>
      </dgm:t>
    </dgm:pt>
    <dgm:pt modelId="{8C313B43-1B29-41D9-BD71-42CCF2FDF151}">
      <dgm:prSet phldrT="[Texto]" custT="1"/>
      <dgm:spPr/>
      <dgm:t>
        <a:bodyPr/>
        <a:lstStyle/>
        <a:p>
          <a:r>
            <a:rPr lang="es-MX" sz="2800" b="1" dirty="0"/>
            <a:t>Garantía externa</a:t>
          </a:r>
          <a:r>
            <a:rPr lang="es-MX" sz="2800" dirty="0"/>
            <a:t>: la Institución Máxima de Auditoría o el auditor institucional </a:t>
          </a:r>
          <a:r>
            <a:rPr lang="es-MX" sz="2800" b="1" dirty="0"/>
            <a:t>(incluidos los </a:t>
          </a:r>
          <a:r>
            <a:rPr lang="es-MX" sz="2400" b="1" dirty="0"/>
            <a:t>auditores</a:t>
          </a:r>
          <a:r>
            <a:rPr lang="es-MX" sz="2800" b="1" dirty="0"/>
            <a:t> externos e independientes) tienen capacidad para realizar auditorías de sistemas o basadas en el desempeño.</a:t>
          </a:r>
          <a:endParaRPr lang="es-MX" sz="2800" dirty="0"/>
        </a:p>
      </dgm:t>
    </dgm:pt>
    <dgm:pt modelId="{E37A1AA0-627B-45F9-AB9A-0868525694DD}" type="parTrans" cxnId="{362EBA75-B796-4F81-8925-42674AC32A8A}">
      <dgm:prSet/>
      <dgm:spPr/>
      <dgm:t>
        <a:bodyPr/>
        <a:lstStyle/>
        <a:p>
          <a:endParaRPr lang="es-MX" sz="2400"/>
        </a:p>
      </dgm:t>
    </dgm:pt>
    <dgm:pt modelId="{C8E86AEB-35F4-46C8-83C7-612F4ED8FD8C}" type="sibTrans" cxnId="{362EBA75-B796-4F81-8925-42674AC32A8A}">
      <dgm:prSet/>
      <dgm:spPr/>
      <dgm:t>
        <a:bodyPr/>
        <a:lstStyle/>
        <a:p>
          <a:endParaRPr lang="es-MX" sz="2400"/>
        </a:p>
      </dgm:t>
    </dgm:pt>
    <dgm:pt modelId="{8CAD8BC0-0B31-41ED-B4CC-60A93BED6512}" type="pres">
      <dgm:prSet presAssocID="{66F8D07A-B178-480B-874F-7C56A243B898}" presName="Name0" presStyleCnt="0">
        <dgm:presLayoutVars>
          <dgm:chMax val="7"/>
          <dgm:chPref val="7"/>
          <dgm:dir/>
        </dgm:presLayoutVars>
      </dgm:prSet>
      <dgm:spPr/>
    </dgm:pt>
    <dgm:pt modelId="{B6C3D03E-E532-41AF-AB65-C4F4C8F47475}" type="pres">
      <dgm:prSet presAssocID="{66F8D07A-B178-480B-874F-7C56A243B898}" presName="Name1" presStyleCnt="0"/>
      <dgm:spPr/>
    </dgm:pt>
    <dgm:pt modelId="{AAF68128-F94C-4518-9F21-838DB977ED1C}" type="pres">
      <dgm:prSet presAssocID="{66F8D07A-B178-480B-874F-7C56A243B898}" presName="cycle" presStyleCnt="0"/>
      <dgm:spPr/>
    </dgm:pt>
    <dgm:pt modelId="{9BED18BE-EB1C-43EC-9C7E-F2006227E5DB}" type="pres">
      <dgm:prSet presAssocID="{66F8D07A-B178-480B-874F-7C56A243B898}" presName="srcNode" presStyleLbl="node1" presStyleIdx="0" presStyleCnt="5"/>
      <dgm:spPr/>
    </dgm:pt>
    <dgm:pt modelId="{7EAF04E4-8ED7-4664-85B2-572E1D0FDFE6}" type="pres">
      <dgm:prSet presAssocID="{66F8D07A-B178-480B-874F-7C56A243B898}" presName="conn" presStyleLbl="parChTrans1D2" presStyleIdx="0" presStyleCnt="1"/>
      <dgm:spPr/>
    </dgm:pt>
    <dgm:pt modelId="{C441927B-A1E5-4FA2-8954-AACB59985EF4}" type="pres">
      <dgm:prSet presAssocID="{66F8D07A-B178-480B-874F-7C56A243B898}" presName="extraNode" presStyleLbl="node1" presStyleIdx="0" presStyleCnt="5"/>
      <dgm:spPr/>
    </dgm:pt>
    <dgm:pt modelId="{0E7CC66F-6161-45E9-AAA3-73EEDCAA13D8}" type="pres">
      <dgm:prSet presAssocID="{66F8D07A-B178-480B-874F-7C56A243B898}" presName="dstNode" presStyleLbl="node1" presStyleIdx="0" presStyleCnt="5"/>
      <dgm:spPr/>
    </dgm:pt>
    <dgm:pt modelId="{09B95390-CE2F-49FD-BCD5-BB294AE9EB42}" type="pres">
      <dgm:prSet presAssocID="{C28B50D1-526A-4B61-9C24-7C85371474DC}" presName="text_1" presStyleLbl="node1" presStyleIdx="0" presStyleCnt="5">
        <dgm:presLayoutVars>
          <dgm:bulletEnabled val="1"/>
        </dgm:presLayoutVars>
      </dgm:prSet>
      <dgm:spPr/>
    </dgm:pt>
    <dgm:pt modelId="{068651B9-1AA6-4370-88F6-3E85A62775EB}" type="pres">
      <dgm:prSet presAssocID="{C28B50D1-526A-4B61-9C24-7C85371474DC}" presName="accent_1" presStyleCnt="0"/>
      <dgm:spPr/>
    </dgm:pt>
    <dgm:pt modelId="{4630486E-A5B3-4C1A-8977-1490D866C75F}" type="pres">
      <dgm:prSet presAssocID="{C28B50D1-526A-4B61-9C24-7C85371474DC}" presName="accentRepeatNode" presStyleLbl="solidFgAcc1" presStyleIdx="0" presStyleCnt="5"/>
      <dgm:spPr>
        <a:ln>
          <a:solidFill>
            <a:schemeClr val="accent6">
              <a:lumMod val="20000"/>
              <a:lumOff val="80000"/>
            </a:schemeClr>
          </a:solidFill>
        </a:ln>
      </dgm:spPr>
    </dgm:pt>
    <dgm:pt modelId="{01EFF8E7-28BA-4116-AA71-F6D73548223B}" type="pres">
      <dgm:prSet presAssocID="{DED0D1DC-CA53-46E2-B94C-E27C0E69C90F}" presName="text_2" presStyleLbl="node1" presStyleIdx="1" presStyleCnt="5">
        <dgm:presLayoutVars>
          <dgm:bulletEnabled val="1"/>
        </dgm:presLayoutVars>
      </dgm:prSet>
      <dgm:spPr/>
    </dgm:pt>
    <dgm:pt modelId="{DF57A559-51B2-4B39-BADE-A4DB9721C04D}" type="pres">
      <dgm:prSet presAssocID="{DED0D1DC-CA53-46E2-B94C-E27C0E69C90F}" presName="accent_2" presStyleCnt="0"/>
      <dgm:spPr/>
    </dgm:pt>
    <dgm:pt modelId="{9820E12E-1451-44F1-ACAC-400EC9C0C981}" type="pres">
      <dgm:prSet presAssocID="{DED0D1DC-CA53-46E2-B94C-E27C0E69C90F}" presName="accentRepeatNode" presStyleLbl="solidFgAcc1" presStyleIdx="1" presStyleCnt="5"/>
      <dgm:spPr/>
    </dgm:pt>
    <dgm:pt modelId="{778A5EDF-C206-4367-9D37-C5C3F4F50C0C}" type="pres">
      <dgm:prSet presAssocID="{8CCD4859-48F0-490D-A129-3426E18F6C97}" presName="text_3" presStyleLbl="node1" presStyleIdx="2" presStyleCnt="5">
        <dgm:presLayoutVars>
          <dgm:bulletEnabled val="1"/>
        </dgm:presLayoutVars>
      </dgm:prSet>
      <dgm:spPr/>
    </dgm:pt>
    <dgm:pt modelId="{457F08B7-0837-4AAF-9EAA-996D9FA50179}" type="pres">
      <dgm:prSet presAssocID="{8CCD4859-48F0-490D-A129-3426E18F6C97}" presName="accent_3" presStyleCnt="0"/>
      <dgm:spPr/>
    </dgm:pt>
    <dgm:pt modelId="{DC67E662-879F-46E3-BBB5-EF01F4C8213D}" type="pres">
      <dgm:prSet presAssocID="{8CCD4859-48F0-490D-A129-3426E18F6C97}" presName="accentRepeatNode" presStyleLbl="solidFgAcc1" presStyleIdx="2" presStyleCnt="5"/>
      <dgm:spPr/>
    </dgm:pt>
    <dgm:pt modelId="{B8A208C7-764B-4305-B1DF-65ECABD4B622}" type="pres">
      <dgm:prSet presAssocID="{E899798A-7A1A-467F-8DCC-1E8B0E39CB65}" presName="text_4" presStyleLbl="node1" presStyleIdx="3" presStyleCnt="5">
        <dgm:presLayoutVars>
          <dgm:bulletEnabled val="1"/>
        </dgm:presLayoutVars>
      </dgm:prSet>
      <dgm:spPr/>
    </dgm:pt>
    <dgm:pt modelId="{81ADFAC7-17E0-4AA3-A05A-281B62D12C04}" type="pres">
      <dgm:prSet presAssocID="{E899798A-7A1A-467F-8DCC-1E8B0E39CB65}" presName="accent_4" presStyleCnt="0"/>
      <dgm:spPr/>
    </dgm:pt>
    <dgm:pt modelId="{7799BA3A-EA77-4BC3-8D2D-130E1F48DD88}" type="pres">
      <dgm:prSet presAssocID="{E899798A-7A1A-467F-8DCC-1E8B0E39CB65}" presName="accentRepeatNode" presStyleLbl="solidFgAcc1" presStyleIdx="3" presStyleCnt="5"/>
      <dgm:spPr/>
    </dgm:pt>
    <dgm:pt modelId="{21915D6F-8C6B-4AB2-A97C-E6D394CAB249}" type="pres">
      <dgm:prSet presAssocID="{8C313B43-1B29-41D9-BD71-42CCF2FDF151}" presName="text_5" presStyleLbl="node1" presStyleIdx="4" presStyleCnt="5">
        <dgm:presLayoutVars>
          <dgm:bulletEnabled val="1"/>
        </dgm:presLayoutVars>
      </dgm:prSet>
      <dgm:spPr/>
    </dgm:pt>
    <dgm:pt modelId="{E1F87E1D-A28A-4E8B-B0F9-227B6C3F8C61}" type="pres">
      <dgm:prSet presAssocID="{8C313B43-1B29-41D9-BD71-42CCF2FDF151}" presName="accent_5" presStyleCnt="0"/>
      <dgm:spPr/>
    </dgm:pt>
    <dgm:pt modelId="{3C79243A-294C-4548-851F-B5B1B99BE2CD}" type="pres">
      <dgm:prSet presAssocID="{8C313B43-1B29-41D9-BD71-42CCF2FDF151}" presName="accentRepeatNode" presStyleLbl="solidFgAcc1" presStyleIdx="4" presStyleCnt="5"/>
      <dgm:spPr/>
    </dgm:pt>
  </dgm:ptLst>
  <dgm:cxnLst>
    <dgm:cxn modelId="{81655839-1956-4DF5-A183-755B75F00753}" srcId="{66F8D07A-B178-480B-874F-7C56A243B898}" destId="{DED0D1DC-CA53-46E2-B94C-E27C0E69C90F}" srcOrd="1" destOrd="0" parTransId="{2E6BD4C4-1F7F-4EC0-AA42-1DD96E7DE396}" sibTransId="{3433BBFC-EACE-4378-AD41-434A384668D2}"/>
    <dgm:cxn modelId="{AA3C7C5B-DD0E-4295-9BBA-AD58B042082F}" srcId="{66F8D07A-B178-480B-874F-7C56A243B898}" destId="{8CCD4859-48F0-490D-A129-3426E18F6C97}" srcOrd="2" destOrd="0" parTransId="{ECE4866C-4E1C-4A64-A5AC-DF077A5950D0}" sibTransId="{663E9AAC-51B2-4BC4-AEA9-24D17E1CF042}"/>
    <dgm:cxn modelId="{362EBA75-B796-4F81-8925-42674AC32A8A}" srcId="{66F8D07A-B178-480B-874F-7C56A243B898}" destId="{8C313B43-1B29-41D9-BD71-42CCF2FDF151}" srcOrd="4" destOrd="0" parTransId="{E37A1AA0-627B-45F9-AB9A-0868525694DD}" sibTransId="{C8E86AEB-35F4-46C8-83C7-612F4ED8FD8C}"/>
    <dgm:cxn modelId="{90DDF855-C3AE-4632-BBFA-0F9009D93BE4}" type="presOf" srcId="{0D055195-632C-4164-A38E-3C155A26110A}" destId="{7EAF04E4-8ED7-4664-85B2-572E1D0FDFE6}" srcOrd="0" destOrd="0" presId="urn:microsoft.com/office/officeart/2008/layout/VerticalCurvedList"/>
    <dgm:cxn modelId="{0C77D388-AC8A-4CF0-A2F7-8A88B32159CB}" type="presOf" srcId="{DED0D1DC-CA53-46E2-B94C-E27C0E69C90F}" destId="{01EFF8E7-28BA-4116-AA71-F6D73548223B}" srcOrd="0" destOrd="0" presId="urn:microsoft.com/office/officeart/2008/layout/VerticalCurvedList"/>
    <dgm:cxn modelId="{0E452DB6-B6FE-49C0-B8F4-B80DFE7B4381}" srcId="{66F8D07A-B178-480B-874F-7C56A243B898}" destId="{C28B50D1-526A-4B61-9C24-7C85371474DC}" srcOrd="0" destOrd="0" parTransId="{360850D8-F0A4-432C-8AE2-59D440246FF6}" sibTransId="{0D055195-632C-4164-A38E-3C155A26110A}"/>
    <dgm:cxn modelId="{C01F6BBD-F5B4-462F-B843-B10610A83D2C}" type="presOf" srcId="{66F8D07A-B178-480B-874F-7C56A243B898}" destId="{8CAD8BC0-0B31-41ED-B4CC-60A93BED6512}" srcOrd="0" destOrd="0" presId="urn:microsoft.com/office/officeart/2008/layout/VerticalCurvedList"/>
    <dgm:cxn modelId="{6A8AB3C9-587F-44C7-8FB9-8DD1FAA60D7C}" type="presOf" srcId="{8CCD4859-48F0-490D-A129-3426E18F6C97}" destId="{778A5EDF-C206-4367-9D37-C5C3F4F50C0C}" srcOrd="0" destOrd="0" presId="urn:microsoft.com/office/officeart/2008/layout/VerticalCurvedList"/>
    <dgm:cxn modelId="{3530B9CC-2194-47CD-8DC8-61953383BD44}" srcId="{66F8D07A-B178-480B-874F-7C56A243B898}" destId="{E899798A-7A1A-467F-8DCC-1E8B0E39CB65}" srcOrd="3" destOrd="0" parTransId="{94CB91B3-9756-4B66-9F32-4AFBF490FD2B}" sibTransId="{5774DF5C-6026-46C8-8549-6ECFA392C011}"/>
    <dgm:cxn modelId="{1E488CD0-15BB-4546-8DF8-CC4056EAF154}" type="presOf" srcId="{E899798A-7A1A-467F-8DCC-1E8B0E39CB65}" destId="{B8A208C7-764B-4305-B1DF-65ECABD4B622}" srcOrd="0" destOrd="0" presId="urn:microsoft.com/office/officeart/2008/layout/VerticalCurvedList"/>
    <dgm:cxn modelId="{02F54BD3-FE9C-4528-BF8A-04CDD4F7C874}" type="presOf" srcId="{8C313B43-1B29-41D9-BD71-42CCF2FDF151}" destId="{21915D6F-8C6B-4AB2-A97C-E6D394CAB249}" srcOrd="0" destOrd="0" presId="urn:microsoft.com/office/officeart/2008/layout/VerticalCurvedList"/>
    <dgm:cxn modelId="{E5BF93F2-C64F-4A79-ACE5-877535FEB365}" type="presOf" srcId="{C28B50D1-526A-4B61-9C24-7C85371474DC}" destId="{09B95390-CE2F-49FD-BCD5-BB294AE9EB42}" srcOrd="0" destOrd="0" presId="urn:microsoft.com/office/officeart/2008/layout/VerticalCurvedList"/>
    <dgm:cxn modelId="{0C37D66A-F572-4CEE-936E-BF2511446B83}" type="presParOf" srcId="{8CAD8BC0-0B31-41ED-B4CC-60A93BED6512}" destId="{B6C3D03E-E532-41AF-AB65-C4F4C8F47475}" srcOrd="0" destOrd="0" presId="urn:microsoft.com/office/officeart/2008/layout/VerticalCurvedList"/>
    <dgm:cxn modelId="{C9E5CF04-5971-4824-AD96-3287CF26A08B}" type="presParOf" srcId="{B6C3D03E-E532-41AF-AB65-C4F4C8F47475}" destId="{AAF68128-F94C-4518-9F21-838DB977ED1C}" srcOrd="0" destOrd="0" presId="urn:microsoft.com/office/officeart/2008/layout/VerticalCurvedList"/>
    <dgm:cxn modelId="{5E3CFDD0-8594-436A-BC1F-A55C7F6B0160}" type="presParOf" srcId="{AAF68128-F94C-4518-9F21-838DB977ED1C}" destId="{9BED18BE-EB1C-43EC-9C7E-F2006227E5DB}" srcOrd="0" destOrd="0" presId="urn:microsoft.com/office/officeart/2008/layout/VerticalCurvedList"/>
    <dgm:cxn modelId="{1C36F46F-27C7-46A0-85C8-195D581606D3}" type="presParOf" srcId="{AAF68128-F94C-4518-9F21-838DB977ED1C}" destId="{7EAF04E4-8ED7-4664-85B2-572E1D0FDFE6}" srcOrd="1" destOrd="0" presId="urn:microsoft.com/office/officeart/2008/layout/VerticalCurvedList"/>
    <dgm:cxn modelId="{C5A121A8-0C7D-49FB-B676-1A742D157765}" type="presParOf" srcId="{AAF68128-F94C-4518-9F21-838DB977ED1C}" destId="{C441927B-A1E5-4FA2-8954-AACB59985EF4}" srcOrd="2" destOrd="0" presId="urn:microsoft.com/office/officeart/2008/layout/VerticalCurvedList"/>
    <dgm:cxn modelId="{47DEEFF2-C671-4C06-BA5F-8D5BF3613A42}" type="presParOf" srcId="{AAF68128-F94C-4518-9F21-838DB977ED1C}" destId="{0E7CC66F-6161-45E9-AAA3-73EEDCAA13D8}" srcOrd="3" destOrd="0" presId="urn:microsoft.com/office/officeart/2008/layout/VerticalCurvedList"/>
    <dgm:cxn modelId="{78BFE3AB-A6EB-408C-AC9F-376BCAE13D69}" type="presParOf" srcId="{B6C3D03E-E532-41AF-AB65-C4F4C8F47475}" destId="{09B95390-CE2F-49FD-BCD5-BB294AE9EB42}" srcOrd="1" destOrd="0" presId="urn:microsoft.com/office/officeart/2008/layout/VerticalCurvedList"/>
    <dgm:cxn modelId="{D441D3C6-C148-4F8F-A0AA-B541AC11A6A3}" type="presParOf" srcId="{B6C3D03E-E532-41AF-AB65-C4F4C8F47475}" destId="{068651B9-1AA6-4370-88F6-3E85A62775EB}" srcOrd="2" destOrd="0" presId="urn:microsoft.com/office/officeart/2008/layout/VerticalCurvedList"/>
    <dgm:cxn modelId="{44841093-10A5-4F53-AE52-8B9C4E850F51}" type="presParOf" srcId="{068651B9-1AA6-4370-88F6-3E85A62775EB}" destId="{4630486E-A5B3-4C1A-8977-1490D866C75F}" srcOrd="0" destOrd="0" presId="urn:microsoft.com/office/officeart/2008/layout/VerticalCurvedList"/>
    <dgm:cxn modelId="{AAA084B6-2C59-4811-88BE-43F27553789F}" type="presParOf" srcId="{B6C3D03E-E532-41AF-AB65-C4F4C8F47475}" destId="{01EFF8E7-28BA-4116-AA71-F6D73548223B}" srcOrd="3" destOrd="0" presId="urn:microsoft.com/office/officeart/2008/layout/VerticalCurvedList"/>
    <dgm:cxn modelId="{AC6D0EC6-16B1-4D4B-A733-A9402998C4AA}" type="presParOf" srcId="{B6C3D03E-E532-41AF-AB65-C4F4C8F47475}" destId="{DF57A559-51B2-4B39-BADE-A4DB9721C04D}" srcOrd="4" destOrd="0" presId="urn:microsoft.com/office/officeart/2008/layout/VerticalCurvedList"/>
    <dgm:cxn modelId="{8EAEE306-504B-46DB-BCE7-DD076D59482A}" type="presParOf" srcId="{DF57A559-51B2-4B39-BADE-A4DB9721C04D}" destId="{9820E12E-1451-44F1-ACAC-400EC9C0C981}" srcOrd="0" destOrd="0" presId="urn:microsoft.com/office/officeart/2008/layout/VerticalCurvedList"/>
    <dgm:cxn modelId="{9C20639B-CCD8-45E8-ADF2-E1808960DF2C}" type="presParOf" srcId="{B6C3D03E-E532-41AF-AB65-C4F4C8F47475}" destId="{778A5EDF-C206-4367-9D37-C5C3F4F50C0C}" srcOrd="5" destOrd="0" presId="urn:microsoft.com/office/officeart/2008/layout/VerticalCurvedList"/>
    <dgm:cxn modelId="{1BF84A6F-A247-466D-A88B-1DAC6252372A}" type="presParOf" srcId="{B6C3D03E-E532-41AF-AB65-C4F4C8F47475}" destId="{457F08B7-0837-4AAF-9EAA-996D9FA50179}" srcOrd="6" destOrd="0" presId="urn:microsoft.com/office/officeart/2008/layout/VerticalCurvedList"/>
    <dgm:cxn modelId="{7DB58C2A-7364-4D7D-976E-741032DAC019}" type="presParOf" srcId="{457F08B7-0837-4AAF-9EAA-996D9FA50179}" destId="{DC67E662-879F-46E3-BBB5-EF01F4C8213D}" srcOrd="0" destOrd="0" presId="urn:microsoft.com/office/officeart/2008/layout/VerticalCurvedList"/>
    <dgm:cxn modelId="{DBF5187C-B735-4D2D-8E57-B82CFFCF6BCD}" type="presParOf" srcId="{B6C3D03E-E532-41AF-AB65-C4F4C8F47475}" destId="{B8A208C7-764B-4305-B1DF-65ECABD4B622}" srcOrd="7" destOrd="0" presId="urn:microsoft.com/office/officeart/2008/layout/VerticalCurvedList"/>
    <dgm:cxn modelId="{B88DD175-DA35-47BD-A59F-19A8D4106E65}" type="presParOf" srcId="{B6C3D03E-E532-41AF-AB65-C4F4C8F47475}" destId="{81ADFAC7-17E0-4AA3-A05A-281B62D12C04}" srcOrd="8" destOrd="0" presId="urn:microsoft.com/office/officeart/2008/layout/VerticalCurvedList"/>
    <dgm:cxn modelId="{3CA5038D-7C9A-4761-9804-CACBF9B9A473}" type="presParOf" srcId="{81ADFAC7-17E0-4AA3-A05A-281B62D12C04}" destId="{7799BA3A-EA77-4BC3-8D2D-130E1F48DD88}" srcOrd="0" destOrd="0" presId="urn:microsoft.com/office/officeart/2008/layout/VerticalCurvedList"/>
    <dgm:cxn modelId="{8669B477-C707-428C-94AB-9A8009ACC36A}" type="presParOf" srcId="{B6C3D03E-E532-41AF-AB65-C4F4C8F47475}" destId="{21915D6F-8C6B-4AB2-A97C-E6D394CAB249}" srcOrd="9" destOrd="0" presId="urn:microsoft.com/office/officeart/2008/layout/VerticalCurvedList"/>
    <dgm:cxn modelId="{31DFA062-FBE8-4F7A-A0E8-198AB147851D}" type="presParOf" srcId="{B6C3D03E-E532-41AF-AB65-C4F4C8F47475}" destId="{E1F87E1D-A28A-4E8B-B0F9-227B6C3F8C61}" srcOrd="10" destOrd="0" presId="urn:microsoft.com/office/officeart/2008/layout/VerticalCurvedList"/>
    <dgm:cxn modelId="{FF609DD7-EF7B-4EE0-9560-6CCA37E7FA6A}" type="presParOf" srcId="{E1F87E1D-A28A-4E8B-B0F9-227B6C3F8C61}" destId="{3C79243A-294C-4548-851F-B5B1B99BE2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384736-7124-45A0-ACC3-F4680FFD3480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</dgm:pt>
    <dgm:pt modelId="{7FAF25CA-4B3D-4453-ABD4-D5E61C7DC004}">
      <dgm:prSet phldrT="[Texto]" custT="1"/>
      <dgm:spPr/>
      <dgm:t>
        <a:bodyPr/>
        <a:lstStyle/>
        <a:p>
          <a:r>
            <a:rPr lang="es-MX" sz="1800" dirty="0"/>
            <a:t>Estrategia Prevención Combinada para Poblaciones Clave, incluyendo población adolescente y joven</a:t>
          </a:r>
        </a:p>
        <a:p>
          <a:r>
            <a:rPr lang="es-MX" sz="1800" dirty="0"/>
            <a:t>Prueba VIH, Paquete Prevención</a:t>
          </a:r>
        </a:p>
      </dgm:t>
    </dgm:pt>
    <dgm:pt modelId="{E03DADC1-1523-4A59-8012-D09A51CF2F0A}" type="parTrans" cxnId="{EEBDB873-2EAE-42F7-BBD3-2A190F2B8F57}">
      <dgm:prSet/>
      <dgm:spPr/>
      <dgm:t>
        <a:bodyPr/>
        <a:lstStyle/>
        <a:p>
          <a:endParaRPr lang="es-MX" sz="2400"/>
        </a:p>
      </dgm:t>
    </dgm:pt>
    <dgm:pt modelId="{06BE920D-A319-4B12-B4B9-E520C7731E5A}" type="sibTrans" cxnId="{EEBDB873-2EAE-42F7-BBD3-2A190F2B8F57}">
      <dgm:prSet/>
      <dgm:spPr/>
      <dgm:t>
        <a:bodyPr/>
        <a:lstStyle/>
        <a:p>
          <a:endParaRPr lang="es-MX" sz="2400"/>
        </a:p>
      </dgm:t>
    </dgm:pt>
    <dgm:pt modelId="{37478E16-AB63-41BD-A90C-BE09B503B36B}">
      <dgm:prSet phldrT="[Texto]" custT="1"/>
      <dgm:spPr/>
      <dgm:t>
        <a:bodyPr/>
        <a:lstStyle/>
        <a:p>
          <a:r>
            <a:rPr lang="es-MX" sz="1800" dirty="0"/>
            <a:t>Estrategias para Búsqueda de Positivos: NAP, NAC </a:t>
          </a:r>
        </a:p>
      </dgm:t>
    </dgm:pt>
    <dgm:pt modelId="{1FECE930-E58F-4AE1-93BC-BEA963690826}" type="parTrans" cxnId="{AFCE13E6-F8E5-4A63-8899-C37EADBE06B0}">
      <dgm:prSet/>
      <dgm:spPr/>
      <dgm:t>
        <a:bodyPr/>
        <a:lstStyle/>
        <a:p>
          <a:endParaRPr lang="es-MX" sz="2400"/>
        </a:p>
      </dgm:t>
    </dgm:pt>
    <dgm:pt modelId="{DA6BE6D5-5F02-442E-B36F-0B3ECFB31807}" type="sibTrans" cxnId="{AFCE13E6-F8E5-4A63-8899-C37EADBE06B0}">
      <dgm:prSet/>
      <dgm:spPr/>
      <dgm:t>
        <a:bodyPr/>
        <a:lstStyle/>
        <a:p>
          <a:endParaRPr lang="es-MX" sz="2400"/>
        </a:p>
      </dgm:t>
    </dgm:pt>
    <dgm:pt modelId="{473B039D-4F09-46E3-8584-518F71AB76FF}">
      <dgm:prSet custT="1"/>
      <dgm:spPr/>
      <dgm:t>
        <a:bodyPr/>
        <a:lstStyle/>
        <a:p>
          <a:r>
            <a:rPr lang="es-MX" sz="1800" dirty="0"/>
            <a:t>Estrategia Prevención PrEP</a:t>
          </a:r>
        </a:p>
      </dgm:t>
    </dgm:pt>
    <dgm:pt modelId="{8A78386E-A1EC-4549-A3B8-14D50523BFDF}" type="parTrans" cxnId="{FB411C0F-4793-4544-819B-0ED722D10BED}">
      <dgm:prSet/>
      <dgm:spPr/>
      <dgm:t>
        <a:bodyPr/>
        <a:lstStyle/>
        <a:p>
          <a:endParaRPr lang="es-MX" sz="2400"/>
        </a:p>
      </dgm:t>
    </dgm:pt>
    <dgm:pt modelId="{8D7FA510-D54E-4BAC-832F-DAB8653F0F4B}" type="sibTrans" cxnId="{FB411C0F-4793-4544-819B-0ED722D10BED}">
      <dgm:prSet/>
      <dgm:spPr/>
      <dgm:t>
        <a:bodyPr/>
        <a:lstStyle/>
        <a:p>
          <a:endParaRPr lang="es-MX" sz="2400"/>
        </a:p>
      </dgm:t>
    </dgm:pt>
    <dgm:pt modelId="{AC769DF0-D87C-40B8-AA49-01C6F061216B}">
      <dgm:prSet custT="1"/>
      <dgm:spPr/>
      <dgm:t>
        <a:bodyPr/>
        <a:lstStyle/>
        <a:p>
          <a:r>
            <a:rPr lang="es-MX" sz="1800" dirty="0"/>
            <a:t>Estrategia  Auto Prueba </a:t>
          </a:r>
        </a:p>
        <a:p>
          <a:r>
            <a:rPr lang="es-MX" sz="1800" dirty="0"/>
            <a:t> 1) Asistida </a:t>
          </a:r>
        </a:p>
        <a:p>
          <a:r>
            <a:rPr lang="es-MX" sz="1800" dirty="0"/>
            <a:t>2)Entorno Privado</a:t>
          </a:r>
        </a:p>
      </dgm:t>
    </dgm:pt>
    <dgm:pt modelId="{41CE0519-F004-454B-97E8-596E7F79C51B}" type="parTrans" cxnId="{6F10CB66-EF48-4690-ABD7-3216E87317BB}">
      <dgm:prSet/>
      <dgm:spPr/>
      <dgm:t>
        <a:bodyPr/>
        <a:lstStyle/>
        <a:p>
          <a:endParaRPr lang="es-MX" sz="2400"/>
        </a:p>
      </dgm:t>
    </dgm:pt>
    <dgm:pt modelId="{0B24F932-35DF-4762-AB37-FD3E43C00099}" type="sibTrans" cxnId="{6F10CB66-EF48-4690-ABD7-3216E87317BB}">
      <dgm:prSet/>
      <dgm:spPr/>
      <dgm:t>
        <a:bodyPr/>
        <a:lstStyle/>
        <a:p>
          <a:endParaRPr lang="es-MX" sz="2400"/>
        </a:p>
      </dgm:t>
    </dgm:pt>
    <dgm:pt modelId="{489DE1E3-831D-414A-BFAC-1CC3E718E3FC}">
      <dgm:prSet custT="1"/>
      <dgm:spPr/>
      <dgm:t>
        <a:bodyPr/>
        <a:lstStyle/>
        <a:p>
          <a:r>
            <a:rPr lang="es-MX" sz="1800" dirty="0"/>
            <a:t>  Estrategia de Prevención de la transmisión materno infantil y sífilis</a:t>
          </a:r>
        </a:p>
      </dgm:t>
    </dgm:pt>
    <dgm:pt modelId="{9258C096-82F2-46E2-B1BF-568E1B3B35BF}" type="parTrans" cxnId="{0C708523-89F4-4E95-92C6-BE0C55D17FE5}">
      <dgm:prSet/>
      <dgm:spPr/>
      <dgm:t>
        <a:bodyPr/>
        <a:lstStyle/>
        <a:p>
          <a:endParaRPr lang="es-MX" sz="2400"/>
        </a:p>
      </dgm:t>
    </dgm:pt>
    <dgm:pt modelId="{4A55697C-A19D-4528-9E47-2B31B4E118C1}" type="sibTrans" cxnId="{0C708523-89F4-4E95-92C6-BE0C55D17FE5}">
      <dgm:prSet/>
      <dgm:spPr/>
      <dgm:t>
        <a:bodyPr/>
        <a:lstStyle/>
        <a:p>
          <a:endParaRPr lang="es-MX" sz="2400"/>
        </a:p>
      </dgm:t>
    </dgm:pt>
    <dgm:pt modelId="{B8DDF6FA-8109-40FF-9479-A883CBD304A4}">
      <dgm:prSet custT="1"/>
      <dgm:spPr/>
      <dgm:t>
        <a:bodyPr/>
        <a:lstStyle/>
        <a:p>
          <a:r>
            <a:rPr lang="es-MX" sz="1800" dirty="0"/>
            <a:t>Estrategia de Tratamiento cuido y apoyo</a:t>
          </a:r>
        </a:p>
      </dgm:t>
    </dgm:pt>
    <dgm:pt modelId="{17A2479E-C4FF-44E6-A4A3-DBB20A051013}" type="parTrans" cxnId="{7EEFDEFC-3C23-4212-91D2-A16C918EB791}">
      <dgm:prSet/>
      <dgm:spPr/>
      <dgm:t>
        <a:bodyPr/>
        <a:lstStyle/>
        <a:p>
          <a:endParaRPr lang="es-MX" sz="2400"/>
        </a:p>
      </dgm:t>
    </dgm:pt>
    <dgm:pt modelId="{9C7FD172-87F3-4955-BDE3-9DB57A5285F3}" type="sibTrans" cxnId="{7EEFDEFC-3C23-4212-91D2-A16C918EB791}">
      <dgm:prSet/>
      <dgm:spPr/>
      <dgm:t>
        <a:bodyPr/>
        <a:lstStyle/>
        <a:p>
          <a:endParaRPr lang="es-MX" sz="2400"/>
        </a:p>
      </dgm:t>
    </dgm:pt>
    <dgm:pt modelId="{31A89AC7-7EA2-4F2F-855E-90122F5B3415}" type="pres">
      <dgm:prSet presAssocID="{E8384736-7124-45A0-ACC3-F4680FFD3480}" presName="cycle" presStyleCnt="0">
        <dgm:presLayoutVars>
          <dgm:dir/>
          <dgm:resizeHandles val="exact"/>
        </dgm:presLayoutVars>
      </dgm:prSet>
      <dgm:spPr/>
    </dgm:pt>
    <dgm:pt modelId="{CE01A626-AD7A-434B-A45A-F7954241D76E}" type="pres">
      <dgm:prSet presAssocID="{7FAF25CA-4B3D-4453-ABD4-D5E61C7DC004}" presName="node" presStyleLbl="node1" presStyleIdx="0" presStyleCnt="6" custScaleX="112420" custScaleY="156183">
        <dgm:presLayoutVars>
          <dgm:bulletEnabled val="1"/>
        </dgm:presLayoutVars>
      </dgm:prSet>
      <dgm:spPr/>
    </dgm:pt>
    <dgm:pt modelId="{B8776272-F5B9-4797-832B-E795457B75DE}" type="pres">
      <dgm:prSet presAssocID="{7FAF25CA-4B3D-4453-ABD4-D5E61C7DC004}" presName="spNode" presStyleCnt="0"/>
      <dgm:spPr/>
    </dgm:pt>
    <dgm:pt modelId="{6EFA002F-6108-4D9C-AABA-72E2D1B138D0}" type="pres">
      <dgm:prSet presAssocID="{06BE920D-A319-4B12-B4B9-E520C7731E5A}" presName="sibTrans" presStyleLbl="sibTrans1D1" presStyleIdx="0" presStyleCnt="6"/>
      <dgm:spPr/>
    </dgm:pt>
    <dgm:pt modelId="{75C8F028-BDF1-42E8-A27F-90ADECE98B6B}" type="pres">
      <dgm:prSet presAssocID="{37478E16-AB63-41BD-A90C-BE09B503B36B}" presName="node" presStyleLbl="node1" presStyleIdx="1" presStyleCnt="6" custScaleY="118769">
        <dgm:presLayoutVars>
          <dgm:bulletEnabled val="1"/>
        </dgm:presLayoutVars>
      </dgm:prSet>
      <dgm:spPr/>
    </dgm:pt>
    <dgm:pt modelId="{0FE9828E-4B0A-414C-BF1B-153CC67F1E56}" type="pres">
      <dgm:prSet presAssocID="{37478E16-AB63-41BD-A90C-BE09B503B36B}" presName="spNode" presStyleCnt="0"/>
      <dgm:spPr/>
    </dgm:pt>
    <dgm:pt modelId="{6950EE79-E323-41E9-944E-3F320B5C13A1}" type="pres">
      <dgm:prSet presAssocID="{DA6BE6D5-5F02-442E-B36F-0B3ECFB31807}" presName="sibTrans" presStyleLbl="sibTrans1D1" presStyleIdx="1" presStyleCnt="6"/>
      <dgm:spPr/>
    </dgm:pt>
    <dgm:pt modelId="{D822F4A0-CF19-4537-A893-704796DE1708}" type="pres">
      <dgm:prSet presAssocID="{473B039D-4F09-46E3-8584-518F71AB76FF}" presName="node" presStyleLbl="node1" presStyleIdx="2" presStyleCnt="6">
        <dgm:presLayoutVars>
          <dgm:bulletEnabled val="1"/>
        </dgm:presLayoutVars>
      </dgm:prSet>
      <dgm:spPr/>
    </dgm:pt>
    <dgm:pt modelId="{D103415E-9701-4A2B-92DC-3F2CC57566EF}" type="pres">
      <dgm:prSet presAssocID="{473B039D-4F09-46E3-8584-518F71AB76FF}" presName="spNode" presStyleCnt="0"/>
      <dgm:spPr/>
    </dgm:pt>
    <dgm:pt modelId="{31239D82-2018-4D0B-8574-A8C34E49F95A}" type="pres">
      <dgm:prSet presAssocID="{8D7FA510-D54E-4BAC-832F-DAB8653F0F4B}" presName="sibTrans" presStyleLbl="sibTrans1D1" presStyleIdx="2" presStyleCnt="6"/>
      <dgm:spPr/>
    </dgm:pt>
    <dgm:pt modelId="{0882010D-7C93-43CC-B7E6-4AF5EE56C81E}" type="pres">
      <dgm:prSet presAssocID="{AC769DF0-D87C-40B8-AA49-01C6F061216B}" presName="node" presStyleLbl="node1" presStyleIdx="3" presStyleCnt="6" custScaleX="114961">
        <dgm:presLayoutVars>
          <dgm:bulletEnabled val="1"/>
        </dgm:presLayoutVars>
      </dgm:prSet>
      <dgm:spPr/>
    </dgm:pt>
    <dgm:pt modelId="{B2A835B4-6FFA-45A9-B02C-BE9B4B43A353}" type="pres">
      <dgm:prSet presAssocID="{AC769DF0-D87C-40B8-AA49-01C6F061216B}" presName="spNode" presStyleCnt="0"/>
      <dgm:spPr/>
    </dgm:pt>
    <dgm:pt modelId="{395BB030-D24D-418A-9D8E-EFBFEAFAF920}" type="pres">
      <dgm:prSet presAssocID="{0B24F932-35DF-4762-AB37-FD3E43C00099}" presName="sibTrans" presStyleLbl="sibTrans1D1" presStyleIdx="3" presStyleCnt="6"/>
      <dgm:spPr/>
    </dgm:pt>
    <dgm:pt modelId="{7C0BC9DE-C084-4403-AE2B-69EFF3858295}" type="pres">
      <dgm:prSet presAssocID="{489DE1E3-831D-414A-BFAC-1CC3E718E3FC}" presName="node" presStyleLbl="node1" presStyleIdx="4" presStyleCnt="6" custScaleX="123930" custScaleY="110367">
        <dgm:presLayoutVars>
          <dgm:bulletEnabled val="1"/>
        </dgm:presLayoutVars>
      </dgm:prSet>
      <dgm:spPr/>
    </dgm:pt>
    <dgm:pt modelId="{F528CDA7-883A-494B-8DE2-E7D99F5EB2D8}" type="pres">
      <dgm:prSet presAssocID="{489DE1E3-831D-414A-BFAC-1CC3E718E3FC}" presName="spNode" presStyleCnt="0"/>
      <dgm:spPr/>
    </dgm:pt>
    <dgm:pt modelId="{8A214067-F7DE-4877-A60A-51A22D10C046}" type="pres">
      <dgm:prSet presAssocID="{4A55697C-A19D-4528-9E47-2B31B4E118C1}" presName="sibTrans" presStyleLbl="sibTrans1D1" presStyleIdx="4" presStyleCnt="6"/>
      <dgm:spPr/>
    </dgm:pt>
    <dgm:pt modelId="{D8769C17-AD24-4D7C-BB7F-C5D013090D9C}" type="pres">
      <dgm:prSet presAssocID="{B8DDF6FA-8109-40FF-9479-A883CBD304A4}" presName="node" presStyleLbl="node1" presStyleIdx="5" presStyleCnt="6" custScaleY="118769">
        <dgm:presLayoutVars>
          <dgm:bulletEnabled val="1"/>
        </dgm:presLayoutVars>
      </dgm:prSet>
      <dgm:spPr/>
    </dgm:pt>
    <dgm:pt modelId="{C913FABB-7350-4089-AC19-4B43867572E1}" type="pres">
      <dgm:prSet presAssocID="{B8DDF6FA-8109-40FF-9479-A883CBD304A4}" presName="spNode" presStyleCnt="0"/>
      <dgm:spPr/>
    </dgm:pt>
    <dgm:pt modelId="{418D686A-E0D2-4F1C-8818-0663CDB40539}" type="pres">
      <dgm:prSet presAssocID="{9C7FD172-87F3-4955-BDE3-9DB57A5285F3}" presName="sibTrans" presStyleLbl="sibTrans1D1" presStyleIdx="5" presStyleCnt="6"/>
      <dgm:spPr/>
    </dgm:pt>
  </dgm:ptLst>
  <dgm:cxnLst>
    <dgm:cxn modelId="{25D9EA00-4147-4B32-8AA2-9620472BD07E}" type="presOf" srcId="{7FAF25CA-4B3D-4453-ABD4-D5E61C7DC004}" destId="{CE01A626-AD7A-434B-A45A-F7954241D76E}" srcOrd="0" destOrd="0" presId="urn:microsoft.com/office/officeart/2005/8/layout/cycle5"/>
    <dgm:cxn modelId="{2E56050C-55FC-4E16-8E02-DC3B3EA70271}" type="presOf" srcId="{9C7FD172-87F3-4955-BDE3-9DB57A5285F3}" destId="{418D686A-E0D2-4F1C-8818-0663CDB40539}" srcOrd="0" destOrd="0" presId="urn:microsoft.com/office/officeart/2005/8/layout/cycle5"/>
    <dgm:cxn modelId="{FB411C0F-4793-4544-819B-0ED722D10BED}" srcId="{E8384736-7124-45A0-ACC3-F4680FFD3480}" destId="{473B039D-4F09-46E3-8584-518F71AB76FF}" srcOrd="2" destOrd="0" parTransId="{8A78386E-A1EC-4549-A3B8-14D50523BFDF}" sibTransId="{8D7FA510-D54E-4BAC-832F-DAB8653F0F4B}"/>
    <dgm:cxn modelId="{B336CD1D-8BDD-46AB-AF80-2BAFD8F1863C}" type="presOf" srcId="{8D7FA510-D54E-4BAC-832F-DAB8653F0F4B}" destId="{31239D82-2018-4D0B-8574-A8C34E49F95A}" srcOrd="0" destOrd="0" presId="urn:microsoft.com/office/officeart/2005/8/layout/cycle5"/>
    <dgm:cxn modelId="{0C708523-89F4-4E95-92C6-BE0C55D17FE5}" srcId="{E8384736-7124-45A0-ACC3-F4680FFD3480}" destId="{489DE1E3-831D-414A-BFAC-1CC3E718E3FC}" srcOrd="4" destOrd="0" parTransId="{9258C096-82F2-46E2-B1BF-568E1B3B35BF}" sibTransId="{4A55697C-A19D-4528-9E47-2B31B4E118C1}"/>
    <dgm:cxn modelId="{BFBF5343-AB33-4894-A766-3A9446E247B1}" type="presOf" srcId="{06BE920D-A319-4B12-B4B9-E520C7731E5A}" destId="{6EFA002F-6108-4D9C-AABA-72E2D1B138D0}" srcOrd="0" destOrd="0" presId="urn:microsoft.com/office/officeart/2005/8/layout/cycle5"/>
    <dgm:cxn modelId="{6F10CB66-EF48-4690-ABD7-3216E87317BB}" srcId="{E8384736-7124-45A0-ACC3-F4680FFD3480}" destId="{AC769DF0-D87C-40B8-AA49-01C6F061216B}" srcOrd="3" destOrd="0" parTransId="{41CE0519-F004-454B-97E8-596E7F79C51B}" sibTransId="{0B24F932-35DF-4762-AB37-FD3E43C00099}"/>
    <dgm:cxn modelId="{CE3D5B4C-0A30-476B-AEE4-F58A3DFC1574}" type="presOf" srcId="{DA6BE6D5-5F02-442E-B36F-0B3ECFB31807}" destId="{6950EE79-E323-41E9-944E-3F320B5C13A1}" srcOrd="0" destOrd="0" presId="urn:microsoft.com/office/officeart/2005/8/layout/cycle5"/>
    <dgm:cxn modelId="{EEBDB873-2EAE-42F7-BBD3-2A190F2B8F57}" srcId="{E8384736-7124-45A0-ACC3-F4680FFD3480}" destId="{7FAF25CA-4B3D-4453-ABD4-D5E61C7DC004}" srcOrd="0" destOrd="0" parTransId="{E03DADC1-1523-4A59-8012-D09A51CF2F0A}" sibTransId="{06BE920D-A319-4B12-B4B9-E520C7731E5A}"/>
    <dgm:cxn modelId="{1F9C5777-2065-41E0-BC2C-7ADE20134BD5}" type="presOf" srcId="{0B24F932-35DF-4762-AB37-FD3E43C00099}" destId="{395BB030-D24D-418A-9D8E-EFBFEAFAF920}" srcOrd="0" destOrd="0" presId="urn:microsoft.com/office/officeart/2005/8/layout/cycle5"/>
    <dgm:cxn modelId="{EE7FD257-DE04-4D93-BF97-3FB64BEA8D6D}" type="presOf" srcId="{E8384736-7124-45A0-ACC3-F4680FFD3480}" destId="{31A89AC7-7EA2-4F2F-855E-90122F5B3415}" srcOrd="0" destOrd="0" presId="urn:microsoft.com/office/officeart/2005/8/layout/cycle5"/>
    <dgm:cxn modelId="{659636AA-E6E4-49EC-A370-78564A0B31CA}" type="presOf" srcId="{AC769DF0-D87C-40B8-AA49-01C6F061216B}" destId="{0882010D-7C93-43CC-B7E6-4AF5EE56C81E}" srcOrd="0" destOrd="0" presId="urn:microsoft.com/office/officeart/2005/8/layout/cycle5"/>
    <dgm:cxn modelId="{F51DB0B8-A3CF-426C-9C0E-777043E00C2C}" type="presOf" srcId="{B8DDF6FA-8109-40FF-9479-A883CBD304A4}" destId="{D8769C17-AD24-4D7C-BB7F-C5D013090D9C}" srcOrd="0" destOrd="0" presId="urn:microsoft.com/office/officeart/2005/8/layout/cycle5"/>
    <dgm:cxn modelId="{AC7033BC-8649-4A51-9FA3-F18EAD6AECFB}" type="presOf" srcId="{4A55697C-A19D-4528-9E47-2B31B4E118C1}" destId="{8A214067-F7DE-4877-A60A-51A22D10C046}" srcOrd="0" destOrd="0" presId="urn:microsoft.com/office/officeart/2005/8/layout/cycle5"/>
    <dgm:cxn modelId="{AFC71AE5-8BA5-4517-BFA6-CEEBA1AF691A}" type="presOf" srcId="{473B039D-4F09-46E3-8584-518F71AB76FF}" destId="{D822F4A0-CF19-4537-A893-704796DE1708}" srcOrd="0" destOrd="0" presId="urn:microsoft.com/office/officeart/2005/8/layout/cycle5"/>
    <dgm:cxn modelId="{AFCE13E6-F8E5-4A63-8899-C37EADBE06B0}" srcId="{E8384736-7124-45A0-ACC3-F4680FFD3480}" destId="{37478E16-AB63-41BD-A90C-BE09B503B36B}" srcOrd="1" destOrd="0" parTransId="{1FECE930-E58F-4AE1-93BC-BEA963690826}" sibTransId="{DA6BE6D5-5F02-442E-B36F-0B3ECFB31807}"/>
    <dgm:cxn modelId="{C9B386F3-8715-4FD7-8336-2DF3ED39F743}" type="presOf" srcId="{489DE1E3-831D-414A-BFAC-1CC3E718E3FC}" destId="{7C0BC9DE-C084-4403-AE2B-69EFF3858295}" srcOrd="0" destOrd="0" presId="urn:microsoft.com/office/officeart/2005/8/layout/cycle5"/>
    <dgm:cxn modelId="{7EEFDEFC-3C23-4212-91D2-A16C918EB791}" srcId="{E8384736-7124-45A0-ACC3-F4680FFD3480}" destId="{B8DDF6FA-8109-40FF-9479-A883CBD304A4}" srcOrd="5" destOrd="0" parTransId="{17A2479E-C4FF-44E6-A4A3-DBB20A051013}" sibTransId="{9C7FD172-87F3-4955-BDE3-9DB57A5285F3}"/>
    <dgm:cxn modelId="{26EF46FF-0AD2-4817-84B8-8EE90EF9CEC6}" type="presOf" srcId="{37478E16-AB63-41BD-A90C-BE09B503B36B}" destId="{75C8F028-BDF1-42E8-A27F-90ADECE98B6B}" srcOrd="0" destOrd="0" presId="urn:microsoft.com/office/officeart/2005/8/layout/cycle5"/>
    <dgm:cxn modelId="{FA93D749-73EB-49DD-933B-6212AAE20606}" type="presParOf" srcId="{31A89AC7-7EA2-4F2F-855E-90122F5B3415}" destId="{CE01A626-AD7A-434B-A45A-F7954241D76E}" srcOrd="0" destOrd="0" presId="urn:microsoft.com/office/officeart/2005/8/layout/cycle5"/>
    <dgm:cxn modelId="{93ECFC4E-6DEF-4538-B6ED-C59DE62EC450}" type="presParOf" srcId="{31A89AC7-7EA2-4F2F-855E-90122F5B3415}" destId="{B8776272-F5B9-4797-832B-E795457B75DE}" srcOrd="1" destOrd="0" presId="urn:microsoft.com/office/officeart/2005/8/layout/cycle5"/>
    <dgm:cxn modelId="{4AA806AD-F748-4417-B207-EF8E506F9704}" type="presParOf" srcId="{31A89AC7-7EA2-4F2F-855E-90122F5B3415}" destId="{6EFA002F-6108-4D9C-AABA-72E2D1B138D0}" srcOrd="2" destOrd="0" presId="urn:microsoft.com/office/officeart/2005/8/layout/cycle5"/>
    <dgm:cxn modelId="{A9A89CAB-0546-442E-8BBA-FB67033AF23A}" type="presParOf" srcId="{31A89AC7-7EA2-4F2F-855E-90122F5B3415}" destId="{75C8F028-BDF1-42E8-A27F-90ADECE98B6B}" srcOrd="3" destOrd="0" presId="urn:microsoft.com/office/officeart/2005/8/layout/cycle5"/>
    <dgm:cxn modelId="{AFE95DF6-C2D0-4182-B9C9-6B07516838F4}" type="presParOf" srcId="{31A89AC7-7EA2-4F2F-855E-90122F5B3415}" destId="{0FE9828E-4B0A-414C-BF1B-153CC67F1E56}" srcOrd="4" destOrd="0" presId="urn:microsoft.com/office/officeart/2005/8/layout/cycle5"/>
    <dgm:cxn modelId="{8A65017E-FB49-4882-B603-7D08DE7D546A}" type="presParOf" srcId="{31A89AC7-7EA2-4F2F-855E-90122F5B3415}" destId="{6950EE79-E323-41E9-944E-3F320B5C13A1}" srcOrd="5" destOrd="0" presId="urn:microsoft.com/office/officeart/2005/8/layout/cycle5"/>
    <dgm:cxn modelId="{E393125E-32BF-4B6F-8B1F-FC927114F18A}" type="presParOf" srcId="{31A89AC7-7EA2-4F2F-855E-90122F5B3415}" destId="{D822F4A0-CF19-4537-A893-704796DE1708}" srcOrd="6" destOrd="0" presId="urn:microsoft.com/office/officeart/2005/8/layout/cycle5"/>
    <dgm:cxn modelId="{546EBB47-0B62-4CF6-9776-486783B0B6AE}" type="presParOf" srcId="{31A89AC7-7EA2-4F2F-855E-90122F5B3415}" destId="{D103415E-9701-4A2B-92DC-3F2CC57566EF}" srcOrd="7" destOrd="0" presId="urn:microsoft.com/office/officeart/2005/8/layout/cycle5"/>
    <dgm:cxn modelId="{C1FD376F-937A-4AD9-8D0E-7D42E4942C23}" type="presParOf" srcId="{31A89AC7-7EA2-4F2F-855E-90122F5B3415}" destId="{31239D82-2018-4D0B-8574-A8C34E49F95A}" srcOrd="8" destOrd="0" presId="urn:microsoft.com/office/officeart/2005/8/layout/cycle5"/>
    <dgm:cxn modelId="{1A504C94-78B7-4D3F-B4D4-B2BC662DD275}" type="presParOf" srcId="{31A89AC7-7EA2-4F2F-855E-90122F5B3415}" destId="{0882010D-7C93-43CC-B7E6-4AF5EE56C81E}" srcOrd="9" destOrd="0" presId="urn:microsoft.com/office/officeart/2005/8/layout/cycle5"/>
    <dgm:cxn modelId="{7C3013B1-796A-4BB4-9BB1-EA1061CFE2EE}" type="presParOf" srcId="{31A89AC7-7EA2-4F2F-855E-90122F5B3415}" destId="{B2A835B4-6FFA-45A9-B02C-BE9B4B43A353}" srcOrd="10" destOrd="0" presId="urn:microsoft.com/office/officeart/2005/8/layout/cycle5"/>
    <dgm:cxn modelId="{E3C2B469-29AB-4EFF-B04A-42B81E7CF879}" type="presParOf" srcId="{31A89AC7-7EA2-4F2F-855E-90122F5B3415}" destId="{395BB030-D24D-418A-9D8E-EFBFEAFAF920}" srcOrd="11" destOrd="0" presId="urn:microsoft.com/office/officeart/2005/8/layout/cycle5"/>
    <dgm:cxn modelId="{B48CE117-A2DF-4E49-904C-0B20A73C5704}" type="presParOf" srcId="{31A89AC7-7EA2-4F2F-855E-90122F5B3415}" destId="{7C0BC9DE-C084-4403-AE2B-69EFF3858295}" srcOrd="12" destOrd="0" presId="urn:microsoft.com/office/officeart/2005/8/layout/cycle5"/>
    <dgm:cxn modelId="{E3BDA0C3-8620-40B1-BD30-0F668C8ECBA9}" type="presParOf" srcId="{31A89AC7-7EA2-4F2F-855E-90122F5B3415}" destId="{F528CDA7-883A-494B-8DE2-E7D99F5EB2D8}" srcOrd="13" destOrd="0" presId="urn:microsoft.com/office/officeart/2005/8/layout/cycle5"/>
    <dgm:cxn modelId="{B9E92295-CC5E-45A8-AC66-224B13AD6472}" type="presParOf" srcId="{31A89AC7-7EA2-4F2F-855E-90122F5B3415}" destId="{8A214067-F7DE-4877-A60A-51A22D10C046}" srcOrd="14" destOrd="0" presId="urn:microsoft.com/office/officeart/2005/8/layout/cycle5"/>
    <dgm:cxn modelId="{DD47BA38-225F-4566-96BB-3AA1C22A6AB9}" type="presParOf" srcId="{31A89AC7-7EA2-4F2F-855E-90122F5B3415}" destId="{D8769C17-AD24-4D7C-BB7F-C5D013090D9C}" srcOrd="15" destOrd="0" presId="urn:microsoft.com/office/officeart/2005/8/layout/cycle5"/>
    <dgm:cxn modelId="{1CB98894-9836-46C0-A9FD-2D756D9DA2A8}" type="presParOf" srcId="{31A89AC7-7EA2-4F2F-855E-90122F5B3415}" destId="{C913FABB-7350-4089-AC19-4B43867572E1}" srcOrd="16" destOrd="0" presId="urn:microsoft.com/office/officeart/2005/8/layout/cycle5"/>
    <dgm:cxn modelId="{167E3077-7CE1-4987-A35A-8808B801D375}" type="presParOf" srcId="{31A89AC7-7EA2-4F2F-855E-90122F5B3415}" destId="{418D686A-E0D2-4F1C-8818-0663CDB40539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384736-7124-45A0-ACC3-F4680FFD3480}" type="doc">
      <dgm:prSet loTypeId="urn:microsoft.com/office/officeart/2005/8/layout/hList7" loCatId="relationship" qsTypeId="urn:microsoft.com/office/officeart/2005/8/quickstyle/simple1" qsCatId="simple" csTypeId="urn:microsoft.com/office/officeart/2005/8/colors/colorful5" csCatId="colorful" phldr="1"/>
      <dgm:spPr/>
    </dgm:pt>
    <dgm:pt modelId="{7FAF25CA-4B3D-4453-ABD4-D5E61C7DC004}">
      <dgm:prSet phldrT="[Texto]" custT="1"/>
      <dgm:spPr/>
      <dgm:t>
        <a:bodyPr/>
        <a:lstStyle/>
        <a:p>
          <a:r>
            <a:rPr lang="es-MX" sz="2400" dirty="0">
              <a:solidFill>
                <a:schemeClr val="tx1"/>
              </a:solidFill>
            </a:rPr>
            <a:t>Estrategia de </a:t>
          </a:r>
          <a:r>
            <a:rPr lang="es-SV" sz="2400" b="0" i="0" dirty="0">
              <a:solidFill>
                <a:schemeClr val="tx1"/>
              </a:solidFill>
              <a:effectLst/>
              <a:latin typeface="Bembo Std" panose="02020605060306020A03" pitchFamily="18" charset="0"/>
            </a:rPr>
            <a:t>Detección temprana de casos de TB, con enfoque en grupos vulnerables PPL, Coinfección TB/VIH, </a:t>
          </a:r>
          <a:r>
            <a:rPr lang="es-SV" sz="2400" b="0" i="0" dirty="0" err="1">
              <a:solidFill>
                <a:schemeClr val="tx1"/>
              </a:solidFill>
              <a:effectLst/>
              <a:latin typeface="Bembo Std" panose="02020605060306020A03" pitchFamily="18" charset="0"/>
            </a:rPr>
            <a:t>ECNo</a:t>
          </a:r>
          <a:r>
            <a:rPr lang="es-SV" sz="2400" b="0" i="0" dirty="0">
              <a:solidFill>
                <a:schemeClr val="tx1"/>
              </a:solidFill>
              <a:effectLst/>
              <a:latin typeface="Bembo Std" panose="02020605060306020A03" pitchFamily="18" charset="0"/>
            </a:rPr>
            <a:t> Transmisibles</a:t>
          </a:r>
          <a:endParaRPr lang="es-MX" sz="2400" dirty="0">
            <a:solidFill>
              <a:schemeClr val="tx1"/>
            </a:solidFill>
          </a:endParaRPr>
        </a:p>
      </dgm:t>
    </dgm:pt>
    <dgm:pt modelId="{E03DADC1-1523-4A59-8012-D09A51CF2F0A}" type="parTrans" cxnId="{EEBDB873-2EAE-42F7-BBD3-2A190F2B8F57}">
      <dgm:prSet/>
      <dgm:spPr/>
      <dgm:t>
        <a:bodyPr/>
        <a:lstStyle/>
        <a:p>
          <a:endParaRPr lang="es-MX" sz="2800"/>
        </a:p>
      </dgm:t>
    </dgm:pt>
    <dgm:pt modelId="{06BE920D-A319-4B12-B4B9-E520C7731E5A}" type="sibTrans" cxnId="{EEBDB873-2EAE-42F7-BBD3-2A190F2B8F57}">
      <dgm:prSet/>
      <dgm:spPr/>
      <dgm:t>
        <a:bodyPr/>
        <a:lstStyle/>
        <a:p>
          <a:endParaRPr lang="es-MX" sz="2800"/>
        </a:p>
      </dgm:t>
    </dgm:pt>
    <dgm:pt modelId="{37478E16-AB63-41BD-A90C-BE09B503B36B}">
      <dgm:prSet phldrT="[Texto]" custT="1"/>
      <dgm:spPr/>
      <dgm:t>
        <a:bodyPr/>
        <a:lstStyle/>
        <a:p>
          <a:r>
            <a:rPr lang="es-MX" sz="2800" dirty="0">
              <a:solidFill>
                <a:schemeClr val="tx1"/>
              </a:solidFill>
            </a:rPr>
            <a:t>Estrategia</a:t>
          </a:r>
          <a:r>
            <a:rPr lang="es-SV" sz="2800" b="0" i="0" dirty="0">
              <a:solidFill>
                <a:schemeClr val="tx1"/>
              </a:solidFill>
              <a:effectLst/>
              <a:latin typeface="Bembo Std" panose="02020605060306020A03" pitchFamily="18" charset="0"/>
            </a:rPr>
            <a:t> tratamiento de los casos de tuberculosis en todas sus formas.</a:t>
          </a:r>
          <a:endParaRPr lang="es-MX" sz="2800" dirty="0">
            <a:solidFill>
              <a:schemeClr val="tx1"/>
            </a:solidFill>
          </a:endParaRPr>
        </a:p>
      </dgm:t>
    </dgm:pt>
    <dgm:pt modelId="{1FECE930-E58F-4AE1-93BC-BEA963690826}" type="parTrans" cxnId="{AFCE13E6-F8E5-4A63-8899-C37EADBE06B0}">
      <dgm:prSet/>
      <dgm:spPr/>
      <dgm:t>
        <a:bodyPr/>
        <a:lstStyle/>
        <a:p>
          <a:endParaRPr lang="es-MX" sz="2800"/>
        </a:p>
      </dgm:t>
    </dgm:pt>
    <dgm:pt modelId="{DA6BE6D5-5F02-442E-B36F-0B3ECFB31807}" type="sibTrans" cxnId="{AFCE13E6-F8E5-4A63-8899-C37EADBE06B0}">
      <dgm:prSet/>
      <dgm:spPr/>
      <dgm:t>
        <a:bodyPr/>
        <a:lstStyle/>
        <a:p>
          <a:endParaRPr lang="es-MX" sz="2800"/>
        </a:p>
      </dgm:t>
    </dgm:pt>
    <dgm:pt modelId="{473B039D-4F09-46E3-8584-518F71AB76FF}">
      <dgm:prSet custT="1"/>
      <dgm:spPr/>
      <dgm:t>
        <a:bodyPr/>
        <a:lstStyle/>
        <a:p>
          <a:r>
            <a:rPr lang="es-SV" sz="2800" b="0" i="0" dirty="0">
              <a:solidFill>
                <a:srgbClr val="000000"/>
              </a:solidFill>
              <a:effectLst/>
              <a:latin typeface="Bembo Std" panose="02020605060306020A03" pitchFamily="18" charset="0"/>
            </a:rPr>
            <a:t>Atención integral a grupos de mayor riesgo de TB</a:t>
          </a:r>
        </a:p>
        <a:p>
          <a:r>
            <a:rPr lang="es-MX" sz="2800" dirty="0"/>
            <a:t>Tratamiento Prevención  Infección Latente de Tuberculosis</a:t>
          </a:r>
        </a:p>
      </dgm:t>
    </dgm:pt>
    <dgm:pt modelId="{8A78386E-A1EC-4549-A3B8-14D50523BFDF}" type="parTrans" cxnId="{FB411C0F-4793-4544-819B-0ED722D10BED}">
      <dgm:prSet/>
      <dgm:spPr/>
      <dgm:t>
        <a:bodyPr/>
        <a:lstStyle/>
        <a:p>
          <a:endParaRPr lang="es-MX" sz="2800"/>
        </a:p>
      </dgm:t>
    </dgm:pt>
    <dgm:pt modelId="{8D7FA510-D54E-4BAC-832F-DAB8653F0F4B}" type="sibTrans" cxnId="{FB411C0F-4793-4544-819B-0ED722D10BED}">
      <dgm:prSet/>
      <dgm:spPr/>
      <dgm:t>
        <a:bodyPr/>
        <a:lstStyle/>
        <a:p>
          <a:endParaRPr lang="es-MX" sz="2800"/>
        </a:p>
      </dgm:t>
    </dgm:pt>
    <dgm:pt modelId="{9A9B046D-12AE-4C15-AEFC-C87268B41637}">
      <dgm:prSet custT="1"/>
      <dgm:spPr/>
      <dgm:t>
        <a:bodyPr/>
        <a:lstStyle/>
        <a:p>
          <a:r>
            <a:rPr lang="es-SV" sz="2800" b="0" i="0" dirty="0">
              <a:solidFill>
                <a:srgbClr val="000000"/>
              </a:solidFill>
              <a:effectLst/>
              <a:latin typeface="Bembo Std" panose="02020605060306020A03" pitchFamily="18" charset="0"/>
            </a:rPr>
            <a:t>Tamizaje Activo a través de UM RX  a PPL y otros grupos de mayor riesgo de TB</a:t>
          </a:r>
          <a:endParaRPr lang="es-MX" sz="2800" dirty="0"/>
        </a:p>
      </dgm:t>
    </dgm:pt>
    <dgm:pt modelId="{FD0B6C53-9213-42FE-92DE-FBEFC792675D}" type="parTrans" cxnId="{836F2DE1-2638-4CA3-8FFF-7B56046877AF}">
      <dgm:prSet/>
      <dgm:spPr/>
      <dgm:t>
        <a:bodyPr/>
        <a:lstStyle/>
        <a:p>
          <a:endParaRPr lang="es-MX" sz="2000"/>
        </a:p>
      </dgm:t>
    </dgm:pt>
    <dgm:pt modelId="{305EC569-C72A-4A37-9C58-807A05B493BC}" type="sibTrans" cxnId="{836F2DE1-2638-4CA3-8FFF-7B56046877AF}">
      <dgm:prSet/>
      <dgm:spPr/>
      <dgm:t>
        <a:bodyPr/>
        <a:lstStyle/>
        <a:p>
          <a:endParaRPr lang="es-MX" sz="2000"/>
        </a:p>
      </dgm:t>
    </dgm:pt>
    <dgm:pt modelId="{9D019561-C3B7-40D9-86C1-B810FA63B25C}">
      <dgm:prSet custT="1"/>
      <dgm:spPr/>
      <dgm:t>
        <a:bodyPr/>
        <a:lstStyle/>
        <a:p>
          <a:r>
            <a:rPr lang="es-SV" sz="2800" b="0" i="0" dirty="0">
              <a:solidFill>
                <a:srgbClr val="000000"/>
              </a:solidFill>
              <a:effectLst/>
              <a:latin typeface="Bembo Std" panose="02020605060306020A03" pitchFamily="18" charset="0"/>
            </a:rPr>
            <a:t>Tamizaje Activo a través de Gene </a:t>
          </a:r>
          <a:r>
            <a:rPr lang="es-SV" sz="2800" b="0" i="0" dirty="0" err="1">
              <a:solidFill>
                <a:srgbClr val="000000"/>
              </a:solidFill>
              <a:effectLst/>
              <a:latin typeface="Bembo Std" panose="02020605060306020A03" pitchFamily="18" charset="0"/>
            </a:rPr>
            <a:t>Xpert</a:t>
          </a:r>
          <a:r>
            <a:rPr lang="es-SV" sz="2800" b="0" i="0" dirty="0">
              <a:solidFill>
                <a:srgbClr val="000000"/>
              </a:solidFill>
              <a:effectLst/>
              <a:latin typeface="Bembo Std" panose="02020605060306020A03" pitchFamily="18" charset="0"/>
            </a:rPr>
            <a:t>  a PPL y otros grupos de mayor riesgo de TB</a:t>
          </a:r>
          <a:endParaRPr lang="es-MX" sz="2800" dirty="0"/>
        </a:p>
      </dgm:t>
    </dgm:pt>
    <dgm:pt modelId="{6BC66D08-5B3A-4D66-AD81-EF242D181E6F}" type="parTrans" cxnId="{D6034328-5152-4B94-973C-137FE0543605}">
      <dgm:prSet/>
      <dgm:spPr/>
      <dgm:t>
        <a:bodyPr/>
        <a:lstStyle/>
        <a:p>
          <a:endParaRPr lang="es-MX" sz="2000"/>
        </a:p>
      </dgm:t>
    </dgm:pt>
    <dgm:pt modelId="{F090D05A-D564-436C-B09C-9FE7D5BFFC3B}" type="sibTrans" cxnId="{D6034328-5152-4B94-973C-137FE0543605}">
      <dgm:prSet/>
      <dgm:spPr/>
      <dgm:t>
        <a:bodyPr/>
        <a:lstStyle/>
        <a:p>
          <a:endParaRPr lang="es-MX" sz="2000"/>
        </a:p>
      </dgm:t>
    </dgm:pt>
    <dgm:pt modelId="{8F9E1CFA-254D-4BC8-8DD9-CFB25C2B1CB4}" type="pres">
      <dgm:prSet presAssocID="{E8384736-7124-45A0-ACC3-F4680FFD3480}" presName="Name0" presStyleCnt="0">
        <dgm:presLayoutVars>
          <dgm:dir/>
          <dgm:resizeHandles val="exact"/>
        </dgm:presLayoutVars>
      </dgm:prSet>
      <dgm:spPr/>
    </dgm:pt>
    <dgm:pt modelId="{92EE7E0A-06FF-455E-95EF-E449DCD00603}" type="pres">
      <dgm:prSet presAssocID="{E8384736-7124-45A0-ACC3-F4680FFD3480}" presName="fgShape" presStyleLbl="fgShp" presStyleIdx="0" presStyleCnt="1" custScaleY="122519" custLinFactNeighborY="4674"/>
      <dgm:spPr/>
    </dgm:pt>
    <dgm:pt modelId="{DD6F29B2-F45C-46B2-8B26-0C6FD6BA59F5}" type="pres">
      <dgm:prSet presAssocID="{E8384736-7124-45A0-ACC3-F4680FFD3480}" presName="linComp" presStyleCnt="0"/>
      <dgm:spPr/>
    </dgm:pt>
    <dgm:pt modelId="{64989AEF-7352-4B84-9C71-AC42FE4311CB}" type="pres">
      <dgm:prSet presAssocID="{7FAF25CA-4B3D-4453-ABD4-D5E61C7DC004}" presName="compNode" presStyleCnt="0"/>
      <dgm:spPr/>
    </dgm:pt>
    <dgm:pt modelId="{46BAA68C-5503-4FAA-933D-49CF42E92055}" type="pres">
      <dgm:prSet presAssocID="{7FAF25CA-4B3D-4453-ABD4-D5E61C7DC004}" presName="bkgdShape" presStyleLbl="node1" presStyleIdx="0" presStyleCnt="5"/>
      <dgm:spPr/>
    </dgm:pt>
    <dgm:pt modelId="{091C7B3E-7606-44DB-B346-BBB554CCBECB}" type="pres">
      <dgm:prSet presAssocID="{7FAF25CA-4B3D-4453-ABD4-D5E61C7DC004}" presName="nodeTx" presStyleLbl="node1" presStyleIdx="0" presStyleCnt="5">
        <dgm:presLayoutVars>
          <dgm:bulletEnabled val="1"/>
        </dgm:presLayoutVars>
      </dgm:prSet>
      <dgm:spPr/>
    </dgm:pt>
    <dgm:pt modelId="{A3E8AD59-866A-4D1C-B7F6-5A244575F83E}" type="pres">
      <dgm:prSet presAssocID="{7FAF25CA-4B3D-4453-ABD4-D5E61C7DC004}" presName="invisiNode" presStyleLbl="node1" presStyleIdx="0" presStyleCnt="5"/>
      <dgm:spPr/>
    </dgm:pt>
    <dgm:pt modelId="{D24E8CDF-FBF8-422C-9F98-E3A5F0872731}" type="pres">
      <dgm:prSet presAssocID="{7FAF25CA-4B3D-4453-ABD4-D5E61C7DC004}" presName="imagNode" presStyleLbl="fgImgPlace1" presStyleIdx="0" presStyleCnt="5"/>
      <dgm:spPr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</dgm:spPr>
    </dgm:pt>
    <dgm:pt modelId="{A1CA03DB-8E6C-4B13-AEC0-AE907FC64420}" type="pres">
      <dgm:prSet presAssocID="{06BE920D-A319-4B12-B4B9-E520C7731E5A}" presName="sibTrans" presStyleLbl="sibTrans2D1" presStyleIdx="0" presStyleCnt="0"/>
      <dgm:spPr/>
    </dgm:pt>
    <dgm:pt modelId="{D674F9A4-CE93-40CE-9EC0-A4FA01320A60}" type="pres">
      <dgm:prSet presAssocID="{9A9B046D-12AE-4C15-AEFC-C87268B41637}" presName="compNode" presStyleCnt="0"/>
      <dgm:spPr/>
    </dgm:pt>
    <dgm:pt modelId="{D4BE1570-94F9-439A-9834-CD8225D143D8}" type="pres">
      <dgm:prSet presAssocID="{9A9B046D-12AE-4C15-AEFC-C87268B41637}" presName="bkgdShape" presStyleLbl="node1" presStyleIdx="1" presStyleCnt="5"/>
      <dgm:spPr/>
    </dgm:pt>
    <dgm:pt modelId="{214E14BA-00E7-43FD-B712-60A7A0DC6EB2}" type="pres">
      <dgm:prSet presAssocID="{9A9B046D-12AE-4C15-AEFC-C87268B41637}" presName="nodeTx" presStyleLbl="node1" presStyleIdx="1" presStyleCnt="5">
        <dgm:presLayoutVars>
          <dgm:bulletEnabled val="1"/>
        </dgm:presLayoutVars>
      </dgm:prSet>
      <dgm:spPr/>
    </dgm:pt>
    <dgm:pt modelId="{571A8172-61E0-45F7-B1B9-BF4D65D2E995}" type="pres">
      <dgm:prSet presAssocID="{9A9B046D-12AE-4C15-AEFC-C87268B41637}" presName="invisiNode" presStyleLbl="node1" presStyleIdx="1" presStyleCnt="5"/>
      <dgm:spPr/>
    </dgm:pt>
    <dgm:pt modelId="{24BDDA50-AB36-4F9C-A903-FA29EB2DC869}" type="pres">
      <dgm:prSet presAssocID="{9A9B046D-12AE-4C15-AEFC-C87268B41637}" presName="imagNode" presStyleLbl="fgImgPlace1" presStyleIdx="1" presStyleCnt="5"/>
      <dgm:spPr>
        <a:blipFill rotWithShape="1">
          <a:blip xmlns:r="http://schemas.openxmlformats.org/officeDocument/2006/relationships" r:embed="rId2"/>
          <a:srcRect/>
          <a:stretch>
            <a:fillRect t="-10000" b="-10000"/>
          </a:stretch>
        </a:blipFill>
      </dgm:spPr>
    </dgm:pt>
    <dgm:pt modelId="{47F8BCD1-6896-4FAE-8532-9A88C643002E}" type="pres">
      <dgm:prSet presAssocID="{305EC569-C72A-4A37-9C58-807A05B493BC}" presName="sibTrans" presStyleLbl="sibTrans2D1" presStyleIdx="0" presStyleCnt="0"/>
      <dgm:spPr/>
    </dgm:pt>
    <dgm:pt modelId="{328B9936-D571-4460-909A-1135A0DAEEF4}" type="pres">
      <dgm:prSet presAssocID="{9D019561-C3B7-40D9-86C1-B810FA63B25C}" presName="compNode" presStyleCnt="0"/>
      <dgm:spPr/>
    </dgm:pt>
    <dgm:pt modelId="{6F1788E0-7A2D-4740-9576-02A0C3A59E4A}" type="pres">
      <dgm:prSet presAssocID="{9D019561-C3B7-40D9-86C1-B810FA63B25C}" presName="bkgdShape" presStyleLbl="node1" presStyleIdx="2" presStyleCnt="5"/>
      <dgm:spPr/>
    </dgm:pt>
    <dgm:pt modelId="{3BB61D34-DE8C-4CF8-A382-4CE4CB38833D}" type="pres">
      <dgm:prSet presAssocID="{9D019561-C3B7-40D9-86C1-B810FA63B25C}" presName="nodeTx" presStyleLbl="node1" presStyleIdx="2" presStyleCnt="5">
        <dgm:presLayoutVars>
          <dgm:bulletEnabled val="1"/>
        </dgm:presLayoutVars>
      </dgm:prSet>
      <dgm:spPr/>
    </dgm:pt>
    <dgm:pt modelId="{D478255C-3EE8-4785-BE0B-B214B2DA4955}" type="pres">
      <dgm:prSet presAssocID="{9D019561-C3B7-40D9-86C1-B810FA63B25C}" presName="invisiNode" presStyleLbl="node1" presStyleIdx="2" presStyleCnt="5"/>
      <dgm:spPr/>
    </dgm:pt>
    <dgm:pt modelId="{788F4059-0D9D-485B-84C5-D679819BFA4D}" type="pres">
      <dgm:prSet presAssocID="{9D019561-C3B7-40D9-86C1-B810FA63B25C}" presName="imagNode" presStyleLbl="fgImgPlace1" presStyleIdx="2" presStyleCnt="5"/>
      <dgm:spPr>
        <a:blipFill rotWithShape="1">
          <a:blip xmlns:r="http://schemas.openxmlformats.org/officeDocument/2006/relationships" r:embed="rId3"/>
          <a:srcRect/>
          <a:stretch>
            <a:fillRect l="-3000" r="-3000"/>
          </a:stretch>
        </a:blipFill>
      </dgm:spPr>
    </dgm:pt>
    <dgm:pt modelId="{F4BEB2B0-B300-4DB4-933B-1DAF67664E60}" type="pres">
      <dgm:prSet presAssocID="{F090D05A-D564-436C-B09C-9FE7D5BFFC3B}" presName="sibTrans" presStyleLbl="sibTrans2D1" presStyleIdx="0" presStyleCnt="0"/>
      <dgm:spPr/>
    </dgm:pt>
    <dgm:pt modelId="{6B30750F-BBBF-493B-AFFC-15F5E79EA95B}" type="pres">
      <dgm:prSet presAssocID="{37478E16-AB63-41BD-A90C-BE09B503B36B}" presName="compNode" presStyleCnt="0"/>
      <dgm:spPr/>
    </dgm:pt>
    <dgm:pt modelId="{8AE462BF-2A82-4FA9-8278-EA60669C28F4}" type="pres">
      <dgm:prSet presAssocID="{37478E16-AB63-41BD-A90C-BE09B503B36B}" presName="bkgdShape" presStyleLbl="node1" presStyleIdx="3" presStyleCnt="5"/>
      <dgm:spPr/>
    </dgm:pt>
    <dgm:pt modelId="{C37E3DCC-1E11-4AC0-9D7D-6359CE5E7F31}" type="pres">
      <dgm:prSet presAssocID="{37478E16-AB63-41BD-A90C-BE09B503B36B}" presName="nodeTx" presStyleLbl="node1" presStyleIdx="3" presStyleCnt="5">
        <dgm:presLayoutVars>
          <dgm:bulletEnabled val="1"/>
        </dgm:presLayoutVars>
      </dgm:prSet>
      <dgm:spPr/>
    </dgm:pt>
    <dgm:pt modelId="{948A8938-A5BC-45B0-B38D-832CD93E68B5}" type="pres">
      <dgm:prSet presAssocID="{37478E16-AB63-41BD-A90C-BE09B503B36B}" presName="invisiNode" presStyleLbl="node1" presStyleIdx="3" presStyleCnt="5"/>
      <dgm:spPr/>
    </dgm:pt>
    <dgm:pt modelId="{E14CADC8-BB36-44BB-B2F5-EA26F025ABA8}" type="pres">
      <dgm:prSet presAssocID="{37478E16-AB63-41BD-A90C-BE09B503B36B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ersona usando un iPad"/>
        </a:ext>
      </dgm:extLst>
    </dgm:pt>
    <dgm:pt modelId="{3CE3C62E-F392-46E6-BE13-DFBC6EA02087}" type="pres">
      <dgm:prSet presAssocID="{DA6BE6D5-5F02-442E-B36F-0B3ECFB31807}" presName="sibTrans" presStyleLbl="sibTrans2D1" presStyleIdx="0" presStyleCnt="0"/>
      <dgm:spPr/>
    </dgm:pt>
    <dgm:pt modelId="{75ABC6DE-D12F-4AA0-A133-FD9A0CE4DB88}" type="pres">
      <dgm:prSet presAssocID="{473B039D-4F09-46E3-8584-518F71AB76FF}" presName="compNode" presStyleCnt="0"/>
      <dgm:spPr/>
    </dgm:pt>
    <dgm:pt modelId="{C14555B1-8B7F-405A-9AD0-020B4511CF55}" type="pres">
      <dgm:prSet presAssocID="{473B039D-4F09-46E3-8584-518F71AB76FF}" presName="bkgdShape" presStyleLbl="node1" presStyleIdx="4" presStyleCnt="5"/>
      <dgm:spPr/>
    </dgm:pt>
    <dgm:pt modelId="{5886123C-6173-4812-A15C-0F2C7CA93FBF}" type="pres">
      <dgm:prSet presAssocID="{473B039D-4F09-46E3-8584-518F71AB76FF}" presName="nodeTx" presStyleLbl="node1" presStyleIdx="4" presStyleCnt="5">
        <dgm:presLayoutVars>
          <dgm:bulletEnabled val="1"/>
        </dgm:presLayoutVars>
      </dgm:prSet>
      <dgm:spPr/>
    </dgm:pt>
    <dgm:pt modelId="{D10D6E20-9373-4DF4-A001-3B85B36D5B30}" type="pres">
      <dgm:prSet presAssocID="{473B039D-4F09-46E3-8584-518F71AB76FF}" presName="invisiNode" presStyleLbl="node1" presStyleIdx="4" presStyleCnt="5"/>
      <dgm:spPr/>
    </dgm:pt>
    <dgm:pt modelId="{608673D7-EBD5-4A24-9143-818CCA678BB9}" type="pres">
      <dgm:prSet presAssocID="{473B039D-4F09-46E3-8584-518F71AB76FF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Doctores supervisando el estado del paciente en monitores"/>
        </a:ext>
      </dgm:extLst>
    </dgm:pt>
  </dgm:ptLst>
  <dgm:cxnLst>
    <dgm:cxn modelId="{28F27F08-8B7A-470F-9872-FFE8917A96FD}" type="presOf" srcId="{7FAF25CA-4B3D-4453-ABD4-D5E61C7DC004}" destId="{091C7B3E-7606-44DB-B346-BBB554CCBECB}" srcOrd="1" destOrd="0" presId="urn:microsoft.com/office/officeart/2005/8/layout/hList7"/>
    <dgm:cxn modelId="{FB411C0F-4793-4544-819B-0ED722D10BED}" srcId="{E8384736-7124-45A0-ACC3-F4680FFD3480}" destId="{473B039D-4F09-46E3-8584-518F71AB76FF}" srcOrd="4" destOrd="0" parTransId="{8A78386E-A1EC-4549-A3B8-14D50523BFDF}" sibTransId="{8D7FA510-D54E-4BAC-832F-DAB8653F0F4B}"/>
    <dgm:cxn modelId="{DE00310F-8216-4796-9367-A515E06733F6}" type="presOf" srcId="{37478E16-AB63-41BD-A90C-BE09B503B36B}" destId="{8AE462BF-2A82-4FA9-8278-EA60669C28F4}" srcOrd="0" destOrd="0" presId="urn:microsoft.com/office/officeart/2005/8/layout/hList7"/>
    <dgm:cxn modelId="{F2986510-6D62-475E-AB0A-2B2CBBBB236A}" type="presOf" srcId="{F090D05A-D564-436C-B09C-9FE7D5BFFC3B}" destId="{F4BEB2B0-B300-4DB4-933B-1DAF67664E60}" srcOrd="0" destOrd="0" presId="urn:microsoft.com/office/officeart/2005/8/layout/hList7"/>
    <dgm:cxn modelId="{D6034328-5152-4B94-973C-137FE0543605}" srcId="{E8384736-7124-45A0-ACC3-F4680FFD3480}" destId="{9D019561-C3B7-40D9-86C1-B810FA63B25C}" srcOrd="2" destOrd="0" parTransId="{6BC66D08-5B3A-4D66-AD81-EF242D181E6F}" sibTransId="{F090D05A-D564-436C-B09C-9FE7D5BFFC3B}"/>
    <dgm:cxn modelId="{EEBDB873-2EAE-42F7-BBD3-2A190F2B8F57}" srcId="{E8384736-7124-45A0-ACC3-F4680FFD3480}" destId="{7FAF25CA-4B3D-4453-ABD4-D5E61C7DC004}" srcOrd="0" destOrd="0" parTransId="{E03DADC1-1523-4A59-8012-D09A51CF2F0A}" sibTransId="{06BE920D-A319-4B12-B4B9-E520C7731E5A}"/>
    <dgm:cxn modelId="{49EA697E-4696-4F27-87D4-9026DB9100B9}" type="presOf" srcId="{473B039D-4F09-46E3-8584-518F71AB76FF}" destId="{5886123C-6173-4812-A15C-0F2C7CA93FBF}" srcOrd="1" destOrd="0" presId="urn:microsoft.com/office/officeart/2005/8/layout/hList7"/>
    <dgm:cxn modelId="{BCE8F17E-D7C3-42B5-90E5-3FC63E8DC272}" type="presOf" srcId="{06BE920D-A319-4B12-B4B9-E520C7731E5A}" destId="{A1CA03DB-8E6C-4B13-AEC0-AE907FC64420}" srcOrd="0" destOrd="0" presId="urn:microsoft.com/office/officeart/2005/8/layout/hList7"/>
    <dgm:cxn modelId="{E6E00880-3945-4775-8184-BCA4978B415F}" type="presOf" srcId="{E8384736-7124-45A0-ACC3-F4680FFD3480}" destId="{8F9E1CFA-254D-4BC8-8DD9-CFB25C2B1CB4}" srcOrd="0" destOrd="0" presId="urn:microsoft.com/office/officeart/2005/8/layout/hList7"/>
    <dgm:cxn modelId="{BC4DA39C-CC1C-4536-BD19-E52D26094EB0}" type="presOf" srcId="{9A9B046D-12AE-4C15-AEFC-C87268B41637}" destId="{214E14BA-00E7-43FD-B712-60A7A0DC6EB2}" srcOrd="1" destOrd="0" presId="urn:microsoft.com/office/officeart/2005/8/layout/hList7"/>
    <dgm:cxn modelId="{DA14A7B3-B80F-4D80-BE4D-FF6411D783EF}" type="presOf" srcId="{9D019561-C3B7-40D9-86C1-B810FA63B25C}" destId="{3BB61D34-DE8C-4CF8-A382-4CE4CB38833D}" srcOrd="1" destOrd="0" presId="urn:microsoft.com/office/officeart/2005/8/layout/hList7"/>
    <dgm:cxn modelId="{9C88D4BA-990C-4FCB-8965-C943F06B7C4A}" type="presOf" srcId="{305EC569-C72A-4A37-9C58-807A05B493BC}" destId="{47F8BCD1-6896-4FAE-8532-9A88C643002E}" srcOrd="0" destOrd="0" presId="urn:microsoft.com/office/officeart/2005/8/layout/hList7"/>
    <dgm:cxn modelId="{70C230BB-76EB-4135-8F97-72494786A908}" type="presOf" srcId="{9A9B046D-12AE-4C15-AEFC-C87268B41637}" destId="{D4BE1570-94F9-439A-9834-CD8225D143D8}" srcOrd="0" destOrd="0" presId="urn:microsoft.com/office/officeart/2005/8/layout/hList7"/>
    <dgm:cxn modelId="{4FF6A4C3-100F-4353-9739-9C3F09C0BE98}" type="presOf" srcId="{DA6BE6D5-5F02-442E-B36F-0B3ECFB31807}" destId="{3CE3C62E-F392-46E6-BE13-DFBC6EA02087}" srcOrd="0" destOrd="0" presId="urn:microsoft.com/office/officeart/2005/8/layout/hList7"/>
    <dgm:cxn modelId="{93D982CE-6858-4FFC-9D3B-0F23AE7C0108}" type="presOf" srcId="{9D019561-C3B7-40D9-86C1-B810FA63B25C}" destId="{6F1788E0-7A2D-4740-9576-02A0C3A59E4A}" srcOrd="0" destOrd="0" presId="urn:microsoft.com/office/officeart/2005/8/layout/hList7"/>
    <dgm:cxn modelId="{C11A65D0-CFB7-4E23-AF9F-4255F1D36DC0}" type="presOf" srcId="{473B039D-4F09-46E3-8584-518F71AB76FF}" destId="{C14555B1-8B7F-405A-9AD0-020B4511CF55}" srcOrd="0" destOrd="0" presId="urn:microsoft.com/office/officeart/2005/8/layout/hList7"/>
    <dgm:cxn modelId="{9B1328D5-3605-4B10-931D-B6F09FEEB509}" type="presOf" srcId="{7FAF25CA-4B3D-4453-ABD4-D5E61C7DC004}" destId="{46BAA68C-5503-4FAA-933D-49CF42E92055}" srcOrd="0" destOrd="0" presId="urn:microsoft.com/office/officeart/2005/8/layout/hList7"/>
    <dgm:cxn modelId="{5ECE8EDC-20D6-49A6-A096-BDEEACE71C77}" type="presOf" srcId="{37478E16-AB63-41BD-A90C-BE09B503B36B}" destId="{C37E3DCC-1E11-4AC0-9D7D-6359CE5E7F31}" srcOrd="1" destOrd="0" presId="urn:microsoft.com/office/officeart/2005/8/layout/hList7"/>
    <dgm:cxn modelId="{836F2DE1-2638-4CA3-8FFF-7B56046877AF}" srcId="{E8384736-7124-45A0-ACC3-F4680FFD3480}" destId="{9A9B046D-12AE-4C15-AEFC-C87268B41637}" srcOrd="1" destOrd="0" parTransId="{FD0B6C53-9213-42FE-92DE-FBEFC792675D}" sibTransId="{305EC569-C72A-4A37-9C58-807A05B493BC}"/>
    <dgm:cxn modelId="{AFCE13E6-F8E5-4A63-8899-C37EADBE06B0}" srcId="{E8384736-7124-45A0-ACC3-F4680FFD3480}" destId="{37478E16-AB63-41BD-A90C-BE09B503B36B}" srcOrd="3" destOrd="0" parTransId="{1FECE930-E58F-4AE1-93BC-BEA963690826}" sibTransId="{DA6BE6D5-5F02-442E-B36F-0B3ECFB31807}"/>
    <dgm:cxn modelId="{5C4F0A0D-6484-433A-9C33-C91D6FA7A0D6}" type="presParOf" srcId="{8F9E1CFA-254D-4BC8-8DD9-CFB25C2B1CB4}" destId="{92EE7E0A-06FF-455E-95EF-E449DCD00603}" srcOrd="0" destOrd="0" presId="urn:microsoft.com/office/officeart/2005/8/layout/hList7"/>
    <dgm:cxn modelId="{283AF499-DFB2-45C1-B625-7981A8E9009F}" type="presParOf" srcId="{8F9E1CFA-254D-4BC8-8DD9-CFB25C2B1CB4}" destId="{DD6F29B2-F45C-46B2-8B26-0C6FD6BA59F5}" srcOrd="1" destOrd="0" presId="urn:microsoft.com/office/officeart/2005/8/layout/hList7"/>
    <dgm:cxn modelId="{D6E94D2B-B1C3-46DC-AED3-4B8E07F7C83F}" type="presParOf" srcId="{DD6F29B2-F45C-46B2-8B26-0C6FD6BA59F5}" destId="{64989AEF-7352-4B84-9C71-AC42FE4311CB}" srcOrd="0" destOrd="0" presId="urn:microsoft.com/office/officeart/2005/8/layout/hList7"/>
    <dgm:cxn modelId="{66785FC1-5EF2-4131-8F4C-1817C3310106}" type="presParOf" srcId="{64989AEF-7352-4B84-9C71-AC42FE4311CB}" destId="{46BAA68C-5503-4FAA-933D-49CF42E92055}" srcOrd="0" destOrd="0" presId="urn:microsoft.com/office/officeart/2005/8/layout/hList7"/>
    <dgm:cxn modelId="{F07CFF29-26E4-416C-B0D6-979C6341F3BD}" type="presParOf" srcId="{64989AEF-7352-4B84-9C71-AC42FE4311CB}" destId="{091C7B3E-7606-44DB-B346-BBB554CCBECB}" srcOrd="1" destOrd="0" presId="urn:microsoft.com/office/officeart/2005/8/layout/hList7"/>
    <dgm:cxn modelId="{A7A8B3CC-1DFB-4342-9718-F08ED5B0E8C0}" type="presParOf" srcId="{64989AEF-7352-4B84-9C71-AC42FE4311CB}" destId="{A3E8AD59-866A-4D1C-B7F6-5A244575F83E}" srcOrd="2" destOrd="0" presId="urn:microsoft.com/office/officeart/2005/8/layout/hList7"/>
    <dgm:cxn modelId="{20AFD627-1B49-4872-8722-FF5903BA68CF}" type="presParOf" srcId="{64989AEF-7352-4B84-9C71-AC42FE4311CB}" destId="{D24E8CDF-FBF8-422C-9F98-E3A5F0872731}" srcOrd="3" destOrd="0" presId="urn:microsoft.com/office/officeart/2005/8/layout/hList7"/>
    <dgm:cxn modelId="{E948D71E-62D6-4D10-8C98-DA5302AB64DB}" type="presParOf" srcId="{DD6F29B2-F45C-46B2-8B26-0C6FD6BA59F5}" destId="{A1CA03DB-8E6C-4B13-AEC0-AE907FC64420}" srcOrd="1" destOrd="0" presId="urn:microsoft.com/office/officeart/2005/8/layout/hList7"/>
    <dgm:cxn modelId="{5B6F2ED0-1DD8-46B4-98F7-4A82471C53C9}" type="presParOf" srcId="{DD6F29B2-F45C-46B2-8B26-0C6FD6BA59F5}" destId="{D674F9A4-CE93-40CE-9EC0-A4FA01320A60}" srcOrd="2" destOrd="0" presId="urn:microsoft.com/office/officeart/2005/8/layout/hList7"/>
    <dgm:cxn modelId="{9CD3D6A0-1854-4471-8059-48B5DF704955}" type="presParOf" srcId="{D674F9A4-CE93-40CE-9EC0-A4FA01320A60}" destId="{D4BE1570-94F9-439A-9834-CD8225D143D8}" srcOrd="0" destOrd="0" presId="urn:microsoft.com/office/officeart/2005/8/layout/hList7"/>
    <dgm:cxn modelId="{ADE83CC8-1860-4762-AC13-5AB3791C22F1}" type="presParOf" srcId="{D674F9A4-CE93-40CE-9EC0-A4FA01320A60}" destId="{214E14BA-00E7-43FD-B712-60A7A0DC6EB2}" srcOrd="1" destOrd="0" presId="urn:microsoft.com/office/officeart/2005/8/layout/hList7"/>
    <dgm:cxn modelId="{4E36CF28-AEF6-48D6-BA83-A145E7ADB669}" type="presParOf" srcId="{D674F9A4-CE93-40CE-9EC0-A4FA01320A60}" destId="{571A8172-61E0-45F7-B1B9-BF4D65D2E995}" srcOrd="2" destOrd="0" presId="urn:microsoft.com/office/officeart/2005/8/layout/hList7"/>
    <dgm:cxn modelId="{38256480-6C7B-4225-87B2-586340BE6EE5}" type="presParOf" srcId="{D674F9A4-CE93-40CE-9EC0-A4FA01320A60}" destId="{24BDDA50-AB36-4F9C-A903-FA29EB2DC869}" srcOrd="3" destOrd="0" presId="urn:microsoft.com/office/officeart/2005/8/layout/hList7"/>
    <dgm:cxn modelId="{DC63D1D5-9AEE-4A32-B309-78A76FFBD836}" type="presParOf" srcId="{DD6F29B2-F45C-46B2-8B26-0C6FD6BA59F5}" destId="{47F8BCD1-6896-4FAE-8532-9A88C643002E}" srcOrd="3" destOrd="0" presId="urn:microsoft.com/office/officeart/2005/8/layout/hList7"/>
    <dgm:cxn modelId="{37F65715-5590-442D-A2E3-AA398C6DFC32}" type="presParOf" srcId="{DD6F29B2-F45C-46B2-8B26-0C6FD6BA59F5}" destId="{328B9936-D571-4460-909A-1135A0DAEEF4}" srcOrd="4" destOrd="0" presId="urn:microsoft.com/office/officeart/2005/8/layout/hList7"/>
    <dgm:cxn modelId="{2799B18A-360E-422C-A33B-FFA1B23913F5}" type="presParOf" srcId="{328B9936-D571-4460-909A-1135A0DAEEF4}" destId="{6F1788E0-7A2D-4740-9576-02A0C3A59E4A}" srcOrd="0" destOrd="0" presId="urn:microsoft.com/office/officeart/2005/8/layout/hList7"/>
    <dgm:cxn modelId="{92F1BD14-F762-4782-AF43-05FA50BE716D}" type="presParOf" srcId="{328B9936-D571-4460-909A-1135A0DAEEF4}" destId="{3BB61D34-DE8C-4CF8-A382-4CE4CB38833D}" srcOrd="1" destOrd="0" presId="urn:microsoft.com/office/officeart/2005/8/layout/hList7"/>
    <dgm:cxn modelId="{B4409191-5343-4D9E-92C0-E308ABA2F39C}" type="presParOf" srcId="{328B9936-D571-4460-909A-1135A0DAEEF4}" destId="{D478255C-3EE8-4785-BE0B-B214B2DA4955}" srcOrd="2" destOrd="0" presId="urn:microsoft.com/office/officeart/2005/8/layout/hList7"/>
    <dgm:cxn modelId="{3CFA7078-24C0-4F1D-943E-099E22BDD24B}" type="presParOf" srcId="{328B9936-D571-4460-909A-1135A0DAEEF4}" destId="{788F4059-0D9D-485B-84C5-D679819BFA4D}" srcOrd="3" destOrd="0" presId="urn:microsoft.com/office/officeart/2005/8/layout/hList7"/>
    <dgm:cxn modelId="{A9F0E7C5-2A5A-46BB-878A-86309348918C}" type="presParOf" srcId="{DD6F29B2-F45C-46B2-8B26-0C6FD6BA59F5}" destId="{F4BEB2B0-B300-4DB4-933B-1DAF67664E60}" srcOrd="5" destOrd="0" presId="urn:microsoft.com/office/officeart/2005/8/layout/hList7"/>
    <dgm:cxn modelId="{9ABCC974-BCD8-4452-AE1B-0A2A6B141B2E}" type="presParOf" srcId="{DD6F29B2-F45C-46B2-8B26-0C6FD6BA59F5}" destId="{6B30750F-BBBF-493B-AFFC-15F5E79EA95B}" srcOrd="6" destOrd="0" presId="urn:microsoft.com/office/officeart/2005/8/layout/hList7"/>
    <dgm:cxn modelId="{BA587B22-3E93-42EB-ADE9-A79B896717E2}" type="presParOf" srcId="{6B30750F-BBBF-493B-AFFC-15F5E79EA95B}" destId="{8AE462BF-2A82-4FA9-8278-EA60669C28F4}" srcOrd="0" destOrd="0" presId="urn:microsoft.com/office/officeart/2005/8/layout/hList7"/>
    <dgm:cxn modelId="{68FD52E1-F7DE-4F4F-86A0-A3F363B116E3}" type="presParOf" srcId="{6B30750F-BBBF-493B-AFFC-15F5E79EA95B}" destId="{C37E3DCC-1E11-4AC0-9D7D-6359CE5E7F31}" srcOrd="1" destOrd="0" presId="urn:microsoft.com/office/officeart/2005/8/layout/hList7"/>
    <dgm:cxn modelId="{67B0512C-80A8-4A2E-85CA-15D1E0CF7B5A}" type="presParOf" srcId="{6B30750F-BBBF-493B-AFFC-15F5E79EA95B}" destId="{948A8938-A5BC-45B0-B38D-832CD93E68B5}" srcOrd="2" destOrd="0" presId="urn:microsoft.com/office/officeart/2005/8/layout/hList7"/>
    <dgm:cxn modelId="{FDB821F0-5A2F-4449-8DEE-4824CCEF39DB}" type="presParOf" srcId="{6B30750F-BBBF-493B-AFFC-15F5E79EA95B}" destId="{E14CADC8-BB36-44BB-B2F5-EA26F025ABA8}" srcOrd="3" destOrd="0" presId="urn:microsoft.com/office/officeart/2005/8/layout/hList7"/>
    <dgm:cxn modelId="{F86ACE12-4E76-490C-A558-97EA2AEEA215}" type="presParOf" srcId="{DD6F29B2-F45C-46B2-8B26-0C6FD6BA59F5}" destId="{3CE3C62E-F392-46E6-BE13-DFBC6EA02087}" srcOrd="7" destOrd="0" presId="urn:microsoft.com/office/officeart/2005/8/layout/hList7"/>
    <dgm:cxn modelId="{64918E86-C1B2-45AA-9639-85327077CFF9}" type="presParOf" srcId="{DD6F29B2-F45C-46B2-8B26-0C6FD6BA59F5}" destId="{75ABC6DE-D12F-4AA0-A133-FD9A0CE4DB88}" srcOrd="8" destOrd="0" presId="urn:microsoft.com/office/officeart/2005/8/layout/hList7"/>
    <dgm:cxn modelId="{D90EC786-E0F3-4FC9-BF16-75F396DB40B3}" type="presParOf" srcId="{75ABC6DE-D12F-4AA0-A133-FD9A0CE4DB88}" destId="{C14555B1-8B7F-405A-9AD0-020B4511CF55}" srcOrd="0" destOrd="0" presId="urn:microsoft.com/office/officeart/2005/8/layout/hList7"/>
    <dgm:cxn modelId="{2ED6594E-87BA-4ACF-9788-6014BFF3E83D}" type="presParOf" srcId="{75ABC6DE-D12F-4AA0-A133-FD9A0CE4DB88}" destId="{5886123C-6173-4812-A15C-0F2C7CA93FBF}" srcOrd="1" destOrd="0" presId="urn:microsoft.com/office/officeart/2005/8/layout/hList7"/>
    <dgm:cxn modelId="{EADE8AA0-F9F5-43B8-BAC0-110031C796E2}" type="presParOf" srcId="{75ABC6DE-D12F-4AA0-A133-FD9A0CE4DB88}" destId="{D10D6E20-9373-4DF4-A001-3B85B36D5B30}" srcOrd="2" destOrd="0" presId="urn:microsoft.com/office/officeart/2005/8/layout/hList7"/>
    <dgm:cxn modelId="{EFD06515-5128-42F5-9B8A-B232252948F4}" type="presParOf" srcId="{75ABC6DE-D12F-4AA0-A133-FD9A0CE4DB88}" destId="{608673D7-EBD5-4A24-9143-818CCA678BB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F04E4-8ED7-4664-85B2-572E1D0FDFE6}">
      <dsp:nvSpPr>
        <dsp:cNvPr id="0" name=""/>
        <dsp:cNvSpPr/>
      </dsp:nvSpPr>
      <dsp:spPr>
        <a:xfrm>
          <a:off x="-9652064" y="-1473316"/>
          <a:ext cx="11481033" cy="11481033"/>
        </a:xfrm>
        <a:prstGeom prst="blockArc">
          <a:avLst>
            <a:gd name="adj1" fmla="val 18900000"/>
            <a:gd name="adj2" fmla="val 2700000"/>
            <a:gd name="adj3" fmla="val 188"/>
          </a:avLst>
        </a:pr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95390-CE2F-49FD-BCD5-BB294AE9EB42}">
      <dsp:nvSpPr>
        <dsp:cNvPr id="0" name=""/>
        <dsp:cNvSpPr/>
      </dsp:nvSpPr>
      <dsp:spPr>
        <a:xfrm>
          <a:off x="797630" y="533229"/>
          <a:ext cx="13960977" cy="1067141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704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Financiamiento en la que los </a:t>
          </a:r>
          <a:r>
            <a:rPr lang="es-MX" sz="2800" b="1" kern="1200" dirty="0"/>
            <a:t>pagos están supeditados a la verificación de resultados predeterminados </a:t>
          </a:r>
          <a:r>
            <a:rPr lang="es-MX" sz="2800" kern="1200" dirty="0"/>
            <a:t>(pueden ser a nivel de impacto, resultado</a:t>
          </a:r>
          <a:r>
            <a:rPr lang="es-MX" sz="2800" b="1" kern="1200" dirty="0"/>
            <a:t>, cobertura</a:t>
          </a:r>
          <a:r>
            <a:rPr lang="es-MX" sz="2800" kern="1200" dirty="0"/>
            <a:t>, productos o hitos). </a:t>
          </a:r>
        </a:p>
      </dsp:txBody>
      <dsp:txXfrm>
        <a:off x="797630" y="533229"/>
        <a:ext cx="13960977" cy="1067141"/>
      </dsp:txXfrm>
    </dsp:sp>
    <dsp:sp modelId="{4630486E-A5B3-4C1A-8977-1490D866C75F}">
      <dsp:nvSpPr>
        <dsp:cNvPr id="0" name=""/>
        <dsp:cNvSpPr/>
      </dsp:nvSpPr>
      <dsp:spPr>
        <a:xfrm>
          <a:off x="130666" y="399836"/>
          <a:ext cx="1333926" cy="13339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FF8E7-28BA-4116-AA71-F6D73548223B}">
      <dsp:nvSpPr>
        <dsp:cNvPr id="0" name=""/>
        <dsp:cNvSpPr/>
      </dsp:nvSpPr>
      <dsp:spPr>
        <a:xfrm>
          <a:off x="1562312" y="2133429"/>
          <a:ext cx="13196295" cy="1067141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704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 Enfocado en los </a:t>
          </a:r>
          <a:r>
            <a:rPr lang="es-MX" sz="2800" b="1" kern="1200" dirty="0"/>
            <a:t>sistemas nacionales, la optimización de recursos y el impacto</a:t>
          </a:r>
          <a:r>
            <a:rPr lang="es-MX" sz="2800" kern="1200" dirty="0"/>
            <a:t>, más que en la gestión de los insumos. </a:t>
          </a:r>
        </a:p>
      </dsp:txBody>
      <dsp:txXfrm>
        <a:off x="1562312" y="2133429"/>
        <a:ext cx="13196295" cy="1067141"/>
      </dsp:txXfrm>
    </dsp:sp>
    <dsp:sp modelId="{9820E12E-1451-44F1-ACAC-400EC9C0C981}">
      <dsp:nvSpPr>
        <dsp:cNvPr id="0" name=""/>
        <dsp:cNvSpPr/>
      </dsp:nvSpPr>
      <dsp:spPr>
        <a:xfrm>
          <a:off x="895349" y="2000036"/>
          <a:ext cx="1333926" cy="13339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8A5EDF-C206-4367-9D37-C5C3F4F50C0C}">
      <dsp:nvSpPr>
        <dsp:cNvPr id="0" name=""/>
        <dsp:cNvSpPr/>
      </dsp:nvSpPr>
      <dsp:spPr>
        <a:xfrm>
          <a:off x="1797008" y="3733629"/>
          <a:ext cx="12961599" cy="1067141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704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/>
            <a:t>Pretende aumentar la eficacia del programa y</a:t>
          </a:r>
          <a:r>
            <a:rPr lang="es-MX" sz="2800" kern="1200" dirty="0"/>
            <a:t>, en última instancia, </a:t>
          </a:r>
          <a:r>
            <a:rPr lang="es-MX" sz="2800" b="1" kern="1200" dirty="0"/>
            <a:t>maximizar el impacto de la inversión en los resultados </a:t>
          </a:r>
          <a:r>
            <a:rPr lang="es-MX" sz="2800" kern="1200" dirty="0"/>
            <a:t>sanitarios nacionales </a:t>
          </a:r>
          <a:r>
            <a:rPr lang="es-MX" sz="2800" kern="1200" dirty="0" err="1"/>
            <a:t>vrs</a:t>
          </a:r>
          <a:r>
            <a:rPr lang="es-MX" sz="2800" kern="1200" dirty="0"/>
            <a:t> incumplimiento PENALIDAD</a:t>
          </a:r>
        </a:p>
      </dsp:txBody>
      <dsp:txXfrm>
        <a:off x="1797008" y="3733629"/>
        <a:ext cx="12961599" cy="1067141"/>
      </dsp:txXfrm>
    </dsp:sp>
    <dsp:sp modelId="{DC67E662-879F-46E3-BBB5-EF01F4C8213D}">
      <dsp:nvSpPr>
        <dsp:cNvPr id="0" name=""/>
        <dsp:cNvSpPr/>
      </dsp:nvSpPr>
      <dsp:spPr>
        <a:xfrm>
          <a:off x="1130045" y="3600236"/>
          <a:ext cx="1333926" cy="13339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208C7-764B-4305-B1DF-65ECABD4B622}">
      <dsp:nvSpPr>
        <dsp:cNvPr id="0" name=""/>
        <dsp:cNvSpPr/>
      </dsp:nvSpPr>
      <dsp:spPr>
        <a:xfrm>
          <a:off x="1562312" y="5333829"/>
          <a:ext cx="13196295" cy="1067141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704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Verificación de resultados: </a:t>
          </a:r>
          <a:r>
            <a:rPr lang="es-MX" sz="2400" kern="1200" dirty="0"/>
            <a:t>se ha definido el </a:t>
          </a:r>
          <a:r>
            <a:rPr lang="es-MX" sz="2400" b="1" kern="1200" dirty="0"/>
            <a:t>enfoque de verificación independiente de los resultados y se ha identificado a la </a:t>
          </a:r>
          <a:r>
            <a:rPr lang="es-MX" sz="2500" b="1" kern="1200" dirty="0"/>
            <a:t>entidad</a:t>
          </a:r>
          <a:r>
            <a:rPr lang="es-MX" sz="2400" b="1" kern="1200" dirty="0"/>
            <a:t> que llevará a cabo las verificaciones: DQR, Revisiones escritorio de la data. </a:t>
          </a:r>
        </a:p>
      </dsp:txBody>
      <dsp:txXfrm>
        <a:off x="1562312" y="5333829"/>
        <a:ext cx="13196295" cy="1067141"/>
      </dsp:txXfrm>
    </dsp:sp>
    <dsp:sp modelId="{7799BA3A-EA77-4BC3-8D2D-130E1F48DD88}">
      <dsp:nvSpPr>
        <dsp:cNvPr id="0" name=""/>
        <dsp:cNvSpPr/>
      </dsp:nvSpPr>
      <dsp:spPr>
        <a:xfrm>
          <a:off x="895349" y="5200436"/>
          <a:ext cx="1333926" cy="13339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15D6F-8C6B-4AB2-A97C-E6D394CAB249}">
      <dsp:nvSpPr>
        <dsp:cNvPr id="0" name=""/>
        <dsp:cNvSpPr/>
      </dsp:nvSpPr>
      <dsp:spPr>
        <a:xfrm>
          <a:off x="797630" y="6934029"/>
          <a:ext cx="13960977" cy="1067141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704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/>
            <a:t>Garantía externa</a:t>
          </a:r>
          <a:r>
            <a:rPr lang="es-MX" sz="2800" kern="1200" dirty="0"/>
            <a:t>: la Institución Máxima de Auditoría o el auditor institucional </a:t>
          </a:r>
          <a:r>
            <a:rPr lang="es-MX" sz="2800" b="1" kern="1200" dirty="0"/>
            <a:t>(incluidos los </a:t>
          </a:r>
          <a:r>
            <a:rPr lang="es-MX" sz="2400" b="1" kern="1200" dirty="0"/>
            <a:t>auditores</a:t>
          </a:r>
          <a:r>
            <a:rPr lang="es-MX" sz="2800" b="1" kern="1200" dirty="0"/>
            <a:t> externos e independientes) tienen capacidad para realizar auditorías de sistemas o basadas en el desempeño.</a:t>
          </a:r>
          <a:endParaRPr lang="es-MX" sz="2800" kern="1200" dirty="0"/>
        </a:p>
      </dsp:txBody>
      <dsp:txXfrm>
        <a:off x="797630" y="6934029"/>
        <a:ext cx="13960977" cy="1067141"/>
      </dsp:txXfrm>
    </dsp:sp>
    <dsp:sp modelId="{3C79243A-294C-4548-851F-B5B1B99BE2CD}">
      <dsp:nvSpPr>
        <dsp:cNvPr id="0" name=""/>
        <dsp:cNvSpPr/>
      </dsp:nvSpPr>
      <dsp:spPr>
        <a:xfrm>
          <a:off x="130666" y="6800636"/>
          <a:ext cx="1333926" cy="13339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1A626-AD7A-434B-A45A-F7954241D76E}">
      <dsp:nvSpPr>
        <dsp:cNvPr id="0" name=""/>
        <dsp:cNvSpPr/>
      </dsp:nvSpPr>
      <dsp:spPr>
        <a:xfrm>
          <a:off x="7578926" y="-197609"/>
          <a:ext cx="2485026" cy="22440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Estrategia Prevención Combinada para Poblaciones Clave, incluyendo población adolescente y joven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Prueba VIH, Paquete Prevención</a:t>
          </a:r>
        </a:p>
      </dsp:txBody>
      <dsp:txXfrm>
        <a:off x="7688472" y="-88063"/>
        <a:ext cx="2265934" cy="2024968"/>
      </dsp:txXfrm>
    </dsp:sp>
    <dsp:sp modelId="{6EFA002F-6108-4D9C-AABA-72E2D1B138D0}">
      <dsp:nvSpPr>
        <dsp:cNvPr id="0" name=""/>
        <dsp:cNvSpPr/>
      </dsp:nvSpPr>
      <dsp:spPr>
        <a:xfrm>
          <a:off x="5436339" y="924420"/>
          <a:ext cx="6770200" cy="6770200"/>
        </a:xfrm>
        <a:custGeom>
          <a:avLst/>
          <a:gdLst/>
          <a:ahLst/>
          <a:cxnLst/>
          <a:rect l="0" t="0" r="0" b="0"/>
          <a:pathLst>
            <a:path>
              <a:moveTo>
                <a:pt x="4839971" y="328590"/>
              </a:moveTo>
              <a:arcTo wR="3385100" hR="3385100" stAng="17727242" swAng="71141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8F028-BDF1-42E8-A27F-90ADECE98B6B}">
      <dsp:nvSpPr>
        <dsp:cNvPr id="0" name=""/>
        <dsp:cNvSpPr/>
      </dsp:nvSpPr>
      <dsp:spPr>
        <a:xfrm>
          <a:off x="10647779" y="1763725"/>
          <a:ext cx="2210484" cy="1706490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Estrategias para Búsqueda de Positivos: NAP, NAC </a:t>
          </a:r>
        </a:p>
      </dsp:txBody>
      <dsp:txXfrm>
        <a:off x="10731083" y="1847029"/>
        <a:ext cx="2043876" cy="1539882"/>
      </dsp:txXfrm>
    </dsp:sp>
    <dsp:sp modelId="{6950EE79-E323-41E9-944E-3F320B5C13A1}">
      <dsp:nvSpPr>
        <dsp:cNvPr id="0" name=""/>
        <dsp:cNvSpPr/>
      </dsp:nvSpPr>
      <dsp:spPr>
        <a:xfrm>
          <a:off x="5436339" y="924420"/>
          <a:ext cx="6770200" cy="6770200"/>
        </a:xfrm>
        <a:custGeom>
          <a:avLst/>
          <a:gdLst/>
          <a:ahLst/>
          <a:cxnLst/>
          <a:rect l="0" t="0" r="0" b="0"/>
          <a:pathLst>
            <a:path>
              <a:moveTo>
                <a:pt x="6735460" y="2901377"/>
              </a:moveTo>
              <a:arcTo wR="3385100" hR="3385100" stAng="21107067" swAng="1128007"/>
            </a:path>
          </a:pathLst>
        </a:custGeom>
        <a:noFill/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22F4A0-CF19-4537-A893-704796DE1708}">
      <dsp:nvSpPr>
        <dsp:cNvPr id="0" name=""/>
        <dsp:cNvSpPr/>
      </dsp:nvSpPr>
      <dsp:spPr>
        <a:xfrm>
          <a:off x="10647779" y="5283663"/>
          <a:ext cx="2210484" cy="1436814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Estrategia Prevención PrEP</a:t>
          </a:r>
        </a:p>
      </dsp:txBody>
      <dsp:txXfrm>
        <a:off x="10717918" y="5353802"/>
        <a:ext cx="2070206" cy="1296536"/>
      </dsp:txXfrm>
    </dsp:sp>
    <dsp:sp modelId="{31239D82-2018-4D0B-8574-A8C34E49F95A}">
      <dsp:nvSpPr>
        <dsp:cNvPr id="0" name=""/>
        <dsp:cNvSpPr/>
      </dsp:nvSpPr>
      <dsp:spPr>
        <a:xfrm>
          <a:off x="5436339" y="924420"/>
          <a:ext cx="6770200" cy="6770200"/>
        </a:xfrm>
        <a:custGeom>
          <a:avLst/>
          <a:gdLst/>
          <a:ahLst/>
          <a:cxnLst/>
          <a:rect l="0" t="0" r="0" b="0"/>
          <a:pathLst>
            <a:path>
              <a:moveTo>
                <a:pt x="5565754" y="5974240"/>
              </a:moveTo>
              <a:arcTo wR="3385100" hR="3385100" stAng="2993693" swAng="814838"/>
            </a:path>
          </a:pathLst>
        </a:custGeom>
        <a:noFill/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82010D-7C93-43CC-B7E6-4AF5EE56C81E}">
      <dsp:nvSpPr>
        <dsp:cNvPr id="0" name=""/>
        <dsp:cNvSpPr/>
      </dsp:nvSpPr>
      <dsp:spPr>
        <a:xfrm>
          <a:off x="7550841" y="6976213"/>
          <a:ext cx="2541194" cy="1436814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Estrategia  Auto Prueba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 1) Asistida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2)Entorno Privado</a:t>
          </a:r>
        </a:p>
      </dsp:txBody>
      <dsp:txXfrm>
        <a:off x="7620980" y="7046352"/>
        <a:ext cx="2400916" cy="1296536"/>
      </dsp:txXfrm>
    </dsp:sp>
    <dsp:sp modelId="{395BB030-D24D-418A-9D8E-EFBFEAFAF920}">
      <dsp:nvSpPr>
        <dsp:cNvPr id="0" name=""/>
        <dsp:cNvSpPr/>
      </dsp:nvSpPr>
      <dsp:spPr>
        <a:xfrm>
          <a:off x="5436339" y="924420"/>
          <a:ext cx="6770200" cy="6770200"/>
        </a:xfrm>
        <a:custGeom>
          <a:avLst/>
          <a:gdLst/>
          <a:ahLst/>
          <a:cxnLst/>
          <a:rect l="0" t="0" r="0" b="0"/>
          <a:pathLst>
            <a:path>
              <a:moveTo>
                <a:pt x="1892369" y="6423299"/>
              </a:moveTo>
              <a:arcTo wR="3385100" hR="3385100" stAng="6969950" swAng="748336"/>
            </a:path>
          </a:pathLst>
        </a:custGeom>
        <a:noFill/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BC9DE-C084-4403-AE2B-69EFF3858295}">
      <dsp:nvSpPr>
        <dsp:cNvPr id="0" name=""/>
        <dsp:cNvSpPr/>
      </dsp:nvSpPr>
      <dsp:spPr>
        <a:xfrm>
          <a:off x="4520130" y="5209186"/>
          <a:ext cx="2739453" cy="1585769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  Estrategia de Prevención de la transmisión materno infantil y sífilis</a:t>
          </a:r>
        </a:p>
      </dsp:txBody>
      <dsp:txXfrm>
        <a:off x="4597541" y="5286597"/>
        <a:ext cx="2584631" cy="1430947"/>
      </dsp:txXfrm>
    </dsp:sp>
    <dsp:sp modelId="{8A214067-F7DE-4877-A60A-51A22D10C046}">
      <dsp:nvSpPr>
        <dsp:cNvPr id="0" name=""/>
        <dsp:cNvSpPr/>
      </dsp:nvSpPr>
      <dsp:spPr>
        <a:xfrm>
          <a:off x="5436339" y="924420"/>
          <a:ext cx="6770200" cy="6770200"/>
        </a:xfrm>
        <a:custGeom>
          <a:avLst/>
          <a:gdLst/>
          <a:ahLst/>
          <a:cxnLst/>
          <a:rect l="0" t="0" r="0" b="0"/>
          <a:pathLst>
            <a:path>
              <a:moveTo>
                <a:pt x="46677" y="3945310"/>
              </a:moveTo>
              <a:arcTo wR="3385100" hR="3385100" stAng="10228448" swAng="1079676"/>
            </a:path>
          </a:pathLst>
        </a:custGeom>
        <a:noFill/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69C17-AD24-4D7C-BB7F-C5D013090D9C}">
      <dsp:nvSpPr>
        <dsp:cNvPr id="0" name=""/>
        <dsp:cNvSpPr/>
      </dsp:nvSpPr>
      <dsp:spPr>
        <a:xfrm>
          <a:off x="4784614" y="1763725"/>
          <a:ext cx="2210484" cy="170649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Estrategia de Tratamiento cuido y apoyo</a:t>
          </a:r>
        </a:p>
      </dsp:txBody>
      <dsp:txXfrm>
        <a:off x="4867918" y="1847029"/>
        <a:ext cx="2043876" cy="1539882"/>
      </dsp:txXfrm>
    </dsp:sp>
    <dsp:sp modelId="{418D686A-E0D2-4F1C-8818-0663CDB40539}">
      <dsp:nvSpPr>
        <dsp:cNvPr id="0" name=""/>
        <dsp:cNvSpPr/>
      </dsp:nvSpPr>
      <dsp:spPr>
        <a:xfrm>
          <a:off x="5436339" y="924420"/>
          <a:ext cx="6770200" cy="6770200"/>
        </a:xfrm>
        <a:custGeom>
          <a:avLst/>
          <a:gdLst/>
          <a:ahLst/>
          <a:cxnLst/>
          <a:rect l="0" t="0" r="0" b="0"/>
          <a:pathLst>
            <a:path>
              <a:moveTo>
                <a:pt x="1333255" y="692733"/>
              </a:moveTo>
              <a:arcTo wR="3385100" hR="3385100" stAng="13961344" swAng="711414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AA68C-5503-4FAA-933D-49CF42E92055}">
      <dsp:nvSpPr>
        <dsp:cNvPr id="0" name=""/>
        <dsp:cNvSpPr/>
      </dsp:nvSpPr>
      <dsp:spPr>
        <a:xfrm>
          <a:off x="0" y="0"/>
          <a:ext cx="3394217" cy="82154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solidFill>
                <a:schemeClr val="tx1"/>
              </a:solidFill>
            </a:rPr>
            <a:t>Estrategia de </a:t>
          </a:r>
          <a:r>
            <a:rPr lang="es-SV" sz="2400" b="0" i="0" kern="1200" dirty="0">
              <a:solidFill>
                <a:schemeClr val="tx1"/>
              </a:solidFill>
              <a:effectLst/>
              <a:latin typeface="Bembo Std" panose="02020605060306020A03" pitchFamily="18" charset="0"/>
            </a:rPr>
            <a:t>Detección temprana de casos de TB, con enfoque en grupos vulnerables PPL, Coinfección TB/VIH, </a:t>
          </a:r>
          <a:r>
            <a:rPr lang="es-SV" sz="2400" b="0" i="0" kern="1200" dirty="0" err="1">
              <a:solidFill>
                <a:schemeClr val="tx1"/>
              </a:solidFill>
              <a:effectLst/>
              <a:latin typeface="Bembo Std" panose="02020605060306020A03" pitchFamily="18" charset="0"/>
            </a:rPr>
            <a:t>ECNo</a:t>
          </a:r>
          <a:r>
            <a:rPr lang="es-SV" sz="2400" b="0" i="0" kern="1200" dirty="0">
              <a:solidFill>
                <a:schemeClr val="tx1"/>
              </a:solidFill>
              <a:effectLst/>
              <a:latin typeface="Bembo Std" panose="02020605060306020A03" pitchFamily="18" charset="0"/>
            </a:rPr>
            <a:t> Transmisibles</a:t>
          </a:r>
          <a:endParaRPr lang="es-MX" sz="2400" kern="1200" dirty="0">
            <a:solidFill>
              <a:schemeClr val="tx1"/>
            </a:solidFill>
          </a:endParaRPr>
        </a:p>
      </dsp:txBody>
      <dsp:txXfrm>
        <a:off x="0" y="3286167"/>
        <a:ext cx="3394217" cy="3286167"/>
      </dsp:txXfrm>
    </dsp:sp>
    <dsp:sp modelId="{D24E8CDF-FBF8-422C-9F98-E3A5F0872731}">
      <dsp:nvSpPr>
        <dsp:cNvPr id="0" name=""/>
        <dsp:cNvSpPr/>
      </dsp:nvSpPr>
      <dsp:spPr>
        <a:xfrm>
          <a:off x="329241" y="492925"/>
          <a:ext cx="2735734" cy="2735734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E1570-94F9-439A-9834-CD8225D143D8}">
      <dsp:nvSpPr>
        <dsp:cNvPr id="0" name=""/>
        <dsp:cNvSpPr/>
      </dsp:nvSpPr>
      <dsp:spPr>
        <a:xfrm>
          <a:off x="3496044" y="0"/>
          <a:ext cx="3394217" cy="8215419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800" b="0" i="0" kern="1200" dirty="0">
              <a:solidFill>
                <a:srgbClr val="000000"/>
              </a:solidFill>
              <a:effectLst/>
              <a:latin typeface="Bembo Std" panose="02020605060306020A03" pitchFamily="18" charset="0"/>
            </a:rPr>
            <a:t>Tamizaje Activo a través de UM RX  a PPL y otros grupos de mayor riesgo de TB</a:t>
          </a:r>
          <a:endParaRPr lang="es-MX" sz="2800" kern="1200" dirty="0"/>
        </a:p>
      </dsp:txBody>
      <dsp:txXfrm>
        <a:off x="3496044" y="3286167"/>
        <a:ext cx="3394217" cy="3286167"/>
      </dsp:txXfrm>
    </dsp:sp>
    <dsp:sp modelId="{24BDDA50-AB36-4F9C-A903-FA29EB2DC869}">
      <dsp:nvSpPr>
        <dsp:cNvPr id="0" name=""/>
        <dsp:cNvSpPr/>
      </dsp:nvSpPr>
      <dsp:spPr>
        <a:xfrm>
          <a:off x="3825285" y="492925"/>
          <a:ext cx="2735734" cy="2735734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788E0-7A2D-4740-9576-02A0C3A59E4A}">
      <dsp:nvSpPr>
        <dsp:cNvPr id="0" name=""/>
        <dsp:cNvSpPr/>
      </dsp:nvSpPr>
      <dsp:spPr>
        <a:xfrm>
          <a:off x="6992088" y="0"/>
          <a:ext cx="3394217" cy="8215419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800" b="0" i="0" kern="1200" dirty="0">
              <a:solidFill>
                <a:srgbClr val="000000"/>
              </a:solidFill>
              <a:effectLst/>
              <a:latin typeface="Bembo Std" panose="02020605060306020A03" pitchFamily="18" charset="0"/>
            </a:rPr>
            <a:t>Tamizaje Activo a través de Gene </a:t>
          </a:r>
          <a:r>
            <a:rPr lang="es-SV" sz="2800" b="0" i="0" kern="1200" dirty="0" err="1">
              <a:solidFill>
                <a:srgbClr val="000000"/>
              </a:solidFill>
              <a:effectLst/>
              <a:latin typeface="Bembo Std" panose="02020605060306020A03" pitchFamily="18" charset="0"/>
            </a:rPr>
            <a:t>Xpert</a:t>
          </a:r>
          <a:r>
            <a:rPr lang="es-SV" sz="2800" b="0" i="0" kern="1200" dirty="0">
              <a:solidFill>
                <a:srgbClr val="000000"/>
              </a:solidFill>
              <a:effectLst/>
              <a:latin typeface="Bembo Std" panose="02020605060306020A03" pitchFamily="18" charset="0"/>
            </a:rPr>
            <a:t>  a PPL y otros grupos de mayor riesgo de TB</a:t>
          </a:r>
          <a:endParaRPr lang="es-MX" sz="2800" kern="1200" dirty="0"/>
        </a:p>
      </dsp:txBody>
      <dsp:txXfrm>
        <a:off x="6992088" y="3286167"/>
        <a:ext cx="3394217" cy="3286167"/>
      </dsp:txXfrm>
    </dsp:sp>
    <dsp:sp modelId="{788F4059-0D9D-485B-84C5-D679819BFA4D}">
      <dsp:nvSpPr>
        <dsp:cNvPr id="0" name=""/>
        <dsp:cNvSpPr/>
      </dsp:nvSpPr>
      <dsp:spPr>
        <a:xfrm>
          <a:off x="7321329" y="492925"/>
          <a:ext cx="2735734" cy="2735734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462BF-2A82-4FA9-8278-EA60669C28F4}">
      <dsp:nvSpPr>
        <dsp:cNvPr id="0" name=""/>
        <dsp:cNvSpPr/>
      </dsp:nvSpPr>
      <dsp:spPr>
        <a:xfrm>
          <a:off x="10488132" y="0"/>
          <a:ext cx="3394217" cy="8215419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solidFill>
                <a:schemeClr val="tx1"/>
              </a:solidFill>
            </a:rPr>
            <a:t>Estrategia</a:t>
          </a:r>
          <a:r>
            <a:rPr lang="es-SV" sz="2800" b="0" i="0" kern="1200" dirty="0">
              <a:solidFill>
                <a:schemeClr val="tx1"/>
              </a:solidFill>
              <a:effectLst/>
              <a:latin typeface="Bembo Std" panose="02020605060306020A03" pitchFamily="18" charset="0"/>
            </a:rPr>
            <a:t> tratamiento de los casos de tuberculosis en todas sus formas.</a:t>
          </a:r>
          <a:endParaRPr lang="es-MX" sz="2800" kern="1200" dirty="0">
            <a:solidFill>
              <a:schemeClr val="tx1"/>
            </a:solidFill>
          </a:endParaRPr>
        </a:p>
      </dsp:txBody>
      <dsp:txXfrm>
        <a:off x="10488132" y="3286167"/>
        <a:ext cx="3394217" cy="3286167"/>
      </dsp:txXfrm>
    </dsp:sp>
    <dsp:sp modelId="{E14CADC8-BB36-44BB-B2F5-EA26F025ABA8}">
      <dsp:nvSpPr>
        <dsp:cNvPr id="0" name=""/>
        <dsp:cNvSpPr/>
      </dsp:nvSpPr>
      <dsp:spPr>
        <a:xfrm>
          <a:off x="10817373" y="492925"/>
          <a:ext cx="2735734" cy="273573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555B1-8B7F-405A-9AD0-020B4511CF55}">
      <dsp:nvSpPr>
        <dsp:cNvPr id="0" name=""/>
        <dsp:cNvSpPr/>
      </dsp:nvSpPr>
      <dsp:spPr>
        <a:xfrm>
          <a:off x="13984176" y="0"/>
          <a:ext cx="3394217" cy="821541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800" b="0" i="0" kern="1200" dirty="0">
              <a:solidFill>
                <a:srgbClr val="000000"/>
              </a:solidFill>
              <a:effectLst/>
              <a:latin typeface="Bembo Std" panose="02020605060306020A03" pitchFamily="18" charset="0"/>
            </a:rPr>
            <a:t>Atención integral a grupos de mayor riesgo de TB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Tratamiento Prevención  Infección Latente de Tuberculosis</a:t>
          </a:r>
        </a:p>
      </dsp:txBody>
      <dsp:txXfrm>
        <a:off x="13984176" y="3286167"/>
        <a:ext cx="3394217" cy="3286167"/>
      </dsp:txXfrm>
    </dsp:sp>
    <dsp:sp modelId="{608673D7-EBD5-4A24-9143-818CCA678BB9}">
      <dsp:nvSpPr>
        <dsp:cNvPr id="0" name=""/>
        <dsp:cNvSpPr/>
      </dsp:nvSpPr>
      <dsp:spPr>
        <a:xfrm>
          <a:off x="14313417" y="492925"/>
          <a:ext cx="2735734" cy="273573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E7E0A-06FF-455E-95EF-E449DCD00603}">
      <dsp:nvSpPr>
        <dsp:cNvPr id="0" name=""/>
        <dsp:cNvSpPr/>
      </dsp:nvSpPr>
      <dsp:spPr>
        <a:xfrm>
          <a:off x="695135" y="6491181"/>
          <a:ext cx="15988122" cy="1509817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ata.theglobalfund.org/location/SLV/financial-insights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svg"/><Relationship Id="rId7" Type="http://schemas.openxmlformats.org/officeDocument/2006/relationships/diagramLayout" Target="../diagrams/layou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6.svg"/><Relationship Id="rId7" Type="http://schemas.openxmlformats.org/officeDocument/2006/relationships/diagramLayout" Target="../diagrams/layou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4.pn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6.svg"/><Relationship Id="rId7" Type="http://schemas.openxmlformats.org/officeDocument/2006/relationships/diagramLayout" Target="../diagrams/layou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image" Target="../media/image4.png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2490477" y="8381348"/>
            <a:ext cx="317489" cy="317489"/>
          </a:xfrm>
          <a:custGeom>
            <a:avLst/>
            <a:gdLst/>
            <a:ahLst/>
            <a:cxnLst/>
            <a:rect l="l" t="t" r="r" b="b"/>
            <a:pathLst>
              <a:path w="317489" h="317489">
                <a:moveTo>
                  <a:pt x="317489" y="0"/>
                </a:moveTo>
                <a:lnTo>
                  <a:pt x="0" y="0"/>
                </a:lnTo>
                <a:lnTo>
                  <a:pt x="0" y="317489"/>
                </a:lnTo>
                <a:lnTo>
                  <a:pt x="317489" y="317489"/>
                </a:lnTo>
                <a:lnTo>
                  <a:pt x="31748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-41696" y="-190500"/>
            <a:ext cx="2849661" cy="10477500"/>
          </a:xfrm>
          <a:custGeom>
            <a:avLst/>
            <a:gdLst/>
            <a:ahLst/>
            <a:cxnLst/>
            <a:rect l="l" t="t" r="r" b="b"/>
            <a:pathLst>
              <a:path w="2351526" h="10564318">
                <a:moveTo>
                  <a:pt x="0" y="0"/>
                </a:moveTo>
                <a:lnTo>
                  <a:pt x="2351526" y="0"/>
                </a:lnTo>
                <a:lnTo>
                  <a:pt x="2351526" y="10564318"/>
                </a:lnTo>
                <a:lnTo>
                  <a:pt x="0" y="105643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7258754" y="669829"/>
            <a:ext cx="5232981" cy="1790115"/>
          </a:xfrm>
          <a:custGeom>
            <a:avLst/>
            <a:gdLst/>
            <a:ahLst/>
            <a:cxnLst/>
            <a:rect l="l" t="t" r="r" b="b"/>
            <a:pathLst>
              <a:path w="5232981" h="1790115">
                <a:moveTo>
                  <a:pt x="0" y="0"/>
                </a:moveTo>
                <a:lnTo>
                  <a:pt x="5232980" y="0"/>
                </a:lnTo>
                <a:lnTo>
                  <a:pt x="5232980" y="1790116"/>
                </a:lnTo>
                <a:lnTo>
                  <a:pt x="0" y="17901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/>
          <p:cNvSpPr txBox="1"/>
          <p:nvPr/>
        </p:nvSpPr>
        <p:spPr>
          <a:xfrm>
            <a:off x="3352004" y="3261606"/>
            <a:ext cx="1390729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60"/>
              </a:lnSpc>
            </a:pPr>
            <a:r>
              <a:rPr lang="en-US" sz="7584" b="1" i="1" spc="-341" dirty="0">
                <a:solidFill>
                  <a:srgbClr val="F89520"/>
                </a:solidFill>
                <a:latin typeface="Open Sauce Bold Italics"/>
                <a:ea typeface="Open Sauce Bold Italics"/>
                <a:cs typeface="Open Sauce Bold Italics"/>
                <a:sym typeface="Open Sauce Bold Italics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436669" y="7866671"/>
            <a:ext cx="6877149" cy="1619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1" dirty="0">
                <a:solidFill>
                  <a:srgbClr val="001C7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Dra. Ana Isabel Nieto Gómez </a:t>
            </a:r>
          </a:p>
          <a:p>
            <a:pPr algn="ctr">
              <a:lnSpc>
                <a:spcPts val="4340"/>
              </a:lnSpc>
            </a:pPr>
            <a:r>
              <a:rPr lang="en-US" sz="3100" b="1" dirty="0">
                <a:solidFill>
                  <a:srgbClr val="001C7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Receptor Principal MINSAL </a:t>
            </a:r>
          </a:p>
          <a:p>
            <a:pPr algn="ctr">
              <a:lnSpc>
                <a:spcPts val="4340"/>
              </a:lnSpc>
            </a:pPr>
            <a:endParaRPr lang="en-US" sz="3100" b="1" dirty="0">
              <a:solidFill>
                <a:srgbClr val="001C7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6DC0CA1-B71D-E733-A844-6444DA9B06EC}"/>
              </a:ext>
            </a:extLst>
          </p:cNvPr>
          <p:cNvSpPr txBox="1"/>
          <p:nvPr/>
        </p:nvSpPr>
        <p:spPr>
          <a:xfrm>
            <a:off x="4884143" y="2791822"/>
            <a:ext cx="11117857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MX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Bembo Std" panose="02020605060306020A03" pitchFamily="18" charset="0"/>
                <a:ea typeface="+mj-ea"/>
                <a:cs typeface="Arial" panose="020B0604020202020204" pitchFamily="34" charset="0"/>
              </a:rPr>
              <a:t>Proyecto SLV-C-MOH </a:t>
            </a:r>
            <a:br>
              <a:rPr kumimoji="0" lang="es-MX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Bembo Std" panose="02020605060306020A03" pitchFamily="18" charset="0"/>
                <a:ea typeface="+mj-ea"/>
                <a:cs typeface="Arial" panose="020B0604020202020204" pitchFamily="34" charset="0"/>
              </a:rPr>
            </a:br>
            <a:br>
              <a:rPr kumimoji="0" lang="es-MX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Bembo Std" panose="02020605060306020A03" pitchFamily="18" charset="0"/>
                <a:ea typeface="+mj-ea"/>
                <a:cs typeface="Arial" panose="020B0604020202020204" pitchFamily="34" charset="0"/>
              </a:rPr>
            </a:br>
            <a:endParaRPr lang="es-MX" sz="1800" b="0" i="0" dirty="0">
              <a:solidFill>
                <a:srgbClr val="222222"/>
              </a:solidFill>
              <a:effectLst/>
              <a:latin typeface="Aptos" panose="020B0004020202020204" pitchFamily="34" charset="0"/>
            </a:endParaRPr>
          </a:p>
          <a:p>
            <a:pPr algn="ctr"/>
            <a:r>
              <a:rPr kumimoji="0" lang="es-MX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Bembo Std" panose="02020605060306020A03" pitchFamily="18" charset="0"/>
                <a:ea typeface="+mj-ea"/>
                <a:cs typeface="Arial" panose="020B0604020202020204" pitchFamily="34" charset="0"/>
              </a:rPr>
              <a:t>SOCIALIZACIÓN DE PRINCIPALES ESTRATEGIAS DE SUBVENCIÓN VIH-TB  </a:t>
            </a:r>
            <a:br>
              <a:rPr kumimoji="0" lang="es-MX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Bembo Std" panose="02020605060306020A03" pitchFamily="18" charset="0"/>
                <a:ea typeface="+mj-ea"/>
                <a:cs typeface="Arial" panose="020B0604020202020204" pitchFamily="34" charset="0"/>
              </a:rPr>
            </a:br>
            <a:r>
              <a:rPr kumimoji="0" lang="es-MX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Bembo Std" panose="02020605060306020A03" pitchFamily="18" charset="0"/>
                <a:ea typeface="+mj-ea"/>
                <a:cs typeface="Arial" panose="020B0604020202020204" pitchFamily="34" charset="0"/>
              </a:rPr>
              <a:t>2025-2027 </a:t>
            </a:r>
            <a:br>
              <a:rPr kumimoji="0" lang="es-MX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Bembo Std" panose="02020605060306020A03" pitchFamily="18" charset="0"/>
                <a:ea typeface="+mj-ea"/>
                <a:cs typeface="Arial" panose="020B0604020202020204" pitchFamily="34" charset="0"/>
              </a:rPr>
            </a:br>
            <a:br>
              <a:rPr kumimoji="0" lang="es-MX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Bembo Std" panose="02020605060306020A03" pitchFamily="18" charset="0"/>
                <a:ea typeface="+mj-ea"/>
                <a:cs typeface="Arial" panose="020B0604020202020204" pitchFamily="34" charset="0"/>
              </a:rPr>
            </a:br>
            <a:br>
              <a:rPr kumimoji="0" lang="es-MX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Bembo Std" panose="02020605060306020A03" pitchFamily="18" charset="0"/>
                <a:ea typeface="+mj-ea"/>
                <a:cs typeface="Arial" panose="020B0604020202020204" pitchFamily="34" charset="0"/>
              </a:rPr>
            </a:br>
            <a:endParaRPr lang="es-MX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00097" y="245070"/>
            <a:ext cx="2082737" cy="783630"/>
          </a:xfrm>
          <a:custGeom>
            <a:avLst/>
            <a:gdLst/>
            <a:ahLst/>
            <a:cxnLst/>
            <a:rect l="l" t="t" r="r" b="b"/>
            <a:pathLst>
              <a:path w="2082737" h="783630">
                <a:moveTo>
                  <a:pt x="0" y="0"/>
                </a:moveTo>
                <a:lnTo>
                  <a:pt x="2082738" y="0"/>
                </a:lnTo>
                <a:lnTo>
                  <a:pt x="2082738" y="783630"/>
                </a:lnTo>
                <a:lnTo>
                  <a:pt x="0" y="783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0" y="-129919"/>
            <a:ext cx="1905000" cy="10416919"/>
          </a:xfrm>
          <a:custGeom>
            <a:avLst/>
            <a:gdLst/>
            <a:ahLst/>
            <a:cxnLst/>
            <a:rect l="l" t="t" r="r" b="b"/>
            <a:pathLst>
              <a:path w="2356410" h="10586260">
                <a:moveTo>
                  <a:pt x="0" y="0"/>
                </a:moveTo>
                <a:lnTo>
                  <a:pt x="2356410" y="0"/>
                </a:lnTo>
                <a:lnTo>
                  <a:pt x="2356410" y="10586260"/>
                </a:lnTo>
                <a:lnTo>
                  <a:pt x="0" y="105862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>
            <a:off x="1062006" y="128481"/>
            <a:ext cx="2998938" cy="1025887"/>
          </a:xfrm>
          <a:custGeom>
            <a:avLst/>
            <a:gdLst/>
            <a:ahLst/>
            <a:cxnLst/>
            <a:rect l="l" t="t" r="r" b="b"/>
            <a:pathLst>
              <a:path w="2998938" h="1025887">
                <a:moveTo>
                  <a:pt x="0" y="0"/>
                </a:moveTo>
                <a:lnTo>
                  <a:pt x="2998938" y="0"/>
                </a:lnTo>
                <a:lnTo>
                  <a:pt x="2998938" y="1025886"/>
                </a:lnTo>
                <a:lnTo>
                  <a:pt x="0" y="10258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A7E03A0-4104-FE98-7B35-385C5502FA73}"/>
              </a:ext>
            </a:extLst>
          </p:cNvPr>
          <p:cNvSpPr txBox="1"/>
          <p:nvPr/>
        </p:nvSpPr>
        <p:spPr>
          <a:xfrm>
            <a:off x="3276600" y="419100"/>
            <a:ext cx="13487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SV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COMPONENTE TUBERCULOSIS  2025-2027 </a:t>
            </a:r>
            <a:br>
              <a:rPr lang="es-SV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</a:br>
            <a:r>
              <a:rPr lang="es-SV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DISTRIBUCIÓN PRESUPUESTO  INDICADORES DE COBERTURA</a:t>
            </a:r>
            <a:br>
              <a:rPr lang="es-SV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</a:br>
            <a:endParaRPr lang="es-MX" sz="3600" b="1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CEBDE150-20A7-99A6-09F8-605AE42E8C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1943100"/>
            <a:ext cx="16611600" cy="752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15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00097" y="245070"/>
            <a:ext cx="2082737" cy="783630"/>
          </a:xfrm>
          <a:custGeom>
            <a:avLst/>
            <a:gdLst/>
            <a:ahLst/>
            <a:cxnLst/>
            <a:rect l="l" t="t" r="r" b="b"/>
            <a:pathLst>
              <a:path w="2082737" h="783630">
                <a:moveTo>
                  <a:pt x="0" y="0"/>
                </a:moveTo>
                <a:lnTo>
                  <a:pt x="2082738" y="0"/>
                </a:lnTo>
                <a:lnTo>
                  <a:pt x="2082738" y="783630"/>
                </a:lnTo>
                <a:lnTo>
                  <a:pt x="0" y="783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0" y="-129919"/>
            <a:ext cx="1905000" cy="10416919"/>
          </a:xfrm>
          <a:custGeom>
            <a:avLst/>
            <a:gdLst/>
            <a:ahLst/>
            <a:cxnLst/>
            <a:rect l="l" t="t" r="r" b="b"/>
            <a:pathLst>
              <a:path w="2356410" h="10586260">
                <a:moveTo>
                  <a:pt x="0" y="0"/>
                </a:moveTo>
                <a:lnTo>
                  <a:pt x="2356410" y="0"/>
                </a:lnTo>
                <a:lnTo>
                  <a:pt x="2356410" y="10586260"/>
                </a:lnTo>
                <a:lnTo>
                  <a:pt x="0" y="105862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>
            <a:off x="1062006" y="128481"/>
            <a:ext cx="2998938" cy="1025887"/>
          </a:xfrm>
          <a:custGeom>
            <a:avLst/>
            <a:gdLst/>
            <a:ahLst/>
            <a:cxnLst/>
            <a:rect l="l" t="t" r="r" b="b"/>
            <a:pathLst>
              <a:path w="2998938" h="1025887">
                <a:moveTo>
                  <a:pt x="0" y="0"/>
                </a:moveTo>
                <a:lnTo>
                  <a:pt x="2998938" y="0"/>
                </a:lnTo>
                <a:lnTo>
                  <a:pt x="2998938" y="1025886"/>
                </a:lnTo>
                <a:lnTo>
                  <a:pt x="0" y="10258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D561BFE-D990-0ACE-5BBE-6262C3240F8E}"/>
              </a:ext>
            </a:extLst>
          </p:cNvPr>
          <p:cNvSpPr txBox="1">
            <a:spLocks/>
          </p:cNvSpPr>
          <p:nvPr/>
        </p:nvSpPr>
        <p:spPr>
          <a:xfrm>
            <a:off x="4419600" y="533084"/>
            <a:ext cx="10515600" cy="7918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4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COMPONENTE TUBERCULOSIS  2025-2027 </a:t>
            </a:r>
            <a:br>
              <a:rPr lang="es-SV" sz="4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</a:br>
            <a:r>
              <a:rPr lang="es-SV" sz="4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4 INDICADORES DE COBERTURA</a:t>
            </a:r>
            <a:br>
              <a:rPr lang="es-SV" sz="4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</a:br>
            <a:endParaRPr lang="es-MX" sz="4000" b="1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1B3E8566-6443-A1D6-0AB2-C7AB0A87B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9910" y="2019299"/>
            <a:ext cx="15710890" cy="813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81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00097" y="245070"/>
            <a:ext cx="2082737" cy="783630"/>
          </a:xfrm>
          <a:custGeom>
            <a:avLst/>
            <a:gdLst/>
            <a:ahLst/>
            <a:cxnLst/>
            <a:rect l="l" t="t" r="r" b="b"/>
            <a:pathLst>
              <a:path w="2082737" h="783630">
                <a:moveTo>
                  <a:pt x="0" y="0"/>
                </a:moveTo>
                <a:lnTo>
                  <a:pt x="2082738" y="0"/>
                </a:lnTo>
                <a:lnTo>
                  <a:pt x="2082738" y="783630"/>
                </a:lnTo>
                <a:lnTo>
                  <a:pt x="0" y="783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0" y="-129919"/>
            <a:ext cx="1905000" cy="10416919"/>
          </a:xfrm>
          <a:custGeom>
            <a:avLst/>
            <a:gdLst/>
            <a:ahLst/>
            <a:cxnLst/>
            <a:rect l="l" t="t" r="r" b="b"/>
            <a:pathLst>
              <a:path w="2356410" h="10586260">
                <a:moveTo>
                  <a:pt x="0" y="0"/>
                </a:moveTo>
                <a:lnTo>
                  <a:pt x="2356410" y="0"/>
                </a:lnTo>
                <a:lnTo>
                  <a:pt x="2356410" y="10586260"/>
                </a:lnTo>
                <a:lnTo>
                  <a:pt x="0" y="105862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>
            <a:off x="1062006" y="128481"/>
            <a:ext cx="2998938" cy="1025887"/>
          </a:xfrm>
          <a:custGeom>
            <a:avLst/>
            <a:gdLst/>
            <a:ahLst/>
            <a:cxnLst/>
            <a:rect l="l" t="t" r="r" b="b"/>
            <a:pathLst>
              <a:path w="2998938" h="1025887">
                <a:moveTo>
                  <a:pt x="0" y="0"/>
                </a:moveTo>
                <a:lnTo>
                  <a:pt x="2998938" y="0"/>
                </a:lnTo>
                <a:lnTo>
                  <a:pt x="2998938" y="1025886"/>
                </a:lnTo>
                <a:lnTo>
                  <a:pt x="0" y="10258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5B97852-FD4B-27E6-2882-66F3A37C6B19}"/>
              </a:ext>
            </a:extLst>
          </p:cNvPr>
          <p:cNvSpPr txBox="1">
            <a:spLocks/>
          </p:cNvSpPr>
          <p:nvPr/>
        </p:nvSpPr>
        <p:spPr>
          <a:xfrm>
            <a:off x="4953000" y="933061"/>
            <a:ext cx="10515600" cy="75762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BECA6A6-6638-1A85-4905-19B9EAAE6349}"/>
              </a:ext>
            </a:extLst>
          </p:cNvPr>
          <p:cNvSpPr txBox="1"/>
          <p:nvPr/>
        </p:nvSpPr>
        <p:spPr>
          <a:xfrm>
            <a:off x="3276600" y="798374"/>
            <a:ext cx="13487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SV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SUBVENCIÓN  SLV-C-MOH 2025-2027 </a:t>
            </a:r>
            <a:br>
              <a:rPr lang="es-SV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</a:br>
            <a:r>
              <a:rPr lang="es-SV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EL SALVADOR: RESPUESTA DE PAIS </a:t>
            </a:r>
            <a:br>
              <a:rPr lang="es-SV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</a:br>
            <a:endParaRPr lang="es-MX" sz="36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17780D8-D3C4-9B20-F075-081D8B2EC5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2095500"/>
            <a:ext cx="16787434" cy="794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14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00097" y="245070"/>
            <a:ext cx="2082737" cy="783630"/>
          </a:xfrm>
          <a:custGeom>
            <a:avLst/>
            <a:gdLst/>
            <a:ahLst/>
            <a:cxnLst/>
            <a:rect l="l" t="t" r="r" b="b"/>
            <a:pathLst>
              <a:path w="2082737" h="783630">
                <a:moveTo>
                  <a:pt x="0" y="0"/>
                </a:moveTo>
                <a:lnTo>
                  <a:pt x="2082738" y="0"/>
                </a:lnTo>
                <a:lnTo>
                  <a:pt x="2082738" y="783630"/>
                </a:lnTo>
                <a:lnTo>
                  <a:pt x="0" y="783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0" y="-129919"/>
            <a:ext cx="1905000" cy="10416919"/>
          </a:xfrm>
          <a:custGeom>
            <a:avLst/>
            <a:gdLst/>
            <a:ahLst/>
            <a:cxnLst/>
            <a:rect l="l" t="t" r="r" b="b"/>
            <a:pathLst>
              <a:path w="2356410" h="10586260">
                <a:moveTo>
                  <a:pt x="0" y="0"/>
                </a:moveTo>
                <a:lnTo>
                  <a:pt x="2356410" y="0"/>
                </a:lnTo>
                <a:lnTo>
                  <a:pt x="2356410" y="10586260"/>
                </a:lnTo>
                <a:lnTo>
                  <a:pt x="0" y="105862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>
            <a:off x="1062006" y="128481"/>
            <a:ext cx="2998938" cy="1025887"/>
          </a:xfrm>
          <a:custGeom>
            <a:avLst/>
            <a:gdLst/>
            <a:ahLst/>
            <a:cxnLst/>
            <a:rect l="l" t="t" r="r" b="b"/>
            <a:pathLst>
              <a:path w="2998938" h="1025887">
                <a:moveTo>
                  <a:pt x="0" y="0"/>
                </a:moveTo>
                <a:lnTo>
                  <a:pt x="2998938" y="0"/>
                </a:lnTo>
                <a:lnTo>
                  <a:pt x="2998938" y="1025886"/>
                </a:lnTo>
                <a:lnTo>
                  <a:pt x="0" y="10258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5B97852-FD4B-27E6-2882-66F3A37C6B19}"/>
              </a:ext>
            </a:extLst>
          </p:cNvPr>
          <p:cNvSpPr txBox="1">
            <a:spLocks/>
          </p:cNvSpPr>
          <p:nvPr/>
        </p:nvSpPr>
        <p:spPr>
          <a:xfrm>
            <a:off x="4953000" y="933061"/>
            <a:ext cx="10515600" cy="75762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 </a:t>
            </a:r>
          </a:p>
        </p:txBody>
      </p:sp>
      <p:pic>
        <p:nvPicPr>
          <p:cNvPr id="7" name="Imagen 6" descr="Equipo de remo en un río soleado">
            <a:extLst>
              <a:ext uri="{FF2B5EF4-FFF2-40B4-BE49-F238E27FC236}">
                <a16:creationId xmlns:a16="http://schemas.microsoft.com/office/drawing/2014/main" id="{5CAADB62-6177-D6C6-0999-81171ED86F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866900"/>
            <a:ext cx="13584534" cy="842009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BECA6A6-6638-1A85-4905-19B9EAAE6349}"/>
              </a:ext>
            </a:extLst>
          </p:cNvPr>
          <p:cNvSpPr txBox="1"/>
          <p:nvPr/>
        </p:nvSpPr>
        <p:spPr>
          <a:xfrm>
            <a:off x="3276600" y="798374"/>
            <a:ext cx="13487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SV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SUBVENCIÓN  SLV-C-MOH 2025-2027 </a:t>
            </a:r>
            <a:br>
              <a:rPr lang="es-SV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</a:br>
            <a:r>
              <a:rPr lang="es-SV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EL SALVADOR: RESPUESTA DE PAIS </a:t>
            </a:r>
            <a:br>
              <a:rPr lang="es-SV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</a:b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1288048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18016" y="8615730"/>
            <a:ext cx="2082737" cy="783630"/>
          </a:xfrm>
          <a:custGeom>
            <a:avLst/>
            <a:gdLst/>
            <a:ahLst/>
            <a:cxnLst/>
            <a:rect l="l" t="t" r="r" b="b"/>
            <a:pathLst>
              <a:path w="2082737" h="783630">
                <a:moveTo>
                  <a:pt x="0" y="0"/>
                </a:moveTo>
                <a:lnTo>
                  <a:pt x="2082737" y="0"/>
                </a:lnTo>
                <a:lnTo>
                  <a:pt x="2082737" y="783630"/>
                </a:lnTo>
                <a:lnTo>
                  <a:pt x="0" y="783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0" y="-166188"/>
            <a:ext cx="2003313" cy="10422277"/>
          </a:xfrm>
          <a:custGeom>
            <a:avLst/>
            <a:gdLst/>
            <a:ahLst/>
            <a:cxnLst/>
            <a:rect l="l" t="t" r="r" b="b"/>
            <a:pathLst>
              <a:path w="2356410" h="10586260">
                <a:moveTo>
                  <a:pt x="0" y="0"/>
                </a:moveTo>
                <a:lnTo>
                  <a:pt x="2356410" y="0"/>
                </a:lnTo>
                <a:lnTo>
                  <a:pt x="2356410" y="10586260"/>
                </a:lnTo>
                <a:lnTo>
                  <a:pt x="0" y="105862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3755223" y="453338"/>
            <a:ext cx="11301259" cy="4068453"/>
          </a:xfrm>
          <a:custGeom>
            <a:avLst/>
            <a:gdLst/>
            <a:ahLst/>
            <a:cxnLst/>
            <a:rect l="l" t="t" r="r" b="b"/>
            <a:pathLst>
              <a:path w="11301259" h="4068453">
                <a:moveTo>
                  <a:pt x="0" y="0"/>
                </a:moveTo>
                <a:lnTo>
                  <a:pt x="11301259" y="0"/>
                </a:lnTo>
                <a:lnTo>
                  <a:pt x="11301259" y="4068453"/>
                </a:lnTo>
                <a:lnTo>
                  <a:pt x="0" y="40684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>
            <a:off x="7369285" y="4202893"/>
            <a:ext cx="5654479" cy="6028884"/>
          </a:xfrm>
          <a:custGeom>
            <a:avLst/>
            <a:gdLst/>
            <a:ahLst/>
            <a:cxnLst/>
            <a:rect l="l" t="t" r="r" b="b"/>
            <a:pathLst>
              <a:path w="5654479" h="6028884">
                <a:moveTo>
                  <a:pt x="0" y="0"/>
                </a:moveTo>
                <a:lnTo>
                  <a:pt x="5654479" y="0"/>
                </a:lnTo>
                <a:lnTo>
                  <a:pt x="5654479" y="6028884"/>
                </a:lnTo>
                <a:lnTo>
                  <a:pt x="0" y="60288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00097" y="245070"/>
            <a:ext cx="2082737" cy="783630"/>
          </a:xfrm>
          <a:custGeom>
            <a:avLst/>
            <a:gdLst/>
            <a:ahLst/>
            <a:cxnLst/>
            <a:rect l="l" t="t" r="r" b="b"/>
            <a:pathLst>
              <a:path w="2082737" h="783630">
                <a:moveTo>
                  <a:pt x="0" y="0"/>
                </a:moveTo>
                <a:lnTo>
                  <a:pt x="2082738" y="0"/>
                </a:lnTo>
                <a:lnTo>
                  <a:pt x="2082738" y="783630"/>
                </a:lnTo>
                <a:lnTo>
                  <a:pt x="0" y="783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0" y="-129919"/>
            <a:ext cx="1905000" cy="10416919"/>
          </a:xfrm>
          <a:custGeom>
            <a:avLst/>
            <a:gdLst/>
            <a:ahLst/>
            <a:cxnLst/>
            <a:rect l="l" t="t" r="r" b="b"/>
            <a:pathLst>
              <a:path w="2356410" h="10586260">
                <a:moveTo>
                  <a:pt x="0" y="0"/>
                </a:moveTo>
                <a:lnTo>
                  <a:pt x="2356410" y="0"/>
                </a:lnTo>
                <a:lnTo>
                  <a:pt x="2356410" y="10586260"/>
                </a:lnTo>
                <a:lnTo>
                  <a:pt x="0" y="105862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>
            <a:off x="1062006" y="128481"/>
            <a:ext cx="2998938" cy="1025887"/>
          </a:xfrm>
          <a:custGeom>
            <a:avLst/>
            <a:gdLst/>
            <a:ahLst/>
            <a:cxnLst/>
            <a:rect l="l" t="t" r="r" b="b"/>
            <a:pathLst>
              <a:path w="2998938" h="1025887">
                <a:moveTo>
                  <a:pt x="0" y="0"/>
                </a:moveTo>
                <a:lnTo>
                  <a:pt x="2998938" y="0"/>
                </a:lnTo>
                <a:lnTo>
                  <a:pt x="2998938" y="1025886"/>
                </a:lnTo>
                <a:lnTo>
                  <a:pt x="0" y="10258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5B97852-FD4B-27E6-2882-66F3A37C6B19}"/>
              </a:ext>
            </a:extLst>
          </p:cNvPr>
          <p:cNvSpPr txBox="1">
            <a:spLocks/>
          </p:cNvSpPr>
          <p:nvPr/>
        </p:nvSpPr>
        <p:spPr>
          <a:xfrm>
            <a:off x="4953000" y="933061"/>
            <a:ext cx="10515600" cy="75762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 Financiamiento Fondo Mundial a El Salvador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CCC269-147A-1ADD-A850-5E76315F928E}"/>
              </a:ext>
            </a:extLst>
          </p:cNvPr>
          <p:cNvSpPr txBox="1"/>
          <p:nvPr/>
        </p:nvSpPr>
        <p:spPr>
          <a:xfrm>
            <a:off x="1066800" y="3133546"/>
            <a:ext cx="44958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0" i="0" dirty="0">
                <a:solidFill>
                  <a:srgbClr val="000000"/>
                </a:solidFill>
                <a:effectLst/>
                <a:latin typeface="Bembo Std" panose="02020605060306020A03"/>
              </a:rPr>
              <a:t>Desde el año 2003 a la fecha el Fondo Mundial ha desembolsado </a:t>
            </a:r>
            <a:r>
              <a:rPr lang="es-MX" sz="2000" b="1" i="0" dirty="0">
                <a:solidFill>
                  <a:srgbClr val="000000"/>
                </a:solidFill>
                <a:effectLst/>
                <a:latin typeface="Bembo Std" panose="02020605060306020A03"/>
              </a:rPr>
              <a:t>$161,070,980.00 </a:t>
            </a:r>
            <a:r>
              <a:rPr lang="es-MX" sz="2000" b="0" i="0" dirty="0">
                <a:solidFill>
                  <a:srgbClr val="000000"/>
                </a:solidFill>
                <a:effectLst/>
                <a:latin typeface="Bembo Std" panose="02020605060306020A03"/>
              </a:rPr>
              <a:t>millones para contribuir a la respuesta nacional del VIH, TB </a:t>
            </a:r>
            <a:r>
              <a:rPr lang="es-MX" sz="2000" dirty="0">
                <a:solidFill>
                  <a:srgbClr val="000000"/>
                </a:solidFill>
                <a:latin typeface="Bembo Std" panose="02020605060306020A03"/>
              </a:rPr>
              <a:t>y Malaria. </a:t>
            </a:r>
          </a:p>
          <a:p>
            <a:pPr algn="just"/>
            <a:endParaRPr lang="es-MX" sz="2000" b="0" i="0" dirty="0">
              <a:solidFill>
                <a:srgbClr val="000000"/>
              </a:solidFill>
              <a:effectLst/>
              <a:latin typeface="Bembo Std" panose="02020605060306020A03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Bembo Std" panose="02020605060306020A03"/>
              </a:rPr>
              <a:t> 14 convenios, con desembolsos de forma acumulativa, con la siguiente distribución: </a:t>
            </a:r>
          </a:p>
          <a:p>
            <a:pPr algn="just"/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Bembo Std" panose="02020605060306020A03"/>
              </a:rPr>
              <a:t>         VIH:US$135,112,185.00</a:t>
            </a:r>
          </a:p>
          <a:p>
            <a:pPr algn="just"/>
            <a:r>
              <a:rPr lang="es-MX" sz="2000" b="1" dirty="0">
                <a:solidFill>
                  <a:srgbClr val="000000"/>
                </a:solidFill>
                <a:latin typeface="Bembo Std" panose="02020605060306020A03"/>
              </a:rPr>
              <a:t>         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Bembo Std" panose="02020605060306020A03"/>
              </a:rPr>
              <a:t>TB:  US$ 24,103,474.00</a:t>
            </a:r>
            <a:endParaRPr lang="es-MX" sz="2000" b="1" dirty="0">
              <a:solidFill>
                <a:schemeClr val="accent1">
                  <a:lumMod val="75000"/>
                </a:schemeClr>
              </a:solidFill>
              <a:latin typeface="Bembo Std" panose="02020605060306020A03"/>
            </a:endParaRPr>
          </a:p>
          <a:p>
            <a:pPr algn="just"/>
            <a:r>
              <a:rPr lang="es-MX" sz="2000" b="1" dirty="0">
                <a:solidFill>
                  <a:srgbClr val="000000"/>
                </a:solidFill>
                <a:latin typeface="Bembo Std" panose="02020605060306020A03"/>
              </a:rPr>
              <a:t>          MALARIA: US$1,855,321.00 </a:t>
            </a:r>
          </a:p>
          <a:p>
            <a:pPr algn="just"/>
            <a:endParaRPr lang="es-MX" sz="2000" dirty="0">
              <a:solidFill>
                <a:srgbClr val="000000"/>
              </a:solidFill>
              <a:latin typeface="Bembo Std" panose="02020605060306020A03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0" i="0" dirty="0">
                <a:solidFill>
                  <a:srgbClr val="000000"/>
                </a:solidFill>
                <a:effectLst/>
                <a:latin typeface="Bembo Std" panose="02020605060306020A03"/>
              </a:rPr>
              <a:t>A través de diferentes receptores principales: PNUD, MINSAL, PLAN INTERNATIONAL. </a:t>
            </a:r>
            <a:endParaRPr lang="es-MX" sz="2400" b="0" i="0" dirty="0">
              <a:solidFill>
                <a:srgbClr val="000000"/>
              </a:solidFill>
              <a:effectLst/>
              <a:latin typeface="Object Sans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dirty="0">
              <a:solidFill>
                <a:srgbClr val="000000"/>
              </a:solidFill>
              <a:latin typeface="Object Sans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0" i="0" dirty="0">
                <a:solidFill>
                  <a:srgbClr val="000000"/>
                </a:solidFill>
                <a:effectLst/>
                <a:latin typeface="Object Sans Regular"/>
              </a:rPr>
              <a:t>Fuente 11092024: </a:t>
            </a:r>
            <a:r>
              <a:rPr lang="es-SV" sz="1600" dirty="0" err="1">
                <a:hlinkClick r:id="rId6"/>
              </a:rPr>
              <a:t>The</a:t>
            </a:r>
            <a:r>
              <a:rPr lang="es-SV" sz="1600" dirty="0">
                <a:hlinkClick r:id="rId6"/>
              </a:rPr>
              <a:t> Data Explorer - El Salvador (theglobalfund.org)</a:t>
            </a:r>
            <a:endParaRPr lang="es-MX" sz="1600" b="0" i="0" dirty="0">
              <a:solidFill>
                <a:srgbClr val="000000"/>
              </a:solidFill>
              <a:effectLst/>
              <a:latin typeface="Object Sans Regular"/>
            </a:endParaRPr>
          </a:p>
        </p:txBody>
      </p:sp>
      <p:pic>
        <p:nvPicPr>
          <p:cNvPr id="8" name="Marcador de contenido 8">
            <a:extLst>
              <a:ext uri="{FF2B5EF4-FFF2-40B4-BE49-F238E27FC236}">
                <a16:creationId xmlns:a16="http://schemas.microsoft.com/office/drawing/2014/main" id="{A81D4D4F-984E-4B07-EF4C-02BCF9E153A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489" t="-83"/>
          <a:stretch/>
        </p:blipFill>
        <p:spPr>
          <a:xfrm>
            <a:off x="5597591" y="2019300"/>
            <a:ext cx="12690409" cy="72387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00097" y="245070"/>
            <a:ext cx="2082737" cy="783630"/>
          </a:xfrm>
          <a:custGeom>
            <a:avLst/>
            <a:gdLst/>
            <a:ahLst/>
            <a:cxnLst/>
            <a:rect l="l" t="t" r="r" b="b"/>
            <a:pathLst>
              <a:path w="2082737" h="783630">
                <a:moveTo>
                  <a:pt x="0" y="0"/>
                </a:moveTo>
                <a:lnTo>
                  <a:pt x="2082738" y="0"/>
                </a:lnTo>
                <a:lnTo>
                  <a:pt x="2082738" y="783630"/>
                </a:lnTo>
                <a:lnTo>
                  <a:pt x="0" y="783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0" y="-129919"/>
            <a:ext cx="1905000" cy="10416919"/>
          </a:xfrm>
          <a:custGeom>
            <a:avLst/>
            <a:gdLst/>
            <a:ahLst/>
            <a:cxnLst/>
            <a:rect l="l" t="t" r="r" b="b"/>
            <a:pathLst>
              <a:path w="2356410" h="10586260">
                <a:moveTo>
                  <a:pt x="0" y="0"/>
                </a:moveTo>
                <a:lnTo>
                  <a:pt x="2356410" y="0"/>
                </a:lnTo>
                <a:lnTo>
                  <a:pt x="2356410" y="10586260"/>
                </a:lnTo>
                <a:lnTo>
                  <a:pt x="0" y="105862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>
            <a:off x="1062006" y="128481"/>
            <a:ext cx="2998938" cy="1025887"/>
          </a:xfrm>
          <a:custGeom>
            <a:avLst/>
            <a:gdLst/>
            <a:ahLst/>
            <a:cxnLst/>
            <a:rect l="l" t="t" r="r" b="b"/>
            <a:pathLst>
              <a:path w="2998938" h="1025887">
                <a:moveTo>
                  <a:pt x="0" y="0"/>
                </a:moveTo>
                <a:lnTo>
                  <a:pt x="2998938" y="0"/>
                </a:lnTo>
                <a:lnTo>
                  <a:pt x="2998938" y="1025886"/>
                </a:lnTo>
                <a:lnTo>
                  <a:pt x="0" y="10258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AAB1306-C9C3-3C9E-F413-A604F298985C}"/>
              </a:ext>
            </a:extLst>
          </p:cNvPr>
          <p:cNvSpPr txBox="1">
            <a:spLocks/>
          </p:cNvSpPr>
          <p:nvPr/>
        </p:nvSpPr>
        <p:spPr>
          <a:xfrm>
            <a:off x="4572000" y="933061"/>
            <a:ext cx="10515600" cy="7576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/>
              <a:t>Asignación  Financiamiento Fondo Mundial 2025-2027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6596D0B-AB01-B53C-4390-0BE0C0043094}"/>
              </a:ext>
            </a:extLst>
          </p:cNvPr>
          <p:cNvSpPr/>
          <p:nvPr/>
        </p:nvSpPr>
        <p:spPr>
          <a:xfrm>
            <a:off x="1524000" y="4305300"/>
            <a:ext cx="2438400" cy="25923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>
                <a:solidFill>
                  <a:schemeClr val="tx1"/>
                </a:solidFill>
              </a:rPr>
              <a:t>FONDO MUNDIAL notifica a El Salvador a través de </a:t>
            </a:r>
            <a:r>
              <a:rPr lang="es-ES" sz="2000" b="1" dirty="0">
                <a:solidFill>
                  <a:schemeClr val="tx1"/>
                </a:solidFill>
              </a:rPr>
              <a:t>CARTA DE ASIGNACIÓN </a:t>
            </a:r>
            <a:r>
              <a:rPr lang="es-ES" dirty="0">
                <a:solidFill>
                  <a:schemeClr val="tx1"/>
                </a:solidFill>
              </a:rPr>
              <a:t>con fecha 20 diciembre 2022</a:t>
            </a: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296C7BEF-ABC2-42C9-C83E-2DE81A54F744}"/>
              </a:ext>
            </a:extLst>
          </p:cNvPr>
          <p:cNvSpPr/>
          <p:nvPr/>
        </p:nvSpPr>
        <p:spPr>
          <a:xfrm>
            <a:off x="4267200" y="4991100"/>
            <a:ext cx="1664208" cy="1371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CE63AFE-A463-236D-D51E-DBBA4BCB3B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9595" y="2209734"/>
            <a:ext cx="12204550" cy="781487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1B0A191-C328-642D-93A6-36B5CC6F04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18696" y="5753101"/>
            <a:ext cx="2283104" cy="866078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43706DA-2133-C11C-8F3E-57C25605175E}"/>
              </a:ext>
            </a:extLst>
          </p:cNvPr>
          <p:cNvSpPr/>
          <p:nvPr/>
        </p:nvSpPr>
        <p:spPr>
          <a:xfrm>
            <a:off x="15282926" y="8572500"/>
            <a:ext cx="2090674" cy="838199"/>
          </a:xfrm>
          <a:prstGeom prst="rect">
            <a:avLst/>
          </a:prstGeom>
          <a:noFill/>
          <a:ln w="381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US$</a:t>
            </a: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2,221,745.00</a:t>
            </a: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13.38% </a:t>
            </a:r>
            <a:endParaRPr kumimoji="0" lang="es-SV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E184018-59F5-ACA0-301C-2F9B918582EF}"/>
              </a:ext>
            </a:extLst>
          </p:cNvPr>
          <p:cNvSpPr txBox="1"/>
          <p:nvPr/>
        </p:nvSpPr>
        <p:spPr>
          <a:xfrm>
            <a:off x="5943600" y="7288768"/>
            <a:ext cx="6097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sz="20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RP MINSAL </a:t>
            </a:r>
            <a:r>
              <a:rPr lang="es-MX" sz="20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$ 4,314,801.59 </a:t>
            </a:r>
          </a:p>
        </p:txBody>
      </p:sp>
    </p:spTree>
    <p:extLst>
      <p:ext uri="{BB962C8B-B14F-4D97-AF65-F5344CB8AC3E}">
        <p14:creationId xmlns:p14="http://schemas.microsoft.com/office/powerpoint/2010/main" val="3388690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00097" y="245070"/>
            <a:ext cx="2082737" cy="783630"/>
          </a:xfrm>
          <a:custGeom>
            <a:avLst/>
            <a:gdLst/>
            <a:ahLst/>
            <a:cxnLst/>
            <a:rect l="l" t="t" r="r" b="b"/>
            <a:pathLst>
              <a:path w="2082737" h="783630">
                <a:moveTo>
                  <a:pt x="0" y="0"/>
                </a:moveTo>
                <a:lnTo>
                  <a:pt x="2082738" y="0"/>
                </a:lnTo>
                <a:lnTo>
                  <a:pt x="2082738" y="783630"/>
                </a:lnTo>
                <a:lnTo>
                  <a:pt x="0" y="783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0" y="-129919"/>
            <a:ext cx="1905000" cy="10416919"/>
          </a:xfrm>
          <a:custGeom>
            <a:avLst/>
            <a:gdLst/>
            <a:ahLst/>
            <a:cxnLst/>
            <a:rect l="l" t="t" r="r" b="b"/>
            <a:pathLst>
              <a:path w="2356410" h="10586260">
                <a:moveTo>
                  <a:pt x="0" y="0"/>
                </a:moveTo>
                <a:lnTo>
                  <a:pt x="2356410" y="0"/>
                </a:lnTo>
                <a:lnTo>
                  <a:pt x="2356410" y="10586260"/>
                </a:lnTo>
                <a:lnTo>
                  <a:pt x="0" y="105862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>
            <a:off x="1062006" y="128481"/>
            <a:ext cx="2998938" cy="1025887"/>
          </a:xfrm>
          <a:custGeom>
            <a:avLst/>
            <a:gdLst/>
            <a:ahLst/>
            <a:cxnLst/>
            <a:rect l="l" t="t" r="r" b="b"/>
            <a:pathLst>
              <a:path w="2998938" h="1025887">
                <a:moveTo>
                  <a:pt x="0" y="0"/>
                </a:moveTo>
                <a:lnTo>
                  <a:pt x="2998938" y="0"/>
                </a:lnTo>
                <a:lnTo>
                  <a:pt x="2998938" y="1025886"/>
                </a:lnTo>
                <a:lnTo>
                  <a:pt x="0" y="10258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05D5E3C-24FE-E6E9-11F8-89851ED0B1C3}"/>
              </a:ext>
            </a:extLst>
          </p:cNvPr>
          <p:cNvSpPr txBox="1">
            <a:spLocks/>
          </p:cNvSpPr>
          <p:nvPr/>
        </p:nvSpPr>
        <p:spPr>
          <a:xfrm>
            <a:off x="4343400" y="933061"/>
            <a:ext cx="10515600" cy="75762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Convenio SLV-C-MOH 2025-2027</a:t>
            </a:r>
          </a:p>
        </p:txBody>
      </p:sp>
      <p:pic>
        <p:nvPicPr>
          <p:cNvPr id="9" name="Marcador de contenido 13">
            <a:extLst>
              <a:ext uri="{FF2B5EF4-FFF2-40B4-BE49-F238E27FC236}">
                <a16:creationId xmlns:a16="http://schemas.microsoft.com/office/drawing/2014/main" id="{4F16166E-928F-9C0B-E359-860A7A5BAE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3912" y="1636756"/>
            <a:ext cx="7927558" cy="830734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666693A-E14B-6A66-5007-632874917E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8400" y="1690688"/>
            <a:ext cx="7455436" cy="810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22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00097" y="245070"/>
            <a:ext cx="2082737" cy="783630"/>
          </a:xfrm>
          <a:custGeom>
            <a:avLst/>
            <a:gdLst/>
            <a:ahLst/>
            <a:cxnLst/>
            <a:rect l="l" t="t" r="r" b="b"/>
            <a:pathLst>
              <a:path w="2082737" h="783630">
                <a:moveTo>
                  <a:pt x="0" y="0"/>
                </a:moveTo>
                <a:lnTo>
                  <a:pt x="2082738" y="0"/>
                </a:lnTo>
                <a:lnTo>
                  <a:pt x="2082738" y="783630"/>
                </a:lnTo>
                <a:lnTo>
                  <a:pt x="0" y="783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0" y="-129919"/>
            <a:ext cx="1905000" cy="10416919"/>
          </a:xfrm>
          <a:custGeom>
            <a:avLst/>
            <a:gdLst/>
            <a:ahLst/>
            <a:cxnLst/>
            <a:rect l="l" t="t" r="r" b="b"/>
            <a:pathLst>
              <a:path w="2356410" h="10586260">
                <a:moveTo>
                  <a:pt x="0" y="0"/>
                </a:moveTo>
                <a:lnTo>
                  <a:pt x="2356410" y="0"/>
                </a:lnTo>
                <a:lnTo>
                  <a:pt x="2356410" y="10586260"/>
                </a:lnTo>
                <a:lnTo>
                  <a:pt x="0" y="105862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>
            <a:off x="1062006" y="128481"/>
            <a:ext cx="2998938" cy="1025887"/>
          </a:xfrm>
          <a:custGeom>
            <a:avLst/>
            <a:gdLst/>
            <a:ahLst/>
            <a:cxnLst/>
            <a:rect l="l" t="t" r="r" b="b"/>
            <a:pathLst>
              <a:path w="2998938" h="1025887">
                <a:moveTo>
                  <a:pt x="0" y="0"/>
                </a:moveTo>
                <a:lnTo>
                  <a:pt x="2998938" y="0"/>
                </a:lnTo>
                <a:lnTo>
                  <a:pt x="2998938" y="1025886"/>
                </a:lnTo>
                <a:lnTo>
                  <a:pt x="0" y="10258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FD4EDCD-45F4-AFCD-674B-A5EDFC628054}"/>
              </a:ext>
            </a:extLst>
          </p:cNvPr>
          <p:cNvSpPr txBox="1"/>
          <p:nvPr/>
        </p:nvSpPr>
        <p:spPr>
          <a:xfrm>
            <a:off x="4267200" y="938449"/>
            <a:ext cx="1150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FINANCIAMIENTO BASADO EN RESULTADOS (BFR):</a:t>
            </a:r>
          </a:p>
          <a:p>
            <a:pPr algn="ctr"/>
            <a:r>
              <a:rPr lang="es-SV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COMPONENTE VIH Y TB  2025-2027 </a:t>
            </a:r>
          </a:p>
          <a:p>
            <a:pPr algn="ctr"/>
            <a:r>
              <a:rPr lang="es-SV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 </a:t>
            </a:r>
            <a:endParaRPr lang="es-SV" sz="4400" b="1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1108168-8B5D-226A-E888-6D8ED390B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872576"/>
              </p:ext>
            </p:extLst>
          </p:nvPr>
        </p:nvGraphicFramePr>
        <p:xfrm>
          <a:off x="2032000" y="1943100"/>
          <a:ext cx="14884400" cy="853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133987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00097" y="245070"/>
            <a:ext cx="2082737" cy="783630"/>
          </a:xfrm>
          <a:custGeom>
            <a:avLst/>
            <a:gdLst/>
            <a:ahLst/>
            <a:cxnLst/>
            <a:rect l="l" t="t" r="r" b="b"/>
            <a:pathLst>
              <a:path w="2082737" h="783630">
                <a:moveTo>
                  <a:pt x="0" y="0"/>
                </a:moveTo>
                <a:lnTo>
                  <a:pt x="2082738" y="0"/>
                </a:lnTo>
                <a:lnTo>
                  <a:pt x="2082738" y="783630"/>
                </a:lnTo>
                <a:lnTo>
                  <a:pt x="0" y="783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0" y="-129919"/>
            <a:ext cx="1905000" cy="10416919"/>
          </a:xfrm>
          <a:custGeom>
            <a:avLst/>
            <a:gdLst/>
            <a:ahLst/>
            <a:cxnLst/>
            <a:rect l="l" t="t" r="r" b="b"/>
            <a:pathLst>
              <a:path w="2356410" h="10586260">
                <a:moveTo>
                  <a:pt x="0" y="0"/>
                </a:moveTo>
                <a:lnTo>
                  <a:pt x="2356410" y="0"/>
                </a:lnTo>
                <a:lnTo>
                  <a:pt x="2356410" y="10586260"/>
                </a:lnTo>
                <a:lnTo>
                  <a:pt x="0" y="105862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>
            <a:off x="1062006" y="128481"/>
            <a:ext cx="2998938" cy="1025887"/>
          </a:xfrm>
          <a:custGeom>
            <a:avLst/>
            <a:gdLst/>
            <a:ahLst/>
            <a:cxnLst/>
            <a:rect l="l" t="t" r="r" b="b"/>
            <a:pathLst>
              <a:path w="2998938" h="1025887">
                <a:moveTo>
                  <a:pt x="0" y="0"/>
                </a:moveTo>
                <a:lnTo>
                  <a:pt x="2998938" y="0"/>
                </a:lnTo>
                <a:lnTo>
                  <a:pt x="2998938" y="1025886"/>
                </a:lnTo>
                <a:lnTo>
                  <a:pt x="0" y="10258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5B97852-FD4B-27E6-2882-66F3A37C6B19}"/>
              </a:ext>
            </a:extLst>
          </p:cNvPr>
          <p:cNvSpPr txBox="1">
            <a:spLocks/>
          </p:cNvSpPr>
          <p:nvPr/>
        </p:nvSpPr>
        <p:spPr>
          <a:xfrm>
            <a:off x="4953000" y="190500"/>
            <a:ext cx="10515600" cy="75762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 ESTRATEGIAS A IMPLEMENTAR COMPONENTE VIH   </a:t>
            </a:r>
          </a:p>
          <a:p>
            <a:endParaRPr lang="es-MX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B69D615-F643-5E0A-ED63-9086D66E92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171083"/>
              </p:ext>
            </p:extLst>
          </p:nvPr>
        </p:nvGraphicFramePr>
        <p:xfrm>
          <a:off x="1062006" y="1943100"/>
          <a:ext cx="17378394" cy="821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933320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00097" y="245070"/>
            <a:ext cx="2082737" cy="783630"/>
          </a:xfrm>
          <a:custGeom>
            <a:avLst/>
            <a:gdLst/>
            <a:ahLst/>
            <a:cxnLst/>
            <a:rect l="l" t="t" r="r" b="b"/>
            <a:pathLst>
              <a:path w="2082737" h="783630">
                <a:moveTo>
                  <a:pt x="0" y="0"/>
                </a:moveTo>
                <a:lnTo>
                  <a:pt x="2082738" y="0"/>
                </a:lnTo>
                <a:lnTo>
                  <a:pt x="2082738" y="783630"/>
                </a:lnTo>
                <a:lnTo>
                  <a:pt x="0" y="783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0" y="-129919"/>
            <a:ext cx="1905000" cy="10416919"/>
          </a:xfrm>
          <a:custGeom>
            <a:avLst/>
            <a:gdLst/>
            <a:ahLst/>
            <a:cxnLst/>
            <a:rect l="l" t="t" r="r" b="b"/>
            <a:pathLst>
              <a:path w="2356410" h="10586260">
                <a:moveTo>
                  <a:pt x="0" y="0"/>
                </a:moveTo>
                <a:lnTo>
                  <a:pt x="2356410" y="0"/>
                </a:lnTo>
                <a:lnTo>
                  <a:pt x="2356410" y="10586260"/>
                </a:lnTo>
                <a:lnTo>
                  <a:pt x="0" y="105862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>
            <a:off x="1062006" y="128481"/>
            <a:ext cx="2998938" cy="1025887"/>
          </a:xfrm>
          <a:custGeom>
            <a:avLst/>
            <a:gdLst/>
            <a:ahLst/>
            <a:cxnLst/>
            <a:rect l="l" t="t" r="r" b="b"/>
            <a:pathLst>
              <a:path w="2998938" h="1025887">
                <a:moveTo>
                  <a:pt x="0" y="0"/>
                </a:moveTo>
                <a:lnTo>
                  <a:pt x="2998938" y="0"/>
                </a:lnTo>
                <a:lnTo>
                  <a:pt x="2998938" y="1025886"/>
                </a:lnTo>
                <a:lnTo>
                  <a:pt x="0" y="10258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56F4E3D-54E8-DFFC-B9D9-D3203E159C7B}"/>
              </a:ext>
            </a:extLst>
          </p:cNvPr>
          <p:cNvSpPr txBox="1"/>
          <p:nvPr/>
        </p:nvSpPr>
        <p:spPr>
          <a:xfrm>
            <a:off x="1518083" y="934144"/>
            <a:ext cx="134310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0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COMPONENTE VIH 2025-2027 </a:t>
            </a:r>
          </a:p>
          <a:p>
            <a:pPr algn="ctr"/>
            <a:r>
              <a:rPr lang="es-SV" sz="30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DISTRIBUCIÓN PRESUPUESTO PARA INDICADORES COBERTURA</a:t>
            </a:r>
          </a:p>
          <a:p>
            <a:pPr algn="ctr"/>
            <a:r>
              <a:rPr lang="es-SV" sz="30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 </a:t>
            </a:r>
            <a:endParaRPr lang="es-SV" sz="4200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EDD89233-B6D8-7030-6861-54B0E67800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30716"/>
              </p:ext>
            </p:extLst>
          </p:nvPr>
        </p:nvGraphicFramePr>
        <p:xfrm>
          <a:off x="1905000" y="2095500"/>
          <a:ext cx="15621001" cy="7717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2045">
                  <a:extLst>
                    <a:ext uri="{9D8B030D-6E8A-4147-A177-3AD203B41FA5}">
                      <a16:colId xmlns:a16="http://schemas.microsoft.com/office/drawing/2014/main" val="922498608"/>
                    </a:ext>
                  </a:extLst>
                </a:gridCol>
                <a:gridCol w="5087453">
                  <a:extLst>
                    <a:ext uri="{9D8B030D-6E8A-4147-A177-3AD203B41FA5}">
                      <a16:colId xmlns:a16="http://schemas.microsoft.com/office/drawing/2014/main" val="1662267850"/>
                    </a:ext>
                  </a:extLst>
                </a:gridCol>
                <a:gridCol w="3251503">
                  <a:extLst>
                    <a:ext uri="{9D8B030D-6E8A-4147-A177-3AD203B41FA5}">
                      <a16:colId xmlns:a16="http://schemas.microsoft.com/office/drawing/2014/main" val="3186417527"/>
                    </a:ext>
                  </a:extLst>
                </a:gridCol>
              </a:tblGrid>
              <a:tr h="8072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INDICADORES PAGO POR RESULTADOS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TOTALES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4680272"/>
                  </a:ext>
                </a:extLst>
              </a:tr>
              <a:tr h="1675768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KP-6 - Otro 5  Número de hombres que tienen relaciones sexuales con hombres y numero de personas transgénero que recibieron algún producto PrEP al menos una vez durante el período de reporte.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1,078,168.52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4864369"/>
                  </a:ext>
                </a:extLst>
              </a:tr>
              <a:tr h="1023477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HTS-5- Otro 6  Porcentaje de personas recién diagnosticadas con infección por el VIH que han iniciado tratamiento antirretroviral en el período de reporte.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1,112,269.81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3384451"/>
                  </a:ext>
                </a:extLst>
              </a:tr>
              <a:tr h="1194039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TCS-1.1 - Otro 7  Número de personas que viven con VIH en tratamiento antirretroviral al final del período de reporte.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1,241,829.33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1974840"/>
                  </a:ext>
                </a:extLst>
              </a:tr>
              <a:tr h="1343294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TB/HIV-3.1a - Otro 8 Porcentaje de personas que viven con el VIH que acaban de iniciar el tratamiento antirretroviral y que fueron sometidas a pruebas de tuberculosis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882,533.93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1497329"/>
                  </a:ext>
                </a:extLst>
              </a:tr>
              <a:tr h="1480033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TOTAL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4,314,801.59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6652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619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00097" y="245070"/>
            <a:ext cx="2082737" cy="783630"/>
          </a:xfrm>
          <a:custGeom>
            <a:avLst/>
            <a:gdLst/>
            <a:ahLst/>
            <a:cxnLst/>
            <a:rect l="l" t="t" r="r" b="b"/>
            <a:pathLst>
              <a:path w="2082737" h="783630">
                <a:moveTo>
                  <a:pt x="0" y="0"/>
                </a:moveTo>
                <a:lnTo>
                  <a:pt x="2082738" y="0"/>
                </a:lnTo>
                <a:lnTo>
                  <a:pt x="2082738" y="783630"/>
                </a:lnTo>
                <a:lnTo>
                  <a:pt x="0" y="783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0" y="-129919"/>
            <a:ext cx="1905000" cy="10416919"/>
          </a:xfrm>
          <a:custGeom>
            <a:avLst/>
            <a:gdLst/>
            <a:ahLst/>
            <a:cxnLst/>
            <a:rect l="l" t="t" r="r" b="b"/>
            <a:pathLst>
              <a:path w="2356410" h="10586260">
                <a:moveTo>
                  <a:pt x="0" y="0"/>
                </a:moveTo>
                <a:lnTo>
                  <a:pt x="2356410" y="0"/>
                </a:lnTo>
                <a:lnTo>
                  <a:pt x="2356410" y="10586260"/>
                </a:lnTo>
                <a:lnTo>
                  <a:pt x="0" y="105862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>
            <a:off x="1062006" y="128481"/>
            <a:ext cx="2998938" cy="1025887"/>
          </a:xfrm>
          <a:custGeom>
            <a:avLst/>
            <a:gdLst/>
            <a:ahLst/>
            <a:cxnLst/>
            <a:rect l="l" t="t" r="r" b="b"/>
            <a:pathLst>
              <a:path w="2998938" h="1025887">
                <a:moveTo>
                  <a:pt x="0" y="0"/>
                </a:moveTo>
                <a:lnTo>
                  <a:pt x="2998938" y="0"/>
                </a:lnTo>
                <a:lnTo>
                  <a:pt x="2998938" y="1025886"/>
                </a:lnTo>
                <a:lnTo>
                  <a:pt x="0" y="10258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2F4D8E8-D0EB-BC66-1749-C118D736E611}"/>
              </a:ext>
            </a:extLst>
          </p:cNvPr>
          <p:cNvSpPr txBox="1"/>
          <p:nvPr/>
        </p:nvSpPr>
        <p:spPr>
          <a:xfrm>
            <a:off x="5600134" y="840479"/>
            <a:ext cx="895406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COMPONENTE VIH 2025-2027 </a:t>
            </a:r>
          </a:p>
          <a:p>
            <a:pPr algn="ctr"/>
            <a:r>
              <a:rPr lang="es-SV" sz="36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4 INDICADORES DE COBERTURA</a:t>
            </a:r>
          </a:p>
          <a:p>
            <a:pPr algn="ctr"/>
            <a:r>
              <a:rPr lang="es-SV" sz="2000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 </a:t>
            </a:r>
            <a:endParaRPr lang="es-SV" sz="2800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graphicFrame>
        <p:nvGraphicFramePr>
          <p:cNvPr id="7" name="Marcador de contenido 3">
            <a:extLst>
              <a:ext uri="{FF2B5EF4-FFF2-40B4-BE49-F238E27FC236}">
                <a16:creationId xmlns:a16="http://schemas.microsoft.com/office/drawing/2014/main" id="{18B9120D-649C-E574-6FA5-6A8C37DB8A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873577"/>
              </p:ext>
            </p:extLst>
          </p:nvPr>
        </p:nvGraphicFramePr>
        <p:xfrm>
          <a:off x="2209800" y="2348584"/>
          <a:ext cx="14782800" cy="7224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5615">
                  <a:extLst>
                    <a:ext uri="{9D8B030D-6E8A-4147-A177-3AD203B41FA5}">
                      <a16:colId xmlns:a16="http://schemas.microsoft.com/office/drawing/2014/main" val="222259766"/>
                    </a:ext>
                  </a:extLst>
                </a:gridCol>
                <a:gridCol w="2237782">
                  <a:extLst>
                    <a:ext uri="{9D8B030D-6E8A-4147-A177-3AD203B41FA5}">
                      <a16:colId xmlns:a16="http://schemas.microsoft.com/office/drawing/2014/main" val="876092393"/>
                    </a:ext>
                  </a:extLst>
                </a:gridCol>
                <a:gridCol w="2590709">
                  <a:extLst>
                    <a:ext uri="{9D8B030D-6E8A-4147-A177-3AD203B41FA5}">
                      <a16:colId xmlns:a16="http://schemas.microsoft.com/office/drawing/2014/main" val="2055053038"/>
                    </a:ext>
                  </a:extLst>
                </a:gridCol>
                <a:gridCol w="1569474">
                  <a:extLst>
                    <a:ext uri="{9D8B030D-6E8A-4147-A177-3AD203B41FA5}">
                      <a16:colId xmlns:a16="http://schemas.microsoft.com/office/drawing/2014/main" val="1022763278"/>
                    </a:ext>
                  </a:extLst>
                </a:gridCol>
                <a:gridCol w="1709220">
                  <a:extLst>
                    <a:ext uri="{9D8B030D-6E8A-4147-A177-3AD203B41FA5}">
                      <a16:colId xmlns:a16="http://schemas.microsoft.com/office/drawing/2014/main" val="4169122423"/>
                    </a:ext>
                  </a:extLst>
                </a:gridCol>
              </a:tblGrid>
              <a:tr h="7682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  <a:p>
                      <a:pPr algn="ctr" fontAlgn="ctr"/>
                      <a:r>
                        <a:rPr lang="es-MX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PAGO POR RESULTADOS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 AÑO 2023</a:t>
                      </a: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3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METAS ANUALES 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970808"/>
                  </a:ext>
                </a:extLst>
              </a:tr>
              <a:tr h="593499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PAGO POR RESULTADOS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6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2025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dirty="0"/>
                        <a:t>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673377"/>
                  </a:ext>
                </a:extLst>
              </a:tr>
              <a:tr h="1792562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KP-6 - Otro 5  Número de hombres que tienen relaciones sexuales con hombres y número de personas transgénero que recibieron algún producto PrEP al menos una vez durante el período de reporte.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MX" sz="3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MX" sz="3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MX" sz="3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MX" sz="3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4,545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219617"/>
                  </a:ext>
                </a:extLst>
              </a:tr>
              <a:tr h="1434049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HTS-5- Otro 6  Porcentaje de personas recién diagnosticadas con infección por el VIH que han iniciado tratamiento antirretroviral en el período de reporte.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68.99%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3200" b="1" dirty="0"/>
                    </a:p>
                    <a:p>
                      <a:pPr algn="ctr"/>
                      <a:r>
                        <a:rPr lang="es-MX" sz="3200" b="1" dirty="0"/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3200" b="1" dirty="0"/>
                    </a:p>
                    <a:p>
                      <a:pPr algn="ctr"/>
                      <a:r>
                        <a:rPr lang="es-MX" sz="3200" b="1" dirty="0"/>
                        <a:t>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132342"/>
                  </a:ext>
                </a:extLst>
              </a:tr>
              <a:tr h="1075537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TCS-1.1 - Otro 7  Número de personas que viven con VIH en tratamiento antirretroviral al final del período de reporte.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18,106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64037"/>
                  </a:ext>
                </a:extLst>
              </a:tr>
              <a:tr h="1434049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TB/HIV-3.1a - Otro 8 Porcentaje de personas que viven con el VIH que acaban de iniciar el tratamiento antirretroviral y que fueron sometidas a pruebas de tuberculosis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3200" b="1" dirty="0"/>
                    </a:p>
                    <a:p>
                      <a:pPr algn="ctr"/>
                      <a:r>
                        <a:rPr lang="es-MX" sz="3200" b="1" dirty="0"/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3200" b="1" dirty="0"/>
                    </a:p>
                    <a:p>
                      <a:pPr algn="ctr"/>
                      <a:r>
                        <a:rPr lang="es-MX" sz="3200" b="1" dirty="0"/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647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990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00097" y="245070"/>
            <a:ext cx="2082737" cy="783630"/>
          </a:xfrm>
          <a:custGeom>
            <a:avLst/>
            <a:gdLst/>
            <a:ahLst/>
            <a:cxnLst/>
            <a:rect l="l" t="t" r="r" b="b"/>
            <a:pathLst>
              <a:path w="2082737" h="783630">
                <a:moveTo>
                  <a:pt x="0" y="0"/>
                </a:moveTo>
                <a:lnTo>
                  <a:pt x="2082738" y="0"/>
                </a:lnTo>
                <a:lnTo>
                  <a:pt x="2082738" y="783630"/>
                </a:lnTo>
                <a:lnTo>
                  <a:pt x="0" y="783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0" y="-129919"/>
            <a:ext cx="1905000" cy="10416919"/>
          </a:xfrm>
          <a:custGeom>
            <a:avLst/>
            <a:gdLst/>
            <a:ahLst/>
            <a:cxnLst/>
            <a:rect l="l" t="t" r="r" b="b"/>
            <a:pathLst>
              <a:path w="2356410" h="10586260">
                <a:moveTo>
                  <a:pt x="0" y="0"/>
                </a:moveTo>
                <a:lnTo>
                  <a:pt x="2356410" y="0"/>
                </a:lnTo>
                <a:lnTo>
                  <a:pt x="2356410" y="10586260"/>
                </a:lnTo>
                <a:lnTo>
                  <a:pt x="0" y="105862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>
            <a:off x="1062006" y="128481"/>
            <a:ext cx="2998938" cy="1025887"/>
          </a:xfrm>
          <a:custGeom>
            <a:avLst/>
            <a:gdLst/>
            <a:ahLst/>
            <a:cxnLst/>
            <a:rect l="l" t="t" r="r" b="b"/>
            <a:pathLst>
              <a:path w="2998938" h="1025887">
                <a:moveTo>
                  <a:pt x="0" y="0"/>
                </a:moveTo>
                <a:lnTo>
                  <a:pt x="2998938" y="0"/>
                </a:lnTo>
                <a:lnTo>
                  <a:pt x="2998938" y="1025886"/>
                </a:lnTo>
                <a:lnTo>
                  <a:pt x="0" y="10258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5B97852-FD4B-27E6-2882-66F3A37C6B19}"/>
              </a:ext>
            </a:extLst>
          </p:cNvPr>
          <p:cNvSpPr txBox="1">
            <a:spLocks/>
          </p:cNvSpPr>
          <p:nvPr/>
        </p:nvSpPr>
        <p:spPr>
          <a:xfrm>
            <a:off x="4953000" y="190500"/>
            <a:ext cx="10515600" cy="75762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 ESTRATEGIAS A IMPLEMENTAR COMPONENTE TUBERCULOSIS  </a:t>
            </a:r>
          </a:p>
          <a:p>
            <a:endParaRPr lang="es-MX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B69D615-F643-5E0A-ED63-9086D66E92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8039968"/>
              </p:ext>
            </p:extLst>
          </p:nvPr>
        </p:nvGraphicFramePr>
        <p:xfrm>
          <a:off x="1062006" y="1943100"/>
          <a:ext cx="17378394" cy="821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43D74B2D-AF15-EF64-DE6D-31739E9B8936}"/>
              </a:ext>
            </a:extLst>
          </p:cNvPr>
          <p:cNvSpPr txBox="1"/>
          <p:nvPr/>
        </p:nvSpPr>
        <p:spPr>
          <a:xfrm>
            <a:off x="3200400" y="8808303"/>
            <a:ext cx="1432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/>
              <a:t>“</a:t>
            </a:r>
            <a:r>
              <a:rPr lang="es-MX" sz="2400" b="1" dirty="0"/>
              <a:t>Plan nacional para la mitigación del impacto de la tuberculosis en la atención de población de mayor riesgo y vulnerabilidad con énfasis en personas privadas de libertad, </a:t>
            </a:r>
            <a:r>
              <a:rPr lang="es-MX" sz="2400" b="1" dirty="0" err="1"/>
              <a:t>ElSalvador</a:t>
            </a:r>
            <a:r>
              <a:rPr lang="es-MX" sz="2400" b="1" dirty="0"/>
              <a:t> 2023-2026” </a:t>
            </a:r>
            <a:r>
              <a:rPr lang="es-MX" sz="2400" b="1" dirty="0">
                <a:solidFill>
                  <a:srgbClr val="FF0000"/>
                </a:solidFill>
              </a:rPr>
              <a:t>70% </a:t>
            </a:r>
            <a:r>
              <a:rPr lang="es-MX" sz="2400" b="1" dirty="0" err="1">
                <a:solidFill>
                  <a:srgbClr val="FF0000"/>
                </a:solidFill>
              </a:rPr>
              <a:t>Ppto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688193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855</Words>
  <Application>Microsoft Office PowerPoint</Application>
  <PresentationFormat>Personalizado</PresentationFormat>
  <Paragraphs>111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Open Sans Bold</vt:lpstr>
      <vt:lpstr>Calibri</vt:lpstr>
      <vt:lpstr>Bembo Std</vt:lpstr>
      <vt:lpstr>Aptos</vt:lpstr>
      <vt:lpstr>Object Sans Regular</vt:lpstr>
      <vt:lpstr>Arial</vt:lpstr>
      <vt:lpstr>Open Sauce Bold Italics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Yellow Modern Event Organizer Presentation</dc:title>
  <dc:creator>María Eugenia Ochoa Valencia</dc:creator>
  <cp:lastModifiedBy>Oficina Apoyo a Fondo Mundial</cp:lastModifiedBy>
  <cp:revision>9</cp:revision>
  <dcterms:created xsi:type="dcterms:W3CDTF">2006-08-16T00:00:00Z</dcterms:created>
  <dcterms:modified xsi:type="dcterms:W3CDTF">2024-11-25T04:25:36Z</dcterms:modified>
  <dc:identifier>DAGWZJeEKZQ</dc:identifier>
</cp:coreProperties>
</file>