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420" r:id="rId3"/>
    <p:sldId id="281" r:id="rId4"/>
    <p:sldId id="422" r:id="rId5"/>
    <p:sldId id="424" r:id="rId6"/>
    <p:sldId id="426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BA"/>
    <a:srgbClr val="DAE542"/>
    <a:srgbClr val="08793D"/>
    <a:srgbClr val="E4007D"/>
    <a:srgbClr val="F88E28"/>
    <a:srgbClr val="66D1E3"/>
    <a:srgbClr val="FF6D6D"/>
    <a:srgbClr val="FFD5D5"/>
    <a:srgbClr val="D7262D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253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1184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64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237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671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249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521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20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30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892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239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A6AB-3372-465E-83A3-3CE0A412E1E5}" type="datetimeFigureOut">
              <a:rPr lang="es-SV" smtClean="0"/>
              <a:t>28/1/2025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52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/>
          <a:srcRect b="18603"/>
          <a:stretch/>
        </p:blipFill>
        <p:spPr>
          <a:xfrm flipH="1">
            <a:off x="0" y="-19759"/>
            <a:ext cx="8846842" cy="6867879"/>
          </a:xfrm>
          <a:prstGeom prst="rect">
            <a:avLst/>
          </a:prstGeom>
        </p:spPr>
      </p:pic>
      <p:sp>
        <p:nvSpPr>
          <p:cNvPr id="5" name="Rectángulo 32"/>
          <p:cNvSpPr/>
          <p:nvPr/>
        </p:nvSpPr>
        <p:spPr>
          <a:xfrm flipH="1" flipV="1">
            <a:off x="5898884" y="-9879"/>
            <a:ext cx="5221374" cy="6857999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146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6" name="Google Shape;1942;p76"/>
          <p:cNvGrpSpPr/>
          <p:nvPr/>
        </p:nvGrpSpPr>
        <p:grpSpPr>
          <a:xfrm rot="18926063">
            <a:off x="9511385" y="349501"/>
            <a:ext cx="1542552" cy="1687913"/>
            <a:chOff x="5523025" y="3576800"/>
            <a:chExt cx="443050" cy="484800"/>
          </a:xfrm>
          <a:solidFill>
            <a:srgbClr val="1155BB"/>
          </a:solidFill>
        </p:grpSpPr>
        <p:sp>
          <p:nvSpPr>
            <p:cNvPr id="7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9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912;p76"/>
          <p:cNvGrpSpPr/>
          <p:nvPr/>
        </p:nvGrpSpPr>
        <p:grpSpPr>
          <a:xfrm rot="3810935">
            <a:off x="10280787" y="5957074"/>
            <a:ext cx="1635346" cy="1529707"/>
            <a:chOff x="2434050" y="3452125"/>
            <a:chExt cx="688500" cy="644025"/>
          </a:xfrm>
          <a:solidFill>
            <a:srgbClr val="1155BB"/>
          </a:solidFill>
        </p:grpSpPr>
        <p:sp>
          <p:nvSpPr>
            <p:cNvPr id="16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07;p76"/>
          <p:cNvSpPr/>
          <p:nvPr/>
        </p:nvSpPr>
        <p:spPr>
          <a:xfrm>
            <a:off x="6502432" y="5450843"/>
            <a:ext cx="1222088" cy="1152516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15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LOGOPLAN_calado.png" descr="LOGOPLAN_cala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64" y="2862124"/>
            <a:ext cx="3487076" cy="13411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E0A50D9-DB4F-44A4-B928-CAA3219D40E4}"/>
              </a:ext>
            </a:extLst>
          </p:cNvPr>
          <p:cNvSpPr txBox="1"/>
          <p:nvPr/>
        </p:nvSpPr>
        <p:spPr>
          <a:xfrm>
            <a:off x="6528962" y="4342139"/>
            <a:ext cx="52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Arial Regular"/>
              </a:rPr>
              <a:t>Actualización</a:t>
            </a:r>
            <a:r>
              <a:rPr lang="en-US" sz="1800" dirty="0">
                <a:latin typeface="Arial Regular"/>
              </a:rPr>
              <a:t> de </a:t>
            </a:r>
            <a:r>
              <a:rPr lang="en-US" sz="1800" dirty="0" err="1">
                <a:latin typeface="Arial Regular"/>
              </a:rPr>
              <a:t>activos</a:t>
            </a:r>
            <a:r>
              <a:rPr lang="en-US" sz="1800" dirty="0">
                <a:latin typeface="Arial Regular"/>
              </a:rPr>
              <a:t> </a:t>
            </a:r>
            <a:r>
              <a:rPr lang="en-US" sz="1800" dirty="0" err="1">
                <a:latin typeface="Arial Regular"/>
              </a:rPr>
              <a:t>subvención</a:t>
            </a:r>
            <a:r>
              <a:rPr lang="en-US" sz="1800" dirty="0">
                <a:latin typeface="Arial Regular"/>
              </a:rPr>
              <a:t> </a:t>
            </a:r>
          </a:p>
          <a:p>
            <a:pPr algn="ctr"/>
            <a:r>
              <a:rPr lang="en-US" sz="1800" dirty="0">
                <a:latin typeface="Arial Regular"/>
              </a:rPr>
              <a:t>   SLV-H-PLAN 2022-2024</a:t>
            </a:r>
            <a:endParaRPr lang="es-SV" dirty="0">
              <a:solidFill>
                <a:schemeClr val="bg1"/>
              </a:solidFill>
              <a:latin typeface="Avrile Sans Condensed" panose="020B0506040504020204" pitchFamily="34" charset="0"/>
              <a:ea typeface="Avrile Sans Condensed" panose="020B0506040504020204" pitchFamily="34" charset="0"/>
              <a:cs typeface="Avrile Sans Condensed" panose="020B0506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92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0" y="11656"/>
            <a:ext cx="12192000" cy="948414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699989" y="555319"/>
            <a:ext cx="346303" cy="305303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1032403" y="121221"/>
            <a:ext cx="615655" cy="625389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2035006" y="175486"/>
            <a:ext cx="871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4000" b="1" dirty="0">
                <a:solidFill>
                  <a:schemeClr val="bg1"/>
                </a:solidFill>
                <a:latin typeface="CorePaintB3W01-Regular" panose="020B0A06030302020204" charset="0"/>
              </a:rPr>
              <a:t>Consideraciones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93" y="3184108"/>
            <a:ext cx="456273" cy="45627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E3049DD-D38B-7A07-60B9-4C801363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77" y="1071657"/>
            <a:ext cx="10998938" cy="4656267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endParaRPr lang="es-MX" sz="2400" dirty="0">
              <a:solidFill>
                <a:schemeClr val="accent5"/>
              </a:solidFill>
              <a:latin typeface="Avrile Sans Condensed SemiBold" panose="020B0706040504020204" pitchFamily="34" charset="0"/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3600" dirty="0">
                <a:solidFill>
                  <a:schemeClr val="accent5"/>
                </a:solidFill>
                <a:ea typeface="Avrile Sans Condensed SemiBold" panose="020B0706040504020204" pitchFamily="34" charset="0"/>
                <a:cs typeface="Avrile Sans Condensed SemiBold" panose="020B0706040504020204" pitchFamily="34" charset="0"/>
              </a:rPr>
              <a:t>Se debe tomar en consideración que la información presentada a continuación esta conforme al acta presentada en plenaria 01-2024.</a:t>
            </a:r>
          </a:p>
          <a:p>
            <a:pPr marL="0" indent="0">
              <a:buNone/>
            </a:pPr>
            <a:endParaRPr lang="es-SV" sz="3600" dirty="0">
              <a:solidFill>
                <a:schemeClr val="accent5"/>
              </a:solidFill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marL="0" indent="0">
              <a:buNone/>
            </a:pPr>
            <a:r>
              <a:rPr lang="es-SV" sz="3600" dirty="0">
                <a:solidFill>
                  <a:schemeClr val="accent5"/>
                </a:solidFill>
                <a:ea typeface="Avrile Sans Condensed SemiBold" panose="020B0706040504020204" pitchFamily="34" charset="0"/>
                <a:cs typeface="Avrile Sans Condensed SemiBold" panose="020B0706040504020204" pitchFamily="34" charset="0"/>
              </a:rPr>
              <a:t>2.  Actualización de activos, propuesta de  plan de baja de activos.</a:t>
            </a:r>
          </a:p>
          <a:p>
            <a:pPr marL="0" indent="0">
              <a:buNone/>
            </a:pPr>
            <a:endParaRPr lang="es-SV" sz="3600" dirty="0">
              <a:solidFill>
                <a:schemeClr val="accent5"/>
              </a:solidFill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marL="0" indent="0">
              <a:buNone/>
            </a:pPr>
            <a:endParaRPr lang="es-SV" sz="3600" dirty="0">
              <a:solidFill>
                <a:schemeClr val="accent5"/>
              </a:solidFill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marL="0" indent="0">
              <a:buNone/>
            </a:pPr>
            <a:r>
              <a:rPr lang="es-SV" sz="3600" dirty="0">
                <a:solidFill>
                  <a:schemeClr val="accent5"/>
                </a:solidFill>
                <a:ea typeface="Avrile Sans Condensed SemiBold" panose="020B0706040504020204" pitchFamily="34" charset="0"/>
                <a:cs typeface="Avrile Sans Condensed SemiBold" panose="020B0706040504020204" pitchFamily="34" charset="0"/>
              </a:rPr>
              <a:t>3. Incluye los activos de Socios implementadores y RP Plan.</a:t>
            </a:r>
          </a:p>
        </p:txBody>
      </p:sp>
    </p:spTree>
    <p:extLst>
      <p:ext uri="{BB962C8B-B14F-4D97-AF65-F5344CB8AC3E}">
        <p14:creationId xmlns:p14="http://schemas.microsoft.com/office/powerpoint/2010/main" val="38486361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-1" y="-16298"/>
            <a:ext cx="12192000" cy="1073009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635082" y="553336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0941769" y="158361"/>
            <a:ext cx="843423" cy="922903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2035006" y="227245"/>
            <a:ext cx="871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4000" b="1" dirty="0">
                <a:solidFill>
                  <a:schemeClr val="bg1"/>
                </a:solidFill>
                <a:latin typeface="CorePaintB3W01-Regular" panose="020B0A06030302020204" charset="0"/>
              </a:rPr>
              <a:t>2. Actualización de activos RP  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93" y="3184108"/>
            <a:ext cx="456273" cy="45627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50" y="4742006"/>
            <a:ext cx="447399" cy="4473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E3049DD-D38B-7A07-60B9-4C801363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3" y="1147502"/>
            <a:ext cx="11572192" cy="55447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4400" dirty="0">
              <a:solidFill>
                <a:schemeClr val="accent5"/>
              </a:solidFill>
              <a:latin typeface="Avrile Sans Condensed SemiBold" panose="020B0706040504020204" pitchFamily="34" charset="0"/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endParaRPr lang="es-SV" dirty="0">
              <a:solidFill>
                <a:schemeClr val="accent5"/>
              </a:solidFill>
              <a:latin typeface="Avrile Sans Condensed SemiBold" panose="020B0706040504020204" pitchFamily="34" charset="0"/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799AB7-C481-485A-A51B-8DE8219A7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97" y="1581098"/>
            <a:ext cx="6721069" cy="51111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245B39-1115-4315-9F6E-EC5C52D72D73}"/>
              </a:ext>
            </a:extLst>
          </p:cNvPr>
          <p:cNvSpPr txBox="1"/>
          <p:nvPr/>
        </p:nvSpPr>
        <p:spPr>
          <a:xfrm>
            <a:off x="359166" y="1214086"/>
            <a:ext cx="1048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5"/>
                </a:solidFill>
              </a:rPr>
              <a:t>Manual de Operaciones de la cadena de Suministros, gestión de Activos, sección 07, aprobado en enero 2023 </a:t>
            </a:r>
            <a:endParaRPr lang="es-SV" dirty="0">
              <a:solidFill>
                <a:schemeClr val="accent5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68F058E-3286-4DA3-8187-25486062B11A}"/>
              </a:ext>
            </a:extLst>
          </p:cNvPr>
          <p:cNvSpPr txBox="1"/>
          <p:nvPr/>
        </p:nvSpPr>
        <p:spPr>
          <a:xfrm>
            <a:off x="7537120" y="3131630"/>
            <a:ext cx="4164401" cy="1015663"/>
          </a:xfrm>
          <a:prstGeom prst="rect">
            <a:avLst/>
          </a:prstGeom>
          <a:noFill/>
          <a:ln>
            <a:solidFill>
              <a:srgbClr val="1155BA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/>
              <a:t>Notas: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Bajo valor </a:t>
            </a:r>
            <a:r>
              <a:rPr lang="es-MX" sz="1200" dirty="0"/>
              <a:t>llamado ahora</a:t>
            </a:r>
            <a:r>
              <a:rPr lang="es-MX" sz="1200" b="1" dirty="0"/>
              <a:t> Muebles, accesorios y enseres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No fijos </a:t>
            </a:r>
            <a:r>
              <a:rPr lang="es-MX" sz="1200" dirty="0"/>
              <a:t>llamado ahora </a:t>
            </a:r>
            <a:r>
              <a:rPr lang="es-MX" sz="1200" b="1" dirty="0"/>
              <a:t>Activos de Bajo Valor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Fijos </a:t>
            </a:r>
            <a:r>
              <a:rPr lang="es-MX" sz="1200" dirty="0"/>
              <a:t>llamado ahora </a:t>
            </a:r>
            <a:r>
              <a:rPr lang="es-MX" sz="1200" b="1" dirty="0"/>
              <a:t>Activos de Capital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051945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0" y="11656"/>
            <a:ext cx="12192000" cy="948414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699989" y="555319"/>
            <a:ext cx="346303" cy="305303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1032403" y="121221"/>
            <a:ext cx="615655" cy="625389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2035006" y="227245"/>
            <a:ext cx="871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2400" b="1" dirty="0">
                <a:solidFill>
                  <a:schemeClr val="bg1"/>
                </a:solidFill>
                <a:latin typeface="CorePaintB3W01-Regular" panose="020B0A06030302020204" charset="0"/>
              </a:rPr>
              <a:t>ACTUALIZACION DE ACTIVOS SUBVENCION SLV-H-PLAN 2022-2024 </a:t>
            </a:r>
            <a:endParaRPr lang="en-GB" sz="24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93" y="3184108"/>
            <a:ext cx="456273" cy="4562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4D8097-C471-4CD5-8E1A-8A39F1421DE4}"/>
              </a:ext>
            </a:extLst>
          </p:cNvPr>
          <p:cNvSpPr txBox="1"/>
          <p:nvPr/>
        </p:nvSpPr>
        <p:spPr>
          <a:xfrm>
            <a:off x="459030" y="1371557"/>
            <a:ext cx="455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ACTIVOS POR ENTIDAD RESPONSABLE</a:t>
            </a:r>
            <a:endParaRPr lang="es-SV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E36C87-3F05-4278-ADC6-063A781C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9" y="1838103"/>
            <a:ext cx="8764223" cy="1590897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4073F88-3529-4DA9-B27F-6950FBE92FE0}"/>
              </a:ext>
            </a:extLst>
          </p:cNvPr>
          <p:cNvSpPr txBox="1"/>
          <p:nvPr/>
        </p:nvSpPr>
        <p:spPr>
          <a:xfrm>
            <a:off x="459030" y="3857245"/>
            <a:ext cx="533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DISTRIBUCION DE ACTIVOS SEGÚN UMBRAL</a:t>
            </a:r>
            <a:endParaRPr lang="es-SV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4F46B7-F60D-4518-A2D9-D9591F633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9" y="4293829"/>
            <a:ext cx="10107577" cy="159089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25541F5-F747-4CDF-9FDD-AB348E893BEF}"/>
              </a:ext>
            </a:extLst>
          </p:cNvPr>
          <p:cNvSpPr txBox="1"/>
          <p:nvPr/>
        </p:nvSpPr>
        <p:spPr>
          <a:xfrm>
            <a:off x="1160050" y="6032803"/>
            <a:ext cx="4164401" cy="646331"/>
          </a:xfrm>
          <a:prstGeom prst="rect">
            <a:avLst/>
          </a:prstGeom>
          <a:noFill/>
          <a:ln>
            <a:solidFill>
              <a:srgbClr val="1155B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Bajo valor </a:t>
            </a:r>
            <a:r>
              <a:rPr lang="es-MX" sz="1200" dirty="0"/>
              <a:t>llamado ahora</a:t>
            </a:r>
            <a:r>
              <a:rPr lang="es-MX" sz="1200" b="1" dirty="0"/>
              <a:t> Muebles, accesorios y enseres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No fijos </a:t>
            </a:r>
            <a:r>
              <a:rPr lang="es-MX" sz="1200" dirty="0"/>
              <a:t>llamado ahora </a:t>
            </a:r>
            <a:r>
              <a:rPr lang="es-MX" sz="1200" b="1" dirty="0"/>
              <a:t>Activos de Bajo Valor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Fijos </a:t>
            </a:r>
            <a:r>
              <a:rPr lang="es-MX" sz="1200" dirty="0"/>
              <a:t>llamado ahora </a:t>
            </a:r>
            <a:r>
              <a:rPr lang="es-MX" sz="1200" b="1" dirty="0"/>
              <a:t>Activos de Capital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13597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0" y="11656"/>
            <a:ext cx="12192000" cy="948414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699989" y="555319"/>
            <a:ext cx="346303" cy="305303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1032403" y="121221"/>
            <a:ext cx="615655" cy="625389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2035006" y="227245"/>
            <a:ext cx="871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2400" b="1" dirty="0">
                <a:solidFill>
                  <a:schemeClr val="bg1"/>
                </a:solidFill>
                <a:latin typeface="CorePaintB3W01-Regular" panose="020B0A06030302020204" charset="0"/>
              </a:rPr>
              <a:t>ACTUALIZACION DE ACTIVOS SUBVENCION SLV-H-PLAN 2022-2024 </a:t>
            </a:r>
            <a:endParaRPr lang="en-GB" sz="24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93" y="3184108"/>
            <a:ext cx="456273" cy="4562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4D8097-C471-4CD5-8E1A-8A39F1421DE4}"/>
              </a:ext>
            </a:extLst>
          </p:cNvPr>
          <p:cNvSpPr txBox="1"/>
          <p:nvPr/>
        </p:nvSpPr>
        <p:spPr>
          <a:xfrm>
            <a:off x="459030" y="1202068"/>
            <a:ext cx="455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ACTIVOS SEGÚN ESTATUS</a:t>
            </a:r>
            <a:endParaRPr lang="es-SV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338E71D-0F3C-42CA-9E43-1D0C4494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1" y="1663157"/>
            <a:ext cx="11068674" cy="197574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18C7A87-DEDB-4E4F-89D7-6021479A3CA1}"/>
              </a:ext>
            </a:extLst>
          </p:cNvPr>
          <p:cNvSpPr txBox="1"/>
          <p:nvPr/>
        </p:nvSpPr>
        <p:spPr>
          <a:xfrm>
            <a:off x="738138" y="4687011"/>
            <a:ext cx="4164401" cy="646331"/>
          </a:xfrm>
          <a:prstGeom prst="rect">
            <a:avLst/>
          </a:prstGeom>
          <a:noFill/>
          <a:ln>
            <a:solidFill>
              <a:srgbClr val="1155B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Bajo valor </a:t>
            </a:r>
            <a:r>
              <a:rPr lang="es-MX" sz="1200" dirty="0"/>
              <a:t>llamado ahora</a:t>
            </a:r>
            <a:r>
              <a:rPr lang="es-MX" sz="1200" b="1" dirty="0"/>
              <a:t> Muebles, accesorios y enseres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No fijos </a:t>
            </a:r>
            <a:r>
              <a:rPr lang="es-MX" sz="1200" dirty="0"/>
              <a:t>llamado ahora </a:t>
            </a:r>
            <a:r>
              <a:rPr lang="es-MX" sz="1200" b="1" dirty="0"/>
              <a:t>Activos de Bajo Valor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Fijos </a:t>
            </a:r>
            <a:r>
              <a:rPr lang="es-MX" sz="1200" dirty="0"/>
              <a:t>llamado ahora </a:t>
            </a:r>
            <a:r>
              <a:rPr lang="es-MX" sz="1200" b="1" dirty="0"/>
              <a:t>Activos de Capital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114339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0" y="11656"/>
            <a:ext cx="12192000" cy="948414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699989" y="555319"/>
            <a:ext cx="346303" cy="305303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1032403" y="121221"/>
            <a:ext cx="615655" cy="625389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2035006" y="227245"/>
            <a:ext cx="871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2400" b="1" dirty="0">
                <a:solidFill>
                  <a:schemeClr val="bg1"/>
                </a:solidFill>
                <a:latin typeface="CorePaintB3W01-Regular" panose="020B0A06030302020204" charset="0"/>
              </a:rPr>
              <a:t>ACTUALIZACION DE ACTIVOS SUBVENCION SLV-H-PLAN 2022-2024 </a:t>
            </a:r>
            <a:endParaRPr lang="en-GB" sz="24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93" y="3184108"/>
            <a:ext cx="456273" cy="4562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4D8097-C471-4CD5-8E1A-8A39F1421DE4}"/>
              </a:ext>
            </a:extLst>
          </p:cNvPr>
          <p:cNvSpPr txBox="1"/>
          <p:nvPr/>
        </p:nvSpPr>
        <p:spPr>
          <a:xfrm>
            <a:off x="662189" y="1220728"/>
            <a:ext cx="924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PLAN DE ELIMINACION DE ACTIVOS SEGÚN MANUAL DE OPERACIONES DE LA CADENA DE SUMINISTRO FLOTA Y ACTIVOS DE  PLAN INTERNACIONAL.</a:t>
            </a:r>
            <a:endParaRPr lang="es-SV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AC137D-61C6-42A1-B83A-86C6FBC6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0" y="2741268"/>
            <a:ext cx="8935697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45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rcador de contenid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09" y="17236"/>
            <a:ext cx="9454266" cy="6866549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0" y="-61897"/>
            <a:ext cx="6765535" cy="6945682"/>
          </a:xfrm>
          <a:custGeom>
            <a:avLst/>
            <a:gdLst>
              <a:gd name="connsiteX0" fmla="*/ 0 w 6325644"/>
              <a:gd name="connsiteY0" fmla="*/ 0 h 6858000"/>
              <a:gd name="connsiteX1" fmla="*/ 6325644 w 6325644"/>
              <a:gd name="connsiteY1" fmla="*/ 0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6325644"/>
              <a:gd name="connsiteY0" fmla="*/ 0 h 6858000"/>
              <a:gd name="connsiteX1" fmla="*/ 4033381 w 6325644"/>
              <a:gd name="connsiteY1" fmla="*/ 25052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0668" h="6858000">
                <a:moveTo>
                  <a:pt x="0" y="0"/>
                </a:moveTo>
                <a:lnTo>
                  <a:pt x="4033381" y="25052"/>
                </a:lnTo>
                <a:cubicBezTo>
                  <a:pt x="5202477" y="2302701"/>
                  <a:pt x="1949884" y="3866367"/>
                  <a:pt x="754066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15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32"/>
          <p:cNvSpPr/>
          <p:nvPr/>
        </p:nvSpPr>
        <p:spPr>
          <a:xfrm>
            <a:off x="15408" y="-87682"/>
            <a:ext cx="1869663" cy="6945683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327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1" name="Google Shape;1942;p76"/>
          <p:cNvGrpSpPr/>
          <p:nvPr/>
        </p:nvGrpSpPr>
        <p:grpSpPr>
          <a:xfrm>
            <a:off x="501616" y="557336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12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1907;p76"/>
          <p:cNvSpPr/>
          <p:nvPr/>
        </p:nvSpPr>
        <p:spPr>
          <a:xfrm>
            <a:off x="-684084" y="6231499"/>
            <a:ext cx="1657623" cy="1563254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FFD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912;p76"/>
          <p:cNvGrpSpPr/>
          <p:nvPr/>
        </p:nvGrpSpPr>
        <p:grpSpPr>
          <a:xfrm rot="3810935">
            <a:off x="3022759" y="-184963"/>
            <a:ext cx="789923" cy="738896"/>
            <a:chOff x="2434050" y="3452125"/>
            <a:chExt cx="688500" cy="644025"/>
          </a:xfrm>
          <a:solidFill>
            <a:srgbClr val="FFD926"/>
          </a:solidFill>
        </p:grpSpPr>
        <p:sp>
          <p:nvSpPr>
            <p:cNvPr id="22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942;p76"/>
          <p:cNvGrpSpPr/>
          <p:nvPr/>
        </p:nvGrpSpPr>
        <p:grpSpPr>
          <a:xfrm>
            <a:off x="4376822" y="6520282"/>
            <a:ext cx="529224" cy="579095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26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28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604813" y="2847384"/>
            <a:ext cx="359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  <a:latin typeface="CorePaintB3W01-Regular" panose="020B0A06030302020204" charset="0"/>
              </a:rPr>
              <a:t>Gracias</a:t>
            </a:r>
            <a:endParaRPr lang="es-SV" sz="6600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5516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203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Malgun Gothic</vt:lpstr>
      <vt:lpstr>Arial</vt:lpstr>
      <vt:lpstr>Arial Regular</vt:lpstr>
      <vt:lpstr>Avrile Sans Condensed</vt:lpstr>
      <vt:lpstr>Avrile Sans Condensed SemiBold</vt:lpstr>
      <vt:lpstr>Calibri</vt:lpstr>
      <vt:lpstr>Calibri Light</vt:lpstr>
      <vt:lpstr>CorePaintB3W01-Regular</vt:lpstr>
      <vt:lpstr>Veneer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Amaya, Norma</cp:lastModifiedBy>
  <cp:revision>222</cp:revision>
  <dcterms:created xsi:type="dcterms:W3CDTF">2021-10-29T16:07:35Z</dcterms:created>
  <dcterms:modified xsi:type="dcterms:W3CDTF">2025-01-29T01:54:04Z</dcterms:modified>
</cp:coreProperties>
</file>