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5" r:id="rId3"/>
    <p:sldId id="258" r:id="rId4"/>
    <p:sldId id="259" r:id="rId5"/>
    <p:sldId id="260" r:id="rId6"/>
    <p:sldId id="276" r:id="rId7"/>
    <p:sldId id="265" r:id="rId8"/>
    <p:sldId id="266" r:id="rId9"/>
    <p:sldId id="277" r:id="rId10"/>
    <p:sldId id="267" r:id="rId11"/>
    <p:sldId id="278" r:id="rId12"/>
    <p:sldId id="268" r:id="rId13"/>
    <p:sldId id="269" r:id="rId14"/>
    <p:sldId id="273" r:id="rId15"/>
    <p:sldId id="270" r:id="rId16"/>
    <p:sldId id="279" r:id="rId17"/>
    <p:sldId id="271" r:id="rId18"/>
    <p:sldId id="272" r:id="rId19"/>
    <p:sldId id="261" r:id="rId20"/>
    <p:sldId id="262" r:id="rId21"/>
    <p:sldId id="274" r:id="rId22"/>
  </p:sldIdLst>
  <p:sldSz cx="18288000" cy="10287000"/>
  <p:notesSz cx="6858000" cy="9144000"/>
  <p:embeddedFontLst>
    <p:embeddedFont>
      <p:font typeface="Arimo 2 Bold" panose="020B0604020202020204" charset="0"/>
      <p:regular r:id="rId23"/>
    </p:embeddedFont>
    <p:embeddedFont>
      <p:font typeface="Baloo Bhai" panose="020B0604020202020204" charset="0"/>
      <p:regular r:id="rId24"/>
    </p:embeddedFont>
    <p:embeddedFont>
      <p:font typeface="Open Sans Bold" panose="020B0604020202020204" charset="0"/>
      <p:regular r:id="rId25"/>
    </p:embeddedFont>
    <p:embeddedFont>
      <p:font typeface="Quicksand" panose="020B0604020202020204" charset="0"/>
      <p:regular r:id="rId26"/>
    </p:embeddedFont>
    <p:embeddedFont>
      <p:font typeface="Quicksand Bold" panose="020B0604020202020204" charset="0"/>
      <p:regular r:id="rId27"/>
    </p:embeddedFont>
    <p:embeddedFont>
      <p:font typeface="Quicksand Medium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75260" y="-292976"/>
            <a:ext cx="10212740" cy="10872952"/>
            <a:chOff x="0" y="0"/>
            <a:chExt cx="2689775" cy="2863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89775" cy="2863658"/>
            </a:xfrm>
            <a:custGeom>
              <a:avLst/>
              <a:gdLst/>
              <a:ahLst/>
              <a:cxnLst/>
              <a:rect l="l" t="t" r="r" b="b"/>
              <a:pathLst>
                <a:path w="2689775" h="2863658">
                  <a:moveTo>
                    <a:pt x="0" y="0"/>
                  </a:moveTo>
                  <a:lnTo>
                    <a:pt x="2689775" y="0"/>
                  </a:lnTo>
                  <a:lnTo>
                    <a:pt x="2689775" y="2863658"/>
                  </a:lnTo>
                  <a:lnTo>
                    <a:pt x="0" y="2863658"/>
                  </a:lnTo>
                  <a:close/>
                </a:path>
              </a:pathLst>
            </a:custGeom>
            <a:solidFill>
              <a:srgbClr val="ECF167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2689775" cy="2816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47" y="6844103"/>
            <a:ext cx="1024053" cy="2414197"/>
            <a:chOff x="0" y="0"/>
            <a:chExt cx="269709" cy="6358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9709" cy="635838"/>
            </a:xfrm>
            <a:custGeom>
              <a:avLst/>
              <a:gdLst/>
              <a:ahLst/>
              <a:cxnLst/>
              <a:rect l="l" t="t" r="r" b="b"/>
              <a:pathLst>
                <a:path w="269709" h="635838">
                  <a:moveTo>
                    <a:pt x="0" y="0"/>
                  </a:moveTo>
                  <a:lnTo>
                    <a:pt x="269709" y="0"/>
                  </a:lnTo>
                  <a:lnTo>
                    <a:pt x="269709" y="635838"/>
                  </a:lnTo>
                  <a:lnTo>
                    <a:pt x="0" y="635838"/>
                  </a:lnTo>
                  <a:close/>
                </a:path>
              </a:pathLst>
            </a:custGeom>
            <a:solidFill>
              <a:srgbClr val="9CADF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269709" cy="588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7461970"/>
            <a:ext cx="7834163" cy="1178463"/>
            <a:chOff x="0" y="0"/>
            <a:chExt cx="2063319" cy="3103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63319" cy="310377"/>
            </a:xfrm>
            <a:custGeom>
              <a:avLst/>
              <a:gdLst/>
              <a:ahLst/>
              <a:cxnLst/>
              <a:rect l="l" t="t" r="r" b="b"/>
              <a:pathLst>
                <a:path w="2063319" h="310377">
                  <a:moveTo>
                    <a:pt x="0" y="0"/>
                  </a:moveTo>
                  <a:lnTo>
                    <a:pt x="2063319" y="0"/>
                  </a:lnTo>
                  <a:lnTo>
                    <a:pt x="2063319" y="310377"/>
                  </a:lnTo>
                  <a:lnTo>
                    <a:pt x="0" y="310377"/>
                  </a:lnTo>
                  <a:close/>
                </a:path>
              </a:pathLst>
            </a:custGeom>
            <a:solidFill>
              <a:srgbClr val="6BE9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7625"/>
              <a:ext cx="2063319" cy="262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1231174"/>
            <a:ext cx="1024053" cy="2414197"/>
            <a:chOff x="0" y="0"/>
            <a:chExt cx="269709" cy="6358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9709" cy="635838"/>
            </a:xfrm>
            <a:custGeom>
              <a:avLst/>
              <a:gdLst/>
              <a:ahLst/>
              <a:cxnLst/>
              <a:rect l="l" t="t" r="r" b="b"/>
              <a:pathLst>
                <a:path w="269709" h="635838">
                  <a:moveTo>
                    <a:pt x="0" y="0"/>
                  </a:moveTo>
                  <a:lnTo>
                    <a:pt x="269709" y="0"/>
                  </a:lnTo>
                  <a:lnTo>
                    <a:pt x="269709" y="635838"/>
                  </a:lnTo>
                  <a:lnTo>
                    <a:pt x="0" y="635838"/>
                  </a:lnTo>
                  <a:close/>
                </a:path>
              </a:pathLst>
            </a:custGeom>
            <a:solidFill>
              <a:srgbClr val="70FFBA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7625"/>
              <a:ext cx="269709" cy="588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340262" y="7461970"/>
            <a:ext cx="947738" cy="1178463"/>
            <a:chOff x="0" y="0"/>
            <a:chExt cx="249610" cy="31037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9610" cy="310377"/>
            </a:xfrm>
            <a:custGeom>
              <a:avLst/>
              <a:gdLst/>
              <a:ahLst/>
              <a:cxnLst/>
              <a:rect l="l" t="t" r="r" b="b"/>
              <a:pathLst>
                <a:path w="249610" h="310377">
                  <a:moveTo>
                    <a:pt x="0" y="0"/>
                  </a:moveTo>
                  <a:lnTo>
                    <a:pt x="249610" y="0"/>
                  </a:lnTo>
                  <a:lnTo>
                    <a:pt x="249610" y="310377"/>
                  </a:lnTo>
                  <a:lnTo>
                    <a:pt x="0" y="310377"/>
                  </a:lnTo>
                  <a:close/>
                </a:path>
              </a:pathLst>
            </a:custGeom>
            <a:solidFill>
              <a:srgbClr val="6BE9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7625"/>
              <a:ext cx="249610" cy="262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340262" y="4847244"/>
            <a:ext cx="947738" cy="1178463"/>
            <a:chOff x="0" y="0"/>
            <a:chExt cx="249610" cy="31037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49610" cy="310377"/>
            </a:xfrm>
            <a:custGeom>
              <a:avLst/>
              <a:gdLst/>
              <a:ahLst/>
              <a:cxnLst/>
              <a:rect l="l" t="t" r="r" b="b"/>
              <a:pathLst>
                <a:path w="249610" h="310377">
                  <a:moveTo>
                    <a:pt x="0" y="0"/>
                  </a:moveTo>
                  <a:lnTo>
                    <a:pt x="249610" y="0"/>
                  </a:lnTo>
                  <a:lnTo>
                    <a:pt x="249610" y="310377"/>
                  </a:lnTo>
                  <a:lnTo>
                    <a:pt x="0" y="310377"/>
                  </a:lnTo>
                  <a:close/>
                </a:path>
              </a:pathLst>
            </a:custGeom>
            <a:solidFill>
              <a:srgbClr val="9CADF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47625"/>
              <a:ext cx="249610" cy="262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7340262" y="1849041"/>
            <a:ext cx="947738" cy="1178463"/>
            <a:chOff x="0" y="0"/>
            <a:chExt cx="249610" cy="31037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49610" cy="310377"/>
            </a:xfrm>
            <a:custGeom>
              <a:avLst/>
              <a:gdLst/>
              <a:ahLst/>
              <a:cxnLst/>
              <a:rect l="l" t="t" r="r" b="b"/>
              <a:pathLst>
                <a:path w="249610" h="310377">
                  <a:moveTo>
                    <a:pt x="0" y="0"/>
                  </a:moveTo>
                  <a:lnTo>
                    <a:pt x="249610" y="0"/>
                  </a:lnTo>
                  <a:lnTo>
                    <a:pt x="249610" y="310377"/>
                  </a:lnTo>
                  <a:lnTo>
                    <a:pt x="0" y="310377"/>
                  </a:lnTo>
                  <a:close/>
                </a:path>
              </a:pathLst>
            </a:custGeom>
            <a:solidFill>
              <a:srgbClr val="70FFBA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47625"/>
              <a:ext cx="249610" cy="262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262990" y="677796"/>
            <a:ext cx="6007949" cy="2055219"/>
          </a:xfrm>
          <a:custGeom>
            <a:avLst/>
            <a:gdLst/>
            <a:ahLst/>
            <a:cxnLst/>
            <a:rect l="l" t="t" r="r" b="b"/>
            <a:pathLst>
              <a:path w="6007949" h="2055219">
                <a:moveTo>
                  <a:pt x="0" y="0"/>
                </a:moveTo>
                <a:lnTo>
                  <a:pt x="6007950" y="0"/>
                </a:lnTo>
                <a:lnTo>
                  <a:pt x="6007950" y="2055219"/>
                </a:lnTo>
                <a:lnTo>
                  <a:pt x="0" y="20552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5" name="TextBox 25"/>
          <p:cNvSpPr txBox="1"/>
          <p:nvPr/>
        </p:nvSpPr>
        <p:spPr>
          <a:xfrm>
            <a:off x="8313111" y="1056857"/>
            <a:ext cx="9027152" cy="3740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s-SV" sz="5400" spc="437" dirty="0">
                <a:solidFill>
                  <a:srgbClr val="000000"/>
                </a:solidFill>
                <a:latin typeface="Baloo Bhai"/>
              </a:rPr>
              <a:t>Evaluación de Desempeño al </a:t>
            </a:r>
          </a:p>
          <a:p>
            <a:pPr algn="ctr">
              <a:lnSpc>
                <a:spcPts val="5832"/>
              </a:lnSpc>
            </a:pPr>
            <a:r>
              <a:rPr lang="es-SV" sz="5400" spc="437" dirty="0">
                <a:solidFill>
                  <a:srgbClr val="000000"/>
                </a:solidFill>
                <a:latin typeface="Baloo Bhai"/>
              </a:rPr>
              <a:t>Personal de la Dirección Ejecutiva</a:t>
            </a:r>
          </a:p>
          <a:p>
            <a:pPr marL="0" lvl="0" indent="0" algn="ctr">
              <a:lnSpc>
                <a:spcPts val="5832"/>
              </a:lnSpc>
            </a:pPr>
            <a:r>
              <a:rPr lang="es-SV" sz="5400" u="none" strike="noStrike" spc="437" dirty="0">
                <a:solidFill>
                  <a:srgbClr val="000000"/>
                </a:solidFill>
                <a:latin typeface="Baloo Bhai"/>
              </a:rPr>
              <a:t> MCP-ES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10603" y="7701382"/>
            <a:ext cx="7328537" cy="823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170"/>
              </a:lnSpc>
              <a:spcBef>
                <a:spcPct val="0"/>
              </a:spcBef>
            </a:pPr>
            <a:r>
              <a:rPr lang="en-US" sz="6233" dirty="0">
                <a:solidFill>
                  <a:srgbClr val="5C5A62"/>
                </a:solidFill>
                <a:latin typeface="Quicksand Bold"/>
              </a:rPr>
              <a:t>Presenta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698538" y="9725051"/>
            <a:ext cx="4720440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0"/>
              </a:lnSpc>
              <a:spcBef>
                <a:spcPct val="0"/>
              </a:spcBef>
            </a:pPr>
            <a:r>
              <a:rPr lang="en-US" sz="3121" dirty="0">
                <a:solidFill>
                  <a:srgbClr val="7B787C"/>
                </a:solidFill>
                <a:latin typeface="Quicksand Medium"/>
              </a:rPr>
              <a:t>30 de enero de 2024</a:t>
            </a:r>
            <a:endParaRPr lang="en-US" sz="3121" u="none" strike="noStrike" dirty="0">
              <a:solidFill>
                <a:srgbClr val="7B787C"/>
              </a:solidFill>
              <a:latin typeface="Quicksand Medium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62990" y="8707108"/>
            <a:ext cx="5945195" cy="118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0"/>
              </a:lnSpc>
            </a:pPr>
            <a:r>
              <a:rPr lang="en-US" sz="3121" dirty="0">
                <a:solidFill>
                  <a:srgbClr val="7B787C"/>
                </a:solidFill>
                <a:latin typeface="Quicksand Medium"/>
              </a:rPr>
              <a:t>Dra. Celina de Miranda</a:t>
            </a:r>
          </a:p>
          <a:p>
            <a:pPr>
              <a:lnSpc>
                <a:spcPts val="3090"/>
              </a:lnSpc>
            </a:pPr>
            <a:r>
              <a:rPr lang="en-US" sz="3121" dirty="0" err="1">
                <a:solidFill>
                  <a:srgbClr val="7B787C"/>
                </a:solidFill>
                <a:latin typeface="Quicksand Medium"/>
              </a:rPr>
              <a:t>Presidenta</a:t>
            </a:r>
            <a:endParaRPr lang="en-US" sz="3121" dirty="0">
              <a:solidFill>
                <a:srgbClr val="7B787C"/>
              </a:solidFill>
              <a:latin typeface="Quicksand Medium"/>
            </a:endParaRPr>
          </a:p>
          <a:p>
            <a:pPr>
              <a:lnSpc>
                <a:spcPts val="3090"/>
              </a:lnSpc>
            </a:pPr>
            <a:r>
              <a:rPr lang="en-US" sz="3121" dirty="0">
                <a:solidFill>
                  <a:srgbClr val="7B787C"/>
                </a:solidFill>
                <a:latin typeface="Quicksand Medium"/>
              </a:rPr>
              <a:t>MCP-ES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618994" y="5402669"/>
            <a:ext cx="3925806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54"/>
              </a:lnSpc>
              <a:spcBef>
                <a:spcPct val="0"/>
              </a:spcBef>
            </a:pPr>
            <a:r>
              <a:rPr lang="en-US" sz="4654" dirty="0">
                <a:solidFill>
                  <a:srgbClr val="000000"/>
                </a:solidFill>
                <a:latin typeface="Quicksand Medium"/>
              </a:rPr>
              <a:t>2023-2024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5F57AA-32C0-86BB-F8A5-6DF122F23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694370F-140B-0820-D413-E0FFAF1AA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39" y="965199"/>
            <a:ext cx="13755721" cy="8356600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AF43F5D6-2ECE-D47C-0309-7BF58F676BB7}"/>
              </a:ext>
            </a:extLst>
          </p:cNvPr>
          <p:cNvSpPr/>
          <p:nvPr/>
        </p:nvSpPr>
        <p:spPr>
          <a:xfrm>
            <a:off x="271449" y="76758"/>
            <a:ext cx="2928951" cy="888441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83807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8952" y="2637807"/>
            <a:ext cx="13239931" cy="4083841"/>
            <a:chOff x="0" y="0"/>
            <a:chExt cx="3487060" cy="10755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060" cy="1075580"/>
            </a:xfrm>
            <a:custGeom>
              <a:avLst/>
              <a:gdLst/>
              <a:ahLst/>
              <a:cxnLst/>
              <a:rect l="l" t="t" r="r" b="b"/>
              <a:pathLst>
                <a:path w="3487060" h="1075580">
                  <a:moveTo>
                    <a:pt x="0" y="0"/>
                  </a:moveTo>
                  <a:lnTo>
                    <a:pt x="3487060" y="0"/>
                  </a:lnTo>
                  <a:lnTo>
                    <a:pt x="3487060" y="1075580"/>
                  </a:lnTo>
                  <a:lnTo>
                    <a:pt x="0" y="1075580"/>
                  </a:lnTo>
                  <a:close/>
                </a:path>
              </a:pathLst>
            </a:custGeom>
            <a:solidFill>
              <a:srgbClr val="9CADF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3487060" cy="1027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276600" y="3768993"/>
            <a:ext cx="12461268" cy="101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86"/>
              </a:lnSpc>
              <a:spcBef>
                <a:spcPct val="0"/>
              </a:spcBef>
            </a:pPr>
            <a:r>
              <a:rPr lang="es-MX" sz="4800" spc="764" dirty="0">
                <a:solidFill>
                  <a:srgbClr val="000000"/>
                </a:solidFill>
                <a:latin typeface="Baloo Bhai"/>
              </a:rPr>
              <a:t> Proceso: Monitoreo Estratégico</a:t>
            </a:r>
            <a:endParaRPr lang="en-US" sz="4800" spc="764" dirty="0">
              <a:solidFill>
                <a:srgbClr val="000000"/>
              </a:solidFill>
              <a:latin typeface="Baloo Bha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678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7FED4-82EE-BD24-F6B2-60ACB78C7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968810-D035-7B16-6A6C-AB3F7A10E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790191"/>
            <a:ext cx="16357599" cy="6706615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9BB14F31-4A45-F3B7-4E41-7A818CE235ED}"/>
              </a:ext>
            </a:extLst>
          </p:cNvPr>
          <p:cNvSpPr/>
          <p:nvPr/>
        </p:nvSpPr>
        <p:spPr>
          <a:xfrm>
            <a:off x="271449" y="76758"/>
            <a:ext cx="2928951" cy="888441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35980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3F64F7-CEFD-B035-C443-919937D3A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10EB553-7135-9C34-627E-C17818140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730753"/>
            <a:ext cx="16357599" cy="4825491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6E94AF40-1F36-B45F-3E99-E2FA3D34C240}"/>
              </a:ext>
            </a:extLst>
          </p:cNvPr>
          <p:cNvSpPr/>
          <p:nvPr/>
        </p:nvSpPr>
        <p:spPr>
          <a:xfrm>
            <a:off x="271449" y="76758"/>
            <a:ext cx="2928951" cy="888441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54418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94202" y="2857500"/>
            <a:ext cx="13239931" cy="4083841"/>
            <a:chOff x="0" y="0"/>
            <a:chExt cx="3487060" cy="10755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060" cy="1075580"/>
            </a:xfrm>
            <a:custGeom>
              <a:avLst/>
              <a:gdLst/>
              <a:ahLst/>
              <a:cxnLst/>
              <a:rect l="l" t="t" r="r" b="b"/>
              <a:pathLst>
                <a:path w="3487060" h="1075580">
                  <a:moveTo>
                    <a:pt x="0" y="0"/>
                  </a:moveTo>
                  <a:lnTo>
                    <a:pt x="3487060" y="0"/>
                  </a:lnTo>
                  <a:lnTo>
                    <a:pt x="3487060" y="1075580"/>
                  </a:lnTo>
                  <a:lnTo>
                    <a:pt x="0" y="1075580"/>
                  </a:lnTo>
                  <a:close/>
                </a:path>
              </a:pathLst>
            </a:custGeom>
            <a:solidFill>
              <a:srgbClr val="9CADF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3487060" cy="1027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163010" y="3695700"/>
            <a:ext cx="12461268" cy="2114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86"/>
              </a:lnSpc>
              <a:spcBef>
                <a:spcPct val="0"/>
              </a:spcBef>
            </a:pPr>
            <a:r>
              <a:rPr lang="es-MX" sz="4800" spc="764" dirty="0">
                <a:solidFill>
                  <a:srgbClr val="000000"/>
                </a:solidFill>
                <a:latin typeface="Baloo Bhai"/>
              </a:rPr>
              <a:t> Proceso: Comunicación sobre la gestión del MCP-CR</a:t>
            </a:r>
            <a:endParaRPr lang="en-US" sz="4800" spc="764" dirty="0">
              <a:solidFill>
                <a:srgbClr val="000000"/>
              </a:solidFill>
              <a:latin typeface="Baloo Bha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83184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0A3FE3-40BC-4F20-9851-95BFF3F9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A66F4CA-6158-283C-9C7A-CE2855E9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3098799"/>
            <a:ext cx="16357599" cy="4089399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5B2EFFA1-2D9A-804E-2B33-494F1794012E}"/>
              </a:ext>
            </a:extLst>
          </p:cNvPr>
          <p:cNvSpPr/>
          <p:nvPr/>
        </p:nvSpPr>
        <p:spPr>
          <a:xfrm>
            <a:off x="271449" y="76758"/>
            <a:ext cx="2928951" cy="888441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6982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3199" y="2781300"/>
            <a:ext cx="13239931" cy="4083841"/>
            <a:chOff x="0" y="0"/>
            <a:chExt cx="3487060" cy="10755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060" cy="1075580"/>
            </a:xfrm>
            <a:custGeom>
              <a:avLst/>
              <a:gdLst/>
              <a:ahLst/>
              <a:cxnLst/>
              <a:rect l="l" t="t" r="r" b="b"/>
              <a:pathLst>
                <a:path w="3487060" h="1075580">
                  <a:moveTo>
                    <a:pt x="0" y="0"/>
                  </a:moveTo>
                  <a:lnTo>
                    <a:pt x="3487060" y="0"/>
                  </a:lnTo>
                  <a:lnTo>
                    <a:pt x="3487060" y="1075580"/>
                  </a:lnTo>
                  <a:lnTo>
                    <a:pt x="0" y="1075580"/>
                  </a:lnTo>
                  <a:close/>
                </a:path>
              </a:pathLst>
            </a:custGeom>
            <a:solidFill>
              <a:srgbClr val="9CADF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3487060" cy="1027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083533" y="3086100"/>
            <a:ext cx="12461268" cy="3217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86"/>
              </a:lnSpc>
              <a:spcBef>
                <a:spcPct val="0"/>
              </a:spcBef>
            </a:pPr>
            <a:r>
              <a:rPr lang="es-MX" sz="4800" spc="764" dirty="0">
                <a:solidFill>
                  <a:srgbClr val="000000"/>
                </a:solidFill>
                <a:latin typeface="Baloo Bhai"/>
              </a:rPr>
              <a:t> Proceso: Armonización de los recursos del Fondo Mundial con otras fuentes de financiamiento</a:t>
            </a:r>
            <a:endParaRPr lang="en-US" sz="4800" spc="764" dirty="0">
              <a:solidFill>
                <a:srgbClr val="000000"/>
              </a:solidFill>
              <a:latin typeface="Baloo Bha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45947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50122F-1853-0652-0449-88732F5FE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C69455E-F0DB-53AC-5CC5-D6F1AEAA9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383155"/>
            <a:ext cx="16357599" cy="5520687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49D9720B-AF2A-870E-8522-B26A44530766}"/>
              </a:ext>
            </a:extLst>
          </p:cNvPr>
          <p:cNvSpPr/>
          <p:nvPr/>
        </p:nvSpPr>
        <p:spPr>
          <a:xfrm>
            <a:off x="271449" y="76758"/>
            <a:ext cx="2928951" cy="888441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26668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6CBE2A-2FA1-FD08-65D2-54EA0F5A1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DE18FF3-EAD1-AED2-9957-2B53D997F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689858"/>
            <a:ext cx="16357599" cy="4907281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9E6CE3A3-9499-1AA8-A0CA-9401E03E71A3}"/>
              </a:ext>
            </a:extLst>
          </p:cNvPr>
          <p:cNvSpPr/>
          <p:nvPr/>
        </p:nvSpPr>
        <p:spPr>
          <a:xfrm>
            <a:off x="271449" y="76758"/>
            <a:ext cx="2928951" cy="888441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4725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8952" y="2637807"/>
            <a:ext cx="13239931" cy="4083841"/>
            <a:chOff x="0" y="0"/>
            <a:chExt cx="3487060" cy="10755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060" cy="1075580"/>
            </a:xfrm>
            <a:custGeom>
              <a:avLst/>
              <a:gdLst/>
              <a:ahLst/>
              <a:cxnLst/>
              <a:rect l="l" t="t" r="r" b="b"/>
              <a:pathLst>
                <a:path w="3487060" h="1075580">
                  <a:moveTo>
                    <a:pt x="0" y="0"/>
                  </a:moveTo>
                  <a:lnTo>
                    <a:pt x="3487060" y="0"/>
                  </a:lnTo>
                  <a:lnTo>
                    <a:pt x="3487060" y="1075580"/>
                  </a:lnTo>
                  <a:lnTo>
                    <a:pt x="0" y="1075580"/>
                  </a:lnTo>
                  <a:close/>
                </a:path>
              </a:pathLst>
            </a:custGeom>
            <a:solidFill>
              <a:srgbClr val="9CADF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3487060" cy="1027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537615" y="3484750"/>
            <a:ext cx="12461268" cy="2218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86"/>
              </a:lnSpc>
              <a:spcBef>
                <a:spcPct val="0"/>
              </a:spcBef>
            </a:pPr>
            <a:r>
              <a:rPr lang="en-US" sz="8586" spc="764">
                <a:solidFill>
                  <a:srgbClr val="000000"/>
                </a:solidFill>
                <a:latin typeface="Baloo Bhai"/>
              </a:rPr>
              <a:t>Tabla de Resumen de Resutaldos</a:t>
            </a:r>
          </a:p>
        </p:txBody>
      </p:sp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844623" y="2986781"/>
            <a:ext cx="4533321" cy="417706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454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5005295" y="540752"/>
            <a:ext cx="9777505" cy="1544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971"/>
              </a:lnSpc>
            </a:pPr>
            <a:r>
              <a:rPr lang="es-SV" sz="5147" spc="458" dirty="0">
                <a:solidFill>
                  <a:srgbClr val="5C5A62"/>
                </a:solidFill>
                <a:latin typeface="Baloo Bhai"/>
              </a:rPr>
              <a:t>Miembros del Comité Ejecutivo 2023-2025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21530" y="3532409"/>
            <a:ext cx="15042470" cy="4398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947"/>
              </a:lnSpc>
              <a:spcBef>
                <a:spcPct val="0"/>
              </a:spcBef>
            </a:pPr>
            <a:r>
              <a:rPr lang="es-SV" sz="4400" dirty="0">
                <a:solidFill>
                  <a:srgbClr val="5C5A62"/>
                </a:solidFill>
                <a:latin typeface="Quicksand Medium"/>
              </a:rPr>
              <a:t>Dra. Celina de Miranda, Presidenta 2024-2025</a:t>
            </a:r>
          </a:p>
          <a:p>
            <a:pPr marL="0" lvl="0" indent="0" algn="l">
              <a:lnSpc>
                <a:spcPts val="4947"/>
              </a:lnSpc>
              <a:spcBef>
                <a:spcPct val="0"/>
              </a:spcBef>
            </a:pPr>
            <a:endParaRPr lang="es-SV" sz="4400" dirty="0">
              <a:solidFill>
                <a:srgbClr val="5C5A62"/>
              </a:solidFill>
              <a:latin typeface="Quicksand Medium"/>
            </a:endParaRPr>
          </a:p>
          <a:p>
            <a:pPr>
              <a:lnSpc>
                <a:spcPts val="4947"/>
              </a:lnSpc>
              <a:spcBef>
                <a:spcPct val="0"/>
              </a:spcBef>
            </a:pPr>
            <a:r>
              <a:rPr lang="es-SV" sz="4400" dirty="0">
                <a:solidFill>
                  <a:srgbClr val="5C5A62"/>
                </a:solidFill>
                <a:latin typeface="Quicksand Medium"/>
              </a:rPr>
              <a:t>Sra. Doris Acosta, Vicepresidente 2022-2025</a:t>
            </a:r>
          </a:p>
          <a:p>
            <a:pPr>
              <a:lnSpc>
                <a:spcPts val="4947"/>
              </a:lnSpc>
              <a:spcBef>
                <a:spcPct val="0"/>
              </a:spcBef>
            </a:pPr>
            <a:endParaRPr lang="es-SV" sz="4400" dirty="0">
              <a:solidFill>
                <a:srgbClr val="5C5A62"/>
              </a:solidFill>
              <a:latin typeface="Quicksand Medium"/>
            </a:endParaRPr>
          </a:p>
          <a:p>
            <a:pPr>
              <a:lnSpc>
                <a:spcPts val="4947"/>
              </a:lnSpc>
              <a:spcBef>
                <a:spcPct val="0"/>
              </a:spcBef>
            </a:pPr>
            <a:r>
              <a:rPr lang="es-SV" sz="4400" dirty="0">
                <a:solidFill>
                  <a:srgbClr val="5C5A62"/>
                </a:solidFill>
                <a:latin typeface="Quicksand Medium"/>
              </a:rPr>
              <a:t>Lic. Willian Merino, Secretario 2022-2025</a:t>
            </a:r>
          </a:p>
          <a:p>
            <a:pPr>
              <a:lnSpc>
                <a:spcPts val="4947"/>
              </a:lnSpc>
              <a:spcBef>
                <a:spcPct val="0"/>
              </a:spcBef>
            </a:pPr>
            <a:endParaRPr lang="en-US" sz="4947" dirty="0">
              <a:solidFill>
                <a:srgbClr val="5C5A62"/>
              </a:solidFill>
              <a:latin typeface="Quicksand Medium"/>
            </a:endParaRPr>
          </a:p>
          <a:p>
            <a:pPr marL="0" lvl="0" indent="0" algn="l">
              <a:lnSpc>
                <a:spcPts val="4947"/>
              </a:lnSpc>
              <a:spcBef>
                <a:spcPct val="0"/>
              </a:spcBef>
            </a:pPr>
            <a:endParaRPr lang="en-US" sz="4947" dirty="0">
              <a:solidFill>
                <a:srgbClr val="5C5A62"/>
              </a:solidFill>
              <a:latin typeface="Quicksand Medium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304483" y="304483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D02553-2593-2B82-5876-A1AE04490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422145"/>
            <a:ext cx="16357599" cy="7442707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271449" y="76758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24059" y="6998907"/>
            <a:ext cx="1071000" cy="151063"/>
            <a:chOff x="0" y="0"/>
            <a:chExt cx="1041911" cy="1469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1911" cy="146960"/>
            </a:xfrm>
            <a:custGeom>
              <a:avLst/>
              <a:gdLst/>
              <a:ahLst/>
              <a:cxnLst/>
              <a:rect l="l" t="t" r="r" b="b"/>
              <a:pathLst>
                <a:path w="1041911" h="146960">
                  <a:moveTo>
                    <a:pt x="0" y="0"/>
                  </a:moveTo>
                  <a:lnTo>
                    <a:pt x="1041911" y="0"/>
                  </a:lnTo>
                  <a:lnTo>
                    <a:pt x="1041911" y="146960"/>
                  </a:lnTo>
                  <a:lnTo>
                    <a:pt x="0" y="146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 sz="2467"/>
            </a:p>
          </p:txBody>
        </p:sp>
      </p:grpSp>
      <p:sp>
        <p:nvSpPr>
          <p:cNvPr id="4" name="Freeform 4"/>
          <p:cNvSpPr/>
          <p:nvPr/>
        </p:nvSpPr>
        <p:spPr>
          <a:xfrm>
            <a:off x="9027335" y="6538077"/>
            <a:ext cx="629488" cy="629488"/>
          </a:xfrm>
          <a:custGeom>
            <a:avLst/>
            <a:gdLst/>
            <a:ahLst/>
            <a:cxnLst/>
            <a:rect l="l" t="t" r="r" b="b"/>
            <a:pathLst>
              <a:path w="459293" h="459293">
                <a:moveTo>
                  <a:pt x="0" y="0"/>
                </a:moveTo>
                <a:lnTo>
                  <a:pt x="459292" y="0"/>
                </a:lnTo>
                <a:lnTo>
                  <a:pt x="459292" y="459293"/>
                </a:lnTo>
                <a:lnTo>
                  <a:pt x="0" y="4592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sz="2467"/>
          </a:p>
        </p:txBody>
      </p:sp>
      <p:sp>
        <p:nvSpPr>
          <p:cNvPr id="5" name="Freeform 5"/>
          <p:cNvSpPr/>
          <p:nvPr/>
        </p:nvSpPr>
        <p:spPr>
          <a:xfrm>
            <a:off x="11971390" y="6513955"/>
            <a:ext cx="653610" cy="653610"/>
          </a:xfrm>
          <a:custGeom>
            <a:avLst/>
            <a:gdLst/>
            <a:ahLst/>
            <a:cxnLst/>
            <a:rect l="l" t="t" r="r" b="b"/>
            <a:pathLst>
              <a:path w="476893" h="476893">
                <a:moveTo>
                  <a:pt x="0" y="0"/>
                </a:moveTo>
                <a:lnTo>
                  <a:pt x="476893" y="0"/>
                </a:lnTo>
                <a:lnTo>
                  <a:pt x="476893" y="476893"/>
                </a:lnTo>
                <a:lnTo>
                  <a:pt x="0" y="4768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sz="2467"/>
          </a:p>
        </p:txBody>
      </p:sp>
      <p:sp>
        <p:nvSpPr>
          <p:cNvPr id="6" name="Freeform 6"/>
          <p:cNvSpPr/>
          <p:nvPr/>
        </p:nvSpPr>
        <p:spPr>
          <a:xfrm>
            <a:off x="3317921" y="6690497"/>
            <a:ext cx="420479" cy="324644"/>
          </a:xfrm>
          <a:custGeom>
            <a:avLst/>
            <a:gdLst/>
            <a:ahLst/>
            <a:cxnLst/>
            <a:rect l="l" t="t" r="r" b="b"/>
            <a:pathLst>
              <a:path w="306794" h="236870">
                <a:moveTo>
                  <a:pt x="0" y="0"/>
                </a:moveTo>
                <a:lnTo>
                  <a:pt x="306793" y="0"/>
                </a:lnTo>
                <a:lnTo>
                  <a:pt x="306793" y="236871"/>
                </a:lnTo>
                <a:lnTo>
                  <a:pt x="0" y="236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sz="2467"/>
          </a:p>
        </p:txBody>
      </p:sp>
      <p:sp>
        <p:nvSpPr>
          <p:cNvPr id="7" name="Freeform 7"/>
          <p:cNvSpPr/>
          <p:nvPr/>
        </p:nvSpPr>
        <p:spPr>
          <a:xfrm>
            <a:off x="6131298" y="6575843"/>
            <a:ext cx="553956" cy="553956"/>
          </a:xfrm>
          <a:custGeom>
            <a:avLst/>
            <a:gdLst/>
            <a:ahLst/>
            <a:cxnLst/>
            <a:rect l="l" t="t" r="r" b="b"/>
            <a:pathLst>
              <a:path w="404183" h="404183">
                <a:moveTo>
                  <a:pt x="0" y="0"/>
                </a:moveTo>
                <a:lnTo>
                  <a:pt x="404183" y="0"/>
                </a:lnTo>
                <a:lnTo>
                  <a:pt x="404183" y="404183"/>
                </a:lnTo>
                <a:lnTo>
                  <a:pt x="0" y="4041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sz="2467"/>
          </a:p>
        </p:txBody>
      </p:sp>
      <p:sp>
        <p:nvSpPr>
          <p:cNvPr id="8" name="TextBox 8"/>
          <p:cNvSpPr txBox="1"/>
          <p:nvPr/>
        </p:nvSpPr>
        <p:spPr>
          <a:xfrm>
            <a:off x="4209243" y="3246944"/>
            <a:ext cx="10265669" cy="2223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18"/>
              </a:lnSpc>
            </a:pPr>
            <a:r>
              <a:rPr lang="en-US" sz="13584" b="1">
                <a:solidFill>
                  <a:srgbClr val="000000"/>
                </a:solidFill>
                <a:latin typeface="Arimo 2 Bold"/>
                <a:ea typeface="Arimo 2 Bold"/>
                <a:cs typeface="Arimo 2 Bold"/>
                <a:sym typeface="Arimo 2 Bold"/>
              </a:rPr>
              <a:t>SÍGUENOS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49023" y="6678636"/>
            <a:ext cx="2057444" cy="29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4"/>
              </a:lnSpc>
              <a:spcBef>
                <a:spcPct val="0"/>
              </a:spcBef>
            </a:pPr>
            <a:r>
              <a:rPr lang="en-US" sz="178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MCPELSALVADOR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89690" y="6701266"/>
            <a:ext cx="2171895" cy="29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4"/>
              </a:lnSpc>
              <a:spcBef>
                <a:spcPct val="0"/>
              </a:spcBef>
            </a:pPr>
            <a:r>
              <a:rPr lang="en-US" sz="178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MCPELSALVADOR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61257" y="6666575"/>
            <a:ext cx="2105696" cy="29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4"/>
              </a:lnSpc>
              <a:spcBef>
                <a:spcPct val="0"/>
              </a:spcBef>
            </a:pPr>
            <a:r>
              <a:rPr lang="en-US" sz="178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ELSALVADORMCP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93832" y="6666575"/>
            <a:ext cx="2550212" cy="29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4"/>
              </a:lnSpc>
              <a:spcBef>
                <a:spcPct val="0"/>
              </a:spcBef>
            </a:pPr>
            <a:r>
              <a:rPr lang="en-US" sz="178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MCPELSALVADORORG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A80100E0-F07F-A0D1-D032-80A82EEECEA0}"/>
              </a:ext>
            </a:extLst>
          </p:cNvPr>
          <p:cNvSpPr/>
          <p:nvPr/>
        </p:nvSpPr>
        <p:spPr>
          <a:xfrm>
            <a:off x="304800" y="266700"/>
            <a:ext cx="2928951" cy="888441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75986" y="568917"/>
            <a:ext cx="13230075" cy="2377098"/>
            <a:chOff x="0" y="0"/>
            <a:chExt cx="3484464" cy="6260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4464" cy="626067"/>
            </a:xfrm>
            <a:custGeom>
              <a:avLst/>
              <a:gdLst/>
              <a:ahLst/>
              <a:cxnLst/>
              <a:rect l="l" t="t" r="r" b="b"/>
              <a:pathLst>
                <a:path w="3484464" h="626067">
                  <a:moveTo>
                    <a:pt x="0" y="0"/>
                  </a:moveTo>
                  <a:lnTo>
                    <a:pt x="3484464" y="0"/>
                  </a:lnTo>
                  <a:lnTo>
                    <a:pt x="3484464" y="626067"/>
                  </a:lnTo>
                  <a:lnTo>
                    <a:pt x="0" y="626067"/>
                  </a:lnTo>
                  <a:close/>
                </a:path>
              </a:pathLst>
            </a:custGeom>
            <a:solidFill>
              <a:srgbClr val="70FFBA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3484464" cy="578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47" y="6857280"/>
            <a:ext cx="1024053" cy="2897032"/>
            <a:chOff x="0" y="0"/>
            <a:chExt cx="269709" cy="763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9709" cy="763004"/>
            </a:xfrm>
            <a:custGeom>
              <a:avLst/>
              <a:gdLst/>
              <a:ahLst/>
              <a:cxnLst/>
              <a:rect l="l" t="t" r="r" b="b"/>
              <a:pathLst>
                <a:path w="269709" h="763004">
                  <a:moveTo>
                    <a:pt x="0" y="0"/>
                  </a:moveTo>
                  <a:lnTo>
                    <a:pt x="269709" y="0"/>
                  </a:lnTo>
                  <a:lnTo>
                    <a:pt x="269709" y="763004"/>
                  </a:lnTo>
                  <a:lnTo>
                    <a:pt x="0" y="763004"/>
                  </a:lnTo>
                  <a:close/>
                </a:path>
              </a:pathLst>
            </a:custGeom>
            <a:solidFill>
              <a:srgbClr val="9CADFD">
                <a:alpha val="97647"/>
              </a:srgbClr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269709" cy="715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889956" y="449420"/>
            <a:ext cx="13016105" cy="281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78"/>
              </a:lnSpc>
              <a:spcBef>
                <a:spcPct val="0"/>
              </a:spcBef>
            </a:pPr>
            <a:r>
              <a:rPr lang="es-SV" sz="7251" spc="645" dirty="0">
                <a:solidFill>
                  <a:srgbClr val="5C5A62"/>
                </a:solidFill>
                <a:latin typeface="Baloo Bhai"/>
              </a:rPr>
              <a:t>Propósito de la Herramienta de Evaluación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8332" y="3503438"/>
            <a:ext cx="16282012" cy="689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78"/>
              </a:lnSpc>
            </a:pPr>
            <a:r>
              <a:rPr lang="es-SV" sz="3578" dirty="0">
                <a:solidFill>
                  <a:srgbClr val="7B787C"/>
                </a:solidFill>
                <a:latin typeface="Quicksand Medium"/>
              </a:rPr>
              <a:t>La Evaluación del Desempeño Laboral (EDL) es una herramienta de gestión de la Dirección Ejecutiva del MCP-ES  que busca verificar, valorar y calificar el desempeño del personal contratado en el marco del propósito principal de las funciones y responsabilidades, con condiciones previamente establecidas en la etapa de fijación de compromisos en los términos de referencia para cada uno de los puestos.</a:t>
            </a:r>
          </a:p>
          <a:p>
            <a:pPr algn="just">
              <a:lnSpc>
                <a:spcPts val="3578"/>
              </a:lnSpc>
            </a:pPr>
            <a:endParaRPr lang="es-SV" sz="3578" dirty="0">
              <a:solidFill>
                <a:srgbClr val="7B787C"/>
              </a:solidFill>
              <a:latin typeface="Quicksand Medium"/>
            </a:endParaRPr>
          </a:p>
          <a:p>
            <a:pPr algn="just">
              <a:lnSpc>
                <a:spcPts val="3578"/>
              </a:lnSpc>
            </a:pPr>
            <a:r>
              <a:rPr lang="es-SV" sz="3578" dirty="0">
                <a:solidFill>
                  <a:srgbClr val="7B787C"/>
                </a:solidFill>
                <a:latin typeface="Quicksand Medium"/>
              </a:rPr>
              <a:t>El propósito de la EDL es reconocer el aporte de las colaboradoras al cumplimiento de las metas del MCP-ES,  y para que el Comité Ejecutivo  pueda tener la oportunidad de formular planes de mejoramiento individual e institucional, que contribuyan a incrementar la calidad del trabajo realizado por cada una de los colaboradoras de la Dirección Ejecutiva</a:t>
            </a:r>
          </a:p>
          <a:p>
            <a:pPr algn="just">
              <a:lnSpc>
                <a:spcPts val="5278"/>
              </a:lnSpc>
            </a:pPr>
            <a:r>
              <a:rPr lang="en-US" sz="5278" dirty="0">
                <a:solidFill>
                  <a:srgbClr val="7B787C"/>
                </a:solidFill>
                <a:latin typeface="Quicksand Medium"/>
              </a:rPr>
              <a:t> </a:t>
            </a:r>
          </a:p>
          <a:p>
            <a:pPr marL="0" lvl="0" indent="0">
              <a:lnSpc>
                <a:spcPts val="5278"/>
              </a:lnSpc>
              <a:spcBef>
                <a:spcPct val="0"/>
              </a:spcBef>
            </a:pPr>
            <a:endParaRPr lang="en-US" sz="5278" dirty="0">
              <a:solidFill>
                <a:srgbClr val="7B787C"/>
              </a:solidFill>
              <a:latin typeface="Quicksand Medium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04483" y="304483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1549" y="1684927"/>
            <a:ext cx="17405153" cy="888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86"/>
              </a:lnSpc>
              <a:spcBef>
                <a:spcPct val="0"/>
              </a:spcBef>
            </a:pPr>
            <a:r>
              <a:rPr lang="es-SV" sz="6586" spc="586" dirty="0">
                <a:solidFill>
                  <a:srgbClr val="000000"/>
                </a:solidFill>
                <a:latin typeface="Baloo Bhai"/>
              </a:rPr>
              <a:t>La evaluación se centra en 5 procesos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1075867" y="9592908"/>
            <a:ext cx="20439735" cy="694092"/>
            <a:chOff x="0" y="0"/>
            <a:chExt cx="5383305" cy="1828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83305" cy="182806"/>
            </a:xfrm>
            <a:custGeom>
              <a:avLst/>
              <a:gdLst/>
              <a:ahLst/>
              <a:cxnLst/>
              <a:rect l="l" t="t" r="r" b="b"/>
              <a:pathLst>
                <a:path w="5383305" h="182806">
                  <a:moveTo>
                    <a:pt x="0" y="0"/>
                  </a:moveTo>
                  <a:lnTo>
                    <a:pt x="5383305" y="0"/>
                  </a:lnTo>
                  <a:lnTo>
                    <a:pt x="5383305" y="182806"/>
                  </a:lnTo>
                  <a:lnTo>
                    <a:pt x="0" y="182806"/>
                  </a:lnTo>
                  <a:close/>
                </a:path>
              </a:pathLst>
            </a:custGeom>
            <a:solidFill>
              <a:srgbClr val="9CADF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7625"/>
              <a:ext cx="5383305" cy="135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592908"/>
            <a:ext cx="1028700" cy="694092"/>
            <a:chOff x="0" y="0"/>
            <a:chExt cx="270933" cy="1828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" cy="182806"/>
            </a:xfrm>
            <a:custGeom>
              <a:avLst/>
              <a:gdLst/>
              <a:ahLst/>
              <a:cxnLst/>
              <a:rect l="l" t="t" r="r" b="b"/>
              <a:pathLst>
                <a:path w="270933" h="182806">
                  <a:moveTo>
                    <a:pt x="0" y="0"/>
                  </a:moveTo>
                  <a:lnTo>
                    <a:pt x="270933" y="0"/>
                  </a:lnTo>
                  <a:lnTo>
                    <a:pt x="270933" y="182806"/>
                  </a:lnTo>
                  <a:lnTo>
                    <a:pt x="0" y="182806"/>
                  </a:lnTo>
                  <a:close/>
                </a:path>
              </a:pathLst>
            </a:custGeom>
            <a:solidFill>
              <a:srgbClr val="ECF167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7625"/>
              <a:ext cx="270933" cy="135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869408" y="3661985"/>
            <a:ext cx="2944814" cy="2130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993"/>
              </a:lnSpc>
              <a:spcBef>
                <a:spcPct val="0"/>
              </a:spcBef>
            </a:pPr>
            <a:r>
              <a:rPr lang="en-US" sz="15993" u="none" strike="noStrike">
                <a:solidFill>
                  <a:srgbClr val="5C5A62">
                    <a:alpha val="97647"/>
                  </a:srgbClr>
                </a:solidFill>
                <a:latin typeface="Baloo Bhai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71593" y="3661985"/>
            <a:ext cx="2944814" cy="2130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993"/>
              </a:lnSpc>
              <a:spcBef>
                <a:spcPct val="0"/>
              </a:spcBef>
            </a:pPr>
            <a:r>
              <a:rPr lang="en-US" sz="15993" u="none" strike="noStrike">
                <a:solidFill>
                  <a:srgbClr val="5C5A62">
                    <a:alpha val="97647"/>
                  </a:srgbClr>
                </a:solidFill>
                <a:latin typeface="Baloo Bhai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70450" y="3661985"/>
            <a:ext cx="2944814" cy="2130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3"/>
              </a:lnSpc>
            </a:pPr>
            <a:r>
              <a:rPr lang="en-US" sz="15993">
                <a:solidFill>
                  <a:srgbClr val="5C5A62">
                    <a:alpha val="97647"/>
                  </a:srgbClr>
                </a:solidFill>
                <a:latin typeface="Baloo Bhai"/>
              </a:rPr>
              <a:t>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1549" y="5522365"/>
            <a:ext cx="4802615" cy="449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7"/>
              </a:lnSpc>
              <a:spcBef>
                <a:spcPct val="0"/>
              </a:spcBef>
            </a:pPr>
            <a:r>
              <a:rPr lang="en-US" sz="3447">
                <a:solidFill>
                  <a:srgbClr val="5C5A62"/>
                </a:solidFill>
                <a:latin typeface="Quicksand Medium"/>
              </a:rPr>
              <a:t>Operaciones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42692" y="5522365"/>
            <a:ext cx="4976606" cy="878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7"/>
              </a:lnSpc>
              <a:spcBef>
                <a:spcPct val="0"/>
              </a:spcBef>
            </a:pPr>
            <a:r>
              <a:rPr lang="en-US" sz="3447">
                <a:solidFill>
                  <a:srgbClr val="5C5A62"/>
                </a:solidFill>
                <a:latin typeface="Quicksand Medium"/>
              </a:rPr>
              <a:t>Solicitud de financiamiento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43835" y="5522365"/>
            <a:ext cx="4802615" cy="449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7"/>
              </a:lnSpc>
              <a:spcBef>
                <a:spcPct val="0"/>
              </a:spcBef>
            </a:pPr>
            <a:r>
              <a:rPr lang="en-US" sz="3447">
                <a:solidFill>
                  <a:srgbClr val="5C5A62"/>
                </a:solidFill>
                <a:latin typeface="Quicksand Medium"/>
              </a:rPr>
              <a:t>Monitoreo Estratégico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38233" y="7128047"/>
            <a:ext cx="2944814" cy="2130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993"/>
              </a:lnSpc>
              <a:spcBef>
                <a:spcPct val="0"/>
              </a:spcBef>
            </a:pPr>
            <a:r>
              <a:rPr lang="en-US" sz="15993">
                <a:solidFill>
                  <a:srgbClr val="5C5A62">
                    <a:alpha val="97647"/>
                  </a:srgbClr>
                </a:solidFill>
                <a:latin typeface="Baloo Bhai"/>
              </a:rPr>
              <a:t>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26216" y="7849354"/>
            <a:ext cx="4802615" cy="449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7"/>
              </a:lnSpc>
              <a:spcBef>
                <a:spcPct val="0"/>
              </a:spcBef>
            </a:pPr>
            <a:r>
              <a:rPr lang="en-US" sz="3447">
                <a:solidFill>
                  <a:srgbClr val="5C5A62"/>
                </a:solidFill>
                <a:latin typeface="Quicksand Medium"/>
              </a:rPr>
              <a:t>Comunicaciones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72901" y="7083980"/>
            <a:ext cx="2944814" cy="2130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993"/>
              </a:lnSpc>
              <a:spcBef>
                <a:spcPct val="0"/>
              </a:spcBef>
            </a:pPr>
            <a:r>
              <a:rPr lang="en-US" sz="15993">
                <a:solidFill>
                  <a:srgbClr val="5C5A62">
                    <a:alpha val="97647"/>
                  </a:srgbClr>
                </a:solidFill>
                <a:latin typeface="Baloo Bhai"/>
              </a:rPr>
              <a:t>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40507" y="7686379"/>
            <a:ext cx="4802615" cy="449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7"/>
              </a:lnSpc>
              <a:spcBef>
                <a:spcPct val="0"/>
              </a:spcBef>
            </a:pPr>
            <a:r>
              <a:rPr lang="en-US" sz="3447">
                <a:solidFill>
                  <a:srgbClr val="5C5A62"/>
                </a:solidFill>
                <a:latin typeface="Quicksand Medium"/>
              </a:rPr>
              <a:t>Armonización</a:t>
            </a:r>
          </a:p>
        </p:txBody>
      </p:sp>
      <p:sp>
        <p:nvSpPr>
          <p:cNvPr id="19" name="Freeform 19"/>
          <p:cNvSpPr/>
          <p:nvPr/>
        </p:nvSpPr>
        <p:spPr>
          <a:xfrm>
            <a:off x="184454" y="19719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9573" y="1594168"/>
            <a:ext cx="15558789" cy="2377098"/>
            <a:chOff x="0" y="0"/>
            <a:chExt cx="4097788" cy="6260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7788" cy="626067"/>
            </a:xfrm>
            <a:custGeom>
              <a:avLst/>
              <a:gdLst/>
              <a:ahLst/>
              <a:cxnLst/>
              <a:rect l="l" t="t" r="r" b="b"/>
              <a:pathLst>
                <a:path w="4097788" h="626067">
                  <a:moveTo>
                    <a:pt x="0" y="0"/>
                  </a:moveTo>
                  <a:lnTo>
                    <a:pt x="4097788" y="0"/>
                  </a:lnTo>
                  <a:lnTo>
                    <a:pt x="4097788" y="626067"/>
                  </a:lnTo>
                  <a:lnTo>
                    <a:pt x="0" y="626067"/>
                  </a:lnTo>
                  <a:close/>
                </a:path>
              </a:pathLst>
            </a:custGeom>
            <a:solidFill>
              <a:srgbClr val="70FFBA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4097788" cy="578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35521" y="1594168"/>
            <a:ext cx="1024053" cy="2377098"/>
            <a:chOff x="0" y="0"/>
            <a:chExt cx="269709" cy="6260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9709" cy="626067"/>
            </a:xfrm>
            <a:custGeom>
              <a:avLst/>
              <a:gdLst/>
              <a:ahLst/>
              <a:cxnLst/>
              <a:rect l="l" t="t" r="r" b="b"/>
              <a:pathLst>
                <a:path w="269709" h="626067">
                  <a:moveTo>
                    <a:pt x="0" y="0"/>
                  </a:moveTo>
                  <a:lnTo>
                    <a:pt x="269709" y="0"/>
                  </a:lnTo>
                  <a:lnTo>
                    <a:pt x="269709" y="626067"/>
                  </a:lnTo>
                  <a:lnTo>
                    <a:pt x="0" y="626067"/>
                  </a:lnTo>
                  <a:close/>
                </a:path>
              </a:pathLst>
            </a:custGeom>
            <a:solidFill>
              <a:srgbClr val="ECF167">
                <a:alpha val="97647"/>
              </a:srgbClr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269709" cy="578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486400" y="4151790"/>
          <a:ext cx="7315200" cy="5953126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9121"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Quicksand Bold"/>
                        </a:rPr>
                        <a:t>Criterios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Quicksand Bold"/>
                        </a:rPr>
                        <a:t>Puntajes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1335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Quicksand"/>
                        </a:rPr>
                        <a:t>Supera las expectativas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Quicksand"/>
                        </a:rPr>
                        <a:t>10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1335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Quicksand"/>
                        </a:rPr>
                        <a:t>Cumple con las expectativas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dirty="0">
                          <a:solidFill>
                            <a:srgbClr val="000000"/>
                          </a:solidFill>
                          <a:latin typeface="Quicksand"/>
                        </a:rPr>
                        <a:t>8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1335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Quicksand"/>
                        </a:rPr>
                        <a:t>No satisface las expectativas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dirty="0">
                          <a:solidFill>
                            <a:srgbClr val="000000"/>
                          </a:solidFill>
                          <a:latin typeface="Quicksand"/>
                        </a:rPr>
                        <a:t>5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2872698" y="2343480"/>
            <a:ext cx="13890267" cy="15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7"/>
              </a:lnSpc>
              <a:spcBef>
                <a:spcPct val="0"/>
              </a:spcBef>
            </a:pPr>
            <a:r>
              <a:rPr lang="en-US" sz="4087" spc="363">
                <a:solidFill>
                  <a:srgbClr val="000000"/>
                </a:solidFill>
                <a:latin typeface="Baloo Bhai"/>
              </a:rPr>
              <a:t>Las calificaciones para cada una de las actividades, se eligen dentro de tres criterios y puntajes: </a:t>
            </a:r>
          </a:p>
        </p:txBody>
      </p:sp>
      <p:sp>
        <p:nvSpPr>
          <p:cNvPr id="10" name="Freeform 10"/>
          <p:cNvSpPr/>
          <p:nvPr/>
        </p:nvSpPr>
        <p:spPr>
          <a:xfrm>
            <a:off x="184454" y="260985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8952" y="2637807"/>
            <a:ext cx="13239931" cy="4083841"/>
            <a:chOff x="0" y="0"/>
            <a:chExt cx="3487060" cy="10755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060" cy="1075580"/>
            </a:xfrm>
            <a:custGeom>
              <a:avLst/>
              <a:gdLst/>
              <a:ahLst/>
              <a:cxnLst/>
              <a:rect l="l" t="t" r="r" b="b"/>
              <a:pathLst>
                <a:path w="3487060" h="1075580">
                  <a:moveTo>
                    <a:pt x="0" y="0"/>
                  </a:moveTo>
                  <a:lnTo>
                    <a:pt x="3487060" y="0"/>
                  </a:lnTo>
                  <a:lnTo>
                    <a:pt x="3487060" y="1075580"/>
                  </a:lnTo>
                  <a:lnTo>
                    <a:pt x="0" y="1075580"/>
                  </a:lnTo>
                  <a:close/>
                </a:path>
              </a:pathLst>
            </a:custGeom>
            <a:solidFill>
              <a:srgbClr val="9CADF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3487060" cy="1027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537615" y="3484750"/>
            <a:ext cx="12461268" cy="330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86"/>
              </a:lnSpc>
              <a:spcBef>
                <a:spcPct val="0"/>
              </a:spcBef>
            </a:pPr>
            <a:r>
              <a:rPr lang="es-SV" sz="4800" spc="764" dirty="0">
                <a:solidFill>
                  <a:srgbClr val="000000"/>
                </a:solidFill>
                <a:latin typeface="Baloo Bhai"/>
              </a:rPr>
              <a:t>Proceso</a:t>
            </a:r>
            <a:r>
              <a:rPr lang="es-MX" sz="4800" spc="764" dirty="0">
                <a:solidFill>
                  <a:srgbClr val="000000"/>
                </a:solidFill>
                <a:latin typeface="Baloo Bhai"/>
              </a:rPr>
              <a:t>: Operaciones y funcionamiento del MCP-ES y de su Dirección Ejecutiva</a:t>
            </a:r>
            <a:endParaRPr lang="en-US" sz="4800" spc="764" dirty="0">
              <a:solidFill>
                <a:srgbClr val="000000"/>
              </a:solidFill>
              <a:latin typeface="Baloo Bha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158AAC-52F6-D24F-C69C-DFE3967C6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401ACD2-C86D-1F2C-C1E5-6B5FF6F53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708404"/>
            <a:ext cx="16357599" cy="6870189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05676653-04AA-A2A8-518D-2A9725B4AF14}"/>
              </a:ext>
            </a:extLst>
          </p:cNvPr>
          <p:cNvSpPr/>
          <p:nvPr/>
        </p:nvSpPr>
        <p:spPr>
          <a:xfrm>
            <a:off x="271449" y="76758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5794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3DAD58-98E8-AF63-6B41-19D53DA9D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BA3601E-D16B-C179-D8C0-011614812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769745"/>
            <a:ext cx="16357599" cy="6747507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FE4B0AB7-D2AB-F6C9-C1FE-2C1BAFD47609}"/>
              </a:ext>
            </a:extLst>
          </p:cNvPr>
          <p:cNvSpPr/>
          <p:nvPr/>
        </p:nvSpPr>
        <p:spPr>
          <a:xfrm>
            <a:off x="271449" y="76758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020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8952" y="2637807"/>
            <a:ext cx="13239931" cy="4083841"/>
            <a:chOff x="0" y="0"/>
            <a:chExt cx="3487060" cy="10755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060" cy="1075580"/>
            </a:xfrm>
            <a:custGeom>
              <a:avLst/>
              <a:gdLst/>
              <a:ahLst/>
              <a:cxnLst/>
              <a:rect l="l" t="t" r="r" b="b"/>
              <a:pathLst>
                <a:path w="3487060" h="1075580">
                  <a:moveTo>
                    <a:pt x="0" y="0"/>
                  </a:moveTo>
                  <a:lnTo>
                    <a:pt x="3487060" y="0"/>
                  </a:lnTo>
                  <a:lnTo>
                    <a:pt x="3487060" y="1075580"/>
                  </a:lnTo>
                  <a:lnTo>
                    <a:pt x="0" y="1075580"/>
                  </a:lnTo>
                  <a:close/>
                </a:path>
              </a:pathLst>
            </a:custGeom>
            <a:solidFill>
              <a:srgbClr val="9CADF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3487060" cy="1027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541121" y="3025428"/>
            <a:ext cx="12461268" cy="330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86"/>
              </a:lnSpc>
              <a:spcBef>
                <a:spcPct val="0"/>
              </a:spcBef>
            </a:pPr>
            <a:r>
              <a:rPr lang="es-MX" sz="4800" spc="764" dirty="0">
                <a:solidFill>
                  <a:srgbClr val="000000"/>
                </a:solidFill>
                <a:latin typeface="Baloo Bhai"/>
              </a:rPr>
              <a:t>Proceso: Elaboración y presentación de solicitudes de financiamiento</a:t>
            </a:r>
            <a:endParaRPr lang="en-US" sz="4800" spc="764" dirty="0">
              <a:solidFill>
                <a:srgbClr val="000000"/>
              </a:solidFill>
              <a:latin typeface="Baloo Bha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84454" y="398904"/>
            <a:ext cx="3326187" cy="1137833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6" y="0"/>
                </a:lnTo>
                <a:lnTo>
                  <a:pt x="3326186" y="1137833"/>
                </a:lnTo>
                <a:lnTo>
                  <a:pt x="0" y="113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905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297</Words>
  <Application>Microsoft Office PowerPoint</Application>
  <PresentationFormat>Personalizado</PresentationFormat>
  <Paragraphs>51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Baloo Bhai</vt:lpstr>
      <vt:lpstr>Open Sans Bold</vt:lpstr>
      <vt:lpstr>Quicksand</vt:lpstr>
      <vt:lpstr>Arial</vt:lpstr>
      <vt:lpstr>Arimo 2 Bold</vt:lpstr>
      <vt:lpstr>Calibri</vt:lpstr>
      <vt:lpstr>Quicksand Bold</vt:lpstr>
      <vt:lpstr>Quicksand Medium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Evaluación Ciencias Naturales Ilustrado Neón</dc:title>
  <dc:creator>María Eugenia Ochoa Valencia</dc:creator>
  <cp:lastModifiedBy>Administración y Comunicaciones MCP</cp:lastModifiedBy>
  <cp:revision>4</cp:revision>
  <dcterms:created xsi:type="dcterms:W3CDTF">2006-08-16T00:00:00Z</dcterms:created>
  <dcterms:modified xsi:type="dcterms:W3CDTF">2025-01-28T22:19:23Z</dcterms:modified>
  <dc:identifier>DAFyGRXZG5o</dc:identifier>
</cp:coreProperties>
</file>