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3" r:id="rId4"/>
    <p:sldId id="257" r:id="rId5"/>
    <p:sldId id="258" r:id="rId6"/>
    <p:sldId id="260" r:id="rId7"/>
    <p:sldId id="266" r:id="rId8"/>
    <p:sldId id="267" r:id="rId9"/>
    <p:sldId id="265" r:id="rId10"/>
    <p:sldId id="264" r:id="rId11"/>
    <p:sldId id="259" r:id="rId12"/>
  </p:sldIdLst>
  <p:sldSz cx="18288000" cy="10287000"/>
  <p:notesSz cx="6858000" cy="9144000"/>
  <p:embeddedFontLst>
    <p:embeddedFont>
      <p:font typeface="Nunito Bold" panose="020B0604020202020204" charset="0"/>
      <p:regular r:id="rId14"/>
    </p:embeddedFont>
    <p:embeddedFont>
      <p:font typeface="ไอติม" panose="020B0604020202020204" charset="-3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7AD98D-EC94-44F8-ADFF-7196B732F7F3}" v="5" dt="2024-06-13T19:49:07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52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Z DE MIRANDA, Celina" userId="e18d36d5-5e70-4319-b515-4758470054df" providerId="ADAL" clId="{7E7AD98D-EC94-44F8-ADFF-7196B732F7F3}"/>
    <pc:docChg chg="custSel addSld modSld">
      <pc:chgData name="MARTINEZ DE MIRANDA, Celina" userId="e18d36d5-5e70-4319-b515-4758470054df" providerId="ADAL" clId="{7E7AD98D-EC94-44F8-ADFF-7196B732F7F3}" dt="2024-06-13T19:53:34.624" v="62" actId="20577"/>
      <pc:docMkLst>
        <pc:docMk/>
      </pc:docMkLst>
      <pc:sldChg chg="addSp delSp modSp mod">
        <pc:chgData name="MARTINEZ DE MIRANDA, Celina" userId="e18d36d5-5e70-4319-b515-4758470054df" providerId="ADAL" clId="{7E7AD98D-EC94-44F8-ADFF-7196B732F7F3}" dt="2024-06-13T19:44:52.756" v="27" actId="20577"/>
        <pc:sldMkLst>
          <pc:docMk/>
          <pc:sldMk cId="2113618912" sldId="260"/>
        </pc:sldMkLst>
        <pc:spChg chg="del">
          <ac:chgData name="MARTINEZ DE MIRANDA, Celina" userId="e18d36d5-5e70-4319-b515-4758470054df" providerId="ADAL" clId="{7E7AD98D-EC94-44F8-ADFF-7196B732F7F3}" dt="2024-06-13T19:42:00.412" v="3" actId="478"/>
          <ac:spMkLst>
            <pc:docMk/>
            <pc:sldMk cId="2113618912" sldId="260"/>
            <ac:spMk id="2" creationId="{CC56BC94-6920-2240-8AB1-7B593697E3D9}"/>
          </ac:spMkLst>
        </pc:spChg>
        <pc:spChg chg="del mod">
          <ac:chgData name="MARTINEZ DE MIRANDA, Celina" userId="e18d36d5-5e70-4319-b515-4758470054df" providerId="ADAL" clId="{7E7AD98D-EC94-44F8-ADFF-7196B732F7F3}" dt="2024-06-13T19:41:56.819" v="2" actId="478"/>
          <ac:spMkLst>
            <pc:docMk/>
            <pc:sldMk cId="2113618912" sldId="260"/>
            <ac:spMk id="3" creationId="{50426C47-883E-FB11-49D0-196819C37BD5}"/>
          </ac:spMkLst>
        </pc:spChg>
        <pc:spChg chg="add del mod">
          <ac:chgData name="MARTINEZ DE MIRANDA, Celina" userId="e18d36d5-5e70-4319-b515-4758470054df" providerId="ADAL" clId="{7E7AD98D-EC94-44F8-ADFF-7196B732F7F3}" dt="2024-06-13T19:42:07.524" v="5" actId="478"/>
          <ac:spMkLst>
            <pc:docMk/>
            <pc:sldMk cId="2113618912" sldId="260"/>
            <ac:spMk id="6" creationId="{78E16D9D-54AC-ED8E-9FE4-8FC6F6EDEC8F}"/>
          </ac:spMkLst>
        </pc:spChg>
        <pc:spChg chg="add del mod">
          <ac:chgData name="MARTINEZ DE MIRANDA, Celina" userId="e18d36d5-5e70-4319-b515-4758470054df" providerId="ADAL" clId="{7E7AD98D-EC94-44F8-ADFF-7196B732F7F3}" dt="2024-06-13T19:42:03.958" v="4" actId="478"/>
          <ac:spMkLst>
            <pc:docMk/>
            <pc:sldMk cId="2113618912" sldId="260"/>
            <ac:spMk id="8" creationId="{8AC5C7FB-6796-E058-2ACF-3AC2D12B9134}"/>
          </ac:spMkLst>
        </pc:spChg>
        <pc:spChg chg="add mod">
          <ac:chgData name="MARTINEZ DE MIRANDA, Celina" userId="e18d36d5-5e70-4319-b515-4758470054df" providerId="ADAL" clId="{7E7AD98D-EC94-44F8-ADFF-7196B732F7F3}" dt="2024-06-13T19:44:52.756" v="27" actId="20577"/>
          <ac:spMkLst>
            <pc:docMk/>
            <pc:sldMk cId="2113618912" sldId="260"/>
            <ac:spMk id="11" creationId="{03482EE3-DA96-1C46-0547-A44D95A4C379}"/>
          </ac:spMkLst>
        </pc:spChg>
        <pc:picChg chg="add mod">
          <ac:chgData name="MARTINEZ DE MIRANDA, Celina" userId="e18d36d5-5e70-4319-b515-4758470054df" providerId="ADAL" clId="{7E7AD98D-EC94-44F8-ADFF-7196B732F7F3}" dt="2024-06-13T19:44:08.359" v="18" actId="1076"/>
          <ac:picMkLst>
            <pc:docMk/>
            <pc:sldMk cId="2113618912" sldId="260"/>
            <ac:picMk id="9" creationId="{2BE4DCCD-88DE-A4B0-B56C-FC8EB6A393D5}"/>
          </ac:picMkLst>
        </pc:picChg>
      </pc:sldChg>
      <pc:sldChg chg="modSp mod">
        <pc:chgData name="MARTINEZ DE MIRANDA, Celina" userId="e18d36d5-5e70-4319-b515-4758470054df" providerId="ADAL" clId="{7E7AD98D-EC94-44F8-ADFF-7196B732F7F3}" dt="2024-06-13T19:53:34.624" v="62" actId="20577"/>
        <pc:sldMkLst>
          <pc:docMk/>
          <pc:sldMk cId="2706343693" sldId="264"/>
        </pc:sldMkLst>
        <pc:spChg chg="mod">
          <ac:chgData name="MARTINEZ DE MIRANDA, Celina" userId="e18d36d5-5e70-4319-b515-4758470054df" providerId="ADAL" clId="{7E7AD98D-EC94-44F8-ADFF-7196B732F7F3}" dt="2024-06-13T19:53:34.624" v="62" actId="20577"/>
          <ac:spMkLst>
            <pc:docMk/>
            <pc:sldMk cId="2706343693" sldId="264"/>
            <ac:spMk id="2" creationId="{7CBAB9BF-6FE7-B4A8-B5BA-066FC2E1C0FA}"/>
          </ac:spMkLst>
        </pc:spChg>
        <pc:spChg chg="mod">
          <ac:chgData name="MARTINEZ DE MIRANDA, Celina" userId="e18d36d5-5e70-4319-b515-4758470054df" providerId="ADAL" clId="{7E7AD98D-EC94-44F8-ADFF-7196B732F7F3}" dt="2024-06-13T19:53:24.794" v="61" actId="20577"/>
          <ac:spMkLst>
            <pc:docMk/>
            <pc:sldMk cId="2706343693" sldId="264"/>
            <ac:spMk id="6" creationId="{3A0D58F4-4078-95D9-EEFC-29E5B961279B}"/>
          </ac:spMkLst>
        </pc:spChg>
      </pc:sldChg>
      <pc:sldChg chg="add">
        <pc:chgData name="MARTINEZ DE MIRANDA, Celina" userId="e18d36d5-5e70-4319-b515-4758470054df" providerId="ADAL" clId="{7E7AD98D-EC94-44F8-ADFF-7196B732F7F3}" dt="2024-06-13T19:41:50.900" v="0" actId="2890"/>
        <pc:sldMkLst>
          <pc:docMk/>
          <pc:sldMk cId="1671040911" sldId="265"/>
        </pc:sldMkLst>
      </pc:sldChg>
      <pc:sldChg chg="addSp modSp add mod">
        <pc:chgData name="MARTINEZ DE MIRANDA, Celina" userId="e18d36d5-5e70-4319-b515-4758470054df" providerId="ADAL" clId="{7E7AD98D-EC94-44F8-ADFF-7196B732F7F3}" dt="2024-06-13T19:47:13.861" v="42" actId="113"/>
        <pc:sldMkLst>
          <pc:docMk/>
          <pc:sldMk cId="233601982" sldId="266"/>
        </pc:sldMkLst>
        <pc:spChg chg="add mod">
          <ac:chgData name="MARTINEZ DE MIRANDA, Celina" userId="e18d36d5-5e70-4319-b515-4758470054df" providerId="ADAL" clId="{7E7AD98D-EC94-44F8-ADFF-7196B732F7F3}" dt="2024-06-13T19:47:13.861" v="42" actId="113"/>
          <ac:spMkLst>
            <pc:docMk/>
            <pc:sldMk cId="233601982" sldId="266"/>
            <ac:spMk id="4" creationId="{DBF61C6C-3E70-054C-09AD-E36443DBA5EC}"/>
          </ac:spMkLst>
        </pc:spChg>
        <pc:picChg chg="add mod modCrop">
          <ac:chgData name="MARTINEZ DE MIRANDA, Celina" userId="e18d36d5-5e70-4319-b515-4758470054df" providerId="ADAL" clId="{7E7AD98D-EC94-44F8-ADFF-7196B732F7F3}" dt="2024-06-13T19:47:05.775" v="41" actId="14100"/>
          <ac:picMkLst>
            <pc:docMk/>
            <pc:sldMk cId="233601982" sldId="266"/>
            <ac:picMk id="2" creationId="{67679030-EEE0-A945-8880-1110CFB511BD}"/>
          </ac:picMkLst>
        </pc:picChg>
      </pc:sldChg>
      <pc:sldChg chg="addSp modSp add mod">
        <pc:chgData name="MARTINEZ DE MIRANDA, Celina" userId="e18d36d5-5e70-4319-b515-4758470054df" providerId="ADAL" clId="{7E7AD98D-EC94-44F8-ADFF-7196B732F7F3}" dt="2024-06-13T19:49:12.049" v="60" actId="14100"/>
        <pc:sldMkLst>
          <pc:docMk/>
          <pc:sldMk cId="3299047688" sldId="267"/>
        </pc:sldMkLst>
        <pc:spChg chg="add mod">
          <ac:chgData name="MARTINEZ DE MIRANDA, Celina" userId="e18d36d5-5e70-4319-b515-4758470054df" providerId="ADAL" clId="{7E7AD98D-EC94-44F8-ADFF-7196B732F7F3}" dt="2024-06-13T19:49:12.049" v="60" actId="14100"/>
          <ac:spMkLst>
            <pc:docMk/>
            <pc:sldMk cId="3299047688" sldId="267"/>
            <ac:spMk id="4" creationId="{AB82873C-23BA-76AD-7553-C64A41B6C222}"/>
          </ac:spMkLst>
        </pc:spChg>
        <pc:picChg chg="add mod modCrop">
          <ac:chgData name="MARTINEZ DE MIRANDA, Celina" userId="e18d36d5-5e70-4319-b515-4758470054df" providerId="ADAL" clId="{7E7AD98D-EC94-44F8-ADFF-7196B732F7F3}" dt="2024-06-13T19:48:07.001" v="48" actId="732"/>
          <ac:picMkLst>
            <pc:docMk/>
            <pc:sldMk cId="3299047688" sldId="267"/>
            <ac:picMk id="2" creationId="{058A08DD-2BE9-B774-879D-37DE00976A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F9792-F8D1-4D8B-B37C-4F2C16DCAE1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5B1E1-A1F4-4885-BBB4-3A52F10156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1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AEF36-B250-4479-AE9A-EE234BEE8E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5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5B1E1-A1F4-4885-BBB4-3A52F10156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90622-DB41-8B37-A10B-589FD93CB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517EDC-00EB-FF44-8214-E2A3CB581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841E84-D8A9-5B20-7185-68C7B72E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EC82-5278-477F-B894-0D6C013A157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330EC-0AB9-3E7C-5AE3-2B7ACDEE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0A5B3-3C2A-8366-3E09-80DD48B0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50A7-D642-4788-AD75-446F966B6B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8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6FAB9-79B9-CC1D-3821-6BB98C1F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8B3111-BBD3-AA4E-FB7A-D7FD74E2E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C3E496-878B-2354-3AB9-E4291194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EC82-5278-477F-B894-0D6C013A157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BF4B52-B77B-A946-BBF9-2BD5E687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516A6C-A251-721E-C930-C0F59D37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50A7-D642-4788-AD75-446F966B6B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4A7A7-E5AE-F312-BD92-162B4036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FCA760-15A8-58FE-E3F0-86BB26E2E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CC6652-DD70-1D48-97DF-10D01CA0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EC82-5278-477F-B894-0D6C013A157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44097A-F921-A3A4-3B9E-5C43EF75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5344E1-A659-7876-0715-0A3AC14C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50A7-D642-4788-AD75-446F966B6B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2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29958-4723-7F39-874B-BD0B9380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84282F-E83B-C7EB-B599-C55D435DE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7FDDE0-CB6F-4E9E-CAFB-D40118C5F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8B14-9D61-BBAE-E14C-9D0B76B3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EC82-5278-477F-B894-0D6C013A157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84986E-74CA-B273-19B4-DE5DAB27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CD0C19-C6E0-B785-4170-FA9BBA50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50A7-D642-4788-AD75-446F966B6B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7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BEC8A-7A5E-18F4-1B34-237590A6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CBF23-B887-7C50-BCB3-730E0FA39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C24F8C-C0DA-8534-CC0A-38595EC49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B41AAF-907E-B6DE-78E0-7F008BD5B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773D09-A7F3-7FB8-FDDB-0E1461052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45726D-118E-0D17-B548-4BDB8173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EC82-5278-477F-B894-0D6C013A157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2FE16D-CDE4-1FC5-1BB2-57C0A4CE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9673CF-CF0F-05F5-785B-4BEE1582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50A7-D642-4788-AD75-446F966B6B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7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5FFBB-E5CD-3D58-356A-B7F9FECF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EC6846-8F57-D488-D90C-46672059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EC82-5278-477F-B894-0D6C013A157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FFCEAD-2005-36E3-7E38-E6E296B7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599F37-CCC6-7AFB-477F-FEB11697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50A7-D642-4788-AD75-446F966B6B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3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41A040-899D-B294-DBF3-D672AFEA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EC82-5278-477F-B894-0D6C013A157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84872D-9908-6670-176D-AF20BACB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F85344-2FC7-5118-3F03-ABCFB3CD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50A7-D642-4788-AD75-446F966B6B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09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A9141-891E-7C15-FB10-A7EC6FC6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020E56-F63A-54C8-61B2-D8881520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BAEF8C-206B-9FCF-BD9C-390C1835B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169C44-B33E-40EA-2DFB-85C61A31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EC82-5278-477F-B894-0D6C013A157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FF7373-CE8B-E1B0-B8E9-6F2E14AA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F63456-AE8C-3988-9DF5-04753740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50A7-D642-4788-AD75-446F966B6B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4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2E5B2-390A-1903-9E75-05C055FB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1835FE-15FE-C120-873F-9338DA5CA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F29181-7875-9B61-054D-19F08319B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1E30B6-CFAE-02F0-753C-C9C7DDDE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EC82-5278-477F-B894-0D6C013A157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B3D675-BD6C-3746-4606-6B29535D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A0C217-0A11-8EA7-F230-4E198172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50A7-D642-4788-AD75-446F966B6B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76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7E6D5-6C7D-C257-BE5D-66079823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082D58-0D0B-D7C5-48E7-29E464083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EE06FD-A8B5-DA1D-C80B-F359B0AF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EC82-5278-477F-B894-0D6C013A157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B99B2-A64C-D1F5-B686-D40611FA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6A4549-254C-433E-4354-12D85FCF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50A7-D642-4788-AD75-446F966B6B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26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E64E71-3A3A-CE8E-40FB-60BA53C05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EC436-0E0E-5755-FC48-539299629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ADBE2-184B-39E4-8EF8-56976518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EC82-5278-477F-B894-0D6C013A157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4597AB-0678-D4E4-6D19-4B56BC5B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BD06C-2A83-1D8C-FFD7-5E18A160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50A7-D642-4788-AD75-446F966B6B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4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42E6EB-8F5E-2041-C3E2-A8835DE7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F30628-B0E4-4692-8E1F-241099873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CFFEF-5775-420E-1171-7CE6842FB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ACEC82-5278-477F-B894-0D6C013A157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4D97E8-BEB3-34C3-8A75-B4F2E6D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B5EE0B-8CB9-F906-070F-C69EE3FBA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EE50A7-D642-4788-AD75-446F966B6B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31259" y="5143500"/>
            <a:ext cx="10615838" cy="3734838"/>
            <a:chOff x="-4339" y="34625"/>
            <a:chExt cx="14154451" cy="6458512"/>
          </a:xfrm>
        </p:grpSpPr>
        <p:grpSp>
          <p:nvGrpSpPr>
            <p:cNvPr id="3" name="Group 3"/>
            <p:cNvGrpSpPr/>
            <p:nvPr/>
          </p:nvGrpSpPr>
          <p:grpSpPr>
            <a:xfrm>
              <a:off x="-4339" y="34625"/>
              <a:ext cx="14154451" cy="6458512"/>
              <a:chOff x="-3874" y="30915"/>
              <a:chExt cx="12637703" cy="576643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3874" y="30915"/>
                <a:ext cx="12637703" cy="5766438"/>
              </a:xfrm>
              <a:custGeom>
                <a:avLst/>
                <a:gdLst/>
                <a:ahLst/>
                <a:cxnLst/>
                <a:rect l="l" t="t" r="r" b="b"/>
                <a:pathLst>
                  <a:path w="12637703" h="5766438">
                    <a:moveTo>
                      <a:pt x="11698804" y="5755251"/>
                    </a:moveTo>
                    <a:cubicBezTo>
                      <a:pt x="11698804" y="5755251"/>
                      <a:pt x="11279051" y="5766438"/>
                      <a:pt x="10816466" y="5763817"/>
                    </a:cubicBezTo>
                    <a:cubicBezTo>
                      <a:pt x="4061255" y="5761654"/>
                      <a:pt x="1057073" y="5753829"/>
                      <a:pt x="1057073" y="5753829"/>
                    </a:cubicBezTo>
                    <a:cubicBezTo>
                      <a:pt x="812931" y="5744995"/>
                      <a:pt x="565145" y="5728014"/>
                      <a:pt x="398404" y="5669837"/>
                    </a:cubicBezTo>
                    <a:cubicBezTo>
                      <a:pt x="120505" y="5572875"/>
                      <a:pt x="0" y="5395347"/>
                      <a:pt x="0" y="1896040"/>
                    </a:cubicBez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8758002" y="7673"/>
                    </a:cubicBezTo>
                    <a:cubicBezTo>
                      <a:pt x="11060124" y="0"/>
                      <a:pt x="11524052" y="7673"/>
                      <a:pt x="11524052" y="7673"/>
                    </a:cubicBezTo>
                    <a:cubicBezTo>
                      <a:pt x="11892359" y="15152"/>
                      <a:pt x="12255672" y="84484"/>
                      <a:pt x="12453412" y="207066"/>
                    </a:cubicBezTo>
                    <a:cubicBezTo>
                      <a:pt x="12604429" y="300683"/>
                      <a:pt x="12637703" y="425358"/>
                      <a:pt x="12628563" y="1896040"/>
                    </a:cubicBezTo>
                    <a:cubicBezTo>
                      <a:pt x="12628563" y="5513312"/>
                      <a:pt x="12345567" y="5727410"/>
                      <a:pt x="11698804" y="5755251"/>
                    </a:cubicBezTo>
                    <a:close/>
                  </a:path>
                </a:pathLst>
              </a:custGeom>
              <a:solidFill>
                <a:srgbClr val="F48028"/>
              </a:solidFill>
            </p:spPr>
            <p:txBody>
              <a:bodyPr/>
              <a:lstStyle/>
              <a:p>
                <a:endParaRPr lang="es-SV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275842" y="531798"/>
              <a:ext cx="11594087" cy="5022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 dirty="0"/>
            </a:p>
            <a:p>
              <a:pPr algn="ctr"/>
              <a:r>
                <a:rPr lang="es-SV" sz="4000" dirty="0"/>
                <a:t>Comité ejecutivo ampliado MCP ES</a:t>
              </a:r>
            </a:p>
            <a:p>
              <a:pPr algn="ctr"/>
              <a:r>
                <a:rPr lang="es-SV" sz="4000" dirty="0"/>
                <a:t>Hotel Barceló</a:t>
              </a:r>
            </a:p>
            <a:p>
              <a:pPr algn="ctr"/>
              <a:r>
                <a:rPr lang="es-SV" sz="4000" dirty="0"/>
                <a:t>Dra Ana Isabel Nieto, Dra Celina Miranda</a:t>
              </a:r>
            </a:p>
            <a:p>
              <a:pPr algn="ctr">
                <a:lnSpc>
                  <a:spcPts val="4200"/>
                </a:lnSpc>
              </a:pPr>
              <a:endParaRPr lang="en-US" sz="3000" spc="60" dirty="0">
                <a:solidFill>
                  <a:srgbClr val="FFFFFF"/>
                </a:solidFill>
                <a:latin typeface="Nunito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227345" y="8805720"/>
            <a:ext cx="18742690" cy="2772061"/>
          </a:xfrm>
          <a:custGeom>
            <a:avLst/>
            <a:gdLst/>
            <a:ahLst/>
            <a:cxnLst/>
            <a:rect l="l" t="t" r="r" b="b"/>
            <a:pathLst>
              <a:path w="18742690" h="2772061">
                <a:moveTo>
                  <a:pt x="0" y="0"/>
                </a:moveTo>
                <a:lnTo>
                  <a:pt x="18742690" y="0"/>
                </a:lnTo>
                <a:lnTo>
                  <a:pt x="18742690" y="2772060"/>
                </a:lnTo>
                <a:lnTo>
                  <a:pt x="0" y="277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758" b="-45612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>
            <a:off x="13003710" y="293357"/>
            <a:ext cx="3280269" cy="1122125"/>
          </a:xfrm>
          <a:custGeom>
            <a:avLst/>
            <a:gdLst/>
            <a:ahLst/>
            <a:cxnLst/>
            <a:rect l="l" t="t" r="r" b="b"/>
            <a:pathLst>
              <a:path w="3280269" h="1122125">
                <a:moveTo>
                  <a:pt x="0" y="0"/>
                </a:moveTo>
                <a:lnTo>
                  <a:pt x="3280269" y="0"/>
                </a:lnTo>
                <a:lnTo>
                  <a:pt x="3280269" y="1122125"/>
                </a:lnTo>
                <a:lnTo>
                  <a:pt x="0" y="1122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8" name="Group 8"/>
          <p:cNvGrpSpPr/>
          <p:nvPr/>
        </p:nvGrpSpPr>
        <p:grpSpPr>
          <a:xfrm>
            <a:off x="1028700" y="804413"/>
            <a:ext cx="16600655" cy="3491576"/>
            <a:chOff x="0" y="-66675"/>
            <a:chExt cx="22134207" cy="4655434"/>
          </a:xfrm>
        </p:grpSpPr>
        <p:sp>
          <p:nvSpPr>
            <p:cNvPr id="9" name="TextBox 9"/>
            <p:cNvSpPr txBox="1"/>
            <p:nvPr/>
          </p:nvSpPr>
          <p:spPr>
            <a:xfrm>
              <a:off x="48461" y="1973175"/>
              <a:ext cx="22085746" cy="2615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1"/>
                </a:lnSpc>
              </a:pPr>
              <a:r>
                <a:rPr lang="en-US" sz="6901" dirty="0">
                  <a:solidFill>
                    <a:srgbClr val="163042"/>
                  </a:solidFill>
                  <a:latin typeface="ไอติม"/>
                </a:rPr>
                <a:t>SITUACIÓN DE FONDOS PARA EL PRÓXIMO CICLO DE FINANCIAMIENTO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2085746" cy="773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0568" y="568669"/>
            <a:ext cx="1656430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60">
                <a:solidFill>
                  <a:srgbClr val="000000"/>
                </a:solidFill>
                <a:latin typeface="Nunito Bold"/>
              </a:rPr>
              <a:t>Reunión: CE02-2024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7025" y="9515613"/>
            <a:ext cx="1656430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60">
                <a:solidFill>
                  <a:srgbClr val="FFFFFF"/>
                </a:solidFill>
                <a:latin typeface="Nunito Bold"/>
              </a:rPr>
              <a:t>13 de junio de 2024, Hotel Barceló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7345" y="8805720"/>
            <a:ext cx="18742690" cy="2772061"/>
          </a:xfrm>
          <a:custGeom>
            <a:avLst/>
            <a:gdLst/>
            <a:ahLst/>
            <a:cxnLst/>
            <a:rect l="l" t="t" r="r" b="b"/>
            <a:pathLst>
              <a:path w="18742690" h="2772061">
                <a:moveTo>
                  <a:pt x="0" y="0"/>
                </a:moveTo>
                <a:lnTo>
                  <a:pt x="18742690" y="0"/>
                </a:lnTo>
                <a:lnTo>
                  <a:pt x="18742690" y="2772060"/>
                </a:lnTo>
                <a:lnTo>
                  <a:pt x="0" y="2772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758" b="-45612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5949077" y="413321"/>
            <a:ext cx="6037059" cy="8538981"/>
          </a:xfrm>
          <a:custGeom>
            <a:avLst/>
            <a:gdLst/>
            <a:ahLst/>
            <a:cxnLst/>
            <a:rect l="l" t="t" r="r" b="b"/>
            <a:pathLst>
              <a:path w="6037059" h="8538981">
                <a:moveTo>
                  <a:pt x="0" y="0"/>
                </a:moveTo>
                <a:lnTo>
                  <a:pt x="6037059" y="0"/>
                </a:lnTo>
                <a:lnTo>
                  <a:pt x="6037059" y="8538980"/>
                </a:lnTo>
                <a:lnTo>
                  <a:pt x="0" y="853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AA298-C306-B0E3-52B6-A67FC9BB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943100"/>
            <a:ext cx="15773400" cy="1988345"/>
          </a:xfrm>
        </p:spPr>
        <p:txBody>
          <a:bodyPr/>
          <a:lstStyle/>
          <a:p>
            <a:r>
              <a:rPr lang="es-SV" dirty="0"/>
              <a:t>Para el FG hay mucha presión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13A80-08D1-68E2-17A3-FA8ABBF5C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533900"/>
            <a:ext cx="15773400" cy="4636128"/>
          </a:xfrm>
        </p:spPr>
        <p:txBody>
          <a:bodyPr>
            <a:normAutofit/>
          </a:bodyPr>
          <a:lstStyle/>
          <a:p>
            <a:r>
              <a:rPr lang="es-SV" dirty="0"/>
              <a:t>Dependen de la nueva recaudación del FG</a:t>
            </a:r>
          </a:p>
          <a:p>
            <a:r>
              <a:rPr lang="es-SV" dirty="0"/>
              <a:t>Tiene mucha presión de ampliar el financiamiento a TB y Malaria</a:t>
            </a:r>
          </a:p>
          <a:p>
            <a:r>
              <a:rPr lang="es-SV" dirty="0"/>
              <a:t>Presión por retirarse de países con una carga de enfermedad baja</a:t>
            </a:r>
          </a:p>
          <a:p>
            <a:r>
              <a:rPr lang="es-SV" dirty="0"/>
              <a:t>Preocupación Geo política mundial</a:t>
            </a:r>
          </a:p>
          <a:p>
            <a:r>
              <a:rPr lang="es-SV" dirty="0"/>
              <a:t>Presión sobre los donantes</a:t>
            </a:r>
          </a:p>
          <a:p>
            <a:pPr marL="0" indent="0">
              <a:buNone/>
            </a:pPr>
            <a:endParaRPr lang="es-SV" dirty="0"/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FEE1DE4D-CA84-DFBA-8009-E85292E35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432973"/>
            <a:ext cx="578739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8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5746489" cy="8857400"/>
          </a:xfrm>
          <a:custGeom>
            <a:avLst/>
            <a:gdLst/>
            <a:ahLst/>
            <a:cxnLst/>
            <a:rect l="l" t="t" r="r" b="b"/>
            <a:pathLst>
              <a:path w="15746489" h="8857400">
                <a:moveTo>
                  <a:pt x="0" y="0"/>
                </a:moveTo>
                <a:lnTo>
                  <a:pt x="15746489" y="0"/>
                </a:lnTo>
                <a:lnTo>
                  <a:pt x="15746489" y="8857400"/>
                </a:lnTo>
                <a:lnTo>
                  <a:pt x="0" y="88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4588106" y="421923"/>
            <a:ext cx="3280269" cy="1122125"/>
          </a:xfrm>
          <a:custGeom>
            <a:avLst/>
            <a:gdLst/>
            <a:ahLst/>
            <a:cxnLst/>
            <a:rect l="l" t="t" r="r" b="b"/>
            <a:pathLst>
              <a:path w="3280269" h="1122125">
                <a:moveTo>
                  <a:pt x="0" y="0"/>
                </a:moveTo>
                <a:lnTo>
                  <a:pt x="3280269" y="0"/>
                </a:lnTo>
                <a:lnTo>
                  <a:pt x="3280269" y="1122126"/>
                </a:lnTo>
                <a:lnTo>
                  <a:pt x="0" y="1122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8168" y="584694"/>
            <a:ext cx="16299641" cy="9117612"/>
          </a:xfrm>
          <a:custGeom>
            <a:avLst/>
            <a:gdLst/>
            <a:ahLst/>
            <a:cxnLst/>
            <a:rect l="l" t="t" r="r" b="b"/>
            <a:pathLst>
              <a:path w="16299641" h="9117612">
                <a:moveTo>
                  <a:pt x="0" y="0"/>
                </a:moveTo>
                <a:lnTo>
                  <a:pt x="16299641" y="0"/>
                </a:lnTo>
                <a:lnTo>
                  <a:pt x="16299641" y="9117612"/>
                </a:lnTo>
                <a:lnTo>
                  <a:pt x="0" y="9117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4309624" y="162835"/>
            <a:ext cx="3280269" cy="1122125"/>
          </a:xfrm>
          <a:custGeom>
            <a:avLst/>
            <a:gdLst/>
            <a:ahLst/>
            <a:cxnLst/>
            <a:rect l="l" t="t" r="r" b="b"/>
            <a:pathLst>
              <a:path w="3280269" h="1122125">
                <a:moveTo>
                  <a:pt x="0" y="0"/>
                </a:moveTo>
                <a:lnTo>
                  <a:pt x="3280269" y="0"/>
                </a:lnTo>
                <a:lnTo>
                  <a:pt x="3280269" y="1122126"/>
                </a:lnTo>
                <a:lnTo>
                  <a:pt x="0" y="11221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508543-B4EE-CE02-3BE3-1ECA7A4D2BB9}"/>
              </a:ext>
            </a:extLst>
          </p:cNvPr>
          <p:cNvSpPr txBox="1"/>
          <p:nvPr/>
        </p:nvSpPr>
        <p:spPr>
          <a:xfrm>
            <a:off x="1258168" y="723898"/>
            <a:ext cx="10400432" cy="7217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 y absorción a lo largo del tiempo</a:t>
            </a:r>
            <a:endParaRPr lang="en-US" sz="4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C72FACF7-27E4-C21A-3B18-55B3033C3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097" y="261199"/>
            <a:ext cx="4714211" cy="15207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E4DCCD-88DE-A4B0-B56C-FC8EB6A39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 t="45014" r="63354" b="24406"/>
          <a:stretch/>
        </p:blipFill>
        <p:spPr bwMode="auto">
          <a:xfrm>
            <a:off x="1135427" y="2095500"/>
            <a:ext cx="12580573" cy="8474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3482EE3-DA96-1C46-0547-A44D95A4C379}"/>
              </a:ext>
            </a:extLst>
          </p:cNvPr>
          <p:cNvSpPr txBox="1"/>
          <p:nvPr/>
        </p:nvSpPr>
        <p:spPr>
          <a:xfrm>
            <a:off x="1676400" y="652224"/>
            <a:ext cx="1074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El Salvador </a:t>
            </a:r>
            <a:r>
              <a:rPr lang="en-US" sz="4000" dirty="0" err="1"/>
              <a:t>Tendencia</a:t>
            </a:r>
            <a:r>
              <a:rPr lang="en-US" sz="4000" dirty="0"/>
              <a:t> Total </a:t>
            </a:r>
            <a:r>
              <a:rPr lang="en-US" sz="4000" dirty="0" err="1"/>
              <a:t>Presupuesto</a:t>
            </a:r>
            <a:r>
              <a:rPr lang="en-US" sz="4000" dirty="0"/>
              <a:t> </a:t>
            </a:r>
            <a:r>
              <a:rPr lang="en-US" sz="4000" dirty="0" err="1"/>
              <a:t>por</a:t>
            </a:r>
            <a:r>
              <a:rPr lang="en-US" sz="4000" dirty="0"/>
              <a:t> Financiador,2018-2023</a:t>
            </a:r>
          </a:p>
        </p:txBody>
      </p:sp>
    </p:spTree>
    <p:extLst>
      <p:ext uri="{BB962C8B-B14F-4D97-AF65-F5344CB8AC3E}">
        <p14:creationId xmlns:p14="http://schemas.microsoft.com/office/powerpoint/2010/main" val="211361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C72FACF7-27E4-C21A-3B18-55B3033C3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097" y="261199"/>
            <a:ext cx="4714211" cy="1520714"/>
          </a:xfrm>
          <a:prstGeom prst="rect">
            <a:avLst/>
          </a:prstGeom>
        </p:spPr>
      </p:pic>
      <p:pic>
        <p:nvPicPr>
          <p:cNvPr id="2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7679030-EEE0-A945-8880-1110CFB51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18" t="53659" r="38675" b="24405"/>
          <a:stretch/>
        </p:blipFill>
        <p:spPr bwMode="auto">
          <a:xfrm>
            <a:off x="1143000" y="3467100"/>
            <a:ext cx="15468600" cy="6558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BF61C6C-3E70-054C-09AD-E36443DBA5EC}"/>
              </a:ext>
            </a:extLst>
          </p:cNvPr>
          <p:cNvSpPr txBox="1"/>
          <p:nvPr/>
        </p:nvSpPr>
        <p:spPr>
          <a:xfrm>
            <a:off x="1143000" y="1257300"/>
            <a:ext cx="11430000" cy="13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Salvador Programa Presupuesto por Categoría y Financiador,2022</a:t>
            </a:r>
            <a:endParaRPr lang="en-US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C72FACF7-27E4-C21A-3B18-55B3033C3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097" y="261199"/>
            <a:ext cx="4714211" cy="1520714"/>
          </a:xfrm>
          <a:prstGeom prst="rect">
            <a:avLst/>
          </a:prstGeom>
        </p:spPr>
      </p:pic>
      <p:pic>
        <p:nvPicPr>
          <p:cNvPr id="2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58A08DD-2BE9-B774-879D-37DE00976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25" t="51681" r="11004" b="24406"/>
          <a:stretch/>
        </p:blipFill>
        <p:spPr bwMode="auto">
          <a:xfrm>
            <a:off x="1066800" y="3390900"/>
            <a:ext cx="13769008" cy="6693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B82873C-23BA-76AD-7553-C64A41B6C222}"/>
              </a:ext>
            </a:extLst>
          </p:cNvPr>
          <p:cNvSpPr txBox="1"/>
          <p:nvPr/>
        </p:nvSpPr>
        <p:spPr>
          <a:xfrm>
            <a:off x="2286000" y="1597247"/>
            <a:ext cx="11811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/>
              <a:t>Presupuesto de Productos Básicos de El Salvador por Categoría y Financiador, 2022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904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6BC94-6920-2240-8AB1-7B593697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Antecedentes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426C47-883E-FB11-49D0-196819C37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2019 FG expresó que el país tendría aproximadamente 10 años con subvención del FG</a:t>
            </a:r>
          </a:p>
          <a:p>
            <a:pPr marL="0" indent="0">
              <a:buNone/>
            </a:pPr>
            <a:endParaRPr lang="es-SV" dirty="0"/>
          </a:p>
          <a:p>
            <a:r>
              <a:rPr lang="es-SV" dirty="0"/>
              <a:t>A partir de esa fecha hemos tenido subvenciones </a:t>
            </a:r>
          </a:p>
          <a:p>
            <a:pPr lvl="1"/>
            <a:r>
              <a:rPr lang="es-SV" dirty="0"/>
              <a:t>2019-2021</a:t>
            </a:r>
          </a:p>
          <a:p>
            <a:pPr lvl="1"/>
            <a:r>
              <a:rPr lang="es-SV" dirty="0"/>
              <a:t>2022-2024</a:t>
            </a:r>
          </a:p>
          <a:p>
            <a:pPr lvl="1"/>
            <a:r>
              <a:rPr lang="es-SV" dirty="0"/>
              <a:t>2025-2027</a:t>
            </a:r>
          </a:p>
          <a:p>
            <a:pPr lvl="1"/>
            <a:r>
              <a:rPr lang="es-SV" dirty="0"/>
              <a:t>2028-2030(Transición y cierre)</a:t>
            </a:r>
            <a:endParaRPr lang="en-US" dirty="0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C72FACF7-27E4-C21A-3B18-55B3033C3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097" y="261199"/>
            <a:ext cx="4714211" cy="15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4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AB9BF-6FE7-B4A8-B5BA-066FC2E1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11317"/>
            <a:ext cx="15773400" cy="1988345"/>
          </a:xfrm>
        </p:spPr>
        <p:txBody>
          <a:bodyPr/>
          <a:lstStyle/>
          <a:p>
            <a:r>
              <a:rPr lang="es-SV" dirty="0"/>
              <a:t>Que podemos hacer ?</a:t>
            </a:r>
            <a:br>
              <a:rPr lang="es-SV" dirty="0"/>
            </a:b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D0DB69-1678-B8C1-96A8-34082BD69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dirty="0"/>
          </a:p>
          <a:p>
            <a:endParaRPr lang="en-US" dirty="0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AB8601E-4559-ECEE-94F5-6C03DDDAA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603" y="282892"/>
            <a:ext cx="4660478" cy="15033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0D58F4-4078-95D9-EEFC-29E5B961279B}"/>
              </a:ext>
            </a:extLst>
          </p:cNvPr>
          <p:cNvSpPr txBox="1"/>
          <p:nvPr/>
        </p:nvSpPr>
        <p:spPr>
          <a:xfrm>
            <a:off x="606057" y="2928086"/>
            <a:ext cx="17432079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SV" sz="4800" dirty="0"/>
              <a:t>Necesitamos trabajar una  Estrategia política con los diferentes sectores nacionales y subregionales(COMISCA)</a:t>
            </a:r>
          </a:p>
          <a:p>
            <a:pPr algn="just"/>
            <a:endParaRPr lang="es-SV" sz="48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SV" sz="4800" dirty="0"/>
              <a:t>Levantar a nivel internacional, hacer la voz de alerta que el FG no se puede ir todavía</a:t>
            </a:r>
          </a:p>
          <a:p>
            <a:pPr algn="just"/>
            <a:endParaRPr lang="es-SV" sz="4800" dirty="0"/>
          </a:p>
          <a:p>
            <a:pPr algn="just"/>
            <a:endParaRPr lang="es-SV" sz="48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SV" sz="4800" dirty="0"/>
              <a:t>Debemos encontrar una ruta eficiente y eficaz para tener una transición </a:t>
            </a:r>
          </a:p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0634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201</Words>
  <Application>Microsoft Office PowerPoint</Application>
  <PresentationFormat>Personalizado</PresentationFormat>
  <Paragraphs>34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ไอติม</vt:lpstr>
      <vt:lpstr>Nunito Bold</vt:lpstr>
      <vt:lpstr>Aptos Display</vt:lpstr>
      <vt:lpstr>Calibri</vt:lpstr>
      <vt:lpstr>Arial</vt:lpstr>
      <vt:lpstr>Office Theme</vt:lpstr>
      <vt:lpstr>Tema de Office</vt:lpstr>
      <vt:lpstr>Presentación de PowerPoint</vt:lpstr>
      <vt:lpstr>Para el FG hay mucha presión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Antecedentes</vt:lpstr>
      <vt:lpstr>Que podemos hacer ?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Navidad Azul Naranja y Amarillo Escena Ilustrativa de Navidad Juego Cuál es la Pregunta</dc:title>
  <dc:creator>María Eugenia Ochoa Valencia</dc:creator>
  <cp:lastModifiedBy>MARTINEZ DE MIRANDA, Celina</cp:lastModifiedBy>
  <cp:revision>2</cp:revision>
  <dcterms:created xsi:type="dcterms:W3CDTF">2006-08-16T00:00:00Z</dcterms:created>
  <dcterms:modified xsi:type="dcterms:W3CDTF">2024-06-13T19:53:41Z</dcterms:modified>
  <dc:identifier>DAGIBlPb8jk</dc:identifier>
</cp:coreProperties>
</file>