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76" r:id="rId7"/>
    <p:sldId id="278" r:id="rId8"/>
    <p:sldId id="277" r:id="rId9"/>
    <p:sldId id="279" r:id="rId10"/>
    <p:sldId id="280" r:id="rId11"/>
    <p:sldId id="263" r:id="rId12"/>
    <p:sldId id="264" r:id="rId13"/>
    <p:sldId id="265" r:id="rId14"/>
    <p:sldId id="274" r:id="rId15"/>
  </p:sldIdLst>
  <p:sldSz cx="18288000" cy="10287000"/>
  <p:notesSz cx="7102475" cy="9388475"/>
  <p:embeddedFontLst>
    <p:embeddedFont>
      <p:font typeface="Arimo 2 Bold" panose="020B0604020202020204" charset="0"/>
      <p:regular r:id="rId16"/>
    </p:embeddedFont>
    <p:embeddedFont>
      <p:font typeface="Gill Sans Nova Light" panose="020B0302020104020203" pitchFamily="34" charset="0"/>
      <p:regular r:id="rId17"/>
    </p:embeddedFont>
    <p:embeddedFont>
      <p:font typeface="Glacial Indifference" panose="020B0604020202020204" charset="0"/>
      <p:regular r:id="rId18"/>
    </p:embeddedFont>
    <p:embeddedFont>
      <p:font typeface="Glacial Indifference Bold" panose="020B0604020202020204" charset="0"/>
      <p:regular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Bold" panose="020B0806030504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D15D18-2715-4D8B-923C-8854E52EA3C3}" v="4" dt="2025-02-27T18:29:48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2" autoAdjust="0"/>
  </p:normalViewPr>
  <p:slideViewPr>
    <p:cSldViewPr>
      <p:cViewPr varScale="1">
        <p:scale>
          <a:sx n="39" d="100"/>
          <a:sy n="39" d="100"/>
        </p:scale>
        <p:origin x="964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Alicia Alvarado de Magaña" userId="8294032b-ec43-48bf-992a-ad1cff917001" providerId="ADAL" clId="{2DD15D18-2715-4D8B-923C-8854E52EA3C3}"/>
    <pc:docChg chg="undo custSel addSld delSld modSld">
      <pc:chgData name="Marta Alicia Alvarado de Magaña" userId="8294032b-ec43-48bf-992a-ad1cff917001" providerId="ADAL" clId="{2DD15D18-2715-4D8B-923C-8854E52EA3C3}" dt="2025-02-27T18:35:44.965" v="1115" actId="20577"/>
      <pc:docMkLst>
        <pc:docMk/>
      </pc:docMkLst>
      <pc:sldChg chg="modSp mod">
        <pc:chgData name="Marta Alicia Alvarado de Magaña" userId="8294032b-ec43-48bf-992a-ad1cff917001" providerId="ADAL" clId="{2DD15D18-2715-4D8B-923C-8854E52EA3C3}" dt="2025-02-27T17:33:40.039" v="34" actId="6549"/>
        <pc:sldMkLst>
          <pc:docMk/>
          <pc:sldMk cId="0" sldId="258"/>
        </pc:sldMkLst>
        <pc:spChg chg="mod">
          <ac:chgData name="Marta Alicia Alvarado de Magaña" userId="8294032b-ec43-48bf-992a-ad1cff917001" providerId="ADAL" clId="{2DD15D18-2715-4D8B-923C-8854E52EA3C3}" dt="2025-02-27T17:33:40.039" v="34" actId="6549"/>
          <ac:spMkLst>
            <pc:docMk/>
            <pc:sldMk cId="0" sldId="258"/>
            <ac:spMk id="6" creationId="{00000000-0000-0000-0000-000000000000}"/>
          </ac:spMkLst>
        </pc:spChg>
      </pc:sldChg>
      <pc:sldChg chg="modSp del mod">
        <pc:chgData name="Marta Alicia Alvarado de Magaña" userId="8294032b-ec43-48bf-992a-ad1cff917001" providerId="ADAL" clId="{2DD15D18-2715-4D8B-923C-8854E52EA3C3}" dt="2025-02-27T18:29:19.182" v="736" actId="47"/>
        <pc:sldMkLst>
          <pc:docMk/>
          <pc:sldMk cId="0" sldId="260"/>
        </pc:sldMkLst>
        <pc:spChg chg="mod">
          <ac:chgData name="Marta Alicia Alvarado de Magaña" userId="8294032b-ec43-48bf-992a-ad1cff917001" providerId="ADAL" clId="{2DD15D18-2715-4D8B-923C-8854E52EA3C3}" dt="2025-02-27T18:19:21.112" v="566" actId="20577"/>
          <ac:spMkLst>
            <pc:docMk/>
            <pc:sldMk cId="0" sldId="260"/>
            <ac:spMk id="6" creationId="{00000000-0000-0000-0000-000000000000}"/>
          </ac:spMkLst>
        </pc:spChg>
      </pc:sldChg>
      <pc:sldChg chg="modSp del mod">
        <pc:chgData name="Marta Alicia Alvarado de Magaña" userId="8294032b-ec43-48bf-992a-ad1cff917001" providerId="ADAL" clId="{2DD15D18-2715-4D8B-923C-8854E52EA3C3}" dt="2025-02-27T17:44:37.842" v="286" actId="47"/>
        <pc:sldMkLst>
          <pc:docMk/>
          <pc:sldMk cId="0" sldId="262"/>
        </pc:sldMkLst>
        <pc:spChg chg="mod">
          <ac:chgData name="Marta Alicia Alvarado de Magaña" userId="8294032b-ec43-48bf-992a-ad1cff917001" providerId="ADAL" clId="{2DD15D18-2715-4D8B-923C-8854E52EA3C3}" dt="2025-02-27T17:43:47.107" v="285" actId="6549"/>
          <ac:spMkLst>
            <pc:docMk/>
            <pc:sldMk cId="0" sldId="262"/>
            <ac:spMk id="6" creationId="{00000000-0000-0000-0000-000000000000}"/>
          </ac:spMkLst>
        </pc:spChg>
      </pc:sldChg>
      <pc:sldChg chg="modSp mod">
        <pc:chgData name="Marta Alicia Alvarado de Magaña" userId="8294032b-ec43-48bf-992a-ad1cff917001" providerId="ADAL" clId="{2DD15D18-2715-4D8B-923C-8854E52EA3C3}" dt="2025-02-27T18:16:36.621" v="527" actId="2711"/>
        <pc:sldMkLst>
          <pc:docMk/>
          <pc:sldMk cId="0" sldId="265"/>
        </pc:sldMkLst>
        <pc:spChg chg="mod">
          <ac:chgData name="Marta Alicia Alvarado de Magaña" userId="8294032b-ec43-48bf-992a-ad1cff917001" providerId="ADAL" clId="{2DD15D18-2715-4D8B-923C-8854E52EA3C3}" dt="2025-02-27T18:16:36.621" v="527" actId="2711"/>
          <ac:spMkLst>
            <pc:docMk/>
            <pc:sldMk cId="0" sldId="265"/>
            <ac:spMk id="7" creationId="{00000000-0000-0000-0000-000000000000}"/>
          </ac:spMkLst>
        </pc:spChg>
      </pc:sldChg>
      <pc:sldChg chg="modSp add mod">
        <pc:chgData name="Marta Alicia Alvarado de Magaña" userId="8294032b-ec43-48bf-992a-ad1cff917001" providerId="ADAL" clId="{2DD15D18-2715-4D8B-923C-8854E52EA3C3}" dt="2025-02-27T18:18:31.563" v="532"/>
        <pc:sldMkLst>
          <pc:docMk/>
          <pc:sldMk cId="3650919520" sldId="275"/>
        </pc:sldMkLst>
        <pc:spChg chg="mod">
          <ac:chgData name="Marta Alicia Alvarado de Magaña" userId="8294032b-ec43-48bf-992a-ad1cff917001" providerId="ADAL" clId="{2DD15D18-2715-4D8B-923C-8854E52EA3C3}" dt="2025-02-27T18:18:31.563" v="532"/>
          <ac:spMkLst>
            <pc:docMk/>
            <pc:sldMk cId="3650919520" sldId="275"/>
            <ac:spMk id="5" creationId="{3A980D1D-8930-856B-68C1-93F8782D50BA}"/>
          </ac:spMkLst>
        </pc:spChg>
        <pc:spChg chg="mod">
          <ac:chgData name="Marta Alicia Alvarado de Magaña" userId="8294032b-ec43-48bf-992a-ad1cff917001" providerId="ADAL" clId="{2DD15D18-2715-4D8B-923C-8854E52EA3C3}" dt="2025-02-27T17:43:25.666" v="284" actId="20577"/>
          <ac:spMkLst>
            <pc:docMk/>
            <pc:sldMk cId="3650919520" sldId="275"/>
            <ac:spMk id="6" creationId="{379F2D43-7036-E9FB-CA90-16F5A7ACB6FF}"/>
          </ac:spMkLst>
        </pc:spChg>
      </pc:sldChg>
      <pc:sldChg chg="modSp add mod">
        <pc:chgData name="Marta Alicia Alvarado de Magaña" userId="8294032b-ec43-48bf-992a-ad1cff917001" providerId="ADAL" clId="{2DD15D18-2715-4D8B-923C-8854E52EA3C3}" dt="2025-02-27T18:31:00.465" v="739" actId="6549"/>
        <pc:sldMkLst>
          <pc:docMk/>
          <pc:sldMk cId="3663852175" sldId="276"/>
        </pc:sldMkLst>
        <pc:spChg chg="mod">
          <ac:chgData name="Marta Alicia Alvarado de Magaña" userId="8294032b-ec43-48bf-992a-ad1cff917001" providerId="ADAL" clId="{2DD15D18-2715-4D8B-923C-8854E52EA3C3}" dt="2025-02-27T18:31:00.465" v="739" actId="6549"/>
          <ac:spMkLst>
            <pc:docMk/>
            <pc:sldMk cId="3663852175" sldId="276"/>
            <ac:spMk id="5" creationId="{EE2190D8-E412-DC98-EF76-0E7F504EE2A2}"/>
          </ac:spMkLst>
        </pc:spChg>
        <pc:spChg chg="mod">
          <ac:chgData name="Marta Alicia Alvarado de Magaña" userId="8294032b-ec43-48bf-992a-ad1cff917001" providerId="ADAL" clId="{2DD15D18-2715-4D8B-923C-8854E52EA3C3}" dt="2025-02-27T17:51:38.490" v="345" actId="1076"/>
          <ac:spMkLst>
            <pc:docMk/>
            <pc:sldMk cId="3663852175" sldId="276"/>
            <ac:spMk id="6" creationId="{6E6F2813-A454-E0D5-52D8-D8F46491B96C}"/>
          </ac:spMkLst>
        </pc:spChg>
        <pc:spChg chg="mod">
          <ac:chgData name="Marta Alicia Alvarado de Magaña" userId="8294032b-ec43-48bf-992a-ad1cff917001" providerId="ADAL" clId="{2DD15D18-2715-4D8B-923C-8854E52EA3C3}" dt="2025-02-27T17:51:45.616" v="347" actId="1076"/>
          <ac:spMkLst>
            <pc:docMk/>
            <pc:sldMk cId="3663852175" sldId="276"/>
            <ac:spMk id="8" creationId="{E4C66036-EE58-1E08-611B-F98F4AACCA2B}"/>
          </ac:spMkLst>
        </pc:spChg>
      </pc:sldChg>
      <pc:sldChg chg="modSp add mod">
        <pc:chgData name="Marta Alicia Alvarado de Magaña" userId="8294032b-ec43-48bf-992a-ad1cff917001" providerId="ADAL" clId="{2DD15D18-2715-4D8B-923C-8854E52EA3C3}" dt="2025-02-27T18:35:44.965" v="1115" actId="20577"/>
        <pc:sldMkLst>
          <pc:docMk/>
          <pc:sldMk cId="3452712061" sldId="277"/>
        </pc:sldMkLst>
        <pc:spChg chg="mod">
          <ac:chgData name="Marta Alicia Alvarado de Magaña" userId="8294032b-ec43-48bf-992a-ad1cff917001" providerId="ADAL" clId="{2DD15D18-2715-4D8B-923C-8854E52EA3C3}" dt="2025-02-27T18:18:11.533" v="531"/>
          <ac:spMkLst>
            <pc:docMk/>
            <pc:sldMk cId="3452712061" sldId="277"/>
            <ac:spMk id="5" creationId="{7CA9FA29-026F-94F5-5913-5B064AF184C0}"/>
          </ac:spMkLst>
        </pc:spChg>
        <pc:spChg chg="mod">
          <ac:chgData name="Marta Alicia Alvarado de Magaña" userId="8294032b-ec43-48bf-992a-ad1cff917001" providerId="ADAL" clId="{2DD15D18-2715-4D8B-923C-8854E52EA3C3}" dt="2025-02-27T18:35:44.965" v="1115" actId="20577"/>
          <ac:spMkLst>
            <pc:docMk/>
            <pc:sldMk cId="3452712061" sldId="277"/>
            <ac:spMk id="6" creationId="{2BD19EE3-1922-F48A-0804-5F21DC696706}"/>
          </ac:spMkLst>
        </pc:spChg>
      </pc:sldChg>
      <pc:sldChg chg="modSp add mod">
        <pc:chgData name="Marta Alicia Alvarado de Magaña" userId="8294032b-ec43-48bf-992a-ad1cff917001" providerId="ADAL" clId="{2DD15D18-2715-4D8B-923C-8854E52EA3C3}" dt="2025-02-27T18:32:59.251" v="907" actId="20577"/>
        <pc:sldMkLst>
          <pc:docMk/>
          <pc:sldMk cId="3500382108" sldId="278"/>
        </pc:sldMkLst>
        <pc:spChg chg="mod">
          <ac:chgData name="Marta Alicia Alvarado de Magaña" userId="8294032b-ec43-48bf-992a-ad1cff917001" providerId="ADAL" clId="{2DD15D18-2715-4D8B-923C-8854E52EA3C3}" dt="2025-02-27T18:18:00.160" v="530"/>
          <ac:spMkLst>
            <pc:docMk/>
            <pc:sldMk cId="3500382108" sldId="278"/>
            <ac:spMk id="5" creationId="{C0A309DA-7388-C93C-2EC7-6741A912D59A}"/>
          </ac:spMkLst>
        </pc:spChg>
        <pc:spChg chg="mod">
          <ac:chgData name="Marta Alicia Alvarado de Magaña" userId="8294032b-ec43-48bf-992a-ad1cff917001" providerId="ADAL" clId="{2DD15D18-2715-4D8B-923C-8854E52EA3C3}" dt="2025-02-27T18:32:59.251" v="907" actId="20577"/>
          <ac:spMkLst>
            <pc:docMk/>
            <pc:sldMk cId="3500382108" sldId="278"/>
            <ac:spMk id="6" creationId="{EE6128EF-AC97-B082-FA1B-2A07A85CD082}"/>
          </ac:spMkLst>
        </pc:spChg>
      </pc:sldChg>
      <pc:sldChg chg="modSp add mod">
        <pc:chgData name="Marta Alicia Alvarado de Magaña" userId="8294032b-ec43-48bf-992a-ad1cff917001" providerId="ADAL" clId="{2DD15D18-2715-4D8B-923C-8854E52EA3C3}" dt="2025-02-27T18:24:43.750" v="622" actId="255"/>
        <pc:sldMkLst>
          <pc:docMk/>
          <pc:sldMk cId="3324567231" sldId="279"/>
        </pc:sldMkLst>
        <pc:spChg chg="mod">
          <ac:chgData name="Marta Alicia Alvarado de Magaña" userId="8294032b-ec43-48bf-992a-ad1cff917001" providerId="ADAL" clId="{2DD15D18-2715-4D8B-923C-8854E52EA3C3}" dt="2025-02-27T18:22:04.713" v="569" actId="6549"/>
          <ac:spMkLst>
            <pc:docMk/>
            <pc:sldMk cId="3324567231" sldId="279"/>
            <ac:spMk id="5" creationId="{4CC6998E-CF33-2800-3D5C-13C4FFEC49CC}"/>
          </ac:spMkLst>
        </pc:spChg>
        <pc:spChg chg="mod">
          <ac:chgData name="Marta Alicia Alvarado de Magaña" userId="8294032b-ec43-48bf-992a-ad1cff917001" providerId="ADAL" clId="{2DD15D18-2715-4D8B-923C-8854E52EA3C3}" dt="2025-02-27T18:24:43.750" v="622" actId="255"/>
          <ac:spMkLst>
            <pc:docMk/>
            <pc:sldMk cId="3324567231" sldId="279"/>
            <ac:spMk id="6" creationId="{8D4DD3F2-2EB3-5DC1-ECC7-4A891208E47B}"/>
          </ac:spMkLst>
        </pc:spChg>
      </pc:sldChg>
      <pc:sldChg chg="modSp add mod">
        <pc:chgData name="Marta Alicia Alvarado de Magaña" userId="8294032b-ec43-48bf-992a-ad1cff917001" providerId="ADAL" clId="{2DD15D18-2715-4D8B-923C-8854E52EA3C3}" dt="2025-02-27T18:27:44.858" v="734" actId="20577"/>
        <pc:sldMkLst>
          <pc:docMk/>
          <pc:sldMk cId="1584269212" sldId="280"/>
        </pc:sldMkLst>
        <pc:spChg chg="mod">
          <ac:chgData name="Marta Alicia Alvarado de Magaña" userId="8294032b-ec43-48bf-992a-ad1cff917001" providerId="ADAL" clId="{2DD15D18-2715-4D8B-923C-8854E52EA3C3}" dt="2025-02-27T18:27:44.858" v="734" actId="20577"/>
          <ac:spMkLst>
            <pc:docMk/>
            <pc:sldMk cId="1584269212" sldId="280"/>
            <ac:spMk id="6" creationId="{32962FA7-75EC-4D72-D814-ABDB5D71C05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72144" y="741535"/>
            <a:ext cx="3987881" cy="7216511"/>
            <a:chOff x="0" y="0"/>
            <a:chExt cx="1050306" cy="19006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50306" cy="1900645"/>
            </a:xfrm>
            <a:custGeom>
              <a:avLst/>
              <a:gdLst/>
              <a:ahLst/>
              <a:cxnLst/>
              <a:rect l="l" t="t" r="r" b="b"/>
              <a:pathLst>
                <a:path w="1050306" h="1900645">
                  <a:moveTo>
                    <a:pt x="0" y="0"/>
                  </a:moveTo>
                  <a:lnTo>
                    <a:pt x="1050306" y="0"/>
                  </a:lnTo>
                  <a:lnTo>
                    <a:pt x="1050306" y="1900645"/>
                  </a:lnTo>
                  <a:lnTo>
                    <a:pt x="0" y="1900645"/>
                  </a:lnTo>
                  <a:close/>
                </a:path>
              </a:pathLst>
            </a:custGeom>
            <a:gradFill rotWithShape="1">
              <a:gsLst>
                <a:gs pos="0">
                  <a:srgbClr val="17B752">
                    <a:alpha val="100000"/>
                  </a:srgbClr>
                </a:gs>
                <a:gs pos="100000">
                  <a:srgbClr val="04DBBC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50306" cy="1938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64926" y="8853595"/>
            <a:ext cx="3266955" cy="1559081"/>
            <a:chOff x="0" y="0"/>
            <a:chExt cx="860433" cy="4106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0433" cy="410622"/>
            </a:xfrm>
            <a:custGeom>
              <a:avLst/>
              <a:gdLst/>
              <a:ahLst/>
              <a:cxnLst/>
              <a:rect l="l" t="t" r="r" b="b"/>
              <a:pathLst>
                <a:path w="860433" h="410622">
                  <a:moveTo>
                    <a:pt x="0" y="0"/>
                  </a:moveTo>
                  <a:lnTo>
                    <a:pt x="860433" y="0"/>
                  </a:lnTo>
                  <a:lnTo>
                    <a:pt x="860433" y="410622"/>
                  </a:lnTo>
                  <a:lnTo>
                    <a:pt x="0" y="410622"/>
                  </a:lnTo>
                  <a:close/>
                </a:path>
              </a:pathLst>
            </a:custGeom>
            <a:gradFill rotWithShape="1">
              <a:gsLst>
                <a:gs pos="0">
                  <a:srgbClr val="17B752">
                    <a:alpha val="49000"/>
                  </a:srgbClr>
                </a:gs>
                <a:gs pos="100000">
                  <a:srgbClr val="04DBBC">
                    <a:alpha val="49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60433" cy="4487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56287" y="1028700"/>
            <a:ext cx="8031713" cy="9258300"/>
          </a:xfrm>
          <a:custGeom>
            <a:avLst/>
            <a:gdLst/>
            <a:ahLst/>
            <a:cxnLst/>
            <a:rect l="l" t="t" r="r" b="b"/>
            <a:pathLst>
              <a:path w="8031713" h="9258300">
                <a:moveTo>
                  <a:pt x="0" y="0"/>
                </a:moveTo>
                <a:lnTo>
                  <a:pt x="8031713" y="0"/>
                </a:lnTo>
                <a:lnTo>
                  <a:pt x="8031713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4666" t="-13776" r="-21449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TextBox 9"/>
          <p:cNvSpPr txBox="1"/>
          <p:nvPr/>
        </p:nvSpPr>
        <p:spPr>
          <a:xfrm>
            <a:off x="0" y="2645292"/>
            <a:ext cx="10068613" cy="334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6"/>
              </a:lnSpc>
            </a:pPr>
            <a:r>
              <a:rPr lang="es-MX" sz="5004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Informe final de gastos MCP-ES año 2024 </a:t>
            </a:r>
            <a:endParaRPr lang="en-US" sz="5004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l">
              <a:lnSpc>
                <a:spcPts val="13025"/>
              </a:lnSpc>
            </a:pPr>
            <a:r>
              <a:rPr lang="en-US" sz="9303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76197" y="6143006"/>
            <a:ext cx="9380090" cy="776012"/>
            <a:chOff x="0" y="0"/>
            <a:chExt cx="2732147" cy="2043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32147" cy="204382"/>
            </a:xfrm>
            <a:custGeom>
              <a:avLst/>
              <a:gdLst/>
              <a:ahLst/>
              <a:cxnLst/>
              <a:rect l="l" t="t" r="r" b="b"/>
              <a:pathLst>
                <a:path w="2732147" h="204382">
                  <a:moveTo>
                    <a:pt x="0" y="0"/>
                  </a:moveTo>
                  <a:lnTo>
                    <a:pt x="2732147" y="0"/>
                  </a:lnTo>
                  <a:lnTo>
                    <a:pt x="2732147" y="204382"/>
                  </a:lnTo>
                  <a:lnTo>
                    <a:pt x="0" y="204382"/>
                  </a:lnTo>
                  <a:close/>
                </a:path>
              </a:pathLst>
            </a:custGeom>
            <a:gradFill rotWithShape="1">
              <a:gsLst>
                <a:gs pos="0">
                  <a:srgbClr val="FFAE00">
                    <a:alpha val="39000"/>
                  </a:srgbClr>
                </a:gs>
                <a:gs pos="100000">
                  <a:srgbClr val="E7DD58">
                    <a:alpha val="39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732147" cy="242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6102650"/>
            <a:ext cx="8836226" cy="77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28"/>
              </a:lnSpc>
            </a:pPr>
            <a:r>
              <a:rPr lang="en-US" sz="452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Reunión Plenaria 01-2025</a:t>
            </a:r>
          </a:p>
        </p:txBody>
      </p:sp>
      <p:sp>
        <p:nvSpPr>
          <p:cNvPr id="14" name="Freeform 14"/>
          <p:cNvSpPr/>
          <p:nvPr/>
        </p:nvSpPr>
        <p:spPr>
          <a:xfrm>
            <a:off x="364706" y="384551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5" name="TextBox 15"/>
          <p:cNvSpPr txBox="1"/>
          <p:nvPr/>
        </p:nvSpPr>
        <p:spPr>
          <a:xfrm>
            <a:off x="876197" y="9566461"/>
            <a:ext cx="451008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27 de febrero de 2025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0" y="7224041"/>
            <a:ext cx="9144000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Presenta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Lcda. Marta Alicia de Magaña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Directora Ejecutiva del MCP-ES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1BA70-FCF8-312D-9581-ACC889BE3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5BC36E4-FEC1-C6A1-1AB6-7EB7A6C36022}"/>
              </a:ext>
            </a:extLst>
          </p:cNvPr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1267855-2A3F-7B30-4DCD-43D78B132D0A}"/>
              </a:ext>
            </a:extLst>
          </p:cNvPr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CD3F871-4DFD-4072-F0DC-B05B479E99B2}"/>
              </a:ext>
            </a:extLst>
          </p:cNvPr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2F5427B-5E7A-E3B0-3F33-1C85BEE8B3B4}"/>
              </a:ext>
            </a:extLst>
          </p:cNvPr>
          <p:cNvSpPr txBox="1"/>
          <p:nvPr/>
        </p:nvSpPr>
        <p:spPr>
          <a:xfrm>
            <a:off x="49682" y="2160602"/>
            <a:ext cx="15470865" cy="2176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endParaRPr lang="en-US" sz="62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l">
              <a:lnSpc>
                <a:spcPts val="8819"/>
              </a:lnSpc>
            </a:pPr>
            <a:endParaRPr lang="en-US" sz="62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2962FA7-75EC-4D72-D814-ABDB5D71C05E}"/>
              </a:ext>
            </a:extLst>
          </p:cNvPr>
          <p:cNvSpPr txBox="1"/>
          <p:nvPr/>
        </p:nvSpPr>
        <p:spPr>
          <a:xfrm>
            <a:off x="1524000" y="1948425"/>
            <a:ext cx="15724616" cy="800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4760"/>
              </a:lnSpc>
            </a:pPr>
            <a:r>
              <a:rPr lang="es-ES" sz="36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Organizaciones que brindaron cofinanciamiento y apoyo logístico para el desarrollo de actividades clave del MCP-ES:</a:t>
            </a:r>
          </a:p>
          <a:p>
            <a:pPr marL="0" lvl="1">
              <a:lnSpc>
                <a:spcPts val="4760"/>
              </a:lnSpc>
            </a:pPr>
            <a:r>
              <a:rPr lang="es-ES" sz="3600" b="1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ONUSIDA: </a:t>
            </a:r>
            <a:r>
              <a:rPr lang="es-ES" sz="36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$20,300.00, destinados a la contratación de un consultor para la elaboración de la Solicitud de Fondos de VIH y asistencia logística.</a:t>
            </a:r>
          </a:p>
          <a:p>
            <a:pPr marL="0" lvl="1">
              <a:lnSpc>
                <a:spcPts val="4760"/>
              </a:lnSpc>
            </a:pPr>
            <a:r>
              <a:rPr lang="es-ES" sz="3600" b="1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Plan Internacional:  </a:t>
            </a:r>
            <a:r>
              <a:rPr lang="es-ES" sz="36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$1,200.00 en especie, proporcionando espacios físicos para reuniones del comité de propuestas</a:t>
            </a:r>
          </a:p>
          <a:p>
            <a:pPr marL="0" lvl="1">
              <a:lnSpc>
                <a:spcPts val="4760"/>
              </a:lnSpc>
            </a:pPr>
            <a:r>
              <a:rPr lang="es-ES" sz="36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s-ES" sz="3600" b="1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FANCAP: </a:t>
            </a:r>
            <a:r>
              <a:rPr lang="es-ES" sz="36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$5,000.00  en asistencia técnica en la actualización de estatutos y reglamento interno, además de facilitar espacios físicos para reuniones. </a:t>
            </a:r>
          </a:p>
          <a:p>
            <a:pPr marL="0" lvl="1">
              <a:lnSpc>
                <a:spcPts val="4760"/>
              </a:lnSpc>
            </a:pPr>
            <a:r>
              <a:rPr lang="es-ES" sz="3600" b="1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MINSAL: 2,200.00 </a:t>
            </a:r>
            <a:r>
              <a:rPr lang="es-ES" sz="36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en  movilización de la misión del Fondo Mundial.</a:t>
            </a:r>
          </a:p>
          <a:p>
            <a:pPr marL="0" lvl="1">
              <a:lnSpc>
                <a:spcPts val="4760"/>
              </a:lnSpc>
            </a:pPr>
            <a:r>
              <a:rPr lang="es-ES" sz="3600" b="1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PASMO</a:t>
            </a:r>
            <a:r>
              <a:rPr lang="es-ES" sz="36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$300.00 proporcionó espacios físicos para reuniones de diversos comités.</a:t>
            </a:r>
          </a:p>
          <a:p>
            <a:pPr marL="0" lvl="1">
              <a:lnSpc>
                <a:spcPts val="4760"/>
              </a:lnSpc>
            </a:pPr>
            <a:r>
              <a:rPr lang="es-ES" sz="36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Estos apoyos fueron clave para el desarrollo de los procesos estratégicos del MCP-ES en 2024</a:t>
            </a:r>
            <a:r>
              <a:rPr lang="es-ES" sz="40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SV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1557B6D-F616-536F-F3EB-EAB780ADDFAF}"/>
              </a:ext>
            </a:extLst>
          </p:cNvPr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32DC36E-A4D1-2DA6-8394-904C6EA981D4}"/>
              </a:ext>
            </a:extLst>
          </p:cNvPr>
          <p:cNvSpPr/>
          <p:nvPr/>
        </p:nvSpPr>
        <p:spPr>
          <a:xfrm>
            <a:off x="458525" y="892574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8426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1600200" y="2510163"/>
            <a:ext cx="14401800" cy="1048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Resumen Financiero Anual: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8253AB7B-F43B-8E43-56BF-AB8AED47C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535146"/>
              </p:ext>
            </p:extLst>
          </p:nvPr>
        </p:nvGraphicFramePr>
        <p:xfrm>
          <a:off x="3657600" y="3995627"/>
          <a:ext cx="11261089" cy="38544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17823">
                  <a:extLst>
                    <a:ext uri="{9D8B030D-6E8A-4147-A177-3AD203B41FA5}">
                      <a16:colId xmlns:a16="http://schemas.microsoft.com/office/drawing/2014/main" val="259954481"/>
                    </a:ext>
                  </a:extLst>
                </a:gridCol>
                <a:gridCol w="2833131">
                  <a:extLst>
                    <a:ext uri="{9D8B030D-6E8A-4147-A177-3AD203B41FA5}">
                      <a16:colId xmlns:a16="http://schemas.microsoft.com/office/drawing/2014/main" val="4248859753"/>
                    </a:ext>
                  </a:extLst>
                </a:gridCol>
                <a:gridCol w="2811445">
                  <a:extLst>
                    <a:ext uri="{9D8B030D-6E8A-4147-A177-3AD203B41FA5}">
                      <a16:colId xmlns:a16="http://schemas.microsoft.com/office/drawing/2014/main" val="1330379487"/>
                    </a:ext>
                  </a:extLst>
                </a:gridCol>
                <a:gridCol w="2798690">
                  <a:extLst>
                    <a:ext uri="{9D8B030D-6E8A-4147-A177-3AD203B41FA5}">
                      <a16:colId xmlns:a16="http://schemas.microsoft.com/office/drawing/2014/main" val="1918107000"/>
                    </a:ext>
                  </a:extLst>
                </a:gridCol>
              </a:tblGrid>
              <a:tr h="868371"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SV" sz="2400" b="1" kern="0" dirty="0">
                          <a:solidFill>
                            <a:schemeClr val="bg1"/>
                          </a:solidFill>
                          <a:effectLst/>
                        </a:rPr>
                        <a:t>Fuente</a:t>
                      </a:r>
                      <a:endParaRPr lang="es-SV" sz="24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SV" sz="2400" b="1" kern="0" dirty="0">
                          <a:solidFill>
                            <a:schemeClr val="bg1"/>
                          </a:solidFill>
                          <a:effectLst/>
                        </a:rPr>
                        <a:t>Presupuesto Anual</a:t>
                      </a:r>
                      <a:endParaRPr lang="es-SV" sz="24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SV" sz="2400" b="1" kern="0" dirty="0">
                          <a:solidFill>
                            <a:schemeClr val="bg1"/>
                          </a:solidFill>
                          <a:effectLst/>
                        </a:rPr>
                        <a:t>Gasto al 30 de junio</a:t>
                      </a:r>
                      <a:endParaRPr lang="es-SV" sz="24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SV" sz="2400" b="1" kern="0" dirty="0">
                          <a:solidFill>
                            <a:schemeClr val="bg1"/>
                          </a:solidFill>
                          <a:effectLst/>
                        </a:rPr>
                        <a:t>Disponible</a:t>
                      </a:r>
                      <a:endParaRPr lang="es-SV" sz="24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6452"/>
                  </a:ext>
                </a:extLst>
              </a:tr>
              <a:tr h="868371"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SV" sz="2400" kern="0" dirty="0">
                          <a:effectLst/>
                        </a:rPr>
                        <a:t>CCM AGREEMEN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</a:rPr>
                        <a:t>$128,773.00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SV" sz="2400" kern="0" dirty="0">
                          <a:effectLst/>
                        </a:rPr>
                        <a:t>$123,365.00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SV" sz="2400" kern="0" dirty="0">
                          <a:effectLst/>
                        </a:rPr>
                        <a:t>$5,408.00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2958805"/>
                  </a:ext>
                </a:extLst>
              </a:tr>
              <a:tr h="868371"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SV" sz="2400" kern="0">
                          <a:effectLst/>
                        </a:rPr>
                        <a:t>C19RM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SV" sz="2400" kern="0" dirty="0">
                          <a:effectLst/>
                        </a:rPr>
                        <a:t>$8,504.00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SV" sz="2400" kern="0" dirty="0">
                          <a:effectLst/>
                        </a:rPr>
                        <a:t>$8,504.00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SV" sz="2400" kern="0" dirty="0">
                          <a:effectLst/>
                        </a:rPr>
                        <a:t>$0.00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7244737"/>
                  </a:ext>
                </a:extLst>
              </a:tr>
              <a:tr h="1249371"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SV" sz="2400" kern="0" dirty="0">
                          <a:effectLst/>
                        </a:rPr>
                        <a:t>TOTAL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SV" sz="2400" b="1" kern="0" dirty="0">
                          <a:effectLst/>
                        </a:rPr>
                        <a:t>$137,277.00</a:t>
                      </a:r>
                      <a:endParaRPr lang="es-SV" sz="2400" b="1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SV" sz="2400" b="1" kern="0" dirty="0">
                          <a:effectLst/>
                        </a:rPr>
                        <a:t>$131,869.00</a:t>
                      </a:r>
                      <a:endParaRPr lang="es-SV" sz="2400" b="1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SV" sz="2400" b="1" kern="0" dirty="0">
                          <a:effectLst/>
                        </a:rPr>
                        <a:t>$5,408.00</a:t>
                      </a:r>
                      <a:endParaRPr lang="es-SV" sz="2400" b="1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69346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TextBox 8"/>
          <p:cNvSpPr txBox="1"/>
          <p:nvPr/>
        </p:nvSpPr>
        <p:spPr>
          <a:xfrm>
            <a:off x="1028700" y="1270186"/>
            <a:ext cx="18288000" cy="220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Resumen Programático 2024 </a:t>
            </a:r>
          </a:p>
          <a:p>
            <a:pPr algn="l">
              <a:lnSpc>
                <a:spcPts val="8819"/>
              </a:lnSpc>
            </a:pPr>
            <a:endParaRPr lang="en-US" sz="62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219E665-93A9-5ED6-3374-A5D5A5D2E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139745"/>
              </p:ext>
            </p:extLst>
          </p:nvPr>
        </p:nvGraphicFramePr>
        <p:xfrm>
          <a:off x="1600200" y="2857500"/>
          <a:ext cx="14478000" cy="691226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6336488">
                  <a:extLst>
                    <a:ext uri="{9D8B030D-6E8A-4147-A177-3AD203B41FA5}">
                      <a16:colId xmlns:a16="http://schemas.microsoft.com/office/drawing/2014/main" val="2833857888"/>
                    </a:ext>
                  </a:extLst>
                </a:gridCol>
                <a:gridCol w="4149650">
                  <a:extLst>
                    <a:ext uri="{9D8B030D-6E8A-4147-A177-3AD203B41FA5}">
                      <a16:colId xmlns:a16="http://schemas.microsoft.com/office/drawing/2014/main" val="1199442209"/>
                    </a:ext>
                  </a:extLst>
                </a:gridCol>
                <a:gridCol w="3991862">
                  <a:extLst>
                    <a:ext uri="{9D8B030D-6E8A-4147-A177-3AD203B41FA5}">
                      <a16:colId xmlns:a16="http://schemas.microsoft.com/office/drawing/2014/main" val="2668083241"/>
                    </a:ext>
                  </a:extLst>
                </a:gridCol>
              </a:tblGrid>
              <a:tr h="759414"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SV" sz="2400" kern="0" dirty="0">
                          <a:solidFill>
                            <a:schemeClr val="bg1"/>
                          </a:solidFill>
                          <a:effectLst/>
                        </a:rPr>
                        <a:t>PROCESOS</a:t>
                      </a:r>
                      <a:endParaRPr lang="es-SV" sz="2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SV" sz="2400" kern="0" dirty="0">
                          <a:solidFill>
                            <a:schemeClr val="bg1"/>
                          </a:solidFill>
                          <a:effectLst/>
                        </a:rPr>
                        <a:t>PROCESOS PROGRAMADOS</a:t>
                      </a:r>
                      <a:endParaRPr lang="es-SV" sz="2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chemeClr val="bg1"/>
                          </a:solidFill>
                          <a:effectLst/>
                        </a:rPr>
                        <a:t>PROCESOS EJECUTADOS</a:t>
                      </a:r>
                      <a:endParaRPr lang="es-SV" sz="2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03845"/>
                  </a:ext>
                </a:extLst>
              </a:tr>
              <a:tr h="345189">
                <a:tc>
                  <a:txBody>
                    <a:bodyPr/>
                    <a:lstStyle/>
                    <a:p>
                      <a:pPr marR="7302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SV" sz="2400" kern="0" dirty="0">
                          <a:effectLst/>
                        </a:rPr>
                        <a:t>Plenarias 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SV" sz="2400" kern="0">
                          <a:effectLst/>
                        </a:rPr>
                        <a:t>12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12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1591340"/>
                  </a:ext>
                </a:extLst>
              </a:tr>
              <a:tr h="345189">
                <a:tc>
                  <a:txBody>
                    <a:bodyPr/>
                    <a:lstStyle/>
                    <a:p>
                      <a:pPr marR="7302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SV" sz="2400" kern="0" dirty="0">
                          <a:effectLst/>
                        </a:rPr>
                        <a:t>Comités Ejecutivo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SV" sz="2400" kern="0" dirty="0">
                          <a:effectLst/>
                        </a:rPr>
                        <a:t>5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4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8241095"/>
                  </a:ext>
                </a:extLst>
              </a:tr>
              <a:tr h="345189">
                <a:tc>
                  <a:txBody>
                    <a:bodyPr/>
                    <a:lstStyle/>
                    <a:p>
                      <a:pPr marR="7302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SV" sz="2400" kern="0" dirty="0">
                          <a:effectLst/>
                        </a:rPr>
                        <a:t>Comités de Monitoreo 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SV" sz="2400" kern="0" dirty="0">
                          <a:effectLst/>
                        </a:rPr>
                        <a:t>4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2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3687102"/>
                  </a:ext>
                </a:extLst>
              </a:tr>
              <a:tr h="345189">
                <a:tc>
                  <a:txBody>
                    <a:bodyPr/>
                    <a:lstStyle/>
                    <a:p>
                      <a:pPr marR="7302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SV" sz="2400" kern="0">
                          <a:effectLst/>
                        </a:rPr>
                        <a:t>Comités de Propuestas 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SV" sz="2400" kern="0">
                          <a:effectLst/>
                        </a:rPr>
                        <a:t>6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15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8159039"/>
                  </a:ext>
                </a:extLst>
              </a:tr>
              <a:tr h="345189">
                <a:tc>
                  <a:txBody>
                    <a:bodyPr/>
                    <a:lstStyle/>
                    <a:p>
                      <a:pPr marR="7302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SV" sz="2400" kern="0" dirty="0">
                          <a:effectLst/>
                        </a:rPr>
                        <a:t>Visitas de Campo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SV" sz="2400" kern="0" dirty="0">
                          <a:effectLst/>
                        </a:rPr>
                        <a:t>6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6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9135508"/>
                  </a:ext>
                </a:extLst>
              </a:tr>
              <a:tr h="345189">
                <a:tc>
                  <a:txBody>
                    <a:bodyPr/>
                    <a:lstStyle/>
                    <a:p>
                      <a:pPr marR="7302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SV" sz="2400" kern="0">
                          <a:effectLst/>
                        </a:rPr>
                        <a:t>Diálogos de País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SV" sz="2400" kern="0" dirty="0">
                          <a:effectLst/>
                        </a:rPr>
                        <a:t>8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10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3562632"/>
                  </a:ext>
                </a:extLst>
              </a:tr>
              <a:tr h="345189">
                <a:tc>
                  <a:txBody>
                    <a:bodyPr/>
                    <a:lstStyle/>
                    <a:p>
                      <a:pPr marR="7302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Talleres de Fortalecimiento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</a:rPr>
                        <a:t>4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6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6636237"/>
                  </a:ext>
                </a:extLst>
              </a:tr>
              <a:tr h="345189">
                <a:tc>
                  <a:txBody>
                    <a:bodyPr/>
                    <a:lstStyle/>
                    <a:p>
                      <a:pPr marL="73025" marR="7302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</a:rPr>
                        <a:t>VII Retiro Anual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</a:rPr>
                        <a:t>1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1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126275"/>
                  </a:ext>
                </a:extLst>
              </a:tr>
              <a:tr h="345189">
                <a:tc>
                  <a:txBody>
                    <a:bodyPr/>
                    <a:lstStyle/>
                    <a:p>
                      <a:pPr marL="73025" marR="7302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Comité de Gobernanza 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0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</a:rPr>
                        <a:t>15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6644591"/>
                  </a:ext>
                </a:extLst>
              </a:tr>
              <a:tr h="345189">
                <a:tc>
                  <a:txBody>
                    <a:bodyPr/>
                    <a:lstStyle/>
                    <a:p>
                      <a:pPr marL="73025" marR="7302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Comité de Ética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0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</a:rPr>
                        <a:t>1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1485564"/>
                  </a:ext>
                </a:extLst>
              </a:tr>
              <a:tr h="345189">
                <a:tc>
                  <a:txBody>
                    <a:bodyPr/>
                    <a:lstStyle/>
                    <a:p>
                      <a:pPr marL="73025" marR="7302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Comite Conjunto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0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</a:rPr>
                        <a:t>2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4553795"/>
                  </a:ext>
                </a:extLst>
              </a:tr>
              <a:tr h="567259">
                <a:tc>
                  <a:txBody>
                    <a:bodyPr/>
                    <a:lstStyle/>
                    <a:p>
                      <a:pPr marL="73025" marR="7302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SV" sz="2400" kern="0">
                          <a:effectLst/>
                        </a:rPr>
                        <a:t>Actividades en el marco del 1 de diciembre 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SV" sz="2400" kern="0">
                          <a:effectLst/>
                        </a:rPr>
                        <a:t>1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SV" sz="2400" kern="0" dirty="0">
                          <a:effectLst/>
                        </a:rPr>
                        <a:t>2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0126249"/>
                  </a:ext>
                </a:extLst>
              </a:tr>
              <a:tr h="345189">
                <a:tc>
                  <a:txBody>
                    <a:bodyPr/>
                    <a:lstStyle/>
                    <a:p>
                      <a:pPr marL="73025" marR="7302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Actividades de Comunicación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16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</a:rPr>
                        <a:t>16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7026137"/>
                  </a:ext>
                </a:extLst>
              </a:tr>
              <a:tr h="345189">
                <a:tc rowSpan="2">
                  <a:txBody>
                    <a:bodyPr/>
                    <a:lstStyle/>
                    <a:p>
                      <a:pPr marL="73025" marR="7302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Total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63</a:t>
                      </a:r>
                      <a:endParaRPr lang="es-SV" sz="2400" kern="10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</a:rPr>
                        <a:t>146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5105932"/>
                  </a:ext>
                </a:extLst>
              </a:tr>
              <a:tr h="34518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</a:rPr>
                        <a:t>121%</a:t>
                      </a:r>
                      <a:endParaRPr lang="es-SV" sz="2400" kern="100" dirty="0">
                        <a:solidFill>
                          <a:srgbClr val="40404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4402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dirty="0"/>
          </a:p>
        </p:txBody>
      </p:sp>
      <p:sp>
        <p:nvSpPr>
          <p:cNvPr id="6" name="Freeform 6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3048000" y="2412806"/>
            <a:ext cx="13335000" cy="7841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559"/>
              </a:lnSpc>
            </a:pPr>
            <a:r>
              <a:rPr lang="es-E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Conclusión General</a:t>
            </a:r>
          </a:p>
          <a:p>
            <a:pPr algn="just">
              <a:lnSpc>
                <a:spcPts val="7559"/>
              </a:lnSpc>
            </a:pPr>
            <a:r>
              <a:rPr lang="es-E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•	</a:t>
            </a:r>
            <a:r>
              <a:rPr lang="es-ES" sz="4000" dirty="0">
                <a:solidFill>
                  <a:srgbClr val="000000"/>
                </a:solidFill>
                <a:latin typeface="Gill Sans Nova Light" panose="020F0502020204030204" pitchFamily="34" charset="0"/>
                <a:ea typeface="Glacial Indifference Bold"/>
                <a:cs typeface="Glacial Indifference Bold"/>
                <a:sym typeface="Glacial Indifference Bold"/>
              </a:rPr>
              <a:t>Alto cumplimiento de metas anuales.</a:t>
            </a:r>
          </a:p>
          <a:p>
            <a:pPr algn="just">
              <a:lnSpc>
                <a:spcPts val="7559"/>
              </a:lnSpc>
            </a:pPr>
            <a:r>
              <a:rPr lang="es-ES" sz="4000" dirty="0">
                <a:solidFill>
                  <a:srgbClr val="000000"/>
                </a:solidFill>
                <a:latin typeface="Gill Sans Nova Light" panose="020F0502020204030204" pitchFamily="34" charset="0"/>
                <a:ea typeface="Glacial Indifference Bold"/>
                <a:cs typeface="Glacial Indifference Bold"/>
                <a:sym typeface="Glacial Indifference Bold"/>
              </a:rPr>
              <a:t>•	Enfoque en monitoreo de fondos, fortalecimiento institucional y mejora de la respuesta a VIH/TB.</a:t>
            </a:r>
          </a:p>
          <a:p>
            <a:pPr algn="just">
              <a:lnSpc>
                <a:spcPts val="7559"/>
              </a:lnSpc>
            </a:pPr>
            <a:r>
              <a:rPr lang="es-ES" sz="4000" dirty="0">
                <a:solidFill>
                  <a:srgbClr val="000000"/>
                </a:solidFill>
                <a:latin typeface="Gill Sans Nova Light" panose="020F0502020204030204" pitchFamily="34" charset="0"/>
                <a:ea typeface="Glacial Indifference Bold"/>
                <a:cs typeface="Glacial Indifference Bold"/>
                <a:sym typeface="Glacial Indifference Bold"/>
              </a:rPr>
              <a:t>•	Ejecución presupuestaria eficiente en la mayoría de las actividades</a:t>
            </a:r>
            <a:r>
              <a:rPr lang="es-ES" sz="4000" b="1" dirty="0">
                <a:solidFill>
                  <a:srgbClr val="000000"/>
                </a:solidFill>
                <a:latin typeface="Gill Sans Nova Light" panose="020F0502020204030204" pitchFamily="34" charset="0"/>
                <a:ea typeface="Glacial Indifference Bold"/>
                <a:cs typeface="Glacial Indifference Bold"/>
                <a:sym typeface="Glacial Indifference Bold"/>
              </a:rPr>
              <a:t>.</a:t>
            </a:r>
          </a:p>
          <a:p>
            <a:pPr algn="just">
              <a:lnSpc>
                <a:spcPts val="7559"/>
              </a:lnSpc>
            </a:pPr>
            <a:endParaRPr lang="es-ES" sz="53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l">
              <a:lnSpc>
                <a:spcPts val="8819"/>
              </a:lnSpc>
            </a:pPr>
            <a:endParaRPr lang="en-US" sz="53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24059" y="6998907"/>
            <a:ext cx="1071000" cy="151063"/>
            <a:chOff x="0" y="0"/>
            <a:chExt cx="1041911" cy="1469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1911" cy="146960"/>
            </a:xfrm>
            <a:custGeom>
              <a:avLst/>
              <a:gdLst/>
              <a:ahLst/>
              <a:cxnLst/>
              <a:rect l="l" t="t" r="r" b="b"/>
              <a:pathLst>
                <a:path w="1041911" h="146960">
                  <a:moveTo>
                    <a:pt x="0" y="0"/>
                  </a:moveTo>
                  <a:lnTo>
                    <a:pt x="1041911" y="0"/>
                  </a:lnTo>
                  <a:lnTo>
                    <a:pt x="1041911" y="146960"/>
                  </a:lnTo>
                  <a:lnTo>
                    <a:pt x="0" y="146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 sz="2467"/>
            </a:p>
          </p:txBody>
        </p:sp>
      </p:grpSp>
      <p:sp>
        <p:nvSpPr>
          <p:cNvPr id="4" name="Freeform 4"/>
          <p:cNvSpPr/>
          <p:nvPr/>
        </p:nvSpPr>
        <p:spPr>
          <a:xfrm>
            <a:off x="9027335" y="6538077"/>
            <a:ext cx="629488" cy="629488"/>
          </a:xfrm>
          <a:custGeom>
            <a:avLst/>
            <a:gdLst/>
            <a:ahLst/>
            <a:cxnLst/>
            <a:rect l="l" t="t" r="r" b="b"/>
            <a:pathLst>
              <a:path w="459293" h="459293">
                <a:moveTo>
                  <a:pt x="0" y="0"/>
                </a:moveTo>
                <a:lnTo>
                  <a:pt x="459292" y="0"/>
                </a:lnTo>
                <a:lnTo>
                  <a:pt x="459292" y="459293"/>
                </a:lnTo>
                <a:lnTo>
                  <a:pt x="0" y="4592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2467"/>
          </a:p>
        </p:txBody>
      </p:sp>
      <p:sp>
        <p:nvSpPr>
          <p:cNvPr id="5" name="Freeform 5"/>
          <p:cNvSpPr/>
          <p:nvPr/>
        </p:nvSpPr>
        <p:spPr>
          <a:xfrm>
            <a:off x="11971390" y="6513955"/>
            <a:ext cx="653610" cy="653610"/>
          </a:xfrm>
          <a:custGeom>
            <a:avLst/>
            <a:gdLst/>
            <a:ahLst/>
            <a:cxnLst/>
            <a:rect l="l" t="t" r="r" b="b"/>
            <a:pathLst>
              <a:path w="476893" h="476893">
                <a:moveTo>
                  <a:pt x="0" y="0"/>
                </a:moveTo>
                <a:lnTo>
                  <a:pt x="476893" y="0"/>
                </a:lnTo>
                <a:lnTo>
                  <a:pt x="476893" y="476893"/>
                </a:lnTo>
                <a:lnTo>
                  <a:pt x="0" y="4768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2467"/>
          </a:p>
        </p:txBody>
      </p:sp>
      <p:sp>
        <p:nvSpPr>
          <p:cNvPr id="6" name="Freeform 6"/>
          <p:cNvSpPr/>
          <p:nvPr/>
        </p:nvSpPr>
        <p:spPr>
          <a:xfrm>
            <a:off x="3317921" y="6690497"/>
            <a:ext cx="420479" cy="324644"/>
          </a:xfrm>
          <a:custGeom>
            <a:avLst/>
            <a:gdLst/>
            <a:ahLst/>
            <a:cxnLst/>
            <a:rect l="l" t="t" r="r" b="b"/>
            <a:pathLst>
              <a:path w="306794" h="236870">
                <a:moveTo>
                  <a:pt x="0" y="0"/>
                </a:moveTo>
                <a:lnTo>
                  <a:pt x="306793" y="0"/>
                </a:lnTo>
                <a:lnTo>
                  <a:pt x="306793" y="236871"/>
                </a:lnTo>
                <a:lnTo>
                  <a:pt x="0" y="236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2467"/>
          </a:p>
        </p:txBody>
      </p:sp>
      <p:sp>
        <p:nvSpPr>
          <p:cNvPr id="7" name="Freeform 7"/>
          <p:cNvSpPr/>
          <p:nvPr/>
        </p:nvSpPr>
        <p:spPr>
          <a:xfrm>
            <a:off x="6131298" y="6575843"/>
            <a:ext cx="553956" cy="553956"/>
          </a:xfrm>
          <a:custGeom>
            <a:avLst/>
            <a:gdLst/>
            <a:ahLst/>
            <a:cxnLst/>
            <a:rect l="l" t="t" r="r" b="b"/>
            <a:pathLst>
              <a:path w="404183" h="404183">
                <a:moveTo>
                  <a:pt x="0" y="0"/>
                </a:moveTo>
                <a:lnTo>
                  <a:pt x="404183" y="0"/>
                </a:lnTo>
                <a:lnTo>
                  <a:pt x="404183" y="404183"/>
                </a:lnTo>
                <a:lnTo>
                  <a:pt x="0" y="4041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2467"/>
          </a:p>
        </p:txBody>
      </p:sp>
      <p:sp>
        <p:nvSpPr>
          <p:cNvPr id="8" name="TextBox 8"/>
          <p:cNvSpPr txBox="1"/>
          <p:nvPr/>
        </p:nvSpPr>
        <p:spPr>
          <a:xfrm>
            <a:off x="4209243" y="3246944"/>
            <a:ext cx="10265669" cy="2223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18"/>
              </a:lnSpc>
            </a:pPr>
            <a:r>
              <a:rPr lang="en-US" sz="13584" b="1">
                <a:solidFill>
                  <a:srgbClr val="000000"/>
                </a:solidFill>
                <a:latin typeface="Arimo 2 Bold"/>
                <a:ea typeface="Arimo 2 Bold"/>
                <a:cs typeface="Arimo 2 Bold"/>
                <a:sym typeface="Arimo 2 Bold"/>
              </a:rPr>
              <a:t>SÍGUENOS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49023" y="6678636"/>
            <a:ext cx="2057444" cy="29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4"/>
              </a:lnSpc>
              <a:spcBef>
                <a:spcPct val="0"/>
              </a:spcBef>
            </a:pPr>
            <a:r>
              <a:rPr lang="en-US" sz="178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MCPELSALVADOR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89690" y="6701266"/>
            <a:ext cx="2171895" cy="29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4"/>
              </a:lnSpc>
              <a:spcBef>
                <a:spcPct val="0"/>
              </a:spcBef>
            </a:pPr>
            <a:r>
              <a:rPr lang="en-US" sz="178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MCPELSALVADOR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61257" y="6666575"/>
            <a:ext cx="2105696" cy="29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4"/>
              </a:lnSpc>
              <a:spcBef>
                <a:spcPct val="0"/>
              </a:spcBef>
            </a:pPr>
            <a:r>
              <a:rPr lang="en-US" sz="178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ELSALVADORMCP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93832" y="6666575"/>
            <a:ext cx="2550212" cy="29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4"/>
              </a:lnSpc>
              <a:spcBef>
                <a:spcPct val="0"/>
              </a:spcBef>
            </a:pPr>
            <a:r>
              <a:rPr lang="en-US" sz="178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MCPELSALVADORORG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A80100E0-F07F-A0D1-D032-80A82EEECEA0}"/>
              </a:ext>
            </a:extLst>
          </p:cNvPr>
          <p:cNvSpPr/>
          <p:nvPr/>
        </p:nvSpPr>
        <p:spPr>
          <a:xfrm>
            <a:off x="304800" y="266700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5079268" y="2870023"/>
            <a:ext cx="10275813" cy="1087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6299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Objetivo del Informe: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04380" y="4531527"/>
            <a:ext cx="15724616" cy="420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s-MX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</a:t>
            </a:r>
            <a:r>
              <a:rPr lang="es-MX" sz="4000" noProof="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ocumentar</a:t>
            </a:r>
            <a:r>
              <a:rPr lang="es-MX" sz="4000" noProof="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las diversas actividades implementadas por el Mecanismo de Coordinación de País (MCP-ES), durante el período correspondiente del 01 de enero al 30 de diciembre del 2024, de forma descriptiva y gráfica, evidenciando los resultados programáticos y financieros alcanzados por el proyecto.</a:t>
            </a:r>
            <a:endParaRPr lang="es-SV" sz="4000" noProof="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760"/>
              </a:lnSpc>
            </a:pPr>
            <a:endParaRPr lang="en-US" sz="4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1524000" y="1037253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3441824" y="3024136"/>
            <a:ext cx="12449729" cy="1087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Resultado General del Proyecto: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04380" y="4531527"/>
            <a:ext cx="15724616" cy="420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 acompañó a los miembros del Mecanismo de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Coordinación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País (MCP-ES) en el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seguimiento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eficaz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las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subvenciones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del Fondo Mundial,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alineando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sus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iniciativas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con los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mecanismos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nacionales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sobre VIH, tuberculosis y malaria. En el 2024, se continuó con la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Estratégia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Evolución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para el MCP-ES. </a:t>
            </a:r>
          </a:p>
          <a:p>
            <a:pPr algn="l">
              <a:lnSpc>
                <a:spcPts val="4760"/>
              </a:lnSpc>
            </a:pPr>
            <a:endParaRPr lang="en-US" sz="4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3429000" y="2323942"/>
            <a:ext cx="12462553" cy="1048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Presupuesto</a:t>
            </a: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Proyecto: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91178" y="3314700"/>
            <a:ext cx="15724616" cy="564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s-MX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 presupuesto aprobado por el Fondo Mundial para la subvención SLV-CFUND-2309 para la sostenibilidad del MCP-ES en el año 2024, fue por un monto de $128,773.00 que incluye remanentes del 2023 además se aprobó utilizar $8,504.00 de remanentes del proyecto C19RM para un presupuesto total de $137,277.00, al cierre de este ejercicio se observa una ejecución financiera del 96% con relación al presupuesto anual y una ejecución programática del 146%.</a:t>
            </a:r>
            <a:endParaRPr lang="en-US" sz="4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760"/>
              </a:lnSpc>
            </a:pPr>
            <a:endParaRPr lang="en-US" sz="4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7AA4A1-3305-A91D-D197-9ED848BFE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AAFB4F0-10ED-3072-75A6-087FE1556A47}"/>
              </a:ext>
            </a:extLst>
          </p:cNvPr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147C49F-B5CE-FC94-1798-23B96D5FE0B8}"/>
              </a:ext>
            </a:extLst>
          </p:cNvPr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BB471D6-C943-C5AF-A38F-A8DD5931FCA8}"/>
              </a:ext>
            </a:extLst>
          </p:cNvPr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A980D1D-8930-856B-68C1-93F8782D50BA}"/>
              </a:ext>
            </a:extLst>
          </p:cNvPr>
          <p:cNvSpPr txBox="1"/>
          <p:nvPr/>
        </p:nvSpPr>
        <p:spPr>
          <a:xfrm>
            <a:off x="2112949" y="1594651"/>
            <a:ext cx="18288000" cy="3305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Resultados</a:t>
            </a: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Principales</a:t>
            </a: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:</a:t>
            </a:r>
          </a:p>
          <a:p>
            <a:pPr algn="l">
              <a:lnSpc>
                <a:spcPts val="8819"/>
              </a:lnSpc>
            </a:pPr>
            <a:endParaRPr lang="en-US" sz="62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l">
              <a:lnSpc>
                <a:spcPts val="8819"/>
              </a:lnSpc>
            </a:pPr>
            <a:endParaRPr lang="en-US" sz="62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79F2D43-7036-E9FB-CA90-16F5A7ACB6FF}"/>
              </a:ext>
            </a:extLst>
          </p:cNvPr>
          <p:cNvSpPr txBox="1"/>
          <p:nvPr/>
        </p:nvSpPr>
        <p:spPr>
          <a:xfrm>
            <a:off x="1981200" y="2900000"/>
            <a:ext cx="15724616" cy="7386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4760"/>
              </a:lnSpc>
            </a:pPr>
            <a:r>
              <a:rPr lang="es-SV" sz="4000" b="1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En las Plenarias</a:t>
            </a:r>
          </a:p>
          <a:p>
            <a:pPr marL="0" lvl="1">
              <a:lnSpc>
                <a:spcPts val="4760"/>
              </a:lnSpc>
            </a:pPr>
            <a:r>
              <a:rPr lang="es-SV" sz="40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Aprobación de 2 nuevas subvenciones de  fondos para VIH y TB, Elección de Comité Ejecutivo y reformas a estatutos y reglamento interno; reprogramación de fondos en las subvenciones de </a:t>
            </a:r>
            <a:r>
              <a:rPr lang="es-SV" sz="4000" dirty="0" err="1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pais</a:t>
            </a:r>
            <a:r>
              <a:rPr lang="es-SV" sz="40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, Ratificación de comités y aprobación de elecciones para 2025.</a:t>
            </a:r>
          </a:p>
          <a:p>
            <a:pPr>
              <a:lnSpc>
                <a:spcPts val="4760"/>
              </a:lnSpc>
            </a:pPr>
            <a:endParaRPr lang="es-SV" sz="4000" b="1" dirty="0">
              <a:solidFill>
                <a:srgbClr val="000000"/>
              </a:solidFill>
              <a:latin typeface="Aptos" panose="020B0004020202020204" pitchFamily="34" charset="0"/>
              <a:cs typeface="Times New Roman" panose="02020603050405020304" pitchFamily="18" charset="0"/>
              <a:sym typeface="Glacial Indifference"/>
            </a:endParaRPr>
          </a:p>
          <a:p>
            <a:pPr algn="l">
              <a:lnSpc>
                <a:spcPts val="4760"/>
              </a:lnSpc>
            </a:pPr>
            <a:r>
              <a:rPr lang="es-SV" sz="4000" b="1" dirty="0">
                <a:solidFill>
                  <a:srgbClr val="000000"/>
                </a:solidFill>
                <a:latin typeface="Aptos" panose="020B0004020202020204" pitchFamily="34" charset="0"/>
                <a:ea typeface="Glacial Indifference"/>
                <a:cs typeface="Times New Roman" panose="02020603050405020304" pitchFamily="18" charset="0"/>
                <a:sym typeface="Glacial Indifference"/>
              </a:rPr>
              <a:t>En el Comité Ejecutivo</a:t>
            </a:r>
          </a:p>
          <a:p>
            <a:pPr algn="l">
              <a:lnSpc>
                <a:spcPts val="4760"/>
              </a:lnSpc>
            </a:pPr>
            <a:r>
              <a:rPr lang="es-E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Evaluación de desempeño de la Dirección Ejecutiva, gestión de fondos y planificación estratégica.</a:t>
            </a:r>
          </a:p>
          <a:p>
            <a:pPr algn="l">
              <a:lnSpc>
                <a:spcPts val="4760"/>
              </a:lnSpc>
            </a:pPr>
            <a:r>
              <a:rPr lang="es-E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Participación en diversos foros y talleres sobre salud, derechos humanos y VIH.</a:t>
            </a:r>
          </a:p>
          <a:p>
            <a:pPr algn="l">
              <a:lnSpc>
                <a:spcPts val="4760"/>
              </a:lnSpc>
            </a:pPr>
            <a:endParaRPr lang="en-US" sz="4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51A8E97-0073-626C-80CD-63563F569A33}"/>
              </a:ext>
            </a:extLst>
          </p:cNvPr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4E09B17-3584-3FC6-FE0B-6DC871C71FAA}"/>
              </a:ext>
            </a:extLst>
          </p:cNvPr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5091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DD3BA2-0438-0079-7C2F-F0CD5E1F3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B8B8610-934C-1750-842C-88EA05C6A4DF}"/>
              </a:ext>
            </a:extLst>
          </p:cNvPr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E22B25B-2632-4941-ABB7-CC7CF892EC84}"/>
              </a:ext>
            </a:extLst>
          </p:cNvPr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65667CA-6658-F13E-817F-AC2A02599A58}"/>
              </a:ext>
            </a:extLst>
          </p:cNvPr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E2190D8-E412-DC98-EF76-0E7F504EE2A2}"/>
              </a:ext>
            </a:extLst>
          </p:cNvPr>
          <p:cNvSpPr txBox="1"/>
          <p:nvPr/>
        </p:nvSpPr>
        <p:spPr>
          <a:xfrm>
            <a:off x="1600200" y="2160602"/>
            <a:ext cx="13920347" cy="2176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Resultados</a:t>
            </a: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Principales</a:t>
            </a: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:</a:t>
            </a:r>
          </a:p>
          <a:p>
            <a:pPr algn="l">
              <a:lnSpc>
                <a:spcPts val="8819"/>
              </a:lnSpc>
            </a:pPr>
            <a:endParaRPr lang="en-US" sz="62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E6F2813-A454-E0D5-52D8-D8F46491B96C}"/>
              </a:ext>
            </a:extLst>
          </p:cNvPr>
          <p:cNvSpPr txBox="1"/>
          <p:nvPr/>
        </p:nvSpPr>
        <p:spPr>
          <a:xfrm>
            <a:off x="1066800" y="4927257"/>
            <a:ext cx="15724616" cy="2524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4760"/>
              </a:lnSpc>
            </a:pPr>
            <a:r>
              <a:rPr lang="es-SV" sz="4000" b="1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En el Comité de Monitoreo</a:t>
            </a:r>
          </a:p>
          <a:p>
            <a:pPr marL="0" lvl="1">
              <a:lnSpc>
                <a:spcPts val="4760"/>
              </a:lnSpc>
            </a:pPr>
            <a:r>
              <a:rPr lang="es-SV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revisaron avances en metas y planificación de actividades 2025</a:t>
            </a:r>
            <a:r>
              <a:rPr lang="es-SV" sz="36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SV" sz="3600" dirty="0">
                <a:latin typeface="Aptos" panose="020B0004020202020204" pitchFamily="34" charset="0"/>
                <a:cs typeface="Times New Roman" panose="02020603050405020304" pitchFamily="18" charset="0"/>
              </a:rPr>
              <a:t>Se realizaron 6 visitas de monitoreo a proyectos de VIH y TB.</a:t>
            </a:r>
          </a:p>
          <a:p>
            <a:r>
              <a:rPr lang="es-SV" sz="3600" dirty="0">
                <a:latin typeface="Aptos" panose="020B0004020202020204" pitchFamily="34" charset="0"/>
                <a:cs typeface="Times New Roman" panose="02020603050405020304" pitchFamily="18" charset="0"/>
              </a:rPr>
              <a:t>Evaluación de calidad de atención y cumplimiento de indicadores</a:t>
            </a:r>
            <a:endParaRPr lang="en-US" sz="3600" dirty="0">
              <a:latin typeface="Aptos" panose="020B0004020202020204" pitchFamily="34" charset="0"/>
              <a:cs typeface="Times New Roman" panose="02020603050405020304" pitchFamily="18" charset="0"/>
              <a:sym typeface="Glacial Indifference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7E3F735-5AC6-58BD-0EFC-0F4CA7724D87}"/>
              </a:ext>
            </a:extLst>
          </p:cNvPr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4C66036-EE58-1E08-611B-F98F4AACCA2B}"/>
              </a:ext>
            </a:extLst>
          </p:cNvPr>
          <p:cNvSpPr/>
          <p:nvPr/>
        </p:nvSpPr>
        <p:spPr>
          <a:xfrm>
            <a:off x="458525" y="892574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6385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350527-D90C-1CE0-4E75-46F0E382F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F17E8DD-46BC-DDF5-ED21-BA1C0234C701}"/>
              </a:ext>
            </a:extLst>
          </p:cNvPr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5F977DD-EBFE-BFE2-4D6B-CE5D789227BB}"/>
              </a:ext>
            </a:extLst>
          </p:cNvPr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57107CE-E026-D4AA-9264-CDD4A04EC119}"/>
              </a:ext>
            </a:extLst>
          </p:cNvPr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0A309DA-7388-C93C-2EC7-6741A912D59A}"/>
              </a:ext>
            </a:extLst>
          </p:cNvPr>
          <p:cNvSpPr txBox="1"/>
          <p:nvPr/>
        </p:nvSpPr>
        <p:spPr>
          <a:xfrm>
            <a:off x="49682" y="2160602"/>
            <a:ext cx="15470865" cy="3305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Resultados</a:t>
            </a: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Principales</a:t>
            </a: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:</a:t>
            </a:r>
          </a:p>
          <a:p>
            <a:pPr algn="l">
              <a:lnSpc>
                <a:spcPts val="8819"/>
              </a:lnSpc>
            </a:pPr>
            <a:endParaRPr lang="en-US" sz="62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l">
              <a:lnSpc>
                <a:spcPts val="8819"/>
              </a:lnSpc>
            </a:pPr>
            <a:endParaRPr lang="en-US" sz="62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E6128EF-AC97-B082-FA1B-2A07A85CD082}"/>
              </a:ext>
            </a:extLst>
          </p:cNvPr>
          <p:cNvSpPr txBox="1"/>
          <p:nvPr/>
        </p:nvSpPr>
        <p:spPr>
          <a:xfrm>
            <a:off x="1066800" y="4089431"/>
            <a:ext cx="15724616" cy="3051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4760"/>
              </a:lnSpc>
            </a:pPr>
            <a:r>
              <a:rPr lang="es-SV" sz="4000" b="1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En el Comité de Propuestas</a:t>
            </a:r>
          </a:p>
          <a:p>
            <a:pPr marL="0" lvl="1">
              <a:lnSpc>
                <a:spcPts val="4760"/>
              </a:lnSpc>
            </a:pPr>
            <a:r>
              <a:rPr lang="es-E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Elaboración de 2 solicitudes de financiamiento 1 en VIH y 1 en TB.</a:t>
            </a:r>
          </a:p>
          <a:p>
            <a:pPr marL="0" lvl="1">
              <a:lnSpc>
                <a:spcPts val="4760"/>
              </a:lnSpc>
            </a:pPr>
            <a:r>
              <a:rPr lang="es-E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 una inversión  presupuestaria$27,537.00 sin contar co</a:t>
            </a:r>
            <a:r>
              <a:rPr lang="es-ES" sz="36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 el tiempo de todo el equipo técnico de país. La mayoría de estos fondos corresponden a </a:t>
            </a:r>
            <a:r>
              <a:rPr lang="es-ES" sz="36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cofinancimiento</a:t>
            </a:r>
            <a:r>
              <a:rPr lang="es-ES" sz="36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ONUSIDA, MINSAL Y PLAN</a:t>
            </a:r>
            <a:endParaRPr lang="es-E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3D1B17C-D31E-354B-A47A-4CA31F3E9403}"/>
              </a:ext>
            </a:extLst>
          </p:cNvPr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162AB5A-7B41-0F31-D85B-042F406D0464}"/>
              </a:ext>
            </a:extLst>
          </p:cNvPr>
          <p:cNvSpPr/>
          <p:nvPr/>
        </p:nvSpPr>
        <p:spPr>
          <a:xfrm>
            <a:off x="458525" y="892574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0038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35CEBA-A690-6F41-8DF0-21662F934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E999B98-AB35-0A01-338B-0DEF847CBCE5}"/>
              </a:ext>
            </a:extLst>
          </p:cNvPr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C5C4F20-005F-B822-40AD-A43C02FBE31E}"/>
              </a:ext>
            </a:extLst>
          </p:cNvPr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1913724-A8E8-3E6E-A346-58529204B61C}"/>
              </a:ext>
            </a:extLst>
          </p:cNvPr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CA9FA29-026F-94F5-5913-5B064AF184C0}"/>
              </a:ext>
            </a:extLst>
          </p:cNvPr>
          <p:cNvSpPr txBox="1"/>
          <p:nvPr/>
        </p:nvSpPr>
        <p:spPr>
          <a:xfrm>
            <a:off x="49682" y="2160602"/>
            <a:ext cx="15470865" cy="3305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Resultados</a:t>
            </a: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Principales</a:t>
            </a: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:</a:t>
            </a:r>
          </a:p>
          <a:p>
            <a:pPr algn="l">
              <a:lnSpc>
                <a:spcPts val="8819"/>
              </a:lnSpc>
            </a:pPr>
            <a:endParaRPr lang="en-US" sz="62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l">
              <a:lnSpc>
                <a:spcPts val="8819"/>
              </a:lnSpc>
            </a:pPr>
            <a:endParaRPr lang="en-US" sz="62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BD19EE3-1922-F48A-0804-5F21DC696706}"/>
              </a:ext>
            </a:extLst>
          </p:cNvPr>
          <p:cNvSpPr txBox="1"/>
          <p:nvPr/>
        </p:nvSpPr>
        <p:spPr>
          <a:xfrm>
            <a:off x="1524000" y="3841445"/>
            <a:ext cx="15724616" cy="4262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4760"/>
              </a:lnSpc>
            </a:pPr>
            <a:r>
              <a:rPr lang="es-SV" sz="4000" b="1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En el Comité Conjunto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SV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Formación en monitoreo, liderazgo y comunicación digital.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SV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Creación de una estrategia digital para 2025.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SV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Diálogos de país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SV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Actualización de Redes Sociales y Pagina Web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SV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agregó un subcomité Técnico donde participa, MCP-ES  CALMA y Plan Internacional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SV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ABA93F2-8B13-281D-7A07-575C6541F21D}"/>
              </a:ext>
            </a:extLst>
          </p:cNvPr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3273047-AC60-E762-C72C-1CC9A0A27A86}"/>
              </a:ext>
            </a:extLst>
          </p:cNvPr>
          <p:cNvSpPr/>
          <p:nvPr/>
        </p:nvSpPr>
        <p:spPr>
          <a:xfrm>
            <a:off x="458525" y="892574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271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F571E5-C211-F912-2729-F64BCD264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E31D4E-B24D-E11B-38C0-BBFB400B0915}"/>
              </a:ext>
            </a:extLst>
          </p:cNvPr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663C802-9839-7BDA-7680-048C2316A825}"/>
              </a:ext>
            </a:extLst>
          </p:cNvPr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95592A0-D851-16CE-6EE5-73B90B42B534}"/>
              </a:ext>
            </a:extLst>
          </p:cNvPr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CC6998E-CF33-2800-3D5C-13C4FFEC49CC}"/>
              </a:ext>
            </a:extLst>
          </p:cNvPr>
          <p:cNvSpPr txBox="1"/>
          <p:nvPr/>
        </p:nvSpPr>
        <p:spPr>
          <a:xfrm>
            <a:off x="49682" y="2160602"/>
            <a:ext cx="15470865" cy="2176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endParaRPr lang="en-US" sz="62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l">
              <a:lnSpc>
                <a:spcPts val="8819"/>
              </a:lnSpc>
            </a:pPr>
            <a:endParaRPr lang="en-US" sz="62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D4DD3F2-2EB3-5DC1-ECC7-4A891208E47B}"/>
              </a:ext>
            </a:extLst>
          </p:cNvPr>
          <p:cNvSpPr txBox="1"/>
          <p:nvPr/>
        </p:nvSpPr>
        <p:spPr>
          <a:xfrm>
            <a:off x="1752600" y="4271899"/>
            <a:ext cx="15724616" cy="632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4760"/>
              </a:lnSpc>
            </a:pPr>
            <a:r>
              <a:rPr lang="es-ES" sz="4800" b="1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FONDOS DE CONTRAPARTIDA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550EA85-3698-A826-174A-8E2DC2C9D548}"/>
              </a:ext>
            </a:extLst>
          </p:cNvPr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66AE5C6-48E3-A3AA-58B7-102E705006A5}"/>
              </a:ext>
            </a:extLst>
          </p:cNvPr>
          <p:cNvSpPr/>
          <p:nvPr/>
        </p:nvSpPr>
        <p:spPr>
          <a:xfrm>
            <a:off x="458525" y="892574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24567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731</Words>
  <Application>Microsoft Office PowerPoint</Application>
  <PresentationFormat>Personalizado</PresentationFormat>
  <Paragraphs>117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Open Sans Bold</vt:lpstr>
      <vt:lpstr>Gill Sans Nova Light</vt:lpstr>
      <vt:lpstr>Arimo 2 Bold</vt:lpstr>
      <vt:lpstr>Calibri</vt:lpstr>
      <vt:lpstr>Aptos</vt:lpstr>
      <vt:lpstr>Glacial Indifference Bold</vt:lpstr>
      <vt:lpstr>Open Sans</vt:lpstr>
      <vt:lpstr>Glacial Indifference</vt:lpstr>
      <vt:lpstr>Symbol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Resumen del Informe de Ejecución Financiera y Programática al 30 de junio del 2024</dc:title>
  <dc:creator>María Eugenia Ochoa Valencia</dc:creator>
  <cp:lastModifiedBy>Marta Alicia Alvarado de Magaña</cp:lastModifiedBy>
  <cp:revision>5</cp:revision>
  <cp:lastPrinted>2025-02-27T17:07:47Z</cp:lastPrinted>
  <dcterms:created xsi:type="dcterms:W3CDTF">2006-08-16T00:00:00Z</dcterms:created>
  <dcterms:modified xsi:type="dcterms:W3CDTF">2025-02-27T18:35:49Z</dcterms:modified>
  <dc:identifier>DAGTm9tx8Bg</dc:identifier>
</cp:coreProperties>
</file>