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57" r:id="rId4"/>
    <p:sldId id="261" r:id="rId5"/>
    <p:sldId id="262" r:id="rId6"/>
    <p:sldId id="363" r:id="rId7"/>
    <p:sldId id="362" r:id="rId8"/>
    <p:sldId id="366" r:id="rId9"/>
    <p:sldId id="339" r:id="rId10"/>
    <p:sldId id="258" r:id="rId11"/>
    <p:sldId id="259" r:id="rId12"/>
    <p:sldId id="332" r:id="rId13"/>
    <p:sldId id="331" r:id="rId14"/>
    <p:sldId id="335" r:id="rId15"/>
    <p:sldId id="336" r:id="rId16"/>
    <p:sldId id="337" r:id="rId17"/>
    <p:sldId id="367" r:id="rId18"/>
    <p:sldId id="354" r:id="rId19"/>
    <p:sldId id="368" r:id="rId20"/>
    <p:sldId id="357" r:id="rId21"/>
    <p:sldId id="359" r:id="rId22"/>
    <p:sldId id="360" r:id="rId23"/>
    <p:sldId id="361" r:id="rId24"/>
    <p:sldId id="358" r:id="rId25"/>
    <p:sldId id="34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62277-34B4-46D3-BECF-D50E556866E6}" v="70" dt="2025-02-27T22:52:54.66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56" d="100"/>
          <a:sy n="56" d="100"/>
        </p:scale>
        <p:origin x="92"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49AD3-DD45-445B-98D5-6FD871383993}" type="datetimeFigureOut">
              <a:rPr lang="en-US" smtClean="0"/>
              <a:t>3/12/2025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C1DC6-20AB-477D-B3E2-3DEB729EDC81}" type="slidenum">
              <a:rPr lang="en-US" smtClean="0"/>
              <a:t>‹Nº›</a:t>
            </a:fld>
            <a:endParaRPr lang="en-US"/>
          </a:p>
        </p:txBody>
      </p:sp>
    </p:spTree>
    <p:extLst>
      <p:ext uri="{BB962C8B-B14F-4D97-AF65-F5344CB8AC3E}">
        <p14:creationId xmlns:p14="http://schemas.microsoft.com/office/powerpoint/2010/main" val="1610518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26EC1DC6-20AB-477D-B3E2-3DEB729EDC81}" type="slidenum">
              <a:rPr lang="en-US" smtClean="0"/>
              <a:t>18</a:t>
            </a:fld>
            <a:endParaRPr lang="en-US"/>
          </a:p>
        </p:txBody>
      </p:sp>
    </p:spTree>
    <p:extLst>
      <p:ext uri="{BB962C8B-B14F-4D97-AF65-F5344CB8AC3E}">
        <p14:creationId xmlns:p14="http://schemas.microsoft.com/office/powerpoint/2010/main" val="1037072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94A381-25D8-F383-7EB9-FA5E5F7C89F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377EFFF5-E3F3-1376-D627-B5D46FC26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1D2C5809-A0F2-8F0C-6952-95E1DF03D749}"/>
              </a:ext>
            </a:extLst>
          </p:cNvPr>
          <p:cNvSpPr>
            <a:spLocks noGrp="1"/>
          </p:cNvSpPr>
          <p:nvPr>
            <p:ph type="dt" sz="half" idx="10"/>
          </p:nvPr>
        </p:nvSpPr>
        <p:spPr/>
        <p:txBody>
          <a:bodyPr/>
          <a:lstStyle/>
          <a:p>
            <a:fld id="{4EAE6C27-688A-4AE3-A934-EC031783824D}" type="datetimeFigureOut">
              <a:rPr lang="en-US" smtClean="0"/>
              <a:t>3/12/2025</a:t>
            </a:fld>
            <a:endParaRPr lang="en-US"/>
          </a:p>
        </p:txBody>
      </p:sp>
      <p:sp>
        <p:nvSpPr>
          <p:cNvPr id="5" name="Marcador de pie de página 4">
            <a:extLst>
              <a:ext uri="{FF2B5EF4-FFF2-40B4-BE49-F238E27FC236}">
                <a16:creationId xmlns:a16="http://schemas.microsoft.com/office/drawing/2014/main" id="{DF8D5A26-A8ED-2791-E110-9CD6FFEBB1C0}"/>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B638D0BB-1DAA-1187-6F7E-1A0501351E52}"/>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335994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8E9F7-1734-DE44-B4CA-9223FCD3D53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458F2F05-9E7C-98A5-5806-DC0968367B4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057C2F1-3B9C-AE7B-09B8-6FA988532B7C}"/>
              </a:ext>
            </a:extLst>
          </p:cNvPr>
          <p:cNvSpPr>
            <a:spLocks noGrp="1"/>
          </p:cNvSpPr>
          <p:nvPr>
            <p:ph type="dt" sz="half" idx="10"/>
          </p:nvPr>
        </p:nvSpPr>
        <p:spPr/>
        <p:txBody>
          <a:bodyPr/>
          <a:lstStyle/>
          <a:p>
            <a:fld id="{4EAE6C27-688A-4AE3-A934-EC031783824D}" type="datetimeFigureOut">
              <a:rPr lang="en-US" smtClean="0"/>
              <a:t>3/12/2025</a:t>
            </a:fld>
            <a:endParaRPr lang="en-US"/>
          </a:p>
        </p:txBody>
      </p:sp>
      <p:sp>
        <p:nvSpPr>
          <p:cNvPr id="5" name="Marcador de pie de página 4">
            <a:extLst>
              <a:ext uri="{FF2B5EF4-FFF2-40B4-BE49-F238E27FC236}">
                <a16:creationId xmlns:a16="http://schemas.microsoft.com/office/drawing/2014/main" id="{EBE6F1A3-70ED-7706-4E76-A05417613DDD}"/>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EF7515D8-F13F-C3F6-DD49-2704A5840352}"/>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3612167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BB32F80-8850-E0F5-CA59-BA872AD9BC3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96B23182-DDCA-76E5-0A40-8ADEE07EC74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436773EE-CC44-B4C7-E4AE-BD15B9C34D37}"/>
              </a:ext>
            </a:extLst>
          </p:cNvPr>
          <p:cNvSpPr>
            <a:spLocks noGrp="1"/>
          </p:cNvSpPr>
          <p:nvPr>
            <p:ph type="dt" sz="half" idx="10"/>
          </p:nvPr>
        </p:nvSpPr>
        <p:spPr/>
        <p:txBody>
          <a:bodyPr/>
          <a:lstStyle/>
          <a:p>
            <a:fld id="{4EAE6C27-688A-4AE3-A934-EC031783824D}" type="datetimeFigureOut">
              <a:rPr lang="en-US" smtClean="0"/>
              <a:t>3/12/2025</a:t>
            </a:fld>
            <a:endParaRPr lang="en-US"/>
          </a:p>
        </p:txBody>
      </p:sp>
      <p:sp>
        <p:nvSpPr>
          <p:cNvPr id="5" name="Marcador de pie de página 4">
            <a:extLst>
              <a:ext uri="{FF2B5EF4-FFF2-40B4-BE49-F238E27FC236}">
                <a16:creationId xmlns:a16="http://schemas.microsoft.com/office/drawing/2014/main" id="{4CCDAE07-13D2-F699-04FC-DA9DD363F05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638487E-4A4C-0B0B-4F00-6A6C2F18DF65}"/>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1119429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accent4"/>
                </a:solidFill>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3743755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315357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3A06C2-5BD5-FACA-3E6F-4CBB3265480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52482101-AC5D-2A80-C8DE-1B2CE3305B4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6638DFE5-B5DB-4124-E82C-B6BFACD3952E}"/>
              </a:ext>
            </a:extLst>
          </p:cNvPr>
          <p:cNvSpPr>
            <a:spLocks noGrp="1"/>
          </p:cNvSpPr>
          <p:nvPr>
            <p:ph type="dt" sz="half" idx="10"/>
          </p:nvPr>
        </p:nvSpPr>
        <p:spPr/>
        <p:txBody>
          <a:bodyPr/>
          <a:lstStyle/>
          <a:p>
            <a:fld id="{4EAE6C27-688A-4AE3-A934-EC031783824D}" type="datetimeFigureOut">
              <a:rPr lang="en-US" smtClean="0"/>
              <a:t>3/12/2025</a:t>
            </a:fld>
            <a:endParaRPr lang="en-US"/>
          </a:p>
        </p:txBody>
      </p:sp>
      <p:sp>
        <p:nvSpPr>
          <p:cNvPr id="5" name="Marcador de pie de página 4">
            <a:extLst>
              <a:ext uri="{FF2B5EF4-FFF2-40B4-BE49-F238E27FC236}">
                <a16:creationId xmlns:a16="http://schemas.microsoft.com/office/drawing/2014/main" id="{BBF367A4-B059-C336-0505-A079B360412A}"/>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2503353-6B6F-D02E-D6DD-921DC0D2AF34}"/>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158980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09DF0-E4FF-4C21-5B27-C74BBF67202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79C0F064-BB9C-3E04-5A18-5891C25A29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40370F5-8876-CFD1-BD7C-9B1EC73208AE}"/>
              </a:ext>
            </a:extLst>
          </p:cNvPr>
          <p:cNvSpPr>
            <a:spLocks noGrp="1"/>
          </p:cNvSpPr>
          <p:nvPr>
            <p:ph type="dt" sz="half" idx="10"/>
          </p:nvPr>
        </p:nvSpPr>
        <p:spPr/>
        <p:txBody>
          <a:bodyPr/>
          <a:lstStyle/>
          <a:p>
            <a:fld id="{4EAE6C27-688A-4AE3-A934-EC031783824D}" type="datetimeFigureOut">
              <a:rPr lang="en-US" smtClean="0"/>
              <a:t>3/12/2025</a:t>
            </a:fld>
            <a:endParaRPr lang="en-US"/>
          </a:p>
        </p:txBody>
      </p:sp>
      <p:sp>
        <p:nvSpPr>
          <p:cNvPr id="5" name="Marcador de pie de página 4">
            <a:extLst>
              <a:ext uri="{FF2B5EF4-FFF2-40B4-BE49-F238E27FC236}">
                <a16:creationId xmlns:a16="http://schemas.microsoft.com/office/drawing/2014/main" id="{6F225872-9247-20F8-851A-637F25E259C4}"/>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1B82206-00E0-736A-BC0E-CCCE7B09B3FD}"/>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23281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E71CBA-E108-319A-DC97-813E954013C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89A8F843-7D54-863A-F7D0-85B50C71EE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DCA219A7-B52B-2BCB-5B63-B35D5989D38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7F735240-B0B1-6C4C-321A-DDDD8EEA8EB4}"/>
              </a:ext>
            </a:extLst>
          </p:cNvPr>
          <p:cNvSpPr>
            <a:spLocks noGrp="1"/>
          </p:cNvSpPr>
          <p:nvPr>
            <p:ph type="dt" sz="half" idx="10"/>
          </p:nvPr>
        </p:nvSpPr>
        <p:spPr/>
        <p:txBody>
          <a:bodyPr/>
          <a:lstStyle/>
          <a:p>
            <a:fld id="{4EAE6C27-688A-4AE3-A934-EC031783824D}" type="datetimeFigureOut">
              <a:rPr lang="en-US" smtClean="0"/>
              <a:t>3/12/2025</a:t>
            </a:fld>
            <a:endParaRPr lang="en-US"/>
          </a:p>
        </p:txBody>
      </p:sp>
      <p:sp>
        <p:nvSpPr>
          <p:cNvPr id="6" name="Marcador de pie de página 5">
            <a:extLst>
              <a:ext uri="{FF2B5EF4-FFF2-40B4-BE49-F238E27FC236}">
                <a16:creationId xmlns:a16="http://schemas.microsoft.com/office/drawing/2014/main" id="{8A783CF0-0E46-BE0B-9934-73B7187F0F96}"/>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9964A886-86E1-9F5A-1AD1-BF9D79FF558E}"/>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381208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FF7C27-3B90-CBDD-10C2-2227A5A879A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715BE081-A5D6-1E36-97C7-D4D64FEB09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4CDD670-E804-2E84-0668-1357B733AE4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B95903C6-B298-1595-ED6A-CAB3A6EA2C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D3A1E-5117-9DBC-0926-3037DD0C95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119F456E-B5EC-CAAA-54AA-550A68AA0B18}"/>
              </a:ext>
            </a:extLst>
          </p:cNvPr>
          <p:cNvSpPr>
            <a:spLocks noGrp="1"/>
          </p:cNvSpPr>
          <p:nvPr>
            <p:ph type="dt" sz="half" idx="10"/>
          </p:nvPr>
        </p:nvSpPr>
        <p:spPr/>
        <p:txBody>
          <a:bodyPr/>
          <a:lstStyle/>
          <a:p>
            <a:fld id="{4EAE6C27-688A-4AE3-A934-EC031783824D}" type="datetimeFigureOut">
              <a:rPr lang="en-US" smtClean="0"/>
              <a:t>3/12/2025</a:t>
            </a:fld>
            <a:endParaRPr lang="en-US"/>
          </a:p>
        </p:txBody>
      </p:sp>
      <p:sp>
        <p:nvSpPr>
          <p:cNvPr id="8" name="Marcador de pie de página 7">
            <a:extLst>
              <a:ext uri="{FF2B5EF4-FFF2-40B4-BE49-F238E27FC236}">
                <a16:creationId xmlns:a16="http://schemas.microsoft.com/office/drawing/2014/main" id="{6237DBA7-09AE-B898-F060-565FC81B104E}"/>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80829C78-7F7C-8365-3421-414EF9C9E8C6}"/>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417142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840911-8A16-83AC-A6EA-FF0A92AB8C3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167C1337-6C13-F641-EF37-6D0AD34AB476}"/>
              </a:ext>
            </a:extLst>
          </p:cNvPr>
          <p:cNvSpPr>
            <a:spLocks noGrp="1"/>
          </p:cNvSpPr>
          <p:nvPr>
            <p:ph type="dt" sz="half" idx="10"/>
          </p:nvPr>
        </p:nvSpPr>
        <p:spPr/>
        <p:txBody>
          <a:bodyPr/>
          <a:lstStyle/>
          <a:p>
            <a:fld id="{4EAE6C27-688A-4AE3-A934-EC031783824D}" type="datetimeFigureOut">
              <a:rPr lang="en-US" smtClean="0"/>
              <a:t>3/12/2025</a:t>
            </a:fld>
            <a:endParaRPr lang="en-US"/>
          </a:p>
        </p:txBody>
      </p:sp>
      <p:sp>
        <p:nvSpPr>
          <p:cNvPr id="4" name="Marcador de pie de página 3">
            <a:extLst>
              <a:ext uri="{FF2B5EF4-FFF2-40B4-BE49-F238E27FC236}">
                <a16:creationId xmlns:a16="http://schemas.microsoft.com/office/drawing/2014/main" id="{59608AEC-1883-A1BE-0BD7-9224B357F194}"/>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6919CF91-5849-5DF2-BB27-ED1D644BB5E6}"/>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64308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F644F23-D932-B90B-9333-EB8FC2C9BE55}"/>
              </a:ext>
            </a:extLst>
          </p:cNvPr>
          <p:cNvSpPr>
            <a:spLocks noGrp="1"/>
          </p:cNvSpPr>
          <p:nvPr>
            <p:ph type="dt" sz="half" idx="10"/>
          </p:nvPr>
        </p:nvSpPr>
        <p:spPr/>
        <p:txBody>
          <a:bodyPr/>
          <a:lstStyle/>
          <a:p>
            <a:fld id="{4EAE6C27-688A-4AE3-A934-EC031783824D}" type="datetimeFigureOut">
              <a:rPr lang="en-US" smtClean="0"/>
              <a:t>3/12/2025</a:t>
            </a:fld>
            <a:endParaRPr lang="en-US"/>
          </a:p>
        </p:txBody>
      </p:sp>
      <p:sp>
        <p:nvSpPr>
          <p:cNvPr id="3" name="Marcador de pie de página 2">
            <a:extLst>
              <a:ext uri="{FF2B5EF4-FFF2-40B4-BE49-F238E27FC236}">
                <a16:creationId xmlns:a16="http://schemas.microsoft.com/office/drawing/2014/main" id="{68458238-6AEB-2E9E-9D30-6E6B280E9B67}"/>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DA273F60-0B46-88F9-3C7B-91B13ACB71A9}"/>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12767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CF6749-356C-13AC-467A-3BFC87A058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8ADADF5-2B78-664E-DADF-F3F622EB0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10103B39-DD15-6642-0C2E-E08AC27DA2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1D48962-3686-6A12-341C-640B50DF343D}"/>
              </a:ext>
            </a:extLst>
          </p:cNvPr>
          <p:cNvSpPr>
            <a:spLocks noGrp="1"/>
          </p:cNvSpPr>
          <p:nvPr>
            <p:ph type="dt" sz="half" idx="10"/>
          </p:nvPr>
        </p:nvSpPr>
        <p:spPr/>
        <p:txBody>
          <a:bodyPr/>
          <a:lstStyle/>
          <a:p>
            <a:fld id="{4EAE6C27-688A-4AE3-A934-EC031783824D}" type="datetimeFigureOut">
              <a:rPr lang="en-US" smtClean="0"/>
              <a:t>3/12/2025</a:t>
            </a:fld>
            <a:endParaRPr lang="en-US"/>
          </a:p>
        </p:txBody>
      </p:sp>
      <p:sp>
        <p:nvSpPr>
          <p:cNvPr id="6" name="Marcador de pie de página 5">
            <a:extLst>
              <a:ext uri="{FF2B5EF4-FFF2-40B4-BE49-F238E27FC236}">
                <a16:creationId xmlns:a16="http://schemas.microsoft.com/office/drawing/2014/main" id="{CC409B61-90BC-DEE8-0289-07763342776A}"/>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4EABF50-378E-500E-552E-EF6CAFB38B7A}"/>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340592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B12282-1CAA-FC68-330B-C27F7984A63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3DC2326B-0836-8DE2-2F06-6AAC8B16D3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154E7B68-ADAD-6991-4584-202671608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072BC1-1A9B-7E2B-5A17-F33D96CBE306}"/>
              </a:ext>
            </a:extLst>
          </p:cNvPr>
          <p:cNvSpPr>
            <a:spLocks noGrp="1"/>
          </p:cNvSpPr>
          <p:nvPr>
            <p:ph type="dt" sz="half" idx="10"/>
          </p:nvPr>
        </p:nvSpPr>
        <p:spPr/>
        <p:txBody>
          <a:bodyPr/>
          <a:lstStyle/>
          <a:p>
            <a:fld id="{4EAE6C27-688A-4AE3-A934-EC031783824D}" type="datetimeFigureOut">
              <a:rPr lang="en-US" smtClean="0"/>
              <a:t>3/12/2025</a:t>
            </a:fld>
            <a:endParaRPr lang="en-US"/>
          </a:p>
        </p:txBody>
      </p:sp>
      <p:sp>
        <p:nvSpPr>
          <p:cNvPr id="6" name="Marcador de pie de página 5">
            <a:extLst>
              <a:ext uri="{FF2B5EF4-FFF2-40B4-BE49-F238E27FC236}">
                <a16:creationId xmlns:a16="http://schemas.microsoft.com/office/drawing/2014/main" id="{8762EA37-FD63-4DB4-6C1D-F2A3F1D7933A}"/>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5D173988-2F81-84AF-16F8-578F361B64AE}"/>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428900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E356AC-A1DB-CA72-9D96-45E632A882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387821A-1557-E6D2-57C6-1E43AD716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9F983ED5-4B4C-CE8A-7FEB-F77EAFBB0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AE6C27-688A-4AE3-A934-EC031783824D}" type="datetimeFigureOut">
              <a:rPr lang="en-US" smtClean="0"/>
              <a:t>3/12/2025</a:t>
            </a:fld>
            <a:endParaRPr lang="en-US"/>
          </a:p>
        </p:txBody>
      </p:sp>
      <p:sp>
        <p:nvSpPr>
          <p:cNvPr id="5" name="Marcador de pie de página 4">
            <a:extLst>
              <a:ext uri="{FF2B5EF4-FFF2-40B4-BE49-F238E27FC236}">
                <a16:creationId xmlns:a16="http://schemas.microsoft.com/office/drawing/2014/main" id="{96B27B1B-457C-20F2-2AEB-3C05A24E71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Marcador de número de diapositiva 5">
            <a:extLst>
              <a:ext uri="{FF2B5EF4-FFF2-40B4-BE49-F238E27FC236}">
                <a16:creationId xmlns:a16="http://schemas.microsoft.com/office/drawing/2014/main" id="{DC45D3F6-09C4-84D9-0CFE-EB657113F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0627FE-10E2-4228-A277-0DD0DBFFC4E8}" type="slidenum">
              <a:rPr lang="en-US" smtClean="0"/>
              <a:t>‹Nº›</a:t>
            </a:fld>
            <a:endParaRPr lang="en-US"/>
          </a:p>
        </p:txBody>
      </p:sp>
    </p:spTree>
    <p:extLst>
      <p:ext uri="{BB962C8B-B14F-4D97-AF65-F5344CB8AC3E}">
        <p14:creationId xmlns:p14="http://schemas.microsoft.com/office/powerpoint/2010/main" val="4058509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Image 4">
            <a:extLst>
              <a:ext uri="{FF2B5EF4-FFF2-40B4-BE49-F238E27FC236}">
                <a16:creationId xmlns:a16="http://schemas.microsoft.com/office/drawing/2014/main" id="{5E842C59-4AD7-4D58-9923-AF86475358F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49465" y="6263640"/>
            <a:ext cx="1467104" cy="232100"/>
          </a:xfrm>
          <a:prstGeom prst="rect">
            <a:avLst/>
          </a:prstGeom>
        </p:spPr>
      </p:pic>
      <p:pic>
        <p:nvPicPr>
          <p:cNvPr id="4" name="Picture 3" descr="A drawing of a person&#10;&#10;Description automatically generated">
            <a:extLst>
              <a:ext uri="{FF2B5EF4-FFF2-40B4-BE49-F238E27FC236}">
                <a16:creationId xmlns:a16="http://schemas.microsoft.com/office/drawing/2014/main" id="{CE74BF52-AFDA-4F9E-8B8A-625565EFB97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53600" y="6263640"/>
            <a:ext cx="1826091" cy="228600"/>
          </a:xfrm>
          <a:prstGeom prst="rect">
            <a:avLst/>
          </a:prstGeom>
        </p:spPr>
      </p:pic>
    </p:spTree>
    <p:extLst>
      <p:ext uri="{BB962C8B-B14F-4D97-AF65-F5344CB8AC3E}">
        <p14:creationId xmlns:p14="http://schemas.microsoft.com/office/powerpoint/2010/main" val="224130265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0" fontAlgn="base" hangingPunct="0">
        <a:spcBef>
          <a:spcPct val="0"/>
        </a:spcBef>
        <a:spcAft>
          <a:spcPct val="0"/>
        </a:spcAft>
        <a:defRPr sz="4400">
          <a:solidFill>
            <a:schemeClr val="tx2"/>
          </a:solidFill>
          <a:latin typeface="+mj-lt"/>
          <a:ea typeface="ＭＳ Ｐゴシック" pitchFamily="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aprensagrafica.com/donald-trump-t177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naids-my.sharepoint.com/personal/mirandace_unaids_org/Documents/Desktop/ONUSIDA%202024/2025/Crisis%20USAID,PEPFAR/GHSD_PEPFAR%20Limited%20Waiver%20-%20Approved%20Activities%20and%20FAQ_02102025%20update%20.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4662EC-65ED-881B-ED70-6FAA0420E71F}"/>
              </a:ext>
            </a:extLst>
          </p:cNvPr>
          <p:cNvSpPr>
            <a:spLocks noGrp="1"/>
          </p:cNvSpPr>
          <p:nvPr>
            <p:ph type="ctrTitle"/>
          </p:nvPr>
        </p:nvSpPr>
        <p:spPr/>
        <p:txBody>
          <a:bodyPr>
            <a:normAutofit fontScale="90000"/>
          </a:bodyPr>
          <a:lstStyle/>
          <a:p>
            <a:r>
              <a:rPr lang="es-ES" sz="4000" b="1" kern="100" dirty="0">
                <a:latin typeface="Calibri" panose="020F0502020204030204" pitchFamily="34" charset="0"/>
                <a:ea typeface="Calibri" panose="020F0502020204030204" pitchFamily="34" charset="0"/>
                <a:cs typeface="Times New Roman" panose="02020603050405020304" pitchFamily="18" charset="0"/>
              </a:rPr>
              <a:t>IMPACTO DE LA CONGELACIÓN DE FONDOS DE EE.UU. EN LA RESPUESTA NACIONAL AL VIH</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ítulo 2">
            <a:extLst>
              <a:ext uri="{FF2B5EF4-FFF2-40B4-BE49-F238E27FC236}">
                <a16:creationId xmlns:a16="http://schemas.microsoft.com/office/drawing/2014/main" id="{70F6D6FF-CE5C-9CA3-013B-860CCE2FDB22}"/>
              </a:ext>
            </a:extLst>
          </p:cNvPr>
          <p:cNvSpPr>
            <a:spLocks noGrp="1"/>
          </p:cNvSpPr>
          <p:nvPr>
            <p:ph type="subTitle" idx="1"/>
          </p:nvPr>
        </p:nvSpPr>
        <p:spPr>
          <a:xfrm>
            <a:off x="1524000" y="3429000"/>
            <a:ext cx="9144000" cy="1655762"/>
          </a:xfrm>
        </p:spPr>
        <p:txBody>
          <a:bodyPr>
            <a:normAutofit fontScale="25000" lnSpcReduction="20000"/>
          </a:bodyPr>
          <a:lstStyle/>
          <a:p>
            <a:r>
              <a:rPr lang="es-SV" sz="9000" b="1" kern="100" dirty="0">
                <a:latin typeface="Calibri" panose="020F0502020204030204" pitchFamily="34" charset="0"/>
                <a:ea typeface="Calibri" panose="020F0502020204030204" pitchFamily="34" charset="0"/>
                <a:cs typeface="Times New Roman" panose="02020603050405020304" pitchFamily="18" charset="0"/>
              </a:rPr>
              <a:t>Dra Celina Miranda</a:t>
            </a:r>
          </a:p>
          <a:p>
            <a:r>
              <a:rPr lang="es-MX" sz="9000" b="1" kern="100" dirty="0">
                <a:latin typeface="Calibri" panose="020F0502020204030204" pitchFamily="34" charset="0"/>
                <a:ea typeface="Calibri" panose="020F0502020204030204" pitchFamily="34" charset="0"/>
                <a:cs typeface="Times New Roman" panose="02020603050405020304" pitchFamily="18" charset="0"/>
              </a:rPr>
              <a:t>Lcda. Susan Padilla</a:t>
            </a:r>
          </a:p>
          <a:p>
            <a:r>
              <a:rPr lang="es-MX" sz="9000" b="1" kern="100" dirty="0">
                <a:latin typeface="Calibri" panose="020F0502020204030204" pitchFamily="34" charset="0"/>
                <a:ea typeface="Calibri" panose="020F0502020204030204" pitchFamily="34" charset="0"/>
                <a:cs typeface="Times New Roman" panose="02020603050405020304" pitchFamily="18" charset="0"/>
              </a:rPr>
              <a:t>Coordinadora </a:t>
            </a:r>
          </a:p>
          <a:p>
            <a:r>
              <a:rPr lang="es-MX" sz="9000" b="1" kern="100" dirty="0">
                <a:latin typeface="Calibri" panose="020F0502020204030204" pitchFamily="34" charset="0"/>
                <a:ea typeface="Calibri" panose="020F0502020204030204" pitchFamily="34" charset="0"/>
                <a:cs typeface="Times New Roman" panose="02020603050405020304" pitchFamily="18" charset="0"/>
              </a:rPr>
              <a:t>Y</a:t>
            </a:r>
          </a:p>
          <a:p>
            <a:endParaRPr lang="es-MX" sz="9000" b="1" kern="100" dirty="0">
              <a:latin typeface="Calibri" panose="020F0502020204030204" pitchFamily="34" charset="0"/>
              <a:ea typeface="Calibri" panose="020F0502020204030204" pitchFamily="34" charset="0"/>
              <a:cs typeface="Times New Roman" panose="02020603050405020304" pitchFamily="18" charset="0"/>
            </a:endParaRPr>
          </a:p>
          <a:p>
            <a:r>
              <a:rPr lang="es-MX" sz="9000" b="1" kern="100" dirty="0">
                <a:latin typeface="Calibri" panose="020F0502020204030204" pitchFamily="34" charset="0"/>
                <a:ea typeface="Calibri" panose="020F0502020204030204" pitchFamily="34" charset="0"/>
                <a:cs typeface="Times New Roman" panose="02020603050405020304" pitchFamily="18" charset="0"/>
              </a:rPr>
              <a:t>Lcda Marta Alicia de Magaña</a:t>
            </a:r>
          </a:p>
          <a:p>
            <a:r>
              <a:rPr lang="es-MX" sz="9000" b="1" kern="100" dirty="0">
                <a:latin typeface="Calibri" panose="020F0502020204030204" pitchFamily="34" charset="0"/>
                <a:ea typeface="Calibri" panose="020F0502020204030204" pitchFamily="34" charset="0"/>
                <a:cs typeface="Times New Roman" panose="02020603050405020304" pitchFamily="18" charset="0"/>
              </a:rPr>
              <a:t>Directora Ejecutiva</a:t>
            </a:r>
          </a:p>
          <a:p>
            <a:endParaRPr lang="en-US" dirty="0"/>
          </a:p>
        </p:txBody>
      </p:sp>
      <p:pic>
        <p:nvPicPr>
          <p:cNvPr id="5" name="Imagen 4">
            <a:extLst>
              <a:ext uri="{FF2B5EF4-FFF2-40B4-BE49-F238E27FC236}">
                <a16:creationId xmlns:a16="http://schemas.microsoft.com/office/drawing/2014/main" id="{858505AB-DE7B-71DB-34C6-AA52788C0D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20702" y="106754"/>
            <a:ext cx="2966279" cy="1015609"/>
          </a:xfrm>
          <a:prstGeom prst="rect">
            <a:avLst/>
          </a:prstGeom>
        </p:spPr>
      </p:pic>
    </p:spTree>
    <p:extLst>
      <p:ext uri="{BB962C8B-B14F-4D97-AF65-F5344CB8AC3E}">
        <p14:creationId xmlns:p14="http://schemas.microsoft.com/office/powerpoint/2010/main" val="4293052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E2FA9-A0DF-0F7D-0B25-4E502BDAE88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98501BB-DAD8-184F-DE64-03072379328C}"/>
              </a:ext>
            </a:extLst>
          </p:cNvPr>
          <p:cNvSpPr>
            <a:spLocks noGrp="1"/>
          </p:cNvSpPr>
          <p:nvPr>
            <p:ph type="title"/>
          </p:nvPr>
        </p:nvSpPr>
        <p:spPr/>
        <p:txBody>
          <a:bodyPr>
            <a:normAutofit/>
          </a:bodyPr>
          <a:lstStyle/>
          <a:p>
            <a:r>
              <a:rPr lang="es-ES" sz="2400" b="1" kern="100" dirty="0">
                <a:effectLst/>
                <a:latin typeface="Calibri" panose="020F0502020204030204" pitchFamily="34" charset="0"/>
                <a:ea typeface="Calibri" panose="020F0502020204030204" pitchFamily="34" charset="0"/>
                <a:cs typeface="Times New Roman" panose="02020603050405020304" pitchFamily="18" charset="0"/>
              </a:rPr>
              <a:t>¿Cuáles son los miedos de la gente (el personal de las clínicas, las personas que viven con VIH, la sociedad civil ).</a:t>
            </a:r>
            <a:endParaRPr lang="en-US" sz="2400" dirty="0"/>
          </a:p>
        </p:txBody>
      </p:sp>
      <p:sp>
        <p:nvSpPr>
          <p:cNvPr id="3" name="Marcador de contenido 2">
            <a:extLst>
              <a:ext uri="{FF2B5EF4-FFF2-40B4-BE49-F238E27FC236}">
                <a16:creationId xmlns:a16="http://schemas.microsoft.com/office/drawing/2014/main" id="{6914A05A-C030-C415-9C4C-CD4FE07B8EBA}"/>
              </a:ext>
            </a:extLst>
          </p:cNvPr>
          <p:cNvSpPr>
            <a:spLocks noGrp="1"/>
          </p:cNvSpPr>
          <p:nvPr>
            <p:ph idx="1"/>
          </p:nvPr>
        </p:nvSpPr>
        <p:spPr>
          <a:xfrm>
            <a:off x="838200" y="2379643"/>
            <a:ext cx="10515600" cy="3797320"/>
          </a:xfrm>
        </p:spPr>
        <p:txBody>
          <a:bodyPr>
            <a:normAutofit/>
          </a:bodyPr>
          <a:lstStyle/>
          <a:p>
            <a:pPr marL="0" indent="0" algn="just">
              <a:buNone/>
            </a:pPr>
            <a:r>
              <a:rPr lang="es-ES" b="1" i="0" dirty="0">
                <a:solidFill>
                  <a:srgbClr val="222222"/>
                </a:solidFill>
                <a:effectLst/>
                <a:latin typeface="Publico"/>
              </a:rPr>
              <a:t>“La Red Centroamericana de las personas con VIH (REDCA+)</a:t>
            </a:r>
            <a:r>
              <a:rPr lang="es-ES" b="0" i="0" dirty="0">
                <a:solidFill>
                  <a:srgbClr val="222222"/>
                </a:solidFill>
                <a:effectLst/>
                <a:latin typeface="Publico"/>
              </a:rPr>
              <a:t> confirmó que al momento los </a:t>
            </a:r>
            <a:r>
              <a:rPr lang="es-ES" b="1" i="0" dirty="0">
                <a:solidFill>
                  <a:srgbClr val="222222"/>
                </a:solidFill>
                <a:effectLst/>
                <a:latin typeface="Publico"/>
              </a:rPr>
              <a:t>proyectos que tenían en agenda están en pausa debido al congelamiento de los fondos de asistencia y cooperación</a:t>
            </a:r>
            <a:r>
              <a:rPr lang="es-ES" b="0" i="0" dirty="0">
                <a:solidFill>
                  <a:srgbClr val="222222"/>
                </a:solidFill>
                <a:effectLst/>
                <a:latin typeface="Publico"/>
              </a:rPr>
              <a:t>, esto debido a los nuevos lineamientos del presidente de Estados Unidos, </a:t>
            </a:r>
            <a:r>
              <a:rPr lang="es-ES" b="1" i="0" u="none" strike="noStrike" dirty="0">
                <a:solidFill>
                  <a:srgbClr val="000000"/>
                </a:solidFill>
                <a:effectLst/>
                <a:latin typeface="Publico"/>
                <a:hlinkClick r:id="rId2"/>
              </a:rPr>
              <a:t>Donald Trump</a:t>
            </a:r>
            <a:r>
              <a:rPr lang="es-ES" b="0" i="0" dirty="0">
                <a:solidFill>
                  <a:srgbClr val="222222"/>
                </a:solidFill>
                <a:effectLst/>
                <a:latin typeface="Publico"/>
              </a:rPr>
              <a:t>, de suspender la ayuda extranjera por un periodo de tres meses mientras revisan los objetivos de esos programas, pero resaltó que las personas continuarán recibiendo sus tratamientos”.</a:t>
            </a:r>
            <a:endParaRPr lang="en-US" dirty="0"/>
          </a:p>
        </p:txBody>
      </p:sp>
      <p:pic>
        <p:nvPicPr>
          <p:cNvPr id="4" name="Imagen 3">
            <a:extLst>
              <a:ext uri="{FF2B5EF4-FFF2-40B4-BE49-F238E27FC236}">
                <a16:creationId xmlns:a16="http://schemas.microsoft.com/office/drawing/2014/main" id="{B7EA98BC-C35D-A44D-14AE-04C85D4EAC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55530" y="106754"/>
            <a:ext cx="1831451" cy="627061"/>
          </a:xfrm>
          <a:prstGeom prst="rect">
            <a:avLst/>
          </a:prstGeom>
        </p:spPr>
      </p:pic>
    </p:spTree>
    <p:extLst>
      <p:ext uri="{BB962C8B-B14F-4D97-AF65-F5344CB8AC3E}">
        <p14:creationId xmlns:p14="http://schemas.microsoft.com/office/powerpoint/2010/main" val="312743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4B70E5C-EA17-8968-259F-5C0692E20431}"/>
              </a:ext>
            </a:extLst>
          </p:cNvPr>
          <p:cNvSpPr>
            <a:spLocks noGrp="1"/>
          </p:cNvSpPr>
          <p:nvPr>
            <p:ph type="title"/>
          </p:nvPr>
        </p:nvSpPr>
        <p:spPr>
          <a:xfrm>
            <a:off x="998220" y="681037"/>
            <a:ext cx="10515600" cy="1325563"/>
          </a:xfrm>
        </p:spPr>
        <p:txBody>
          <a:bodyPr>
            <a:normAutofit fontScale="90000"/>
          </a:bodyPr>
          <a:lstStyle/>
          <a:p>
            <a:r>
              <a:rPr lang="es-ES" sz="3200" b="1" kern="100" dirty="0">
                <a:effectLst/>
                <a:latin typeface="Calibri" panose="020F0502020204030204" pitchFamily="34" charset="0"/>
                <a:ea typeface="Calibri" panose="020F0502020204030204" pitchFamily="34" charset="0"/>
                <a:cs typeface="Times New Roman" panose="02020603050405020304" pitchFamily="18" charset="0"/>
              </a:rPr>
              <a:t>¿Cómo podría impactar esto en las nuevas infecciones / muertes / personas en el tratamiento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Marcador de contenido 4">
            <a:extLst>
              <a:ext uri="{FF2B5EF4-FFF2-40B4-BE49-F238E27FC236}">
                <a16:creationId xmlns:a16="http://schemas.microsoft.com/office/drawing/2014/main" id="{A5CC62AD-88E8-2EB4-0B8B-81283D3266F2}"/>
              </a:ext>
            </a:extLst>
          </p:cNvPr>
          <p:cNvSpPr>
            <a:spLocks noGrp="1"/>
          </p:cNvSpPr>
          <p:nvPr>
            <p:ph idx="1"/>
          </p:nvPr>
        </p:nvSpPr>
        <p:spPr/>
        <p:txBody>
          <a:bodyPr>
            <a:noAutofit/>
          </a:bodyPr>
          <a:lstStyle/>
          <a:p>
            <a:pPr marL="457200" algn="just">
              <a:lnSpc>
                <a:spcPct val="107000"/>
              </a:lnSpc>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2200" kern="100" dirty="0">
                <a:effectLst/>
                <a:latin typeface="Calibri" panose="020F0502020204030204" pitchFamily="34" charset="0"/>
                <a:ea typeface="Calibri" panose="020F0502020204030204" pitchFamily="34" charset="0"/>
                <a:cs typeface="Times New Roman" panose="02020603050405020304" pitchFamily="18" charset="0"/>
              </a:rPr>
              <a:t>Aunque El Salvador había demostrado la reducción de las nuevas infecciones del 40% en el año 2022 y 37% en el 2023, con estas acciones negativas el impacto se verá en el incremento de nuevas infecciones especialmente en poblaciones clave.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sz="2200" kern="100" dirty="0">
                <a:effectLst/>
                <a:latin typeface="Calibri" panose="020F0502020204030204" pitchFamily="34" charset="0"/>
                <a:ea typeface="Calibri" panose="020F0502020204030204" pitchFamily="34" charset="0"/>
                <a:cs typeface="Times New Roman" panose="02020603050405020304" pitchFamily="18" charset="0"/>
              </a:rPr>
              <a:t>Ya teníamos el problema que al menos el 33.33% llegan a los servicios en estado avanzado lo que impacta en el aumento de la mortalidad</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sz="2200" kern="100" dirty="0">
                <a:effectLst/>
                <a:latin typeface="Calibri" panose="020F0502020204030204" pitchFamily="34" charset="0"/>
                <a:ea typeface="Calibri" panose="020F0502020204030204" pitchFamily="34" charset="0"/>
                <a:cs typeface="Times New Roman" panose="02020603050405020304" pitchFamily="18" charset="0"/>
              </a:rPr>
              <a:t>15,555 personas están TAR, pero de acuerdo a las estimaciones 20,415 deberían recibir los esquemas de tratamiento, mostrándose una brecha de 4860 con una cobertura del 69%,con la suspensión del apoyo de los proyectos financiados por USAID y PEPFAR se relentecerá el diagnóstico temprano y el inicio rápido de tratamiento.</a:t>
            </a:r>
          </a:p>
          <a:p>
            <a:pPr marL="457200" algn="just">
              <a:lnSpc>
                <a:spcPct val="107000"/>
              </a:lnSpc>
              <a:spcAft>
                <a:spcPts val="800"/>
              </a:spcAft>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pic>
        <p:nvPicPr>
          <p:cNvPr id="2" name="Imagen 1">
            <a:extLst>
              <a:ext uri="{FF2B5EF4-FFF2-40B4-BE49-F238E27FC236}">
                <a16:creationId xmlns:a16="http://schemas.microsoft.com/office/drawing/2014/main" id="{6F97E750-FA8F-1A3F-97D9-B96F6C1603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69830" y="106754"/>
            <a:ext cx="1717151" cy="587927"/>
          </a:xfrm>
          <a:prstGeom prst="rect">
            <a:avLst/>
          </a:prstGeom>
        </p:spPr>
      </p:pic>
    </p:spTree>
    <p:extLst>
      <p:ext uri="{BB962C8B-B14F-4D97-AF65-F5344CB8AC3E}">
        <p14:creationId xmlns:p14="http://schemas.microsoft.com/office/powerpoint/2010/main" val="934062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A2F6330-B8C1-B234-8793-1516E86DA184}"/>
              </a:ext>
            </a:extLst>
          </p:cNvPr>
          <p:cNvPicPr>
            <a:picLocks noChangeAspect="1"/>
          </p:cNvPicPr>
          <p:nvPr/>
        </p:nvPicPr>
        <p:blipFill rotWithShape="1">
          <a:blip r:embed="rId2"/>
          <a:srcRect l="20775" t="43293" r="23514" b="26572"/>
          <a:stretch/>
        </p:blipFill>
        <p:spPr>
          <a:xfrm>
            <a:off x="1034708" y="1690688"/>
            <a:ext cx="10122584" cy="4412657"/>
          </a:xfrm>
          <a:prstGeom prst="rect">
            <a:avLst/>
          </a:prstGeom>
        </p:spPr>
      </p:pic>
      <p:sp>
        <p:nvSpPr>
          <p:cNvPr id="5" name="Título 4">
            <a:extLst>
              <a:ext uri="{FF2B5EF4-FFF2-40B4-BE49-F238E27FC236}">
                <a16:creationId xmlns:a16="http://schemas.microsoft.com/office/drawing/2014/main" id="{2E4336C2-7D25-E795-07FE-DA4F72133F30}"/>
              </a:ext>
            </a:extLst>
          </p:cNvPr>
          <p:cNvSpPr>
            <a:spLocks noGrp="1"/>
          </p:cNvSpPr>
          <p:nvPr>
            <p:ph type="title"/>
          </p:nvPr>
        </p:nvSpPr>
        <p:spPr>
          <a:xfrm>
            <a:off x="838200" y="365125"/>
            <a:ext cx="10515600" cy="934865"/>
          </a:xfrm>
        </p:spPr>
        <p:txBody>
          <a:bodyPr/>
          <a:lstStyle/>
          <a:p>
            <a:r>
              <a:rPr lang="es-SV" b="1" dirty="0"/>
              <a:t>EL SALVADOR</a:t>
            </a:r>
            <a:endParaRPr lang="en-US" b="1" dirty="0"/>
          </a:p>
        </p:txBody>
      </p:sp>
      <p:pic>
        <p:nvPicPr>
          <p:cNvPr id="6" name="Imagen 5">
            <a:extLst>
              <a:ext uri="{FF2B5EF4-FFF2-40B4-BE49-F238E27FC236}">
                <a16:creationId xmlns:a16="http://schemas.microsoft.com/office/drawing/2014/main" id="{12FC510C-D362-FED8-5CD7-5F3BF3116E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0702" y="106754"/>
            <a:ext cx="2966279" cy="1015609"/>
          </a:xfrm>
          <a:prstGeom prst="rect">
            <a:avLst/>
          </a:prstGeom>
        </p:spPr>
      </p:pic>
    </p:spTree>
    <p:extLst>
      <p:ext uri="{BB962C8B-B14F-4D97-AF65-F5344CB8AC3E}">
        <p14:creationId xmlns:p14="http://schemas.microsoft.com/office/powerpoint/2010/main" val="3002392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FB640-FB75-610B-325F-D12F43313DE9}"/>
              </a:ext>
            </a:extLst>
          </p:cNvPr>
          <p:cNvSpPr>
            <a:spLocks noGrp="1"/>
          </p:cNvSpPr>
          <p:nvPr>
            <p:ph type="title"/>
          </p:nvPr>
        </p:nvSpPr>
        <p:spPr>
          <a:xfrm>
            <a:off x="838200" y="365125"/>
            <a:ext cx="7935686" cy="1325563"/>
          </a:xfrm>
        </p:spPr>
        <p:txBody>
          <a:bodyPr>
            <a:noAutofit/>
          </a:bodyPr>
          <a:lstStyle/>
          <a:p>
            <a:pPr marL="457200">
              <a:lnSpc>
                <a:spcPct val="107000"/>
              </a:lnSpc>
              <a:spcAft>
                <a:spcPts val="800"/>
              </a:spcAft>
            </a:pPr>
            <a:r>
              <a:rPr lang="es-ES" sz="3200" b="1" kern="100" dirty="0">
                <a:effectLst/>
                <a:latin typeface="Calibri" panose="020F0502020204030204" pitchFamily="34" charset="0"/>
                <a:ea typeface="Calibri" panose="020F0502020204030204" pitchFamily="34" charset="0"/>
                <a:cs typeface="Times New Roman" panose="02020603050405020304" pitchFamily="18" charset="0"/>
              </a:rPr>
              <a:t>.¿Qué está pasando con los servicios de poblaciones de claves?</a:t>
            </a:r>
            <a:endParaRPr lang="en-US" sz="3200" dirty="0"/>
          </a:p>
        </p:txBody>
      </p:sp>
      <p:sp>
        <p:nvSpPr>
          <p:cNvPr id="3" name="Marcador de contenido 2">
            <a:extLst>
              <a:ext uri="{FF2B5EF4-FFF2-40B4-BE49-F238E27FC236}">
                <a16:creationId xmlns:a16="http://schemas.microsoft.com/office/drawing/2014/main" id="{99771497-5162-4688-E0D5-C784ACD8764C}"/>
              </a:ext>
            </a:extLst>
          </p:cNvPr>
          <p:cNvSpPr>
            <a:spLocks noGrp="1"/>
          </p:cNvSpPr>
          <p:nvPr>
            <p:ph idx="1"/>
          </p:nvPr>
        </p:nvSpPr>
        <p:spPr/>
        <p:txBody>
          <a:bodyPr>
            <a:noAutofit/>
          </a:bodyPr>
          <a:lstStyle/>
          <a:p>
            <a:pPr marL="0" indent="0">
              <a:buNone/>
            </a:pP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Las 38 clínicas de Vigilancia Centinela (VICITS) recibían apoyo de los proyecto</a:t>
            </a:r>
            <a:r>
              <a:rPr lang="es-ES" sz="1600" kern="100" dirty="0">
                <a:latin typeface="Calibri" panose="020F0502020204030204" pitchFamily="34" charset="0"/>
                <a:ea typeface="Calibri" panose="020F0502020204030204" pitchFamily="34" charset="0"/>
                <a:cs typeface="Times New Roman" panose="02020603050405020304" pitchFamily="18" charset="0"/>
              </a:rPr>
              <a:t>s:</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600" kern="100" dirty="0">
              <a:latin typeface="Calibri" panose="020F0502020204030204" pitchFamily="34" charset="0"/>
              <a:ea typeface="Calibri" panose="020F0502020204030204" pitchFamily="34" charset="0"/>
              <a:cs typeface="Times New Roman" panose="02020603050405020304" pitchFamily="18" charset="0"/>
            </a:endParaRPr>
          </a:p>
          <a:p>
            <a:r>
              <a:rPr lang="es-ES" sz="1600" kern="100" dirty="0">
                <a:effectLst/>
                <a:latin typeface="Calibri" panose="020F0502020204030204" pitchFamily="34" charset="0"/>
                <a:ea typeface="Calibri" panose="020F0502020204030204" pitchFamily="34" charset="0"/>
                <a:cs typeface="Times New Roman" panose="02020603050405020304" pitchFamily="18" charset="0"/>
              </a:rPr>
              <a:t>“Building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Capacity</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along</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the Continuum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from</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Prevention</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to Care and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Treatment</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for Key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Populations</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in the Central America Region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under</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the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President's</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Emergency</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Plan for AIDS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Relief</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(PEPFAR)” (HIV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CoAg</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Implemented</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by</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Programa Regional de VIH-Universidad del Valle de Guatemala quienes contrataron  </a:t>
            </a: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36 promotores pares de búsqueda activa de casos y vinculación ,apoyando el trabajo de los médicos que atientes estas Clínicas VICITS/Amigables, también  de 4 asesores médicos en materia de prevención y monitoreo/evaluación, así como 1 asesora de laboratorio clínico.</a:t>
            </a:r>
          </a:p>
          <a:p>
            <a:pPr marL="0" indent="0" algn="just">
              <a:lnSpc>
                <a:spcPct val="107000"/>
              </a:lnSpc>
              <a:spcAft>
                <a:spcPts val="800"/>
              </a:spcAft>
              <a:buNone/>
            </a:pPr>
            <a:r>
              <a:rPr lang="es-SV"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También el proyecto USAID/Servicios de Prevención en VIH/PASMO</a:t>
            </a: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Tenía contratados 20 Recursos </a:t>
            </a:r>
            <a:r>
              <a:rPr lang="es-SV" sz="1600" kern="100" dirty="0" err="1">
                <a:effectLst/>
                <a:latin typeface="Calibri" panose="020F0502020204030204" pitchFamily="34" charset="0"/>
                <a:ea typeface="Calibri" panose="020F0502020204030204" pitchFamily="34" charset="0"/>
                <a:cs typeface="Times New Roman" panose="02020603050405020304" pitchFamily="18" charset="0"/>
              </a:rPr>
              <a:t>Humanos,que</a:t>
            </a: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 tenían a cargo en el sector privado:</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tabLst>
                <a:tab pos="457200" algn="l"/>
              </a:tabLst>
            </a:pP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La previsión de PrEP y de todas las actividades de prevención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tabLst>
                <a:tab pos="457200" algn="l"/>
              </a:tabLst>
            </a:pPr>
            <a:r>
              <a:rPr lang="es-GT" sz="1600" kern="100" dirty="0">
                <a:effectLst/>
                <a:latin typeface="Calibri" panose="020F0502020204030204" pitchFamily="34" charset="0"/>
                <a:ea typeface="Calibri" panose="020F0502020204030204" pitchFamily="34" charset="0"/>
                <a:cs typeface="Times New Roman" panose="02020603050405020304" pitchFamily="18" charset="0"/>
              </a:rPr>
              <a:t>Campañas de generación de demanda de Prueba de VIH, Autoprueba de VIH, PrEP,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tabLst>
                <a:tab pos="457200" algn="l"/>
              </a:tabLst>
            </a:pPr>
            <a:r>
              <a:rPr lang="es-GT" sz="1600" kern="100" dirty="0">
                <a:effectLst/>
                <a:latin typeface="Calibri" panose="020F0502020204030204" pitchFamily="34" charset="0"/>
                <a:ea typeface="Calibri" panose="020F0502020204030204" pitchFamily="34" charset="0"/>
                <a:cs typeface="Times New Roman" panose="02020603050405020304" pitchFamily="18" charset="0"/>
              </a:rPr>
              <a:t>Campaña I=I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tabLst>
                <a:tab pos="457200" algn="l"/>
              </a:tabLst>
            </a:pP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Autoprueba</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tabLst>
                <a:tab pos="457200" algn="l"/>
              </a:tabLst>
            </a:pP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Atención de migrantes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Diferentes estudios de comportamiento para el diseño de nuevas estrategias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pic>
        <p:nvPicPr>
          <p:cNvPr id="5" name="Imagen 4">
            <a:extLst>
              <a:ext uri="{FF2B5EF4-FFF2-40B4-BE49-F238E27FC236}">
                <a16:creationId xmlns:a16="http://schemas.microsoft.com/office/drawing/2014/main" id="{8B67BB10-E7F5-C429-58B9-B60B135526C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20702" y="106754"/>
            <a:ext cx="2966279" cy="1015609"/>
          </a:xfrm>
          <a:prstGeom prst="rect">
            <a:avLst/>
          </a:prstGeom>
        </p:spPr>
      </p:pic>
    </p:spTree>
    <p:extLst>
      <p:ext uri="{BB962C8B-B14F-4D97-AF65-F5344CB8AC3E}">
        <p14:creationId xmlns:p14="http://schemas.microsoft.com/office/powerpoint/2010/main" val="4130509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F5A03-8EAB-2EFD-B978-4E2B5380C6A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827D51C-7BC8-8CDF-1B8D-3B08BEE6BFBF}"/>
              </a:ext>
            </a:extLst>
          </p:cNvPr>
          <p:cNvSpPr>
            <a:spLocks noGrp="1"/>
          </p:cNvSpPr>
          <p:nvPr>
            <p:ph type="title"/>
          </p:nvPr>
        </p:nvSpPr>
        <p:spPr>
          <a:xfrm>
            <a:off x="1009650" y="957262"/>
            <a:ext cx="10515600" cy="1325563"/>
          </a:xfrm>
        </p:spPr>
        <p:txBody>
          <a:bodyPr>
            <a:noAutofit/>
          </a:bodyPr>
          <a:lstStyle/>
          <a:p>
            <a:pPr marL="457200">
              <a:lnSpc>
                <a:spcPct val="107000"/>
              </a:lnSpc>
              <a:spcAft>
                <a:spcPts val="800"/>
              </a:spcAft>
            </a:pPr>
            <a:r>
              <a:rPr lang="es-ES" sz="3200" b="1" kern="100" dirty="0">
                <a:effectLst/>
                <a:latin typeface="Calibri" panose="020F0502020204030204" pitchFamily="34" charset="0"/>
                <a:ea typeface="Calibri" panose="020F0502020204030204" pitchFamily="34" charset="0"/>
                <a:cs typeface="Times New Roman" panose="02020603050405020304" pitchFamily="18" charset="0"/>
              </a:rPr>
              <a:t>.¿Qué está pasando con los servicios de poblaciones de claves?</a:t>
            </a:r>
            <a:endParaRPr lang="en-US" sz="3200" dirty="0"/>
          </a:p>
        </p:txBody>
      </p:sp>
      <p:sp>
        <p:nvSpPr>
          <p:cNvPr id="3" name="Marcador de contenido 2">
            <a:extLst>
              <a:ext uri="{FF2B5EF4-FFF2-40B4-BE49-F238E27FC236}">
                <a16:creationId xmlns:a16="http://schemas.microsoft.com/office/drawing/2014/main" id="{F50713D7-0E10-071A-1863-22EE14BC221E}"/>
              </a:ext>
            </a:extLst>
          </p:cNvPr>
          <p:cNvSpPr>
            <a:spLocks noGrp="1"/>
          </p:cNvSpPr>
          <p:nvPr>
            <p:ph idx="1"/>
          </p:nvPr>
        </p:nvSpPr>
        <p:spPr>
          <a:xfrm>
            <a:off x="1089660" y="2282825"/>
            <a:ext cx="10515600" cy="4351338"/>
          </a:xfrm>
        </p:spPr>
        <p:txBody>
          <a:bodyPr>
            <a:noAutofit/>
          </a:bodyPr>
          <a:lstStyle/>
          <a:p>
            <a:r>
              <a:rPr lang="en-US" sz="2000" dirty="0"/>
              <a:t>U.S. President’s Emergency Plan for AIDS Relief (PEPFAR) through the U.S. Centers for Disease Control and Prevention (CDC) under the terms of  the Cooperative Agreement U2GGH002502.03 : Strengthening Regional, National and Subnational Institutional Capacities to Sustainably Combat HIV/AIDS and Tuberculosis under the President’s Emergency Plan for AIDS Relief (PEPFAR)/Centers for International Programs, Inc. (ICAP Global Health)</a:t>
            </a:r>
          </a:p>
          <a:p>
            <a:pPr marL="0" indent="0">
              <a:buNone/>
            </a:pPr>
            <a:r>
              <a:rPr lang="es-ES" sz="2000" dirty="0"/>
              <a:t>Financiamiento destinado a:</a:t>
            </a:r>
          </a:p>
          <a:p>
            <a:r>
              <a:rPr lang="es-ES" sz="2000" dirty="0"/>
              <a:t> Capacitaciones, actualizaciones de normativas técnicas del Minsal, apoyo en las estimaciones subnacionales, monitoreo y evaluación de componentes de la Unidad del Programa de ITS/VIH.</a:t>
            </a:r>
          </a:p>
          <a:p>
            <a:r>
              <a:rPr lang="es-ES" sz="2000" dirty="0"/>
              <a:t>Mapeos de manejo de VIH Avanzado.</a:t>
            </a:r>
          </a:p>
          <a:p>
            <a:r>
              <a:rPr lang="es-ES" sz="2000" dirty="0"/>
              <a:t>Apoyo en actualización de normativas de la coinfección de TH-VIH.</a:t>
            </a:r>
          </a:p>
        </p:txBody>
      </p:sp>
      <p:pic>
        <p:nvPicPr>
          <p:cNvPr id="4" name="Imagen 3">
            <a:extLst>
              <a:ext uri="{FF2B5EF4-FFF2-40B4-BE49-F238E27FC236}">
                <a16:creationId xmlns:a16="http://schemas.microsoft.com/office/drawing/2014/main" id="{84D60772-B803-EE09-707E-0524BC5809C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75420" y="106754"/>
            <a:ext cx="2711561" cy="928397"/>
          </a:xfrm>
          <a:prstGeom prst="rect">
            <a:avLst/>
          </a:prstGeom>
        </p:spPr>
      </p:pic>
    </p:spTree>
    <p:extLst>
      <p:ext uri="{BB962C8B-B14F-4D97-AF65-F5344CB8AC3E}">
        <p14:creationId xmlns:p14="http://schemas.microsoft.com/office/powerpoint/2010/main" val="776457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22D17-8B91-FC9B-366C-7A3A52055EC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65CE2BA-64BE-C899-D575-9B9EFA93FFED}"/>
              </a:ext>
            </a:extLst>
          </p:cNvPr>
          <p:cNvSpPr>
            <a:spLocks noGrp="1"/>
          </p:cNvSpPr>
          <p:nvPr>
            <p:ph type="title"/>
          </p:nvPr>
        </p:nvSpPr>
        <p:spPr>
          <a:xfrm>
            <a:off x="918210" y="1094422"/>
            <a:ext cx="10515600" cy="1325563"/>
          </a:xfrm>
        </p:spPr>
        <p:txBody>
          <a:bodyPr>
            <a:noAutofit/>
          </a:bodyPr>
          <a:lstStyle/>
          <a:p>
            <a:pPr marL="457200">
              <a:lnSpc>
                <a:spcPct val="107000"/>
              </a:lnSpc>
              <a:spcAft>
                <a:spcPts val="800"/>
              </a:spcAft>
            </a:pPr>
            <a:r>
              <a:rPr lang="es-ES" sz="3200" b="1" kern="100" dirty="0">
                <a:effectLst/>
                <a:latin typeface="Calibri" panose="020F0502020204030204" pitchFamily="34" charset="0"/>
                <a:ea typeface="Calibri" panose="020F0502020204030204" pitchFamily="34" charset="0"/>
                <a:cs typeface="Times New Roman" panose="02020603050405020304" pitchFamily="18" charset="0"/>
              </a:rPr>
              <a:t>.¿Qué está pasando con los servicios de poblaciones de claves?</a:t>
            </a:r>
            <a:endParaRPr lang="en-US" sz="3200" dirty="0"/>
          </a:p>
        </p:txBody>
      </p:sp>
      <p:sp>
        <p:nvSpPr>
          <p:cNvPr id="3" name="Marcador de contenido 2">
            <a:extLst>
              <a:ext uri="{FF2B5EF4-FFF2-40B4-BE49-F238E27FC236}">
                <a16:creationId xmlns:a16="http://schemas.microsoft.com/office/drawing/2014/main" id="{536D3E94-0EA9-D2B5-382C-DD622F949B63}"/>
              </a:ext>
            </a:extLst>
          </p:cNvPr>
          <p:cNvSpPr>
            <a:spLocks noGrp="1"/>
          </p:cNvSpPr>
          <p:nvPr>
            <p:ph idx="1"/>
          </p:nvPr>
        </p:nvSpPr>
        <p:spPr>
          <a:xfrm>
            <a:off x="838200" y="2419985"/>
            <a:ext cx="10515600" cy="4351338"/>
          </a:xfrm>
        </p:spPr>
        <p:txBody>
          <a:bodyPr>
            <a:noAutofit/>
          </a:bodyPr>
          <a:lstStyle/>
          <a:p>
            <a:r>
              <a:rPr lang="es-ES" sz="2000" dirty="0"/>
              <a:t>Contratación de consultores para fines de ejecutar cargos de promotores de salud para Clínicas VICITS de Metapán y Santa Rosa de Lima.</a:t>
            </a:r>
          </a:p>
          <a:p>
            <a:r>
              <a:rPr lang="es-ES" sz="2000" dirty="0"/>
              <a:t>Programa de gestión de la calidad de laboratorio clínico</a:t>
            </a:r>
          </a:p>
          <a:p>
            <a:r>
              <a:rPr lang="es-ES" sz="2000" dirty="0"/>
              <a:t>Financiamiento en reuniones de coordinación con Organizaciones Basadas en la Fe y de Base Comunitaria.</a:t>
            </a:r>
          </a:p>
          <a:p>
            <a:r>
              <a:rPr lang="es-ES" sz="2000" dirty="0"/>
              <a:t>Financiamiento para asesoría técnica en implementación de PrEP, </a:t>
            </a:r>
            <a:r>
              <a:rPr lang="es-ES" sz="2000" dirty="0" err="1"/>
              <a:t>autoprueba</a:t>
            </a:r>
            <a:r>
              <a:rPr lang="es-ES" sz="2000" dirty="0"/>
              <a:t> de VIH, cáncer cérvico-uterino en mujeres con VIH, encuesta de farmacorresistencia.</a:t>
            </a:r>
          </a:p>
          <a:p>
            <a:r>
              <a:rPr lang="es-ES" sz="2000" dirty="0"/>
              <a:t>Financiamiento de transporte para realizar monitoreo conjunto con Unidad del Programa de ITS/VIH a niveles locales, SIBASI, regionales.</a:t>
            </a:r>
            <a:endParaRPr lang="en-US" sz="2000" dirty="0"/>
          </a:p>
        </p:txBody>
      </p:sp>
      <p:pic>
        <p:nvPicPr>
          <p:cNvPr id="4" name="Imagen 3">
            <a:extLst>
              <a:ext uri="{FF2B5EF4-FFF2-40B4-BE49-F238E27FC236}">
                <a16:creationId xmlns:a16="http://schemas.microsoft.com/office/drawing/2014/main" id="{CBCA92C7-A38E-B457-4334-AE17BD33EE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20702" y="106754"/>
            <a:ext cx="2966279" cy="1015609"/>
          </a:xfrm>
          <a:prstGeom prst="rect">
            <a:avLst/>
          </a:prstGeom>
        </p:spPr>
      </p:pic>
    </p:spTree>
    <p:extLst>
      <p:ext uri="{BB962C8B-B14F-4D97-AF65-F5344CB8AC3E}">
        <p14:creationId xmlns:p14="http://schemas.microsoft.com/office/powerpoint/2010/main" val="1575526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79B17-9A57-4B1C-2A2C-6006F5FB8037}"/>
            </a:ext>
          </a:extLst>
        </p:cNvPr>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C7B31F05-660B-6AC7-7451-821DEC90137F}"/>
              </a:ext>
            </a:extLst>
          </p:cNvPr>
          <p:cNvCxnSpPr/>
          <p:nvPr/>
        </p:nvCxnSpPr>
        <p:spPr>
          <a:xfrm>
            <a:off x="5590903" y="1079863"/>
            <a:ext cx="0" cy="5259977"/>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6" name="Conector recto 5">
            <a:extLst>
              <a:ext uri="{FF2B5EF4-FFF2-40B4-BE49-F238E27FC236}">
                <a16:creationId xmlns:a16="http://schemas.microsoft.com/office/drawing/2014/main" id="{B0060C18-8811-B0DA-C76B-005EA2EC8F96}"/>
              </a:ext>
            </a:extLst>
          </p:cNvPr>
          <p:cNvCxnSpPr>
            <a:cxnSpLocks/>
          </p:cNvCxnSpPr>
          <p:nvPr/>
        </p:nvCxnSpPr>
        <p:spPr>
          <a:xfrm>
            <a:off x="4042954" y="1580606"/>
            <a:ext cx="1547949"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7E2CFC20-F319-6EE3-B660-49C739A229C2}"/>
              </a:ext>
            </a:extLst>
          </p:cNvPr>
          <p:cNvCxnSpPr>
            <a:cxnSpLocks/>
          </p:cNvCxnSpPr>
          <p:nvPr/>
        </p:nvCxnSpPr>
        <p:spPr>
          <a:xfrm>
            <a:off x="2778034" y="3213498"/>
            <a:ext cx="2812869"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3" name="Conector recto 22">
            <a:extLst>
              <a:ext uri="{FF2B5EF4-FFF2-40B4-BE49-F238E27FC236}">
                <a16:creationId xmlns:a16="http://schemas.microsoft.com/office/drawing/2014/main" id="{DCBB3B6A-C700-0E14-29DB-7CE29EB1E4BE}"/>
              </a:ext>
            </a:extLst>
          </p:cNvPr>
          <p:cNvCxnSpPr>
            <a:cxnSpLocks/>
          </p:cNvCxnSpPr>
          <p:nvPr/>
        </p:nvCxnSpPr>
        <p:spPr>
          <a:xfrm>
            <a:off x="5590903" y="2444932"/>
            <a:ext cx="1599656"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F200CBA1-9F24-B535-9678-4954C533FEB1}"/>
              </a:ext>
            </a:extLst>
          </p:cNvPr>
          <p:cNvCxnSpPr>
            <a:cxnSpLocks/>
          </p:cNvCxnSpPr>
          <p:nvPr/>
        </p:nvCxnSpPr>
        <p:spPr>
          <a:xfrm>
            <a:off x="5627368" y="3992917"/>
            <a:ext cx="1949089"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9" name="Conector recto 28">
            <a:extLst>
              <a:ext uri="{FF2B5EF4-FFF2-40B4-BE49-F238E27FC236}">
                <a16:creationId xmlns:a16="http://schemas.microsoft.com/office/drawing/2014/main" id="{146913DA-9AEA-F7DE-F9CA-6F11FA9FFF3D}"/>
              </a:ext>
            </a:extLst>
          </p:cNvPr>
          <p:cNvCxnSpPr>
            <a:cxnSpLocks/>
            <a:stCxn id="15" idx="3"/>
          </p:cNvCxnSpPr>
          <p:nvPr/>
        </p:nvCxnSpPr>
        <p:spPr>
          <a:xfrm flipV="1">
            <a:off x="2762250" y="5860905"/>
            <a:ext cx="2680607" cy="25539"/>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pic>
        <p:nvPicPr>
          <p:cNvPr id="4" name="Imagen 3">
            <a:extLst>
              <a:ext uri="{FF2B5EF4-FFF2-40B4-BE49-F238E27FC236}">
                <a16:creationId xmlns:a16="http://schemas.microsoft.com/office/drawing/2014/main" id="{025FC4B6-DCEB-8B88-42EE-D5A5A8D20E81}"/>
              </a:ext>
            </a:extLst>
          </p:cNvPr>
          <p:cNvPicPr>
            <a:picLocks noChangeAspect="1"/>
          </p:cNvPicPr>
          <p:nvPr/>
        </p:nvPicPr>
        <p:blipFill>
          <a:blip r:embed="rId2"/>
          <a:srcRect l="25286" t="18031" r="8857" b="23936"/>
          <a:stretch/>
        </p:blipFill>
        <p:spPr>
          <a:xfrm>
            <a:off x="66042" y="727202"/>
            <a:ext cx="4383494" cy="2172751"/>
          </a:xfrm>
          <a:prstGeom prst="rect">
            <a:avLst/>
          </a:prstGeom>
        </p:spPr>
      </p:pic>
      <p:pic>
        <p:nvPicPr>
          <p:cNvPr id="7" name="Imagen 6">
            <a:extLst>
              <a:ext uri="{FF2B5EF4-FFF2-40B4-BE49-F238E27FC236}">
                <a16:creationId xmlns:a16="http://schemas.microsoft.com/office/drawing/2014/main" id="{FAE637D8-1B55-06C9-A64D-333D8C53E503}"/>
              </a:ext>
            </a:extLst>
          </p:cNvPr>
          <p:cNvPicPr>
            <a:picLocks noChangeAspect="1"/>
          </p:cNvPicPr>
          <p:nvPr/>
        </p:nvPicPr>
        <p:blipFill>
          <a:blip r:embed="rId3"/>
          <a:srcRect l="19858" t="20698" r="21285" b="9333"/>
          <a:stretch/>
        </p:blipFill>
        <p:spPr>
          <a:xfrm>
            <a:off x="7019107" y="508778"/>
            <a:ext cx="4319451" cy="2888371"/>
          </a:xfrm>
          <a:prstGeom prst="rect">
            <a:avLst/>
          </a:prstGeom>
        </p:spPr>
      </p:pic>
      <p:sp>
        <p:nvSpPr>
          <p:cNvPr id="9" name="CuadroTexto 8">
            <a:extLst>
              <a:ext uri="{FF2B5EF4-FFF2-40B4-BE49-F238E27FC236}">
                <a16:creationId xmlns:a16="http://schemas.microsoft.com/office/drawing/2014/main" id="{F4FA215D-5915-63CE-7FC0-B8BED579CBD5}"/>
              </a:ext>
            </a:extLst>
          </p:cNvPr>
          <p:cNvSpPr txBox="1"/>
          <p:nvPr/>
        </p:nvSpPr>
        <p:spPr>
          <a:xfrm>
            <a:off x="5627368" y="1952964"/>
            <a:ext cx="1109255" cy="369332"/>
          </a:xfrm>
          <a:prstGeom prst="rect">
            <a:avLst/>
          </a:prstGeom>
          <a:solidFill>
            <a:schemeClr val="accent1">
              <a:lumMod val="20000"/>
              <a:lumOff val="80000"/>
            </a:schemeClr>
          </a:solidFill>
        </p:spPr>
        <p:txBody>
          <a:bodyPr wrap="square" rtlCol="0">
            <a:spAutoFit/>
          </a:bodyPr>
          <a:lstStyle/>
          <a:p>
            <a:r>
              <a:rPr lang="es-SV" b="1" dirty="0"/>
              <a:t>7 de feb.</a:t>
            </a:r>
            <a:endParaRPr lang="en-US" b="1" dirty="0"/>
          </a:p>
        </p:txBody>
      </p:sp>
      <p:pic>
        <p:nvPicPr>
          <p:cNvPr id="12" name="Imagen 11">
            <a:extLst>
              <a:ext uri="{FF2B5EF4-FFF2-40B4-BE49-F238E27FC236}">
                <a16:creationId xmlns:a16="http://schemas.microsoft.com/office/drawing/2014/main" id="{6903BC1F-6434-DA58-C0AB-B47122654536}"/>
              </a:ext>
            </a:extLst>
          </p:cNvPr>
          <p:cNvPicPr>
            <a:picLocks noChangeAspect="1"/>
          </p:cNvPicPr>
          <p:nvPr/>
        </p:nvPicPr>
        <p:blipFill>
          <a:blip r:embed="rId4"/>
          <a:srcRect l="9571" t="23049" r="34715" b="18030"/>
          <a:stretch/>
        </p:blipFill>
        <p:spPr>
          <a:xfrm>
            <a:off x="7576457" y="3890418"/>
            <a:ext cx="3666309" cy="2181002"/>
          </a:xfrm>
          <a:prstGeom prst="rect">
            <a:avLst/>
          </a:prstGeom>
        </p:spPr>
      </p:pic>
      <p:pic>
        <p:nvPicPr>
          <p:cNvPr id="15" name="Imagen 14">
            <a:extLst>
              <a:ext uri="{FF2B5EF4-FFF2-40B4-BE49-F238E27FC236}">
                <a16:creationId xmlns:a16="http://schemas.microsoft.com/office/drawing/2014/main" id="{B855239A-F9D3-452B-FB67-81140E67A457}"/>
              </a:ext>
            </a:extLst>
          </p:cNvPr>
          <p:cNvPicPr>
            <a:picLocks noChangeAspect="1"/>
          </p:cNvPicPr>
          <p:nvPr/>
        </p:nvPicPr>
        <p:blipFill>
          <a:blip r:embed="rId5"/>
          <a:srcRect l="19500" t="11833" r="20875" b="12667"/>
          <a:stretch/>
        </p:blipFill>
        <p:spPr>
          <a:xfrm>
            <a:off x="284907" y="5004182"/>
            <a:ext cx="2477343" cy="1764523"/>
          </a:xfrm>
          <a:prstGeom prst="rect">
            <a:avLst/>
          </a:prstGeom>
        </p:spPr>
      </p:pic>
      <p:sp>
        <p:nvSpPr>
          <p:cNvPr id="19" name="CuadroTexto 18">
            <a:extLst>
              <a:ext uri="{FF2B5EF4-FFF2-40B4-BE49-F238E27FC236}">
                <a16:creationId xmlns:a16="http://schemas.microsoft.com/office/drawing/2014/main" id="{D299864D-9D12-4E84-94C0-D2901DE116A3}"/>
              </a:ext>
            </a:extLst>
          </p:cNvPr>
          <p:cNvSpPr txBox="1"/>
          <p:nvPr/>
        </p:nvSpPr>
        <p:spPr>
          <a:xfrm>
            <a:off x="3011535" y="5395947"/>
            <a:ext cx="2431322" cy="338554"/>
          </a:xfrm>
          <a:prstGeom prst="rect">
            <a:avLst/>
          </a:prstGeom>
          <a:solidFill>
            <a:schemeClr val="accent1">
              <a:lumMod val="20000"/>
              <a:lumOff val="80000"/>
            </a:schemeClr>
          </a:solidFill>
        </p:spPr>
        <p:txBody>
          <a:bodyPr wrap="square">
            <a:spAutoFit/>
          </a:bodyPr>
          <a:lstStyle/>
          <a:p>
            <a:r>
              <a:rPr lang="es-SV" sz="1600" b="1" dirty="0" err="1"/>
              <a:t>Waiver</a:t>
            </a:r>
            <a:r>
              <a:rPr lang="es-SV" sz="1600" b="1" dirty="0"/>
              <a:t> al 10 de febrero</a:t>
            </a:r>
            <a:endParaRPr lang="en-US" sz="1600" b="1" dirty="0"/>
          </a:p>
        </p:txBody>
      </p:sp>
      <p:pic>
        <p:nvPicPr>
          <p:cNvPr id="24" name="Imagen 23">
            <a:extLst>
              <a:ext uri="{FF2B5EF4-FFF2-40B4-BE49-F238E27FC236}">
                <a16:creationId xmlns:a16="http://schemas.microsoft.com/office/drawing/2014/main" id="{68B37E74-64B9-3657-7011-36CDFEF617F6}"/>
              </a:ext>
            </a:extLst>
          </p:cNvPr>
          <p:cNvPicPr>
            <a:picLocks noChangeAspect="1"/>
          </p:cNvPicPr>
          <p:nvPr/>
        </p:nvPicPr>
        <p:blipFill>
          <a:blip r:embed="rId6"/>
          <a:srcRect l="26340" t="22381" r="26607" b="10953"/>
          <a:stretch/>
        </p:blipFill>
        <p:spPr>
          <a:xfrm>
            <a:off x="687982" y="2839687"/>
            <a:ext cx="2129238" cy="1893466"/>
          </a:xfrm>
          <a:prstGeom prst="rect">
            <a:avLst/>
          </a:prstGeom>
        </p:spPr>
      </p:pic>
      <p:sp>
        <p:nvSpPr>
          <p:cNvPr id="31" name="CuadroTexto 30">
            <a:extLst>
              <a:ext uri="{FF2B5EF4-FFF2-40B4-BE49-F238E27FC236}">
                <a16:creationId xmlns:a16="http://schemas.microsoft.com/office/drawing/2014/main" id="{6975E30B-0483-DCAA-FC6D-832C7EA2DC80}"/>
              </a:ext>
            </a:extLst>
          </p:cNvPr>
          <p:cNvSpPr txBox="1"/>
          <p:nvPr/>
        </p:nvSpPr>
        <p:spPr>
          <a:xfrm>
            <a:off x="5776504" y="3572336"/>
            <a:ext cx="1599656" cy="369332"/>
          </a:xfrm>
          <a:prstGeom prst="rect">
            <a:avLst/>
          </a:prstGeom>
          <a:solidFill>
            <a:schemeClr val="accent1">
              <a:lumMod val="20000"/>
              <a:lumOff val="80000"/>
            </a:schemeClr>
          </a:solidFill>
        </p:spPr>
        <p:txBody>
          <a:bodyPr wrap="square" rtlCol="0">
            <a:spAutoFit/>
          </a:bodyPr>
          <a:lstStyle/>
          <a:p>
            <a:r>
              <a:rPr lang="es-SV" b="1" dirty="0"/>
              <a:t>20 de feb.</a:t>
            </a:r>
            <a:endParaRPr lang="en-US" b="1" dirty="0"/>
          </a:p>
        </p:txBody>
      </p:sp>
      <p:pic>
        <p:nvPicPr>
          <p:cNvPr id="2" name="Imagen 1">
            <a:extLst>
              <a:ext uri="{FF2B5EF4-FFF2-40B4-BE49-F238E27FC236}">
                <a16:creationId xmlns:a16="http://schemas.microsoft.com/office/drawing/2014/main" id="{CC6445C2-A714-9C16-1901-FF241E28C33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664190" y="106754"/>
            <a:ext cx="1122791" cy="384427"/>
          </a:xfrm>
          <a:prstGeom prst="rect">
            <a:avLst/>
          </a:prstGeom>
        </p:spPr>
      </p:pic>
    </p:spTree>
    <p:extLst>
      <p:ext uri="{BB962C8B-B14F-4D97-AF65-F5344CB8AC3E}">
        <p14:creationId xmlns:p14="http://schemas.microsoft.com/office/powerpoint/2010/main" val="2760484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E1C96-505A-3951-F0F9-54A1E120480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2434E8B-0965-DDBC-D8C8-D9C3CB700142}"/>
              </a:ext>
            </a:extLst>
          </p:cNvPr>
          <p:cNvSpPr>
            <a:spLocks noGrp="1"/>
          </p:cNvSpPr>
          <p:nvPr>
            <p:ph type="title"/>
          </p:nvPr>
        </p:nvSpPr>
        <p:spPr/>
        <p:txBody>
          <a:bodyPr/>
          <a:lstStyle/>
          <a:p>
            <a:r>
              <a:rPr lang="es-SV" dirty="0" err="1"/>
              <a:t>Waiver</a:t>
            </a:r>
            <a:r>
              <a:rPr lang="es-SV" dirty="0"/>
              <a:t> al 10 de febrero</a:t>
            </a:r>
            <a:endParaRPr lang="en-US" dirty="0"/>
          </a:p>
        </p:txBody>
      </p:sp>
      <p:sp>
        <p:nvSpPr>
          <p:cNvPr id="3" name="Estrella: 5 puntas 2">
            <a:hlinkClick r:id="rId2"/>
            <a:extLst>
              <a:ext uri="{FF2B5EF4-FFF2-40B4-BE49-F238E27FC236}">
                <a16:creationId xmlns:a16="http://schemas.microsoft.com/office/drawing/2014/main" id="{8AE7CD4A-8B54-424E-111E-0EF7A877696F}"/>
              </a:ext>
            </a:extLst>
          </p:cNvPr>
          <p:cNvSpPr/>
          <p:nvPr/>
        </p:nvSpPr>
        <p:spPr>
          <a:xfrm>
            <a:off x="4560570" y="3280410"/>
            <a:ext cx="2343150" cy="132556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7CCA15D-652B-9870-DBC6-04737CC947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0702" y="106754"/>
            <a:ext cx="2966279" cy="1015609"/>
          </a:xfrm>
          <a:prstGeom prst="rect">
            <a:avLst/>
          </a:prstGeom>
        </p:spPr>
      </p:pic>
    </p:spTree>
    <p:extLst>
      <p:ext uri="{BB962C8B-B14F-4D97-AF65-F5344CB8AC3E}">
        <p14:creationId xmlns:p14="http://schemas.microsoft.com/office/powerpoint/2010/main" val="1652759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F326E-55F1-21C1-5F34-A181DC57D29D}"/>
            </a:ext>
          </a:extLst>
        </p:cNvPr>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BCBCFE07-76F1-7F80-C25A-9FC847E6495C}"/>
              </a:ext>
            </a:extLst>
          </p:cNvPr>
          <p:cNvCxnSpPr/>
          <p:nvPr/>
        </p:nvCxnSpPr>
        <p:spPr>
          <a:xfrm>
            <a:off x="5590903" y="1079863"/>
            <a:ext cx="0" cy="5259977"/>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6" name="Conector recto 5">
            <a:extLst>
              <a:ext uri="{FF2B5EF4-FFF2-40B4-BE49-F238E27FC236}">
                <a16:creationId xmlns:a16="http://schemas.microsoft.com/office/drawing/2014/main" id="{63987C38-A024-CB1D-95D3-0CCA9E4427CD}"/>
              </a:ext>
            </a:extLst>
          </p:cNvPr>
          <p:cNvCxnSpPr>
            <a:cxnSpLocks/>
          </p:cNvCxnSpPr>
          <p:nvPr/>
        </p:nvCxnSpPr>
        <p:spPr>
          <a:xfrm>
            <a:off x="4042954" y="1580606"/>
            <a:ext cx="1547949"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7E6A4589-7B1F-D79F-B25F-CC1480ECF19B}"/>
              </a:ext>
            </a:extLst>
          </p:cNvPr>
          <p:cNvCxnSpPr>
            <a:cxnSpLocks/>
          </p:cNvCxnSpPr>
          <p:nvPr/>
        </p:nvCxnSpPr>
        <p:spPr>
          <a:xfrm>
            <a:off x="2629988" y="4432698"/>
            <a:ext cx="2812869"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3" name="Conector recto 22">
            <a:extLst>
              <a:ext uri="{FF2B5EF4-FFF2-40B4-BE49-F238E27FC236}">
                <a16:creationId xmlns:a16="http://schemas.microsoft.com/office/drawing/2014/main" id="{18C9D03C-0E33-D764-533E-C595C52AF5E1}"/>
              </a:ext>
            </a:extLst>
          </p:cNvPr>
          <p:cNvCxnSpPr>
            <a:cxnSpLocks/>
          </p:cNvCxnSpPr>
          <p:nvPr/>
        </p:nvCxnSpPr>
        <p:spPr>
          <a:xfrm>
            <a:off x="5590903" y="2444932"/>
            <a:ext cx="1599656"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8334406A-8E3C-7942-CCD4-79780D2E34B8}"/>
              </a:ext>
            </a:extLst>
          </p:cNvPr>
          <p:cNvCxnSpPr>
            <a:cxnSpLocks/>
          </p:cNvCxnSpPr>
          <p:nvPr/>
        </p:nvCxnSpPr>
        <p:spPr>
          <a:xfrm>
            <a:off x="5653495" y="4558974"/>
            <a:ext cx="1104356"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9" name="Conector recto 28">
            <a:extLst>
              <a:ext uri="{FF2B5EF4-FFF2-40B4-BE49-F238E27FC236}">
                <a16:creationId xmlns:a16="http://schemas.microsoft.com/office/drawing/2014/main" id="{0D2496E3-9CD3-519A-4F97-3A297C01F1FF}"/>
              </a:ext>
            </a:extLst>
          </p:cNvPr>
          <p:cNvCxnSpPr>
            <a:cxnSpLocks/>
          </p:cNvCxnSpPr>
          <p:nvPr/>
        </p:nvCxnSpPr>
        <p:spPr>
          <a:xfrm flipV="1">
            <a:off x="2762250" y="5860905"/>
            <a:ext cx="2680607" cy="25539"/>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sp>
        <p:nvSpPr>
          <p:cNvPr id="19" name="CuadroTexto 18">
            <a:extLst>
              <a:ext uri="{FF2B5EF4-FFF2-40B4-BE49-F238E27FC236}">
                <a16:creationId xmlns:a16="http://schemas.microsoft.com/office/drawing/2014/main" id="{58D70073-2D84-F27B-C5D2-8F6B2288305C}"/>
              </a:ext>
            </a:extLst>
          </p:cNvPr>
          <p:cNvSpPr txBox="1"/>
          <p:nvPr/>
        </p:nvSpPr>
        <p:spPr>
          <a:xfrm>
            <a:off x="5653495" y="2054972"/>
            <a:ext cx="1547948" cy="338554"/>
          </a:xfrm>
          <a:prstGeom prst="rect">
            <a:avLst/>
          </a:prstGeom>
          <a:solidFill>
            <a:schemeClr val="accent1">
              <a:lumMod val="20000"/>
              <a:lumOff val="80000"/>
            </a:schemeClr>
          </a:solidFill>
        </p:spPr>
        <p:txBody>
          <a:bodyPr wrap="square">
            <a:spAutoFit/>
          </a:bodyPr>
          <a:lstStyle/>
          <a:p>
            <a:r>
              <a:rPr lang="es-SV" sz="1600" b="1" dirty="0"/>
              <a:t>21 de febrero</a:t>
            </a:r>
            <a:endParaRPr lang="en-US" sz="1600" b="1" dirty="0"/>
          </a:p>
        </p:txBody>
      </p:sp>
      <p:sp>
        <p:nvSpPr>
          <p:cNvPr id="31" name="CuadroTexto 30">
            <a:extLst>
              <a:ext uri="{FF2B5EF4-FFF2-40B4-BE49-F238E27FC236}">
                <a16:creationId xmlns:a16="http://schemas.microsoft.com/office/drawing/2014/main" id="{83D33DC3-6936-1A2B-0B09-2160D9FAFB10}"/>
              </a:ext>
            </a:extLst>
          </p:cNvPr>
          <p:cNvSpPr txBox="1"/>
          <p:nvPr/>
        </p:nvSpPr>
        <p:spPr>
          <a:xfrm>
            <a:off x="3917224" y="1175128"/>
            <a:ext cx="1599656" cy="369332"/>
          </a:xfrm>
          <a:prstGeom prst="rect">
            <a:avLst/>
          </a:prstGeom>
          <a:solidFill>
            <a:schemeClr val="accent1">
              <a:lumMod val="20000"/>
              <a:lumOff val="80000"/>
            </a:schemeClr>
          </a:solidFill>
        </p:spPr>
        <p:txBody>
          <a:bodyPr wrap="square" rtlCol="0">
            <a:spAutoFit/>
          </a:bodyPr>
          <a:lstStyle/>
          <a:p>
            <a:r>
              <a:rPr lang="es-SV" b="1" dirty="0"/>
              <a:t>13 de feb.</a:t>
            </a:r>
            <a:endParaRPr lang="en-US" b="1" dirty="0"/>
          </a:p>
        </p:txBody>
      </p:sp>
      <p:sp>
        <p:nvSpPr>
          <p:cNvPr id="5" name="CuadroTexto 4">
            <a:extLst>
              <a:ext uri="{FF2B5EF4-FFF2-40B4-BE49-F238E27FC236}">
                <a16:creationId xmlns:a16="http://schemas.microsoft.com/office/drawing/2014/main" id="{5769C393-CA84-A2A1-A0B5-AA66528CD6E8}"/>
              </a:ext>
            </a:extLst>
          </p:cNvPr>
          <p:cNvSpPr txBox="1"/>
          <p:nvPr/>
        </p:nvSpPr>
        <p:spPr>
          <a:xfrm>
            <a:off x="-105045" y="87845"/>
            <a:ext cx="3907970" cy="3309304"/>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
            </a:pPr>
            <a:r>
              <a:rPr lang="es-SV" sz="1400" b="1" kern="100" dirty="0">
                <a:effectLst/>
                <a:latin typeface="Calibri" panose="020F0502020204030204" pitchFamily="34" charset="0"/>
                <a:ea typeface="Calibri" panose="020F0502020204030204" pitchFamily="34" charset="0"/>
                <a:cs typeface="Times New Roman" panose="02020603050405020304" pitchFamily="18" charset="0"/>
              </a:rPr>
              <a:t>ICAP no dejaron de laborar, solamente estuvieron esperando instrucciones de Estados Unidos para la reestructuración de los planes de trabajo y una reactivación escalonada de actividades</a:t>
            </a:r>
            <a:r>
              <a:rPr lang="es-SV"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es-SV" sz="1400" b="1" kern="100" dirty="0">
                <a:effectLst/>
                <a:latin typeface="Calibri" panose="020F0502020204030204" pitchFamily="34" charset="0"/>
                <a:ea typeface="Calibri" panose="020F0502020204030204" pitchFamily="34" charset="0"/>
                <a:cs typeface="Times New Roman" panose="02020603050405020304" pitchFamily="18" charset="0"/>
              </a:rPr>
              <a:t>Van a estar acompañando en la implementación de aspectos que contempla la última comunicación de PEPFAR relativos a cuidado y tratamiento</a:t>
            </a:r>
            <a:r>
              <a:rPr lang="es-SV" sz="1400" kern="100" dirty="0">
                <a:effectLst/>
                <a:latin typeface="Calibri" panose="020F0502020204030204" pitchFamily="34" charset="0"/>
                <a:ea typeface="Calibri" panose="020F0502020204030204" pitchFamily="34" charset="0"/>
                <a:cs typeface="Times New Roman" panose="02020603050405020304" pitchFamily="18" charset="0"/>
              </a:rPr>
              <a:t> y les indicaron no involucrarse directamente con actividades de prevención porque no están contempladas en el anuncio de PEPFAR, más que todo con poblaciones clave. Los planes de trabajo se continúan revisando globalmente hasta el 19 de abril.</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B4BE53E7-DBF7-C2D9-2638-69FB76B78D5D}"/>
              </a:ext>
            </a:extLst>
          </p:cNvPr>
          <p:cNvSpPr txBox="1"/>
          <p:nvPr/>
        </p:nvSpPr>
        <p:spPr>
          <a:xfrm>
            <a:off x="7378881" y="429817"/>
            <a:ext cx="4593771" cy="2450094"/>
          </a:xfrm>
          <a:prstGeom prst="rect">
            <a:avLst/>
          </a:prstGeom>
          <a:noFill/>
        </p:spPr>
        <p:txBody>
          <a:bodyPr wrap="square">
            <a:spAutoFit/>
          </a:bodyPr>
          <a:lstStyle/>
          <a:p>
            <a:pPr indent="0" algn="just">
              <a:lnSpc>
                <a:spcPct val="107000"/>
              </a:lnSpc>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Las Clínicas de Vigilancia Centinela (VICITS, por sus siglas en inglés) donde se brindan los servicios de prevención están funcionando, pero los 36 promotores contratados con fondos de USAID/</a:t>
            </a: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 Programa Regional de VIH-Universidad del Valle de Guatemala (UVG)</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solo recontrataron 11 para apoyar la navegación de los servicios de PrEP.</a:t>
            </a:r>
            <a:endPar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EB5B5897-AB9D-F7BA-F515-4C2D4CA66851}"/>
              </a:ext>
            </a:extLst>
          </p:cNvPr>
          <p:cNvSpPr txBox="1"/>
          <p:nvPr/>
        </p:nvSpPr>
        <p:spPr>
          <a:xfrm>
            <a:off x="6846569" y="3397149"/>
            <a:ext cx="5434147" cy="2975558"/>
          </a:xfrm>
          <a:prstGeom prst="rect">
            <a:avLst/>
          </a:prstGeom>
          <a:noFill/>
        </p:spPr>
        <p:txBody>
          <a:bodyPr wrap="square">
            <a:spAutoFit/>
          </a:bodyPr>
          <a:lstStyle/>
          <a:p>
            <a:pPr marL="342900" lvl="0" indent="-342900">
              <a:lnSpc>
                <a:spcPct val="107000"/>
              </a:lnSpc>
              <a:spcAft>
                <a:spcPts val="800"/>
              </a:spcAft>
              <a:buFont typeface="Wingdings" panose="05000000000000000000" pitchFamily="2" charset="2"/>
              <a:buChar char=""/>
            </a:pPr>
            <a:r>
              <a:rPr lang="es-SV" sz="1200" kern="100" dirty="0">
                <a:latin typeface="Calibri" panose="020F0502020204030204" pitchFamily="34" charset="0"/>
                <a:ea typeface="Calibri" panose="020F0502020204030204" pitchFamily="34" charset="0"/>
                <a:cs typeface="Times New Roman" panose="02020603050405020304" pitchFamily="18" charset="0"/>
              </a:rPr>
              <a:t>E</a:t>
            </a:r>
            <a:r>
              <a:rPr lang="es-SV" sz="1200" kern="100" dirty="0">
                <a:effectLst/>
                <a:latin typeface="Calibri" panose="020F0502020204030204" pitchFamily="34" charset="0"/>
                <a:ea typeface="Calibri" panose="020F0502020204030204" pitchFamily="34" charset="0"/>
                <a:cs typeface="Times New Roman" panose="02020603050405020304" pitchFamily="18" charset="0"/>
              </a:rPr>
              <a:t>l proyecto USAID/Servicios de Prevención en VIH/PASMO </a:t>
            </a:r>
            <a:r>
              <a:rPr lang="es-SV"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continua en pausa</a:t>
            </a:r>
            <a:r>
              <a:rPr lang="es-SV" sz="1200" kern="100" dirty="0">
                <a:effectLst/>
                <a:latin typeface="Calibri" panose="020F0502020204030204" pitchFamily="34" charset="0"/>
                <a:ea typeface="Calibri" panose="020F0502020204030204" pitchFamily="34" charset="0"/>
                <a:cs typeface="Times New Roman" panose="02020603050405020304" pitchFamily="18" charset="0"/>
              </a:rPr>
              <a:t>, ellos tenían contratados 20 Recursos Humanos, que tenían a cargo en el sector privado:</a:t>
            </a:r>
          </a:p>
          <a:p>
            <a:pPr marL="342900" lvl="0" indent="-342900">
              <a:lnSpc>
                <a:spcPct val="107000"/>
              </a:lnSpc>
              <a:spcAft>
                <a:spcPts val="800"/>
              </a:spcAft>
              <a:buFont typeface="Times New Roman" panose="02020603050405020304" pitchFamily="18" charset="0"/>
              <a:buChar char="•"/>
              <a:tabLst>
                <a:tab pos="457200" algn="l"/>
              </a:tabLst>
            </a:pPr>
            <a:r>
              <a:rPr lang="es-SV" sz="1200" kern="100" dirty="0">
                <a:effectLst/>
                <a:latin typeface="Calibri" panose="020F0502020204030204" pitchFamily="34" charset="0"/>
                <a:ea typeface="Calibri" panose="020F0502020204030204" pitchFamily="34" charset="0"/>
                <a:cs typeface="Times New Roman" panose="02020603050405020304" pitchFamily="18" charset="0"/>
              </a:rPr>
              <a:t>La previsión de PrEP y de todas las actividades de prevención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s-GT" sz="1200" kern="100" dirty="0">
                <a:effectLst/>
                <a:latin typeface="Calibri" panose="020F0502020204030204" pitchFamily="34" charset="0"/>
                <a:ea typeface="Calibri" panose="020F0502020204030204" pitchFamily="34" charset="0"/>
                <a:cs typeface="Times New Roman" panose="02020603050405020304" pitchFamily="18" charset="0"/>
              </a:rPr>
              <a:t>Campañas de generación de demanda de Prueba de VIH, Autoprueba de VIH, PrEP,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s-GT" sz="1200" kern="100" dirty="0">
                <a:effectLst/>
                <a:latin typeface="Calibri" panose="020F0502020204030204" pitchFamily="34" charset="0"/>
                <a:ea typeface="Calibri" panose="020F0502020204030204" pitchFamily="34" charset="0"/>
                <a:cs typeface="Times New Roman" panose="02020603050405020304" pitchFamily="18" charset="0"/>
              </a:rPr>
              <a:t>Campaña I=I</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s-SV" sz="1200" kern="100" dirty="0">
                <a:effectLst/>
                <a:latin typeface="Calibri" panose="020F0502020204030204" pitchFamily="34" charset="0"/>
                <a:ea typeface="Calibri" panose="020F0502020204030204" pitchFamily="34" charset="0"/>
                <a:cs typeface="Times New Roman" panose="02020603050405020304" pitchFamily="18" charset="0"/>
              </a:rPr>
              <a:t>Autoprueba</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s-SV" sz="1200" kern="100" dirty="0">
                <a:effectLst/>
                <a:latin typeface="Calibri" panose="020F0502020204030204" pitchFamily="34" charset="0"/>
                <a:ea typeface="Calibri" panose="020F0502020204030204" pitchFamily="34" charset="0"/>
                <a:cs typeface="Times New Roman" panose="02020603050405020304" pitchFamily="18" charset="0"/>
              </a:rPr>
              <a:t>Atención de migrantes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s-SV" sz="1200" kern="100" dirty="0">
                <a:effectLst/>
                <a:latin typeface="Calibri" panose="020F0502020204030204" pitchFamily="34" charset="0"/>
                <a:ea typeface="Calibri" panose="020F0502020204030204" pitchFamily="34" charset="0"/>
                <a:cs typeface="Times New Roman" panose="02020603050405020304" pitchFamily="18" charset="0"/>
              </a:rPr>
              <a:t>Diferentes estudios de comportamiento para el diseño de nuevas estrategias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9C0CDF45-A2EF-4E81-779E-B215A25D9300}"/>
              </a:ext>
            </a:extLst>
          </p:cNvPr>
          <p:cNvSpPr txBox="1"/>
          <p:nvPr/>
        </p:nvSpPr>
        <p:spPr>
          <a:xfrm>
            <a:off x="261257" y="4014651"/>
            <a:ext cx="2220685" cy="923330"/>
          </a:xfrm>
          <a:prstGeom prst="rect">
            <a:avLst/>
          </a:prstGeom>
          <a:noFill/>
        </p:spPr>
        <p:txBody>
          <a:bodyPr wrap="square" rtlCol="0">
            <a:spAutoFit/>
          </a:bodyPr>
          <a:lstStyle/>
          <a:p>
            <a:r>
              <a:rPr lang="es-SV" dirty="0"/>
              <a:t>Proyecto FANCAP recibe notificación de cierre</a:t>
            </a:r>
            <a:endParaRPr lang="en-US" dirty="0"/>
          </a:p>
        </p:txBody>
      </p:sp>
      <p:sp>
        <p:nvSpPr>
          <p:cNvPr id="18" name="CuadroTexto 17">
            <a:extLst>
              <a:ext uri="{FF2B5EF4-FFF2-40B4-BE49-F238E27FC236}">
                <a16:creationId xmlns:a16="http://schemas.microsoft.com/office/drawing/2014/main" id="{D8CA775B-2EA4-7343-B959-B134B6F3A6BC}"/>
              </a:ext>
            </a:extLst>
          </p:cNvPr>
          <p:cNvSpPr txBox="1"/>
          <p:nvPr/>
        </p:nvSpPr>
        <p:spPr>
          <a:xfrm>
            <a:off x="3028951" y="4014651"/>
            <a:ext cx="1547948" cy="338554"/>
          </a:xfrm>
          <a:prstGeom prst="rect">
            <a:avLst/>
          </a:prstGeom>
          <a:solidFill>
            <a:schemeClr val="accent1">
              <a:lumMod val="20000"/>
              <a:lumOff val="80000"/>
            </a:schemeClr>
          </a:solidFill>
        </p:spPr>
        <p:txBody>
          <a:bodyPr wrap="square">
            <a:spAutoFit/>
          </a:bodyPr>
          <a:lstStyle/>
          <a:p>
            <a:r>
              <a:rPr lang="es-SV" sz="1600" b="1" dirty="0"/>
              <a:t>27 de febrero</a:t>
            </a:r>
            <a:endParaRPr lang="en-US" sz="1600" b="1" dirty="0"/>
          </a:p>
        </p:txBody>
      </p:sp>
      <p:sp>
        <p:nvSpPr>
          <p:cNvPr id="22" name="CuadroTexto 21">
            <a:extLst>
              <a:ext uri="{FF2B5EF4-FFF2-40B4-BE49-F238E27FC236}">
                <a16:creationId xmlns:a16="http://schemas.microsoft.com/office/drawing/2014/main" id="{70C5350A-836C-0BFD-2ED4-82E5743551CE}"/>
              </a:ext>
            </a:extLst>
          </p:cNvPr>
          <p:cNvSpPr txBox="1"/>
          <p:nvPr/>
        </p:nvSpPr>
        <p:spPr>
          <a:xfrm>
            <a:off x="3181351" y="5428481"/>
            <a:ext cx="1547948" cy="338554"/>
          </a:xfrm>
          <a:prstGeom prst="rect">
            <a:avLst/>
          </a:prstGeom>
          <a:solidFill>
            <a:schemeClr val="accent1">
              <a:lumMod val="20000"/>
              <a:lumOff val="80000"/>
            </a:schemeClr>
          </a:solidFill>
        </p:spPr>
        <p:txBody>
          <a:bodyPr wrap="square">
            <a:spAutoFit/>
          </a:bodyPr>
          <a:lstStyle/>
          <a:p>
            <a:r>
              <a:rPr lang="es-SV" sz="1600" b="1" dirty="0"/>
              <a:t>27 de febrero</a:t>
            </a:r>
            <a:endParaRPr lang="en-US" sz="1600" b="1" dirty="0"/>
          </a:p>
        </p:txBody>
      </p:sp>
      <p:sp>
        <p:nvSpPr>
          <p:cNvPr id="25" name="CuadroTexto 24">
            <a:extLst>
              <a:ext uri="{FF2B5EF4-FFF2-40B4-BE49-F238E27FC236}">
                <a16:creationId xmlns:a16="http://schemas.microsoft.com/office/drawing/2014/main" id="{05C908F9-81B2-D1F5-80B8-9990436C4A71}"/>
              </a:ext>
            </a:extLst>
          </p:cNvPr>
          <p:cNvSpPr txBox="1"/>
          <p:nvPr/>
        </p:nvSpPr>
        <p:spPr>
          <a:xfrm>
            <a:off x="409303" y="5597758"/>
            <a:ext cx="2619648" cy="1200329"/>
          </a:xfrm>
          <a:prstGeom prst="rect">
            <a:avLst/>
          </a:prstGeom>
          <a:noFill/>
        </p:spPr>
        <p:txBody>
          <a:bodyPr wrap="square" rtlCol="0">
            <a:spAutoFit/>
          </a:bodyPr>
          <a:lstStyle/>
          <a:p>
            <a:r>
              <a:rPr lang="es-SV" dirty="0" err="1"/>
              <a:t>ONUSIDA,Ginebra</a:t>
            </a:r>
            <a:r>
              <a:rPr lang="es-SV" dirty="0"/>
              <a:t> recibe notificación de cierre de acuerdo con USAID</a:t>
            </a:r>
            <a:endParaRPr lang="en-US" dirty="0"/>
          </a:p>
        </p:txBody>
      </p:sp>
      <p:pic>
        <p:nvPicPr>
          <p:cNvPr id="2" name="Imagen 1">
            <a:extLst>
              <a:ext uri="{FF2B5EF4-FFF2-40B4-BE49-F238E27FC236}">
                <a16:creationId xmlns:a16="http://schemas.microsoft.com/office/drawing/2014/main" id="{158557D0-8CF0-7FB4-81E1-2704C00F8D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43414" y="106754"/>
            <a:ext cx="943567" cy="323063"/>
          </a:xfrm>
          <a:prstGeom prst="rect">
            <a:avLst/>
          </a:prstGeom>
        </p:spPr>
      </p:pic>
    </p:spTree>
    <p:extLst>
      <p:ext uri="{BB962C8B-B14F-4D97-AF65-F5344CB8AC3E}">
        <p14:creationId xmlns:p14="http://schemas.microsoft.com/office/powerpoint/2010/main" val="3753171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2AD35-DD5F-A408-9C41-DA703135E6C2}"/>
              </a:ext>
            </a:extLst>
          </p:cNvPr>
          <p:cNvSpPr>
            <a:spLocks noGrp="1"/>
          </p:cNvSpPr>
          <p:nvPr>
            <p:ph type="title"/>
          </p:nvPr>
        </p:nvSpPr>
        <p:spPr/>
        <p:txBody>
          <a:bodyPr/>
          <a:lstStyle/>
          <a:p>
            <a:r>
              <a:rPr lang="es-SV" sz="1800" b="1" kern="100" dirty="0">
                <a:effectLst/>
                <a:latin typeface="Calibri" panose="020F0502020204030204" pitchFamily="34" charset="0"/>
                <a:ea typeface="Calibri" panose="020F0502020204030204" pitchFamily="34" charset="0"/>
                <a:cs typeface="Times New Roman" panose="02020603050405020304" pitchFamily="18" charset="0"/>
              </a:rPr>
              <a:t>ORGANIZACIONES DE LA SOCIEDAD CIVIL AFECTADAS, PROYECTOS EN PAUSA</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Marcador de contenido 2">
            <a:extLst>
              <a:ext uri="{FF2B5EF4-FFF2-40B4-BE49-F238E27FC236}">
                <a16:creationId xmlns:a16="http://schemas.microsoft.com/office/drawing/2014/main" id="{96DC9A8F-F037-647C-3645-634312B1DA46}"/>
              </a:ext>
            </a:extLst>
          </p:cNvPr>
          <p:cNvSpPr>
            <a:spLocks noGrp="1"/>
          </p:cNvSpPr>
          <p:nvPr>
            <p:ph idx="1"/>
          </p:nvPr>
        </p:nvSpPr>
        <p:spPr/>
        <p:txBody>
          <a:bodyPr>
            <a:normAutofit/>
          </a:bodyPr>
          <a:lstStyle/>
          <a:p>
            <a:pPr>
              <a:lnSpc>
                <a:spcPct val="107000"/>
              </a:lnSpc>
              <a:spcAft>
                <a:spcPts val="800"/>
              </a:spcAft>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El impacto económico ya venía limitando sus acciones, es difícil hablar de resiliencia para estas organizaciones si ahora se suman las limitaciones impuestas por la suspensión de la subvención de sus proyectos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1.</a:t>
            </a:r>
            <a:r>
              <a:rPr lang="es-SV" sz="1800" b="1" kern="100" dirty="0">
                <a:effectLst/>
                <a:latin typeface="Calibri" panose="020F0502020204030204" pitchFamily="34" charset="0"/>
                <a:ea typeface="Calibri" panose="020F0502020204030204" pitchFamily="34" charset="0"/>
                <a:cs typeface="Times New Roman" panose="02020603050405020304" pitchFamily="18" charset="0"/>
              </a:rPr>
              <a:t>Asociación Entre Amigos</a:t>
            </a: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 población meta: HSH, estaba todo listo para firmar el convenio justo en la semana que se puso en pausa USAID, un proyecto por $ 70,000 dólares/año por 3 años con PASMO,</a:t>
            </a:r>
            <a:r>
              <a:rPr lang="es-SV" sz="1800" kern="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Para personas en peligro de abandono de la TAR y en proceso de recuperación al tratamiento, Capacitar y sensibilizar a familias de personas con nuevo diagnóstico, Promoción y acceso a PreP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2.</a:t>
            </a:r>
            <a:r>
              <a:rPr lang="es-SV" sz="1800" b="1" kern="100" dirty="0">
                <a:effectLst/>
                <a:latin typeface="Calibri" panose="020F0502020204030204" pitchFamily="34" charset="0"/>
                <a:ea typeface="Calibri" panose="020F0502020204030204" pitchFamily="34" charset="0"/>
                <a:cs typeface="Times New Roman" panose="02020603050405020304" pitchFamily="18" charset="0"/>
              </a:rPr>
              <a:t>ASPIDH ARCOIRIS</a:t>
            </a: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 Población meta: personas </a:t>
            </a:r>
            <a:r>
              <a:rPr lang="es-SV" sz="1800" kern="100" dirty="0" err="1">
                <a:effectLst/>
                <a:latin typeface="Calibri" panose="020F0502020204030204" pitchFamily="34" charset="0"/>
                <a:ea typeface="Calibri" panose="020F0502020204030204" pitchFamily="34" charset="0"/>
                <a:cs typeface="Times New Roman" panose="02020603050405020304" pitchFamily="18" charset="0"/>
              </a:rPr>
              <a:t>transSus</a:t>
            </a: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 proyectos solo están enfocados en la defensa de los DDHH, no trabajan en VIH</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3.</a:t>
            </a:r>
            <a:r>
              <a:rPr lang="es-SV" sz="1800" b="1" kern="100" dirty="0">
                <a:effectLst/>
                <a:latin typeface="Calibri" panose="020F0502020204030204" pitchFamily="34" charset="0"/>
                <a:ea typeface="Calibri" panose="020F0502020204030204" pitchFamily="34" charset="0"/>
                <a:cs typeface="Times New Roman" panose="02020603050405020304" pitchFamily="18" charset="0"/>
              </a:rPr>
              <a:t>Colectivo Alejandría</a:t>
            </a: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 Población meta: personas trans, estaban ejecutando un proyecto de protección y prevención de violencia basada en genero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Imagen 4">
            <a:extLst>
              <a:ext uri="{FF2B5EF4-FFF2-40B4-BE49-F238E27FC236}">
                <a16:creationId xmlns:a16="http://schemas.microsoft.com/office/drawing/2014/main" id="{4270E2FC-0C9D-4EC7-7D6E-8AEF5984731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20702" y="106754"/>
            <a:ext cx="2966279" cy="1015609"/>
          </a:xfrm>
          <a:prstGeom prst="rect">
            <a:avLst/>
          </a:prstGeom>
        </p:spPr>
      </p:pic>
    </p:spTree>
    <p:extLst>
      <p:ext uri="{BB962C8B-B14F-4D97-AF65-F5344CB8AC3E}">
        <p14:creationId xmlns:p14="http://schemas.microsoft.com/office/powerpoint/2010/main" val="163543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FD44F-5C5A-5CF3-5328-550697937D55}"/>
              </a:ext>
            </a:extLst>
          </p:cNvPr>
          <p:cNvSpPr>
            <a:spLocks noGrp="1"/>
          </p:cNvSpPr>
          <p:nvPr>
            <p:ph type="title"/>
          </p:nvPr>
        </p:nvSpPr>
        <p:spPr/>
        <p:txBody>
          <a:bodyPr/>
          <a:lstStyle/>
          <a:p>
            <a:r>
              <a:rPr lang="es-SV" dirty="0"/>
              <a:t>ANTECEDENTES</a:t>
            </a:r>
            <a:endParaRPr lang="en-US" dirty="0"/>
          </a:p>
        </p:txBody>
      </p:sp>
      <p:sp>
        <p:nvSpPr>
          <p:cNvPr id="3" name="Marcador de contenido 2">
            <a:extLst>
              <a:ext uri="{FF2B5EF4-FFF2-40B4-BE49-F238E27FC236}">
                <a16:creationId xmlns:a16="http://schemas.microsoft.com/office/drawing/2014/main" id="{2F3B0ACA-1F25-47BB-FDCA-5C5FA3F8CCAB}"/>
              </a:ext>
            </a:extLst>
          </p:cNvPr>
          <p:cNvSpPr>
            <a:spLocks noGrp="1"/>
          </p:cNvSpPr>
          <p:nvPr>
            <p:ph idx="1"/>
          </p:nvPr>
        </p:nvSpPr>
        <p:spPr/>
        <p:txBody>
          <a:bodyPr>
            <a:normAutofit fontScale="92500" lnSpcReduction="10000"/>
          </a:bodyPr>
          <a:lstStyle/>
          <a:p>
            <a:pPr algn="just"/>
            <a:r>
              <a:rPr lang="es-ES" dirty="0">
                <a:effectLst/>
                <a:latin typeface="Calibri" panose="020F0502020204030204" pitchFamily="34" charset="0"/>
                <a:ea typeface="Calibri" panose="020F0502020204030204" pitchFamily="34" charset="0"/>
                <a:cs typeface="Times New Roman" panose="02020603050405020304" pitchFamily="18" charset="0"/>
              </a:rPr>
              <a:t>Muchos de ustedes, nuestro personal, nuestros socios y las personas en todo el mundo, especialmente aquellos que viven con, corren el riesgo de contraerlo o están afectados por el VIH, están lidiando con la incertidumbre y la preocupación tras los recientes acontecimientos de la orden de pausa y detención de trabajo relacionada con la asistencia exterior de los EE. UU. que afecta la respuesta mundial al VIH, especialmente las actividades y servicios que han sido apoyados por PEPFAR.</a:t>
            </a:r>
          </a:p>
          <a:p>
            <a:pPr algn="just"/>
            <a:r>
              <a:rPr lang="es-ES" dirty="0">
                <a:latin typeface="Calibri" panose="020F0502020204030204" pitchFamily="34" charset="0"/>
                <a:cs typeface="Times New Roman" panose="02020603050405020304" pitchFamily="18" charset="0"/>
              </a:rPr>
              <a:t>El Salvador no esta exenta de esta situación, los proyectos de USAID-PEPFAR en El Salvador financian diferentes áreas para fortalecer las capacidades institucionales a nivel local y regional en apoyo a la respuesta nacional al VIH.</a:t>
            </a:r>
            <a:endParaRPr lang="en-US" dirty="0">
              <a:latin typeface="Calibri" panose="020F0502020204030204" pitchFamily="34" charset="0"/>
              <a:cs typeface="Times New Roman" panose="02020603050405020304" pitchFamily="18" charset="0"/>
            </a:endParaRPr>
          </a:p>
          <a:p>
            <a:pPr algn="just"/>
            <a:endParaRPr lang="en-US" dirty="0"/>
          </a:p>
        </p:txBody>
      </p:sp>
      <p:pic>
        <p:nvPicPr>
          <p:cNvPr id="6" name="Imagen 5">
            <a:extLst>
              <a:ext uri="{FF2B5EF4-FFF2-40B4-BE49-F238E27FC236}">
                <a16:creationId xmlns:a16="http://schemas.microsoft.com/office/drawing/2014/main" id="{4585601E-A28D-875E-F5B5-F7777F062A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20702" y="106754"/>
            <a:ext cx="2966279" cy="1015609"/>
          </a:xfrm>
          <a:prstGeom prst="rect">
            <a:avLst/>
          </a:prstGeom>
        </p:spPr>
      </p:pic>
    </p:spTree>
    <p:extLst>
      <p:ext uri="{BB962C8B-B14F-4D97-AF65-F5344CB8AC3E}">
        <p14:creationId xmlns:p14="http://schemas.microsoft.com/office/powerpoint/2010/main" val="3172508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1">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3" name="Rectangle 12">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47F619E-17D3-59EF-A282-F0E1E24BA190}"/>
              </a:ext>
            </a:extLst>
          </p:cNvPr>
          <p:cNvSpPr>
            <a:spLocks noGrp="1"/>
          </p:cNvSpPr>
          <p:nvPr>
            <p:ph type="title"/>
          </p:nvPr>
        </p:nvSpPr>
        <p:spPr>
          <a:xfrm>
            <a:off x="1057025" y="922644"/>
            <a:ext cx="5040285" cy="1169585"/>
          </a:xfrm>
        </p:spPr>
        <p:txBody>
          <a:bodyPr anchor="b">
            <a:normAutofit/>
          </a:bodyPr>
          <a:lstStyle/>
          <a:p>
            <a:r>
              <a:rPr lang="es-SV" sz="2500" b="1" kern="100">
                <a:effectLst/>
                <a:latin typeface="Calibri" panose="020F0502020204030204" pitchFamily="34" charset="0"/>
                <a:ea typeface="Calibri" panose="020F0502020204030204" pitchFamily="34" charset="0"/>
                <a:cs typeface="Times New Roman" panose="02020603050405020304" pitchFamily="18" charset="0"/>
              </a:rPr>
              <a:t>SUBVENCIÓN NACIONAL 2025-2027 DEL FONDO GLOBAL</a:t>
            </a:r>
            <a:br>
              <a:rPr lang="en-US" sz="2500" kern="100">
                <a:effectLst/>
                <a:latin typeface="Calibri" panose="020F0502020204030204" pitchFamily="34" charset="0"/>
                <a:ea typeface="Calibri" panose="020F0502020204030204" pitchFamily="34" charset="0"/>
                <a:cs typeface="Times New Roman" panose="02020603050405020304" pitchFamily="18" charset="0"/>
              </a:rPr>
            </a:br>
            <a:endParaRPr lang="en-US" sz="2500"/>
          </a:p>
        </p:txBody>
      </p:sp>
      <p:sp>
        <p:nvSpPr>
          <p:cNvPr id="18" name="Rectangle 17">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749EA05-B18E-35F5-2913-591E8F591CAB}"/>
              </a:ext>
            </a:extLst>
          </p:cNvPr>
          <p:cNvSpPr>
            <a:spLocks noGrp="1"/>
          </p:cNvSpPr>
          <p:nvPr>
            <p:ph idx="1"/>
          </p:nvPr>
        </p:nvSpPr>
        <p:spPr>
          <a:xfrm>
            <a:off x="1055715" y="2508105"/>
            <a:ext cx="5040285" cy="3632493"/>
          </a:xfrm>
        </p:spPr>
        <p:txBody>
          <a:bodyPr anchor="ctr">
            <a:normAutofit/>
          </a:bodyPr>
          <a:lstStyle/>
          <a:p>
            <a:pPr marL="342900" lvl="0" indent="-342900">
              <a:buFont typeface="Wingdings" panose="05000000000000000000" pitchFamily="2" charset="2"/>
              <a:buChar char=""/>
            </a:pPr>
            <a:r>
              <a:rPr lang="es-SV" sz="1900" kern="100" dirty="0">
                <a:latin typeface="Calibri" panose="020F0502020204030204" pitchFamily="34" charset="0"/>
                <a:ea typeface="Calibri" panose="020F0502020204030204" pitchFamily="34" charset="0"/>
                <a:cs typeface="Times New Roman" panose="02020603050405020304" pitchFamily="18" charset="0"/>
              </a:rPr>
              <a:t>S</a:t>
            </a:r>
            <a:r>
              <a:rPr lang="es-SV" sz="1900" kern="100" dirty="0">
                <a:effectLst/>
                <a:latin typeface="Calibri" panose="020F0502020204030204" pitchFamily="34" charset="0"/>
                <a:ea typeface="Calibri" panose="020F0502020204030204" pitchFamily="34" charset="0"/>
                <a:cs typeface="Times New Roman" panose="02020603050405020304" pitchFamily="18" charset="0"/>
              </a:rPr>
              <a:t>ubvención  aprobada en abril 2024, ejecuta por dos Receptores principales:</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s-SV" sz="1900" kern="100" dirty="0">
                <a:effectLst/>
                <a:latin typeface="Calibri" panose="020F0502020204030204" pitchFamily="34" charset="0"/>
                <a:ea typeface="Calibri" panose="020F0502020204030204" pitchFamily="34" charset="0"/>
                <a:cs typeface="Times New Roman" panose="02020603050405020304" pitchFamily="18" charset="0"/>
              </a:rPr>
              <a:t>            1.Plan Internacional, con el componente de prevención, ellos firmaron el convenio e iniciaron la implementación el 6 de enero 2025</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s-SV" sz="1900" kern="100" dirty="0">
                <a:effectLst/>
                <a:latin typeface="Calibri" panose="020F0502020204030204" pitchFamily="34" charset="0"/>
                <a:ea typeface="Calibri" panose="020F0502020204030204" pitchFamily="34" charset="0"/>
                <a:cs typeface="Times New Roman" panose="02020603050405020304" pitchFamily="18" charset="0"/>
              </a:rPr>
              <a:t>            2.Ministerio de salud con Atención y prevención de VIH y Tuberculosis, el proceso de firma del convenio </a:t>
            </a:r>
            <a:r>
              <a:rPr lang="es-SV" sz="1900" kern="100" dirty="0">
                <a:latin typeface="Calibri" panose="020F0502020204030204" pitchFamily="34" charset="0"/>
                <a:ea typeface="Calibri" panose="020F0502020204030204" pitchFamily="34" charset="0"/>
                <a:cs typeface="Times New Roman" panose="02020603050405020304" pitchFamily="18" charset="0"/>
              </a:rPr>
              <a:t>fue</a:t>
            </a:r>
            <a:r>
              <a:rPr lang="es-SV" sz="1900" kern="100" dirty="0">
                <a:effectLst/>
                <a:latin typeface="Calibri" panose="020F0502020204030204" pitchFamily="34" charset="0"/>
                <a:ea typeface="Calibri" panose="020F0502020204030204" pitchFamily="34" charset="0"/>
                <a:cs typeface="Times New Roman" panose="02020603050405020304" pitchFamily="18" charset="0"/>
              </a:rPr>
              <a:t> largo, pero se concluyó y la carta de inicio ya fue enviada al Ministro de Salud.</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La alerta o el alerta">
            <a:extLst>
              <a:ext uri="{FF2B5EF4-FFF2-40B4-BE49-F238E27FC236}">
                <a16:creationId xmlns:a16="http://schemas.microsoft.com/office/drawing/2014/main" id="{8FEFF044-16F8-670E-86B9-A1D41C4B21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27601" y="1917285"/>
            <a:ext cx="2941507" cy="258117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F28DF142-F90C-C390-60C7-AF3E455233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0702" y="106754"/>
            <a:ext cx="2966279" cy="1015609"/>
          </a:xfrm>
          <a:prstGeom prst="rect">
            <a:avLst/>
          </a:prstGeom>
        </p:spPr>
      </p:pic>
    </p:spTree>
    <p:extLst>
      <p:ext uri="{BB962C8B-B14F-4D97-AF65-F5344CB8AC3E}">
        <p14:creationId xmlns:p14="http://schemas.microsoft.com/office/powerpoint/2010/main" val="262922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790BF-218B-29D3-FC4B-B0F41BC9D50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0BACFB2-A0B7-573A-5F40-A29FA6AF1C56}"/>
              </a:ext>
            </a:extLst>
          </p:cNvPr>
          <p:cNvSpPr>
            <a:spLocks noGrp="1"/>
          </p:cNvSpPr>
          <p:nvPr>
            <p:ph type="title"/>
          </p:nvPr>
        </p:nvSpPr>
        <p:spPr/>
        <p:txBody>
          <a:bodyPr>
            <a:normAutofit/>
          </a:bodyPr>
          <a:lstStyle/>
          <a:p>
            <a:pPr marL="457200" algn="just">
              <a:lnSpc>
                <a:spcPct val="107000"/>
              </a:lnSpc>
              <a:spcAft>
                <a:spcPts val="800"/>
              </a:spcAft>
            </a:pPr>
            <a:r>
              <a:rPr lang="es-SV" sz="2800" kern="100" dirty="0">
                <a:effectLst/>
                <a:latin typeface="Calibri" panose="020F0502020204030204" pitchFamily="34" charset="0"/>
                <a:ea typeface="Calibri" panose="020F0502020204030204" pitchFamily="34" charset="0"/>
                <a:cs typeface="Times New Roman" panose="02020603050405020304" pitchFamily="18" charset="0"/>
              </a:rPr>
              <a:t>Este componente tiene como prioridades: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8B66BC65-3FA5-317E-9084-90DB08953036}"/>
              </a:ext>
            </a:extLst>
          </p:cNvPr>
          <p:cNvSpPr>
            <a:spLocks noGrp="1"/>
          </p:cNvSpPr>
          <p:nvPr>
            <p:ph idx="1"/>
          </p:nvPr>
        </p:nvSpPr>
        <p:spPr>
          <a:xfrm>
            <a:off x="838200" y="2609396"/>
            <a:ext cx="10515600" cy="3739153"/>
          </a:xfrm>
        </p:spPr>
        <p:txBody>
          <a:bodyPr>
            <a:noAutofit/>
          </a:bodyPr>
          <a:lstStyle/>
          <a:p>
            <a:pPr indent="0" algn="just">
              <a:lnSpc>
                <a:spcPct val="107000"/>
              </a:lnSpc>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•VIH – Mejorar la vinculación y retención al tratamiento antirretroviral (TAR) que debe demostrarse a través de una reducción de la brecha entre el primer y segundo pilar de la cascada de atención.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VIH – Mejorar los resultados para la coinfección TB/VIH a través de una mejora en la tasa de diagnóstico de tuberculosis en personas vinculados al TAR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VIH – Mejorar la cobertura de PrEP en poblaciones clave (hombres que tienen sexo con hombres y mujeres trans) en riesgo de contraer la enfermedad.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TB – Reducir la transmisión de la tuberculosis en centros penitenciarios a través de la implementación del Plan Nacional de Mitigación de la Tuberculosis en el Sistema Penitenciario de El Salvador 2024 – 2026.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31D5B5F2-0A9A-7352-9973-79FFB82689A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44100" y="106754"/>
            <a:ext cx="1842881" cy="630975"/>
          </a:xfrm>
          <a:prstGeom prst="rect">
            <a:avLst/>
          </a:prstGeom>
        </p:spPr>
      </p:pic>
    </p:spTree>
    <p:extLst>
      <p:ext uri="{BB962C8B-B14F-4D97-AF65-F5344CB8AC3E}">
        <p14:creationId xmlns:p14="http://schemas.microsoft.com/office/powerpoint/2010/main" val="870104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50275-7C10-01E7-9213-4D5041EA9D5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14A8937-0934-6E18-25AD-492C34694DCE}"/>
              </a:ext>
            </a:extLst>
          </p:cNvPr>
          <p:cNvSpPr>
            <a:spLocks noGrp="1"/>
          </p:cNvSpPr>
          <p:nvPr>
            <p:ph type="title"/>
          </p:nvPr>
        </p:nvSpPr>
        <p:spPr>
          <a:xfrm>
            <a:off x="746760" y="1705445"/>
            <a:ext cx="10515600" cy="1325563"/>
          </a:xfrm>
        </p:spPr>
        <p:txBody>
          <a:bodyPr>
            <a:normAutofit/>
          </a:bodyPr>
          <a:lstStyle/>
          <a:p>
            <a:pPr marL="457200" algn="just">
              <a:lnSpc>
                <a:spcPct val="107000"/>
              </a:lnSpc>
              <a:spcAft>
                <a:spcPts val="800"/>
              </a:spcAft>
            </a:pPr>
            <a:r>
              <a:rPr lang="es-SV" sz="2800" b="1" kern="100" dirty="0">
                <a:effectLst/>
                <a:latin typeface="Calibri" panose="020F0502020204030204" pitchFamily="34" charset="0"/>
                <a:ea typeface="Calibri" panose="020F0502020204030204" pitchFamily="34" charset="0"/>
                <a:cs typeface="Times New Roman" panose="02020603050405020304" pitchFamily="18" charset="0"/>
              </a:rPr>
              <a:t>SUBVENCIÓN NACIONAL 2025-2027 DEL FONDO GLOBAL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76597007-9C19-CAC6-2CC0-BFA350BEB50E}"/>
              </a:ext>
            </a:extLst>
          </p:cNvPr>
          <p:cNvSpPr>
            <a:spLocks noGrp="1"/>
          </p:cNvSpPr>
          <p:nvPr>
            <p:ph idx="1"/>
          </p:nvPr>
        </p:nvSpPr>
        <p:spPr>
          <a:xfrm>
            <a:off x="838200" y="3336833"/>
            <a:ext cx="10515600" cy="1509759"/>
          </a:xfrm>
        </p:spPr>
        <p:txBody>
          <a:bodyPr>
            <a:noAutofit/>
          </a:bodyPr>
          <a:lstStyle/>
          <a:p>
            <a:pPr indent="0" algn="just">
              <a:lnSpc>
                <a:spcPct val="107000"/>
              </a:lnSpc>
              <a:spcAft>
                <a:spcPts val="800"/>
              </a:spcAft>
              <a:buNone/>
            </a:pPr>
            <a:r>
              <a:rPr lang="es-SV" b="1" kern="100" dirty="0">
                <a:effectLst/>
                <a:latin typeface="Calibri" panose="020F0502020204030204" pitchFamily="34" charset="0"/>
                <a:ea typeface="Calibri" panose="020F0502020204030204" pitchFamily="34" charset="0"/>
                <a:cs typeface="Times New Roman" panose="02020603050405020304" pitchFamily="18" charset="0"/>
              </a:rPr>
              <a:t>Esta subvención es basada en resultados y si las metas no se alcanzan no se recibirá desembolso, lo que es bastante probable ya que el diseño de las acciones a implementar está interrelacionadas con las intervenciones de los proyectos de USAID y PEPFAR cuyos resultados contribuyen a los indicadores del marco de desempeño de la subvención del Fondo Global.</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La alerta o el alerta">
            <a:extLst>
              <a:ext uri="{FF2B5EF4-FFF2-40B4-BE49-F238E27FC236}">
                <a16:creationId xmlns:a16="http://schemas.microsoft.com/office/drawing/2014/main" id="{55F13F15-482B-BD8E-7B93-0CD226C975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7562" y="106754"/>
            <a:ext cx="1821870" cy="159869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36F4E8CB-B1A0-196B-70B8-F88A891117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44100" y="106754"/>
            <a:ext cx="1842881" cy="630975"/>
          </a:xfrm>
          <a:prstGeom prst="rect">
            <a:avLst/>
          </a:prstGeom>
        </p:spPr>
      </p:pic>
    </p:spTree>
    <p:extLst>
      <p:ext uri="{BB962C8B-B14F-4D97-AF65-F5344CB8AC3E}">
        <p14:creationId xmlns:p14="http://schemas.microsoft.com/office/powerpoint/2010/main" val="1963401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81A31-BB2E-6302-82D5-416450B1D330}"/>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B6BE987-695B-F47A-372D-320D2F8F5905}"/>
              </a:ext>
            </a:extLst>
          </p:cNvPr>
          <p:cNvSpPr>
            <a:spLocks noGrp="1"/>
          </p:cNvSpPr>
          <p:nvPr>
            <p:ph idx="1"/>
          </p:nvPr>
        </p:nvSpPr>
        <p:spPr>
          <a:xfrm>
            <a:off x="759823" y="1357619"/>
            <a:ext cx="10515600" cy="2037807"/>
          </a:xfrm>
        </p:spPr>
        <p:txBody>
          <a:bodyPr>
            <a:noAutofit/>
          </a:bodyPr>
          <a:lstStyle/>
          <a:p>
            <a:r>
              <a:rPr lang="es-ES" sz="2400" b="1" dirty="0">
                <a:effectLst/>
                <a:latin typeface="Calibri" panose="020F0502020204030204" pitchFamily="34" charset="0"/>
                <a:ea typeface="Calibri" panose="020F0502020204030204" pitchFamily="34" charset="0"/>
                <a:cs typeface="Times New Roman" panose="02020603050405020304" pitchFamily="18" charset="0"/>
              </a:rPr>
              <a:t>Los servicios públicos de prevención, cuidado y tratamiento </a:t>
            </a:r>
            <a:r>
              <a:rPr lang="es-ES" sz="2400" b="1" dirty="0">
                <a:latin typeface="Calibri" panose="020F0502020204030204" pitchFamily="34" charset="0"/>
                <a:ea typeface="Calibri" panose="020F0502020204030204" pitchFamily="34" charset="0"/>
                <a:cs typeface="Times New Roman" panose="02020603050405020304" pitchFamily="18" charset="0"/>
              </a:rPr>
              <a:t>continuaron </a:t>
            </a:r>
            <a:r>
              <a:rPr lang="es-ES" sz="2400" b="1" dirty="0">
                <a:effectLst/>
                <a:latin typeface="Calibri" panose="020F0502020204030204" pitchFamily="34" charset="0"/>
                <a:ea typeface="Calibri" panose="020F0502020204030204" pitchFamily="34" charset="0"/>
                <a:cs typeface="Times New Roman" panose="02020603050405020304" pitchFamily="18" charset="0"/>
              </a:rPr>
              <a:t>funcionando,  la provisión de medicamentos antirretrovirales y la PrEP, pero todo con un ritmo diferente ya que los recursos humanos de estos servicios son insuficientes para continuar con el ritmo de atención que se tenía con los recursos contratados con los fondos de USAID y PEPFAR</a:t>
            </a:r>
            <a:endParaRPr lang="en-US" sz="2400" dirty="0"/>
          </a:p>
        </p:txBody>
      </p:sp>
      <p:sp>
        <p:nvSpPr>
          <p:cNvPr id="2" name="CuadroTexto 1">
            <a:extLst>
              <a:ext uri="{FF2B5EF4-FFF2-40B4-BE49-F238E27FC236}">
                <a16:creationId xmlns:a16="http://schemas.microsoft.com/office/drawing/2014/main" id="{AD074F2E-186B-CEB7-7CA1-9EB5B4534DFA}"/>
              </a:ext>
            </a:extLst>
          </p:cNvPr>
          <p:cNvSpPr txBox="1"/>
          <p:nvPr/>
        </p:nvSpPr>
        <p:spPr>
          <a:xfrm>
            <a:off x="3143794" y="4481477"/>
            <a:ext cx="7776755" cy="1200329"/>
          </a:xfrm>
          <a:prstGeom prst="rect">
            <a:avLst/>
          </a:prstGeom>
          <a:noFill/>
        </p:spPr>
        <p:txBody>
          <a:bodyPr wrap="square" rtlCol="0">
            <a:spAutoFit/>
          </a:bodyPr>
          <a:lstStyle/>
          <a:p>
            <a:r>
              <a:rPr lang="es-SV" sz="3600" dirty="0"/>
              <a:t>Mas de mil abandonos en el periodo de pausa</a:t>
            </a:r>
            <a:endParaRPr lang="en-US" sz="3600" dirty="0"/>
          </a:p>
        </p:txBody>
      </p:sp>
      <p:pic>
        <p:nvPicPr>
          <p:cNvPr id="1026" name="Picture 2" descr="La alerta o el alerta">
            <a:extLst>
              <a:ext uri="{FF2B5EF4-FFF2-40B4-BE49-F238E27FC236}">
                <a16:creationId xmlns:a16="http://schemas.microsoft.com/office/drawing/2014/main" id="{96487A95-43D6-B570-69A7-E5A8DBAD8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8" y="3840479"/>
            <a:ext cx="2593429" cy="227320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244345A0-A556-A45D-4C4D-2E30C06B5B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44100" y="106754"/>
            <a:ext cx="1842881" cy="630975"/>
          </a:xfrm>
          <a:prstGeom prst="rect">
            <a:avLst/>
          </a:prstGeom>
        </p:spPr>
      </p:pic>
    </p:spTree>
    <p:extLst>
      <p:ext uri="{BB962C8B-B14F-4D97-AF65-F5344CB8AC3E}">
        <p14:creationId xmlns:p14="http://schemas.microsoft.com/office/powerpoint/2010/main" val="3748383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930-1B01-439A-9A69-4A4D84ACAFD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41AD73D-C015-F8F9-BFFF-4FA7340DC7CD}"/>
              </a:ext>
            </a:extLst>
          </p:cNvPr>
          <p:cNvSpPr>
            <a:spLocks noGrp="1"/>
          </p:cNvSpPr>
          <p:nvPr>
            <p:ph type="title"/>
          </p:nvPr>
        </p:nvSpPr>
        <p:spPr>
          <a:xfrm>
            <a:off x="838199" y="1619159"/>
            <a:ext cx="10515600" cy="1325563"/>
          </a:xfrm>
          <a:solidFill>
            <a:schemeClr val="accent1">
              <a:lumMod val="20000"/>
              <a:lumOff val="80000"/>
            </a:schemeClr>
          </a:solidFill>
        </p:spPr>
        <p:txBody>
          <a:bodyPr/>
          <a:lstStyle/>
          <a:p>
            <a:r>
              <a:rPr lang="es-SV" dirty="0"/>
              <a:t>ACCIONES</a:t>
            </a:r>
            <a:endParaRPr lang="en-US" dirty="0"/>
          </a:p>
        </p:txBody>
      </p:sp>
      <p:sp>
        <p:nvSpPr>
          <p:cNvPr id="3" name="Marcador de contenido 2">
            <a:extLst>
              <a:ext uri="{FF2B5EF4-FFF2-40B4-BE49-F238E27FC236}">
                <a16:creationId xmlns:a16="http://schemas.microsoft.com/office/drawing/2014/main" id="{7759F91F-A483-1B55-2CAB-41AFA4BF0A2B}"/>
              </a:ext>
            </a:extLst>
          </p:cNvPr>
          <p:cNvSpPr>
            <a:spLocks noGrp="1"/>
          </p:cNvSpPr>
          <p:nvPr>
            <p:ph idx="1"/>
          </p:nvPr>
        </p:nvSpPr>
        <p:spPr>
          <a:xfrm>
            <a:off x="715602" y="3031681"/>
            <a:ext cx="10760795" cy="3978719"/>
          </a:xfrm>
        </p:spPr>
        <p:txBody>
          <a:bodyPr/>
          <a:lstStyle/>
          <a:p>
            <a:pPr marL="342900" lvl="0" indent="-342900" algn="just">
              <a:lnSpc>
                <a:spcPct val="107000"/>
              </a:lnSpc>
              <a:spcAft>
                <a:spcPts val="800"/>
              </a:spcAft>
              <a:buFont typeface="+mj-lt"/>
              <a:buAutoNum type="arabicPeriod"/>
              <a:tabLst>
                <a:tab pos="457200" algn="l"/>
              </a:tabLst>
            </a:pP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Actualizar semanalmente el panorama </a:t>
            </a:r>
            <a:r>
              <a:rPr lang="es-ES" sz="18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 los servicios de prevención</a:t>
            </a:r>
            <a:r>
              <a:rPr lang="es-ES" sz="1800" b="1" kern="100" dirty="0">
                <a:latin typeface="Calibri" panose="020F0502020204030204" pitchFamily="34" charset="0"/>
                <a:ea typeface="Calibri" panose="020F0502020204030204" pitchFamily="34" charset="0"/>
                <a:cs typeface="Times New Roman" panose="02020603050405020304" pitchFamily="18" charset="0"/>
              </a:rPr>
              <a:t> </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para comprender plenamente el alcance y los detalles de los riesgos y los impactos inmediatos, a corto y largo plazo en los servicios relacionados con el VIH como resultado de los acontecimientos recientes.</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Coordinar acciones en torno a brechas urgentes, con especial énfasis en los grupos de población clave(VICITS,CAI) y liderados por la comunidad, que reciben la mayor parte de su financiamiento de USAID/PEPFAR.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800" b="1" dirty="0">
                <a:effectLst/>
                <a:latin typeface="Calibri" panose="020F0502020204030204" pitchFamily="34" charset="0"/>
                <a:ea typeface="Calibri" panose="020F0502020204030204" pitchFamily="34" charset="0"/>
                <a:cs typeface="Times New Roman" panose="02020603050405020304" pitchFamily="18" charset="0"/>
              </a:rPr>
              <a:t>Documentar el impacto en la situación de los derechos humanos de las poblaciones  afectadas por el VIH y cómo esto repercute directamente en el acceso a los servicios relacionados con el VIH y su posible mitigación por parte de nuestros equipos</a:t>
            </a:r>
            <a:endParaRPr lang="en-US" b="1" dirty="0"/>
          </a:p>
        </p:txBody>
      </p:sp>
      <p:pic>
        <p:nvPicPr>
          <p:cNvPr id="5" name="Imagen 4">
            <a:extLst>
              <a:ext uri="{FF2B5EF4-FFF2-40B4-BE49-F238E27FC236}">
                <a16:creationId xmlns:a16="http://schemas.microsoft.com/office/drawing/2014/main" id="{5E35509B-66FD-7076-1AD8-984F6F192DC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44100" y="106754"/>
            <a:ext cx="1842881" cy="630975"/>
          </a:xfrm>
          <a:prstGeom prst="rect">
            <a:avLst/>
          </a:prstGeom>
        </p:spPr>
      </p:pic>
    </p:spTree>
    <p:extLst>
      <p:ext uri="{BB962C8B-B14F-4D97-AF65-F5344CB8AC3E}">
        <p14:creationId xmlns:p14="http://schemas.microsoft.com/office/powerpoint/2010/main" val="377194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9CFE91-67F1-15CC-AB18-584F21021BD9}"/>
              </a:ext>
            </a:extLst>
          </p:cNvPr>
          <p:cNvSpPr>
            <a:spLocks noGrp="1"/>
          </p:cNvSpPr>
          <p:nvPr>
            <p:ph type="title"/>
          </p:nvPr>
        </p:nvSpPr>
        <p:spPr>
          <a:xfrm>
            <a:off x="1363980" y="1028065"/>
            <a:ext cx="10515600" cy="1325563"/>
          </a:xfrm>
        </p:spPr>
        <p:txBody>
          <a:bodyPr/>
          <a:lstStyle/>
          <a:p>
            <a:r>
              <a:rPr lang="es-SV" dirty="0"/>
              <a:t>GASTO DE FUENTE POR FINANCIAMIENTO</a:t>
            </a:r>
            <a:endParaRPr lang="en-US" dirty="0"/>
          </a:p>
        </p:txBody>
      </p:sp>
      <p:pic>
        <p:nvPicPr>
          <p:cNvPr id="3" name="Imagen 2">
            <a:extLst>
              <a:ext uri="{FF2B5EF4-FFF2-40B4-BE49-F238E27FC236}">
                <a16:creationId xmlns:a16="http://schemas.microsoft.com/office/drawing/2014/main" id="{7F8F79E4-DB30-53E8-ACC2-B0FD45411E12}"/>
              </a:ext>
            </a:extLst>
          </p:cNvPr>
          <p:cNvPicPr>
            <a:picLocks noChangeAspect="1"/>
          </p:cNvPicPr>
          <p:nvPr/>
        </p:nvPicPr>
        <p:blipFill rotWithShape="1">
          <a:blip r:embed="rId2"/>
          <a:srcRect l="28010" t="50262" r="25788" b="24000"/>
          <a:stretch/>
        </p:blipFill>
        <p:spPr>
          <a:xfrm>
            <a:off x="411480" y="1813113"/>
            <a:ext cx="11064240" cy="4289443"/>
          </a:xfrm>
          <a:prstGeom prst="rect">
            <a:avLst/>
          </a:prstGeom>
        </p:spPr>
      </p:pic>
      <p:pic>
        <p:nvPicPr>
          <p:cNvPr id="4" name="Imagen 3">
            <a:extLst>
              <a:ext uri="{FF2B5EF4-FFF2-40B4-BE49-F238E27FC236}">
                <a16:creationId xmlns:a16="http://schemas.microsoft.com/office/drawing/2014/main" id="{C48EF6B3-97CB-0EA5-0BA4-1B75039E8E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42791" y="247639"/>
            <a:ext cx="2966279" cy="1015609"/>
          </a:xfrm>
          <a:prstGeom prst="rect">
            <a:avLst/>
          </a:prstGeom>
        </p:spPr>
      </p:pic>
    </p:spTree>
    <p:extLst>
      <p:ext uri="{BB962C8B-B14F-4D97-AF65-F5344CB8AC3E}">
        <p14:creationId xmlns:p14="http://schemas.microsoft.com/office/powerpoint/2010/main" val="403532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A8C0A-A358-AF7A-8BFA-B00606C0557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396B1B7-8294-9DAF-DF96-9D8E8DAE9DBA}"/>
              </a:ext>
            </a:extLst>
          </p:cNvPr>
          <p:cNvSpPr>
            <a:spLocks noGrp="1"/>
          </p:cNvSpPr>
          <p:nvPr>
            <p:ph type="title"/>
          </p:nvPr>
        </p:nvSpPr>
        <p:spPr>
          <a:xfrm>
            <a:off x="838199" y="943714"/>
            <a:ext cx="10515600" cy="1325563"/>
          </a:xfrm>
        </p:spPr>
        <p:txBody>
          <a:bodyPr>
            <a:normAutofit/>
          </a:bodyPr>
          <a:lstStyle/>
          <a:p>
            <a:pPr algn="just">
              <a:lnSpc>
                <a:spcPct val="107000"/>
              </a:lnSpc>
              <a:spcAft>
                <a:spcPts val="800"/>
              </a:spcAft>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Datos de financiación: ¿cuánto aporta EE.UU. / FG / otros cooperantes? ¿Y cuánto proviene de fuentes nacionales?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BF09ED7C-032D-DAD3-D2D6-A76293746129}"/>
              </a:ext>
            </a:extLst>
          </p:cNvPr>
          <p:cNvSpPr txBox="1"/>
          <p:nvPr/>
        </p:nvSpPr>
        <p:spPr>
          <a:xfrm>
            <a:off x="838199" y="2599981"/>
            <a:ext cx="9715959" cy="3314305"/>
          </a:xfrm>
          <a:prstGeom prst="rect">
            <a:avLst/>
          </a:prstGeom>
          <a:noFill/>
        </p:spPr>
        <p:txBody>
          <a:bodyPr wrap="square">
            <a:spAutoFit/>
          </a:bodyPr>
          <a:lstStyle/>
          <a:p>
            <a:pPr algn="just">
              <a:lnSpc>
                <a:spcPct val="107000"/>
              </a:lnSpc>
              <a:spcAft>
                <a:spcPts val="800"/>
              </a:spcAft>
            </a:pPr>
            <a:r>
              <a:rPr lang="es-SV" sz="3200" b="1" kern="100" dirty="0">
                <a:effectLst/>
                <a:latin typeface="Calibri" panose="020F0502020204030204" pitchFamily="34" charset="0"/>
                <a:ea typeface="Calibri" panose="020F0502020204030204" pitchFamily="34" charset="0"/>
                <a:cs typeface="Times New Roman" panose="02020603050405020304" pitchFamily="18" charset="0"/>
              </a:rPr>
              <a:t>Total </a:t>
            </a:r>
            <a:r>
              <a:rPr lang="es-SV" sz="3200" b="1" kern="100" dirty="0">
                <a:latin typeface="Calibri" panose="020F0502020204030204" pitchFamily="34" charset="0"/>
                <a:ea typeface="Calibri" panose="020F0502020204030204" pitchFamily="34" charset="0"/>
                <a:cs typeface="Times New Roman" panose="02020603050405020304" pitchFamily="18" charset="0"/>
              </a:rPr>
              <a:t>MEGAS</a:t>
            </a:r>
            <a:r>
              <a:rPr lang="es-SV" sz="3200" b="1" kern="100" dirty="0">
                <a:effectLst/>
                <a:latin typeface="Calibri" panose="020F0502020204030204" pitchFamily="34" charset="0"/>
                <a:ea typeface="Calibri" panose="020F0502020204030204" pitchFamily="34" charset="0"/>
                <a:cs typeface="Times New Roman" panose="02020603050405020304" pitchFamily="18" charset="0"/>
              </a:rPr>
              <a:t> 2023: $66 677 905</a:t>
            </a:r>
          </a:p>
          <a:p>
            <a:pPr algn="just">
              <a:lnSpc>
                <a:spcPct val="107000"/>
              </a:lnSpc>
              <a:spcAft>
                <a:spcPts val="800"/>
              </a:spcAft>
            </a:pPr>
            <a:r>
              <a:rPr lang="es-SV" sz="2800" b="1" kern="100" dirty="0">
                <a:latin typeface="Calibri" panose="020F0502020204030204" pitchFamily="34" charset="0"/>
                <a:ea typeface="Calibri" panose="020F0502020204030204" pitchFamily="34" charset="0"/>
                <a:cs typeface="Times New Roman" panose="02020603050405020304" pitchFamily="18" charset="0"/>
              </a:rPr>
              <a:t>Recursos domésticos </a:t>
            </a:r>
            <a:r>
              <a:rPr lang="es-SV" sz="2800" kern="100" dirty="0">
                <a:effectLst/>
                <a:latin typeface="Calibri" panose="020F0502020204030204" pitchFamily="34" charset="0"/>
                <a:ea typeface="Calibri" panose="020F0502020204030204" pitchFamily="34" charset="0"/>
                <a:cs typeface="Times New Roman" panose="02020603050405020304" pitchFamily="18" charset="0"/>
              </a:rPr>
              <a:t>$46 300 267</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SV" sz="2800" kern="100" dirty="0">
                <a:effectLst/>
                <a:latin typeface="Calibri" panose="020F0502020204030204" pitchFamily="34" charset="0"/>
                <a:ea typeface="Calibri" panose="020F0502020204030204" pitchFamily="34" charset="0"/>
                <a:cs typeface="Times New Roman" panose="02020603050405020304" pitchFamily="18" charset="0"/>
              </a:rPr>
              <a:t>USAID/PEPFAR $10,237,000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SV" sz="2800" kern="100" dirty="0">
                <a:effectLst/>
                <a:latin typeface="Calibri" panose="020F0502020204030204" pitchFamily="34" charset="0"/>
                <a:ea typeface="Calibri" panose="020F0502020204030204" pitchFamily="34" charset="0"/>
                <a:cs typeface="Times New Roman" panose="02020603050405020304" pitchFamily="18" charset="0"/>
              </a:rPr>
              <a:t>Fondo Global $ </a:t>
            </a:r>
            <a:r>
              <a:rPr lang="es-ES" sz="2800" kern="100" dirty="0">
                <a:effectLst/>
                <a:latin typeface="Calibri" panose="020F0502020204030204" pitchFamily="34" charset="0"/>
                <a:ea typeface="Calibri" panose="020F0502020204030204" pitchFamily="34" charset="0"/>
                <a:cs typeface="Times New Roman" panose="02020603050405020304" pitchFamily="18" charset="0"/>
              </a:rPr>
              <a:t>5,485,153</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SV" sz="2800" kern="100" dirty="0">
                <a:effectLst/>
                <a:latin typeface="Calibri" panose="020F0502020204030204" pitchFamily="34" charset="0"/>
                <a:ea typeface="Calibri" panose="020F0502020204030204" pitchFamily="34" charset="0"/>
                <a:cs typeface="Times New Roman" panose="02020603050405020304" pitchFamily="18" charset="0"/>
              </a:rPr>
              <a:t>Grupo Conjunto de VIH (UNFPA, OPS, UNICEF, ONU MUJERES, PNUD, PMA),embajadas  $339,349</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794B7426-2D40-A1B6-7149-15DA6FAA16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20702" y="106754"/>
            <a:ext cx="2966279" cy="1015609"/>
          </a:xfrm>
          <a:prstGeom prst="rect">
            <a:avLst/>
          </a:prstGeom>
        </p:spPr>
      </p:pic>
    </p:spTree>
    <p:extLst>
      <p:ext uri="{BB962C8B-B14F-4D97-AF65-F5344CB8AC3E}">
        <p14:creationId xmlns:p14="http://schemas.microsoft.com/office/powerpoint/2010/main" val="169199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A5041931-27B8-792D-02B1-F5A037284C2C}"/>
              </a:ext>
            </a:extLst>
          </p:cNvPr>
          <p:cNvCxnSpPr/>
          <p:nvPr/>
        </p:nvCxnSpPr>
        <p:spPr>
          <a:xfrm>
            <a:off x="5590903" y="1079863"/>
            <a:ext cx="0" cy="5259977"/>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6" name="Conector recto 5">
            <a:extLst>
              <a:ext uri="{FF2B5EF4-FFF2-40B4-BE49-F238E27FC236}">
                <a16:creationId xmlns:a16="http://schemas.microsoft.com/office/drawing/2014/main" id="{76F1AE69-DA21-B043-C2B3-C788A4ABBCDF}"/>
              </a:ext>
            </a:extLst>
          </p:cNvPr>
          <p:cNvCxnSpPr>
            <a:cxnSpLocks/>
          </p:cNvCxnSpPr>
          <p:nvPr/>
        </p:nvCxnSpPr>
        <p:spPr>
          <a:xfrm>
            <a:off x="4042954" y="1580606"/>
            <a:ext cx="1547949"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DC65855B-7268-F489-F4FB-2EFE36EA25F3}"/>
              </a:ext>
            </a:extLst>
          </p:cNvPr>
          <p:cNvSpPr txBox="1"/>
          <p:nvPr/>
        </p:nvSpPr>
        <p:spPr>
          <a:xfrm>
            <a:off x="374468" y="130631"/>
            <a:ext cx="3668486" cy="3849259"/>
          </a:xfrm>
          <a:prstGeom prst="rect">
            <a:avLst/>
          </a:prstGeom>
          <a:solidFill>
            <a:srgbClr val="00B0F0"/>
          </a:solidFill>
        </p:spPr>
        <p:txBody>
          <a:bodyPr wrap="square" rtlCol="0">
            <a:spAutoFit/>
          </a:bodyPr>
          <a:lstStyle/>
          <a:p>
            <a:pPr algn="just">
              <a:lnSpc>
                <a:spcPct val="107000"/>
              </a:lnSpc>
              <a:spcAft>
                <a:spcPts val="800"/>
              </a:spcAft>
            </a:pPr>
            <a:r>
              <a:rPr lang="es-E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ENERO 2025</a:t>
            </a:r>
          </a:p>
          <a:p>
            <a:pPr algn="just">
              <a:lnSpc>
                <a:spcPct val="107000"/>
              </a:lnSpc>
              <a:spcAft>
                <a:spcPts val="800"/>
              </a:spcAft>
            </a:pPr>
            <a:r>
              <a:rPr lang="es-ES" sz="1200" dirty="0">
                <a:solidFill>
                  <a:schemeClr val="bg1"/>
                </a:solidFill>
              </a:rPr>
              <a:t>Orden Ejecutiva del Presidente sobre la Reevaluación y Reajuste de la Ayuda Exterior de los Estados Unidos</a:t>
            </a:r>
            <a:endParaRPr lang="en-US" sz="1200" dirty="0">
              <a:solidFill>
                <a:schemeClr val="bg1"/>
              </a:solidFill>
            </a:endParaRPr>
          </a:p>
          <a:p>
            <a:pPr algn="just">
              <a:lnSpc>
                <a:spcPct val="107000"/>
              </a:lnSpc>
              <a:spcAft>
                <a:spcPts val="800"/>
              </a:spcAft>
            </a:pPr>
            <a:r>
              <a:rPr lang="es-E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congelación de los fondos del Plan de Emergencia del Presidente de los Estados Unidos para el Alivio del Sida (PEPFAR), anunciada por la nueva administración a finales de enero, ha tenido un impacto crítico en varios países de América Latina y el Caribe, exacerbando los desafíos existentes en la respuesta al VIH. Más de 20 países de la región dependen de estos fondos para prestar servicios de tratamiento, prevención y atención del VIH, incluidos servicios dirigidos por la comunidad y centrados en las comunidades más discriminadas y marginadas.</a:t>
            </a:r>
            <a:endPar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pic>
        <p:nvPicPr>
          <p:cNvPr id="18" name="Imagen 17" descr="Interfaz de usuario gráfica, Texto, Aplicación&#10;&#10;El contenido generado por IA puede ser incorrecto.">
            <a:extLst>
              <a:ext uri="{FF2B5EF4-FFF2-40B4-BE49-F238E27FC236}">
                <a16:creationId xmlns:a16="http://schemas.microsoft.com/office/drawing/2014/main" id="{606C79E8-C360-3B8E-D33A-45A73345F1AF}"/>
              </a:ext>
            </a:extLst>
          </p:cNvPr>
          <p:cNvPicPr>
            <a:picLocks noChangeAspect="1"/>
          </p:cNvPicPr>
          <p:nvPr/>
        </p:nvPicPr>
        <p:blipFill>
          <a:blip r:embed="rId2">
            <a:extLst>
              <a:ext uri="{28A0092B-C50C-407E-A947-70E740481C1C}">
                <a14:useLocalDpi xmlns:a14="http://schemas.microsoft.com/office/drawing/2010/main" val="0"/>
              </a:ext>
            </a:extLst>
          </a:blip>
          <a:srcRect t="25333" b="12444"/>
          <a:stretch/>
        </p:blipFill>
        <p:spPr>
          <a:xfrm>
            <a:off x="9708077" y="2978331"/>
            <a:ext cx="2152996" cy="2872788"/>
          </a:xfrm>
          <a:prstGeom prst="rect">
            <a:avLst/>
          </a:prstGeom>
        </p:spPr>
      </p:pic>
      <p:cxnSp>
        <p:nvCxnSpPr>
          <p:cNvPr id="20" name="Conector recto 19">
            <a:extLst>
              <a:ext uri="{FF2B5EF4-FFF2-40B4-BE49-F238E27FC236}">
                <a16:creationId xmlns:a16="http://schemas.microsoft.com/office/drawing/2014/main" id="{49CFBF57-5C4F-5F44-2217-03B24C38022F}"/>
              </a:ext>
            </a:extLst>
          </p:cNvPr>
          <p:cNvCxnSpPr>
            <a:cxnSpLocks/>
          </p:cNvCxnSpPr>
          <p:nvPr/>
        </p:nvCxnSpPr>
        <p:spPr>
          <a:xfrm>
            <a:off x="5623559" y="2011717"/>
            <a:ext cx="820784"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pic>
        <p:nvPicPr>
          <p:cNvPr id="22" name="Imagen 21" descr="Texto, Carta&#10;&#10;El contenido generado por IA puede ser incorrecto.">
            <a:extLst>
              <a:ext uri="{FF2B5EF4-FFF2-40B4-BE49-F238E27FC236}">
                <a16:creationId xmlns:a16="http://schemas.microsoft.com/office/drawing/2014/main" id="{CF783B9D-3E18-E14E-E3E1-F855ECF46D7D}"/>
              </a:ext>
            </a:extLst>
          </p:cNvPr>
          <p:cNvPicPr>
            <a:picLocks noChangeAspect="1"/>
          </p:cNvPicPr>
          <p:nvPr/>
        </p:nvPicPr>
        <p:blipFill>
          <a:blip r:embed="rId3">
            <a:extLst>
              <a:ext uri="{28A0092B-C50C-407E-A947-70E740481C1C}">
                <a14:useLocalDpi xmlns:a14="http://schemas.microsoft.com/office/drawing/2010/main" val="0"/>
              </a:ext>
            </a:extLst>
          </a:blip>
          <a:srcRect l="-1" t="3683" r="-513" b="44889"/>
          <a:stretch/>
        </p:blipFill>
        <p:spPr>
          <a:xfrm>
            <a:off x="6259286" y="139373"/>
            <a:ext cx="3214450" cy="3526972"/>
          </a:xfrm>
          <a:prstGeom prst="rect">
            <a:avLst/>
          </a:prstGeom>
        </p:spPr>
      </p:pic>
      <p:cxnSp>
        <p:nvCxnSpPr>
          <p:cNvPr id="23" name="Conector recto 22">
            <a:extLst>
              <a:ext uri="{FF2B5EF4-FFF2-40B4-BE49-F238E27FC236}">
                <a16:creationId xmlns:a16="http://schemas.microsoft.com/office/drawing/2014/main" id="{C14F1022-AFF5-1F1A-F773-D319BEC32136}"/>
              </a:ext>
            </a:extLst>
          </p:cNvPr>
          <p:cNvCxnSpPr>
            <a:cxnSpLocks/>
          </p:cNvCxnSpPr>
          <p:nvPr/>
        </p:nvCxnSpPr>
        <p:spPr>
          <a:xfrm>
            <a:off x="5558246" y="4262883"/>
            <a:ext cx="4212771"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3678F1A2-5195-D993-B925-28E3C20DC7D0}"/>
              </a:ext>
            </a:extLst>
          </p:cNvPr>
          <p:cNvCxnSpPr>
            <a:cxnSpLocks/>
          </p:cNvCxnSpPr>
          <p:nvPr/>
        </p:nvCxnSpPr>
        <p:spPr>
          <a:xfrm>
            <a:off x="5836919" y="5621420"/>
            <a:ext cx="820784"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9" name="Conector recto 28">
            <a:extLst>
              <a:ext uri="{FF2B5EF4-FFF2-40B4-BE49-F238E27FC236}">
                <a16:creationId xmlns:a16="http://schemas.microsoft.com/office/drawing/2014/main" id="{A684E14C-08CF-69D9-D543-23AB21A8A2B4}"/>
              </a:ext>
            </a:extLst>
          </p:cNvPr>
          <p:cNvCxnSpPr>
            <a:cxnSpLocks/>
          </p:cNvCxnSpPr>
          <p:nvPr/>
        </p:nvCxnSpPr>
        <p:spPr>
          <a:xfrm>
            <a:off x="4770119" y="4641705"/>
            <a:ext cx="820784"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sp>
        <p:nvSpPr>
          <p:cNvPr id="30" name="CuadroTexto 29">
            <a:extLst>
              <a:ext uri="{FF2B5EF4-FFF2-40B4-BE49-F238E27FC236}">
                <a16:creationId xmlns:a16="http://schemas.microsoft.com/office/drawing/2014/main" id="{C2B6C2F8-F724-A6B5-EA3F-4B47BDF4299F}"/>
              </a:ext>
            </a:extLst>
          </p:cNvPr>
          <p:cNvSpPr txBox="1"/>
          <p:nvPr/>
        </p:nvSpPr>
        <p:spPr>
          <a:xfrm>
            <a:off x="1889760" y="4432663"/>
            <a:ext cx="2673530" cy="1508105"/>
          </a:xfrm>
          <a:prstGeom prst="rect">
            <a:avLst/>
          </a:prstGeom>
          <a:solidFill>
            <a:srgbClr val="00B0F0"/>
          </a:solidFill>
        </p:spPr>
        <p:txBody>
          <a:bodyPr wrap="square" rtlCol="0">
            <a:spAutoFit/>
          </a:bodyPr>
          <a:lstStyle/>
          <a:p>
            <a:r>
              <a:rPr lang="es-SV" b="1" dirty="0">
                <a:solidFill>
                  <a:schemeClr val="bg1"/>
                </a:solidFill>
              </a:rPr>
              <a:t>Viernes 24 de Enero en El Salvador</a:t>
            </a:r>
          </a:p>
          <a:p>
            <a:r>
              <a:rPr lang="es-SV" sz="1400" b="1" dirty="0">
                <a:solidFill>
                  <a:schemeClr val="bg1"/>
                </a:solidFill>
              </a:rPr>
              <a:t>Se detiene el trabajo en los servicios de atención y Tratamiento asi como la prevención</a:t>
            </a:r>
            <a:endParaRPr lang="en-US" sz="1400" b="1" dirty="0">
              <a:solidFill>
                <a:schemeClr val="bg1"/>
              </a:solidFill>
            </a:endParaRPr>
          </a:p>
        </p:txBody>
      </p:sp>
      <p:pic>
        <p:nvPicPr>
          <p:cNvPr id="32" name="Imagen 31" descr="Texto, Carta&#10;&#10;El contenido generado por IA puede ser incorrecto.">
            <a:extLst>
              <a:ext uri="{FF2B5EF4-FFF2-40B4-BE49-F238E27FC236}">
                <a16:creationId xmlns:a16="http://schemas.microsoft.com/office/drawing/2014/main" id="{DDE77275-89A3-EA99-105F-38AA7803ADB7}"/>
              </a:ext>
            </a:extLst>
          </p:cNvPr>
          <p:cNvPicPr>
            <a:picLocks noChangeAspect="1"/>
          </p:cNvPicPr>
          <p:nvPr/>
        </p:nvPicPr>
        <p:blipFill>
          <a:blip r:embed="rId4">
            <a:extLst>
              <a:ext uri="{28A0092B-C50C-407E-A947-70E740481C1C}">
                <a14:useLocalDpi xmlns:a14="http://schemas.microsoft.com/office/drawing/2010/main" val="0"/>
              </a:ext>
            </a:extLst>
          </a:blip>
          <a:srcRect l="7618" r="7393" b="15746"/>
          <a:stretch/>
        </p:blipFill>
        <p:spPr>
          <a:xfrm>
            <a:off x="6790510" y="4641705"/>
            <a:ext cx="2510242" cy="2203103"/>
          </a:xfrm>
          <a:prstGeom prst="rect">
            <a:avLst/>
          </a:prstGeom>
        </p:spPr>
      </p:pic>
      <p:pic>
        <p:nvPicPr>
          <p:cNvPr id="2" name="Imagen 1">
            <a:extLst>
              <a:ext uri="{FF2B5EF4-FFF2-40B4-BE49-F238E27FC236}">
                <a16:creationId xmlns:a16="http://schemas.microsoft.com/office/drawing/2014/main" id="{217E9F6C-5ED8-C128-730C-274A90550A8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864090" y="113780"/>
            <a:ext cx="2327910" cy="797041"/>
          </a:xfrm>
          <a:prstGeom prst="rect">
            <a:avLst/>
          </a:prstGeom>
        </p:spPr>
      </p:pic>
    </p:spTree>
    <p:extLst>
      <p:ext uri="{BB962C8B-B14F-4D97-AF65-F5344CB8AC3E}">
        <p14:creationId xmlns:p14="http://schemas.microsoft.com/office/powerpoint/2010/main" val="50917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13A52919-DC63-865B-ED5A-E553A4BF21B5}"/>
              </a:ext>
            </a:extLst>
          </p:cNvPr>
          <p:cNvSpPr txBox="1"/>
          <p:nvPr/>
        </p:nvSpPr>
        <p:spPr>
          <a:xfrm>
            <a:off x="838200" y="184806"/>
            <a:ext cx="10515600" cy="78184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solidFill>
                  <a:schemeClr val="tx1"/>
                </a:solidFill>
                <a:latin typeface="+mj-lt"/>
                <a:ea typeface="+mj-ea"/>
                <a:cs typeface="+mj-cs"/>
              </a:rPr>
              <a:t>PERSONAL CONTRATADO CON FONDOS USAID/PEPFAR</a:t>
            </a:r>
          </a:p>
        </p:txBody>
      </p:sp>
      <p:pic>
        <p:nvPicPr>
          <p:cNvPr id="5" name="Imagen 4" descr="Interfaz de usuario gráfica, Texto&#10;&#10;El contenido generado por IA puede ser incorrecto.">
            <a:extLst>
              <a:ext uri="{FF2B5EF4-FFF2-40B4-BE49-F238E27FC236}">
                <a16:creationId xmlns:a16="http://schemas.microsoft.com/office/drawing/2014/main" id="{2BF5715F-32C7-2A59-2F40-9BF3B400E323}"/>
              </a:ext>
            </a:extLst>
          </p:cNvPr>
          <p:cNvPicPr>
            <a:picLocks noChangeAspect="1"/>
          </p:cNvPicPr>
          <p:nvPr/>
        </p:nvPicPr>
        <p:blipFill>
          <a:blip r:embed="rId2">
            <a:extLst>
              <a:ext uri="{28A0092B-C50C-407E-A947-70E740481C1C}">
                <a14:useLocalDpi xmlns:a14="http://schemas.microsoft.com/office/drawing/2010/main" val="0"/>
              </a:ext>
            </a:extLst>
          </a:blip>
          <a:srcRect l="1379" t="30758" r="20884" b="8329"/>
          <a:stretch/>
        </p:blipFill>
        <p:spPr>
          <a:xfrm>
            <a:off x="1046064" y="966652"/>
            <a:ext cx="10096824" cy="4450303"/>
          </a:xfrm>
          <a:prstGeom prst="rect">
            <a:avLst/>
          </a:prstGeom>
        </p:spPr>
      </p:pic>
      <p:sp>
        <p:nvSpPr>
          <p:cNvPr id="7" name="CuadroTexto 6">
            <a:extLst>
              <a:ext uri="{FF2B5EF4-FFF2-40B4-BE49-F238E27FC236}">
                <a16:creationId xmlns:a16="http://schemas.microsoft.com/office/drawing/2014/main" id="{0D96BE03-45C0-0AC6-A279-F656930DB38E}"/>
              </a:ext>
            </a:extLst>
          </p:cNvPr>
          <p:cNvSpPr txBox="1"/>
          <p:nvPr/>
        </p:nvSpPr>
        <p:spPr>
          <a:xfrm>
            <a:off x="1305552" y="5337259"/>
            <a:ext cx="10771060" cy="1600438"/>
          </a:xfrm>
          <a:prstGeom prst="rect">
            <a:avLst/>
          </a:prstGeom>
          <a:noFill/>
        </p:spPr>
        <p:txBody>
          <a:bodyPr wrap="square" rtlCol="0">
            <a:spAutoFit/>
          </a:bodyPr>
          <a:lstStyle/>
          <a:p>
            <a:r>
              <a:rPr lang="es-ES" sz="1400" dirty="0"/>
              <a:t>Los cuales realizaban </a:t>
            </a:r>
          </a:p>
          <a:p>
            <a:pPr marL="285750" indent="-285750">
              <a:buFont typeface="Arial" panose="020B0604020202020204" pitchFamily="34" charset="0"/>
              <a:buChar char="•"/>
            </a:pPr>
            <a:r>
              <a:rPr lang="es-ES" sz="1400" dirty="0"/>
              <a:t>Vinculación de nuevos casos</a:t>
            </a:r>
          </a:p>
          <a:p>
            <a:pPr marL="285750" indent="-285750">
              <a:buFont typeface="Arial" panose="020B0604020202020204" pitchFamily="34" charset="0"/>
              <a:buChar char="•"/>
            </a:pPr>
            <a:r>
              <a:rPr lang="es-ES" sz="1400" dirty="0"/>
              <a:t>inicio rápido de tratamiento</a:t>
            </a:r>
          </a:p>
          <a:p>
            <a:pPr marL="285750" indent="-285750">
              <a:buFont typeface="Arial" panose="020B0604020202020204" pitchFamily="34" charset="0"/>
              <a:buChar char="•"/>
            </a:pPr>
            <a:r>
              <a:rPr lang="es-ES" sz="1400" dirty="0"/>
              <a:t>fortalecimiento de supresión viral</a:t>
            </a:r>
          </a:p>
          <a:p>
            <a:pPr marL="285750" indent="-285750">
              <a:buFont typeface="Arial" panose="020B0604020202020204" pitchFamily="34" charset="0"/>
              <a:buChar char="•"/>
            </a:pPr>
            <a:r>
              <a:rPr lang="es-ES" sz="1400" dirty="0"/>
              <a:t>optimización de esquemas antirretrovirales, búsqueda de abandonos</a:t>
            </a:r>
          </a:p>
          <a:p>
            <a:pPr marL="285750" indent="-285750">
              <a:buFont typeface="Arial" panose="020B0604020202020204" pitchFamily="34" charset="0"/>
              <a:buChar char="•"/>
            </a:pPr>
            <a:r>
              <a:rPr lang="es-ES" sz="1400" dirty="0"/>
              <a:t>provisión de servicios para Diagnóstico y Tratamiento de  Infecciones Oportunistas </a:t>
            </a:r>
          </a:p>
          <a:p>
            <a:endParaRPr lang="en-US" sz="1400" dirty="0"/>
          </a:p>
        </p:txBody>
      </p:sp>
      <p:pic>
        <p:nvPicPr>
          <p:cNvPr id="2" name="Imagen 1">
            <a:extLst>
              <a:ext uri="{FF2B5EF4-FFF2-40B4-BE49-F238E27FC236}">
                <a16:creationId xmlns:a16="http://schemas.microsoft.com/office/drawing/2014/main" id="{CA2E2639-846D-5101-3B53-AD559F182D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10333" y="5629673"/>
            <a:ext cx="2966279" cy="1015609"/>
          </a:xfrm>
          <a:prstGeom prst="rect">
            <a:avLst/>
          </a:prstGeom>
        </p:spPr>
      </p:pic>
    </p:spTree>
    <p:extLst>
      <p:ext uri="{BB962C8B-B14F-4D97-AF65-F5344CB8AC3E}">
        <p14:creationId xmlns:p14="http://schemas.microsoft.com/office/powerpoint/2010/main" val="184978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C770EB-A7BD-4D7C-5E30-9352EE9EF651}"/>
              </a:ext>
            </a:extLst>
          </p:cNvPr>
          <p:cNvSpPr>
            <a:spLocks noGrp="1"/>
          </p:cNvSpPr>
          <p:nvPr>
            <p:ph type="title"/>
          </p:nvPr>
        </p:nvSpPr>
        <p:spPr>
          <a:xfrm>
            <a:off x="836612" y="365126"/>
            <a:ext cx="10518776" cy="1316038"/>
          </a:xfrm>
        </p:spPr>
        <p:txBody>
          <a:bodyPr>
            <a:normAutofit/>
          </a:bodyPr>
          <a:lstStyle/>
          <a:p>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Cuáles </a:t>
            </a:r>
            <a:r>
              <a:rPr lang="es-ES" sz="2800" b="1" kern="100" dirty="0">
                <a:latin typeface="Calibri" panose="020F0502020204030204" pitchFamily="34" charset="0"/>
                <a:cs typeface="Times New Roman" panose="02020603050405020304" pitchFamily="18" charset="0"/>
              </a:rPr>
              <a:t>Clinicas de Atención Integral(CAI)fueron afectadas con la ausencia de los RRHH que apoyaban la atención</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Marcador de texto 2">
            <a:extLst>
              <a:ext uri="{FF2B5EF4-FFF2-40B4-BE49-F238E27FC236}">
                <a16:creationId xmlns:a16="http://schemas.microsoft.com/office/drawing/2014/main" id="{B0126562-90CB-D97E-7406-98D8C03F8659}"/>
              </a:ext>
            </a:extLst>
          </p:cNvPr>
          <p:cNvSpPr>
            <a:spLocks noGrp="1"/>
          </p:cNvSpPr>
          <p:nvPr>
            <p:ph type="body" idx="1"/>
          </p:nvPr>
        </p:nvSpPr>
        <p:spPr>
          <a:xfrm>
            <a:off x="836612" y="1660752"/>
            <a:ext cx="5157787" cy="823912"/>
          </a:xfrm>
          <a:solidFill>
            <a:srgbClr val="00B0F0"/>
          </a:solidFill>
        </p:spPr>
        <p:txBody>
          <a:bodyPr>
            <a:noAutofit/>
          </a:bodyPr>
          <a:lstStyle/>
          <a:p>
            <a:endParaRPr lang="es-ES" sz="1800" dirty="0">
              <a:solidFill>
                <a:schemeClr val="bg1"/>
              </a:solidFill>
            </a:endParaRPr>
          </a:p>
          <a:p>
            <a:endParaRPr lang="es-ES" sz="1800" dirty="0">
              <a:solidFill>
                <a:schemeClr val="bg1"/>
              </a:solidFill>
            </a:endParaRPr>
          </a:p>
          <a:p>
            <a:endParaRPr lang="es-ES" sz="1800" dirty="0">
              <a:solidFill>
                <a:schemeClr val="bg1"/>
              </a:solidFill>
            </a:endParaRPr>
          </a:p>
          <a:p>
            <a:endParaRPr lang="es-ES" sz="1800" dirty="0">
              <a:solidFill>
                <a:schemeClr val="bg1"/>
              </a:solidFill>
            </a:endParaRPr>
          </a:p>
          <a:p>
            <a:endParaRPr lang="es-ES" sz="1800" dirty="0">
              <a:solidFill>
                <a:schemeClr val="bg1"/>
              </a:solidFill>
            </a:endParaRPr>
          </a:p>
          <a:p>
            <a:endParaRPr lang="es-ES" sz="1800" dirty="0">
              <a:solidFill>
                <a:schemeClr val="bg1"/>
              </a:solidFill>
            </a:endParaRPr>
          </a:p>
          <a:p>
            <a:endParaRPr lang="es-ES" sz="1800" dirty="0">
              <a:solidFill>
                <a:schemeClr val="bg1"/>
              </a:solidFill>
            </a:endParaRPr>
          </a:p>
          <a:p>
            <a:endParaRPr lang="es-ES" sz="1800" dirty="0">
              <a:solidFill>
                <a:schemeClr val="bg1"/>
              </a:solidFill>
            </a:endParaRPr>
          </a:p>
          <a:p>
            <a:endParaRPr lang="es-ES" sz="1800" dirty="0">
              <a:solidFill>
                <a:schemeClr val="bg1"/>
              </a:solidFill>
            </a:endParaRPr>
          </a:p>
          <a:p>
            <a:endParaRPr lang="es-ES" sz="1800" dirty="0">
              <a:solidFill>
                <a:schemeClr val="bg1"/>
              </a:solidFill>
            </a:endParaRPr>
          </a:p>
          <a:p>
            <a:r>
              <a:rPr lang="es-ES" sz="1800" dirty="0">
                <a:solidFill>
                  <a:schemeClr val="bg1"/>
                </a:solidFill>
              </a:rPr>
              <a:t>PROYECTO USAID/Cuidado y Tratamiento VIH/IntraHealth/PASMO</a:t>
            </a:r>
            <a:endParaRPr lang="en-US" sz="1800" dirty="0">
              <a:solidFill>
                <a:schemeClr val="bg1"/>
              </a:solidFill>
            </a:endParaRPr>
          </a:p>
          <a:p>
            <a:endParaRPr lang="en-US" sz="1800" dirty="0">
              <a:solidFill>
                <a:schemeClr val="bg1"/>
              </a:solidFill>
            </a:endParaRPr>
          </a:p>
        </p:txBody>
      </p:sp>
      <p:sp>
        <p:nvSpPr>
          <p:cNvPr id="4" name="Marcador de contenido 3">
            <a:extLst>
              <a:ext uri="{FF2B5EF4-FFF2-40B4-BE49-F238E27FC236}">
                <a16:creationId xmlns:a16="http://schemas.microsoft.com/office/drawing/2014/main" id="{451E5472-0F96-65D0-6B05-5AA90C24BF06}"/>
              </a:ext>
            </a:extLst>
          </p:cNvPr>
          <p:cNvSpPr>
            <a:spLocks noGrp="1"/>
          </p:cNvSpPr>
          <p:nvPr>
            <p:ph sz="half" idx="2"/>
          </p:nvPr>
        </p:nvSpPr>
        <p:spPr>
          <a:solidFill>
            <a:schemeClr val="accent4">
              <a:lumMod val="20000"/>
              <a:lumOff val="80000"/>
            </a:schemeClr>
          </a:solidFill>
        </p:spPr>
        <p:txBody>
          <a:bodyPr>
            <a:normAutofit fontScale="40000" lnSpcReduction="20000"/>
          </a:bodyPr>
          <a:lstStyle/>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Nacional San Juan de Dios, Santa Ana Promotor</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Nacional Rosales :  Medico y promotor</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N. Dr. Jorge Mazzini Villacorta, Sonsonate </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N. Dr José Antonio Saldaña Medico y Promotor</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Médico Quirúrgico 2 enlaces comunitario</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N. Juan José Fernández, Zacamil Promotor</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H.N. Dr. José Molina Martínez Doctora con 4 hrs pagadas por PASMO y 4 nacionales, promotor</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Regional del Seguro Social San Miguel:  Medico</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Unidad Médica del Seguro Social, Santa Ana médico y promotor</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Hospital Nacional de la Mujer:1 Laboratorista</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Enfermera Angélica Vidal de Najarro, San Bartolo: Promotor y psicóloga</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San Juan de Dios, San Miguel: Laboratorio, digitador, farmacia</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Marcador de texto 4">
            <a:extLst>
              <a:ext uri="{FF2B5EF4-FFF2-40B4-BE49-F238E27FC236}">
                <a16:creationId xmlns:a16="http://schemas.microsoft.com/office/drawing/2014/main" id="{EA39C315-FDB3-723A-A235-E9D18114D8BF}"/>
              </a:ext>
            </a:extLst>
          </p:cNvPr>
          <p:cNvSpPr>
            <a:spLocks noGrp="1"/>
          </p:cNvSpPr>
          <p:nvPr>
            <p:ph type="body" sz="quarter" idx="3"/>
          </p:nvPr>
        </p:nvSpPr>
        <p:spPr>
          <a:solidFill>
            <a:srgbClr val="00B0F0"/>
          </a:solidFill>
        </p:spPr>
        <p:txBody>
          <a:bodyPr>
            <a:normAutofit/>
          </a:bodyPr>
          <a:lstStyle/>
          <a:p>
            <a:r>
              <a:rPr lang="es-E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PROYECTO CDC-SECOMISCA</a:t>
            </a:r>
            <a:endParaRPr lang="en-US" dirty="0">
              <a:solidFill>
                <a:schemeClr val="bg1"/>
              </a:solidFill>
            </a:endParaRPr>
          </a:p>
        </p:txBody>
      </p:sp>
      <p:sp>
        <p:nvSpPr>
          <p:cNvPr id="6" name="Marcador de contenido 5">
            <a:extLst>
              <a:ext uri="{FF2B5EF4-FFF2-40B4-BE49-F238E27FC236}">
                <a16:creationId xmlns:a16="http://schemas.microsoft.com/office/drawing/2014/main" id="{07DC181D-CF08-CBA5-6E0A-1F453AF858BC}"/>
              </a:ext>
            </a:extLst>
          </p:cNvPr>
          <p:cNvSpPr>
            <a:spLocks noGrp="1"/>
          </p:cNvSpPr>
          <p:nvPr>
            <p:ph sz="quarter" idx="4"/>
          </p:nvPr>
        </p:nvSpPr>
        <p:spPr>
          <a:solidFill>
            <a:schemeClr val="accent1">
              <a:lumMod val="20000"/>
              <a:lumOff val="80000"/>
            </a:schemeClr>
          </a:solidFill>
        </p:spPr>
        <p:txBody>
          <a:bodyPr>
            <a:normAutofit fontScale="40000" lnSpcReduction="20000"/>
          </a:bodyPr>
          <a:lstStyle/>
          <a:p>
            <a:pPr marL="342900" lvl="0" indent="-342900" algn="just">
              <a:lnSpc>
                <a:spcPct val="107000"/>
              </a:lnSpc>
              <a:buFont typeface="Times New Roman" panose="02020603050405020304" pitchFamily="18" charset="0"/>
              <a:buAutoNum type="arabicPeriod"/>
            </a:pPr>
            <a:r>
              <a:rPr lang="es-ES" sz="4000" b="1" kern="100" dirty="0">
                <a:effectLst/>
                <a:latin typeface="Calibri" panose="020F0502020204030204" pitchFamily="34" charset="0"/>
                <a:ea typeface="Calibri" panose="020F0502020204030204" pitchFamily="34" charset="0"/>
                <a:cs typeface="Times New Roman" panose="02020603050405020304" pitchFamily="18" charset="0"/>
              </a:rPr>
              <a:t>H. Francisco Menendez, Ahuachapán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4000" b="1" kern="100" dirty="0">
                <a:effectLst/>
                <a:latin typeface="Calibri" panose="020F0502020204030204" pitchFamily="34" charset="0"/>
                <a:ea typeface="Calibri" panose="020F0502020204030204" pitchFamily="34" charset="0"/>
                <a:cs typeface="Times New Roman" panose="02020603050405020304" pitchFamily="18" charset="0"/>
              </a:rPr>
              <a:t>H. Dr. Luis Edmundo Vázquez, Chalatenango </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4000" b="1" kern="100" dirty="0">
                <a:effectLst/>
                <a:latin typeface="Calibri" panose="020F0502020204030204" pitchFamily="34" charset="0"/>
                <a:ea typeface="Calibri" panose="020F0502020204030204" pitchFamily="34" charset="0"/>
                <a:cs typeface="Times New Roman" panose="02020603050405020304" pitchFamily="18" charset="0"/>
              </a:rPr>
              <a:t>H. San Pedro, Usulutan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4000" b="1" kern="100" dirty="0">
                <a:effectLst/>
                <a:latin typeface="Calibri" panose="020F0502020204030204" pitchFamily="34" charset="0"/>
                <a:ea typeface="Calibri" panose="020F0502020204030204" pitchFamily="34" charset="0"/>
                <a:cs typeface="Times New Roman" panose="02020603050405020304" pitchFamily="18" charset="0"/>
              </a:rPr>
              <a:t>H. Nacional San Rafael </a:t>
            </a:r>
            <a:r>
              <a:rPr lang="es-ES" sz="4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14 RRHH  Laboratorio Promotor de  Prevención ,oficial de </a:t>
            </a:r>
            <a:r>
              <a:rPr lang="es-ES" sz="40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enlace,psicologa</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4000" b="1" kern="100" dirty="0">
                <a:effectLst/>
                <a:latin typeface="Calibri" panose="020F0502020204030204" pitchFamily="34" charset="0"/>
                <a:ea typeface="Calibri" panose="020F0502020204030204" pitchFamily="34" charset="0"/>
                <a:cs typeface="Times New Roman" panose="02020603050405020304" pitchFamily="18" charset="0"/>
              </a:rPr>
              <a:t>H. Nacional Nuestra señora de Fátima, Cojutepeque</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4000" b="1" kern="100" dirty="0">
                <a:effectLst/>
                <a:latin typeface="Calibri" panose="020F0502020204030204" pitchFamily="34" charset="0"/>
                <a:ea typeface="Calibri" panose="020F0502020204030204" pitchFamily="34" charset="0"/>
                <a:cs typeface="Times New Roman" panose="02020603050405020304" pitchFamily="18" charset="0"/>
              </a:rPr>
              <a:t>H. Enfermera Angélica Vidal de Najarro, San Bartolo</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4000" b="1" kern="100" dirty="0">
                <a:effectLst/>
                <a:latin typeface="Calibri" panose="020F0502020204030204" pitchFamily="34" charset="0"/>
                <a:ea typeface="Calibri" panose="020F0502020204030204" pitchFamily="34" charset="0"/>
                <a:cs typeface="Times New Roman" panose="02020603050405020304" pitchFamily="18" charset="0"/>
              </a:rPr>
              <a:t>H. Santa Teresa, Zacatecoluca</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SV" sz="4000" b="1" kern="100" dirty="0">
                <a:effectLst/>
                <a:latin typeface="Calibri" panose="020F0502020204030204" pitchFamily="34" charset="0"/>
                <a:ea typeface="Calibri" panose="020F0502020204030204" pitchFamily="34" charset="0"/>
                <a:cs typeface="Times New Roman" panose="02020603050405020304" pitchFamily="18" charset="0"/>
              </a:rPr>
              <a:t>H. Santa Gertrudis, San Vicente</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4000" b="1" kern="100" dirty="0">
                <a:effectLst/>
                <a:latin typeface="Calibri" panose="020F0502020204030204" pitchFamily="34" charset="0"/>
                <a:ea typeface="Calibri" panose="020F0502020204030204" pitchFamily="34" charset="0"/>
                <a:cs typeface="Times New Roman" panose="02020603050405020304" pitchFamily="18" charset="0"/>
              </a:rPr>
              <a:t>H. Nacional General de La Unión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Imagen 6">
            <a:extLst>
              <a:ext uri="{FF2B5EF4-FFF2-40B4-BE49-F238E27FC236}">
                <a16:creationId xmlns:a16="http://schemas.microsoft.com/office/drawing/2014/main" id="{C00A4192-543F-54AD-5B0B-B6EECA746C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19672" y="96064"/>
            <a:ext cx="1671431" cy="572273"/>
          </a:xfrm>
          <a:prstGeom prst="rect">
            <a:avLst/>
          </a:prstGeom>
        </p:spPr>
      </p:pic>
    </p:spTree>
    <p:extLst>
      <p:ext uri="{BB962C8B-B14F-4D97-AF65-F5344CB8AC3E}">
        <p14:creationId xmlns:p14="http://schemas.microsoft.com/office/powerpoint/2010/main" val="3671050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C47102-CB22-1C36-1D44-433ECD823651}"/>
              </a:ext>
            </a:extLst>
          </p:cNvPr>
          <p:cNvSpPr>
            <a:spLocks noGrp="1"/>
          </p:cNvSpPr>
          <p:nvPr>
            <p:ph type="title"/>
          </p:nvPr>
        </p:nvSpPr>
        <p:spPr/>
        <p:txBody>
          <a:bodyPr/>
          <a:lstStyle/>
          <a:p>
            <a:r>
              <a:rPr lang="es-SV" dirty="0"/>
              <a:t>Otros proyectos</a:t>
            </a:r>
            <a:endParaRPr lang="en-US" dirty="0"/>
          </a:p>
        </p:txBody>
      </p:sp>
      <p:sp>
        <p:nvSpPr>
          <p:cNvPr id="3" name="Marcador de contenido 2">
            <a:extLst>
              <a:ext uri="{FF2B5EF4-FFF2-40B4-BE49-F238E27FC236}">
                <a16:creationId xmlns:a16="http://schemas.microsoft.com/office/drawing/2014/main" id="{07FBFDEC-8C62-6583-90B5-33BDEF816040}"/>
              </a:ext>
            </a:extLst>
          </p:cNvPr>
          <p:cNvSpPr>
            <a:spLocks noGrp="1"/>
          </p:cNvSpPr>
          <p:nvPr>
            <p:ph idx="1"/>
          </p:nvPr>
        </p:nvSpPr>
        <p:spPr/>
        <p:txBody>
          <a:bodyPr/>
          <a:lstStyle/>
          <a:p>
            <a:r>
              <a:rPr lang="en-US" dirty="0"/>
              <a:t>FANCAP: </a:t>
            </a:r>
            <a:r>
              <a:rPr lang="en-US" dirty="0" err="1"/>
              <a:t>Componente</a:t>
            </a:r>
            <a:r>
              <a:rPr lang="en-US" dirty="0"/>
              <a:t> de </a:t>
            </a:r>
            <a:r>
              <a:rPr lang="en-US" dirty="0" err="1"/>
              <a:t>Gobernanza</a:t>
            </a:r>
            <a:r>
              <a:rPr lang="en-US" dirty="0"/>
              <a:t> y DDHH,SID</a:t>
            </a:r>
          </a:p>
          <a:p>
            <a:pPr marL="0" indent="0">
              <a:buNone/>
            </a:pPr>
            <a:endParaRPr lang="en-US" dirty="0"/>
          </a:p>
          <a:p>
            <a:r>
              <a:rPr lang="en-US" dirty="0"/>
              <a:t>PSM: </a:t>
            </a:r>
            <a:r>
              <a:rPr lang="en-US" dirty="0" err="1"/>
              <a:t>Planificación,proyecciones</a:t>
            </a:r>
            <a:r>
              <a:rPr lang="en-US" dirty="0"/>
              <a:t> de </a:t>
            </a:r>
            <a:r>
              <a:rPr lang="en-US" dirty="0" err="1"/>
              <a:t>medicamentos</a:t>
            </a:r>
            <a:endParaRPr lang="en-US" dirty="0"/>
          </a:p>
          <a:p>
            <a:pPr marL="0" indent="0">
              <a:buNone/>
            </a:pPr>
            <a:endParaRPr lang="en-US" dirty="0"/>
          </a:p>
          <a:p>
            <a:r>
              <a:rPr lang="en-US" dirty="0"/>
              <a:t>DATA </a:t>
            </a:r>
            <a:r>
              <a:rPr lang="en-US" dirty="0" err="1"/>
              <a:t>FI:Plan</a:t>
            </a:r>
            <a:r>
              <a:rPr lang="en-US" dirty="0"/>
              <a:t> de Vigilancia Nacional de </a:t>
            </a:r>
            <a:r>
              <a:rPr lang="en-US" dirty="0" err="1"/>
              <a:t>VIH,Calidad</a:t>
            </a:r>
            <a:r>
              <a:rPr lang="en-US" dirty="0"/>
              <a:t> de los </a:t>
            </a:r>
            <a:r>
              <a:rPr lang="en-US" dirty="0" err="1"/>
              <a:t>indicadores</a:t>
            </a:r>
            <a:endParaRPr lang="en-US" dirty="0"/>
          </a:p>
        </p:txBody>
      </p:sp>
      <p:pic>
        <p:nvPicPr>
          <p:cNvPr id="4" name="Imagen 3">
            <a:extLst>
              <a:ext uri="{FF2B5EF4-FFF2-40B4-BE49-F238E27FC236}">
                <a16:creationId xmlns:a16="http://schemas.microsoft.com/office/drawing/2014/main" id="{4626A1FA-B97A-E6BF-B64C-FD57F4250A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20702" y="106754"/>
            <a:ext cx="2966279" cy="1015609"/>
          </a:xfrm>
          <a:prstGeom prst="rect">
            <a:avLst/>
          </a:prstGeom>
        </p:spPr>
      </p:pic>
    </p:spTree>
    <p:extLst>
      <p:ext uri="{BB962C8B-B14F-4D97-AF65-F5344CB8AC3E}">
        <p14:creationId xmlns:p14="http://schemas.microsoft.com/office/powerpoint/2010/main" val="113610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02E482-DD96-CB10-F7C6-6276010DCF89}"/>
              </a:ext>
            </a:extLst>
          </p:cNvPr>
          <p:cNvSpPr>
            <a:spLocks noGrp="1"/>
          </p:cNvSpPr>
          <p:nvPr>
            <p:ph type="title"/>
          </p:nvPr>
        </p:nvSpPr>
        <p:spPr/>
        <p:txBody>
          <a:bodyPr>
            <a:normAutofit/>
          </a:bodyPr>
          <a:lstStyle/>
          <a:p>
            <a:r>
              <a:rPr lang="es-ES" sz="2400" b="1" kern="100" dirty="0">
                <a:effectLst/>
                <a:latin typeface="Calibri" panose="020F0502020204030204" pitchFamily="34" charset="0"/>
                <a:ea typeface="Calibri" panose="020F0502020204030204" pitchFamily="34" charset="0"/>
                <a:cs typeface="Times New Roman" panose="02020603050405020304" pitchFamily="18" charset="0"/>
              </a:rPr>
              <a:t>¿Cuáles </a:t>
            </a:r>
            <a:r>
              <a:rPr lang="es-ES" sz="2400" b="1" kern="100" dirty="0">
                <a:latin typeface="Calibri" panose="020F0502020204030204" pitchFamily="34" charset="0"/>
                <a:ea typeface="Calibri" panose="020F0502020204030204" pitchFamily="34" charset="0"/>
                <a:cs typeface="Times New Roman" panose="02020603050405020304" pitchFamily="18" charset="0"/>
              </a:rPr>
              <a:t>eran</a:t>
            </a:r>
            <a:r>
              <a:rPr lang="es-ES" sz="2400" b="1" kern="100" dirty="0">
                <a:effectLst/>
                <a:latin typeface="Calibri" panose="020F0502020204030204" pitchFamily="34" charset="0"/>
                <a:ea typeface="Calibri" panose="020F0502020204030204" pitchFamily="34" charset="0"/>
                <a:cs typeface="Times New Roman" panose="02020603050405020304" pitchFamily="18" charset="0"/>
              </a:rPr>
              <a:t> los miedos de la gente (el personal de las clínicas, las personas con VIH, la sociedad civil ) al inicio de todo este proceso.</a:t>
            </a:r>
            <a:endParaRPr lang="en-US" sz="2400" dirty="0"/>
          </a:p>
        </p:txBody>
      </p:sp>
      <p:sp>
        <p:nvSpPr>
          <p:cNvPr id="3" name="Marcador de contenido 2">
            <a:extLst>
              <a:ext uri="{FF2B5EF4-FFF2-40B4-BE49-F238E27FC236}">
                <a16:creationId xmlns:a16="http://schemas.microsoft.com/office/drawing/2014/main" id="{5B173CF6-D477-78E7-3F00-9DBBF8C29801}"/>
              </a:ext>
            </a:extLst>
          </p:cNvPr>
          <p:cNvSpPr>
            <a:spLocks noGrp="1"/>
          </p:cNvSpPr>
          <p:nvPr>
            <p:ph idx="1"/>
          </p:nvPr>
        </p:nvSpPr>
        <p:spPr/>
        <p:txBody>
          <a:bodyPr>
            <a:normAutofit fontScale="85000" lnSpcReduction="20000"/>
          </a:bodyPr>
          <a:lstStyle/>
          <a:p>
            <a:pPr indent="0" algn="just">
              <a:lnSpc>
                <a:spcPct val="107000"/>
              </a:lnSpc>
              <a:spcAft>
                <a:spcPts val="800"/>
              </a:spcAft>
              <a:buNone/>
            </a:pPr>
            <a:r>
              <a:rPr lang="es-ES" kern="100" dirty="0">
                <a:effectLst/>
                <a:latin typeface="Calibri" panose="020F0502020204030204" pitchFamily="34" charset="0"/>
                <a:ea typeface="Calibri" panose="020F0502020204030204" pitchFamily="34" charset="0"/>
                <a:cs typeface="Times New Roman" panose="02020603050405020304" pitchFamily="18" charset="0"/>
              </a:rPr>
              <a:t>1.Que se demore mucho la reactivación de los servicios suspendidos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s-ES" kern="100" dirty="0">
                <a:effectLst/>
                <a:latin typeface="Calibri" panose="020F0502020204030204" pitchFamily="34" charset="0"/>
                <a:ea typeface="Calibri" panose="020F0502020204030204" pitchFamily="34" charset="0"/>
                <a:cs typeface="Times New Roman" panose="02020603050405020304" pitchFamily="18" charset="0"/>
              </a:rPr>
              <a:t>2.Que se prolongue el tiempo de citas ya que el personal del Ministerio de Salud es insuficiente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s-ES" kern="100" dirty="0">
                <a:effectLst/>
                <a:latin typeface="Calibri" panose="020F0502020204030204" pitchFamily="34" charset="0"/>
                <a:ea typeface="Calibri" panose="020F0502020204030204" pitchFamily="34" charset="0"/>
                <a:cs typeface="Times New Roman" panose="02020603050405020304" pitchFamily="18" charset="0"/>
              </a:rPr>
              <a:t>3.Perdida del Recurso Humano ya capacitado y que laboraba en los proyectos</a:t>
            </a:r>
          </a:p>
          <a:p>
            <a:pPr indent="0" algn="just">
              <a:lnSpc>
                <a:spcPct val="107000"/>
              </a:lnSpc>
              <a:spcAft>
                <a:spcPts val="800"/>
              </a:spcAft>
              <a:buNone/>
            </a:pPr>
            <a:r>
              <a:rPr lang="es-ES" kern="100" dirty="0">
                <a:latin typeface="Calibri" panose="020F0502020204030204" pitchFamily="34" charset="0"/>
                <a:ea typeface="Calibri" panose="020F0502020204030204" pitchFamily="34" charset="0"/>
                <a:cs typeface="Times New Roman" panose="02020603050405020304" pitchFamily="18" charset="0"/>
              </a:rPr>
              <a:t>4.Que no se reactiven los programas de prevención
5.Que no vuelvan los promotores que apoyaron a los médicos en las clínicas de VICITS por la PrEP
6.Que el personal de las 10  Clínicas de Atención Integral apoyadas por los Proyectos financiados por USAID no regresen a sus funciones</a:t>
            </a:r>
            <a:endParaRPr lang="en-US" dirty="0"/>
          </a:p>
        </p:txBody>
      </p:sp>
      <p:pic>
        <p:nvPicPr>
          <p:cNvPr id="4" name="Imagen 3">
            <a:extLst>
              <a:ext uri="{FF2B5EF4-FFF2-40B4-BE49-F238E27FC236}">
                <a16:creationId xmlns:a16="http://schemas.microsoft.com/office/drawing/2014/main" id="{1434680F-67BA-A0F4-9920-E429C61A0C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12730" y="106754"/>
            <a:ext cx="1374251" cy="470523"/>
          </a:xfrm>
          <a:prstGeom prst="rect">
            <a:avLst/>
          </a:prstGeom>
        </p:spPr>
      </p:pic>
    </p:spTree>
    <p:extLst>
      <p:ext uri="{BB962C8B-B14F-4D97-AF65-F5344CB8AC3E}">
        <p14:creationId xmlns:p14="http://schemas.microsoft.com/office/powerpoint/2010/main" val="37804834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Default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932</TotalTime>
  <Words>2440</Words>
  <Application>Microsoft Office PowerPoint</Application>
  <PresentationFormat>Panorámica</PresentationFormat>
  <Paragraphs>149</Paragraphs>
  <Slides>24</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24</vt:i4>
      </vt:variant>
    </vt:vector>
  </HeadingPairs>
  <TitlesOfParts>
    <vt:vector size="34" baseType="lpstr">
      <vt:lpstr>Aptos</vt:lpstr>
      <vt:lpstr>Aptos Display</vt:lpstr>
      <vt:lpstr>Arial</vt:lpstr>
      <vt:lpstr>Calibri</vt:lpstr>
      <vt:lpstr>Publico</vt:lpstr>
      <vt:lpstr>Segoe UI</vt:lpstr>
      <vt:lpstr>Times New Roman</vt:lpstr>
      <vt:lpstr>Wingdings</vt:lpstr>
      <vt:lpstr>Tema de Office</vt:lpstr>
      <vt:lpstr>1_Default Design</vt:lpstr>
      <vt:lpstr>IMPACTO DE LA CONGELACIÓN DE FONDOS DE EE.UU. EN LA RESPUESTA NACIONAL AL VIH </vt:lpstr>
      <vt:lpstr>ANTECEDENTES</vt:lpstr>
      <vt:lpstr>GASTO DE FUENTE POR FINANCIAMIENTO</vt:lpstr>
      <vt:lpstr>Datos de financiación: ¿cuánto aporta EE.UU. / FG / otros cooperantes? ¿Y cuánto proviene de fuentes nacionales?</vt:lpstr>
      <vt:lpstr>Presentación de PowerPoint</vt:lpstr>
      <vt:lpstr>Presentación de PowerPoint</vt:lpstr>
      <vt:lpstr>Cuáles Clinicas de Atención Integral(CAI)fueron afectadas con la ausencia de los RRHH que apoyaban la atención </vt:lpstr>
      <vt:lpstr>Otros proyectos</vt:lpstr>
      <vt:lpstr>¿Cuáles eran los miedos de la gente (el personal de las clínicas, las personas con VIH, la sociedad civil ) al inicio de todo este proceso.</vt:lpstr>
      <vt:lpstr>¿Cuáles son los miedos de la gente (el personal de las clínicas, las personas que viven con VIH, la sociedad civil ).</vt:lpstr>
      <vt:lpstr>¿Cómo podría impactar esto en las nuevas infecciones / muertes / personas en el tratamiento ? </vt:lpstr>
      <vt:lpstr>EL SALVADOR</vt:lpstr>
      <vt:lpstr>.¿Qué está pasando con los servicios de poblaciones de claves?</vt:lpstr>
      <vt:lpstr>.¿Qué está pasando con los servicios de poblaciones de claves?</vt:lpstr>
      <vt:lpstr>.¿Qué está pasando con los servicios de poblaciones de claves?</vt:lpstr>
      <vt:lpstr>Presentación de PowerPoint</vt:lpstr>
      <vt:lpstr>Waiver al 10 de febrero</vt:lpstr>
      <vt:lpstr>Presentación de PowerPoint</vt:lpstr>
      <vt:lpstr>ORGANIZACIONES DE LA SOCIEDAD CIVIL AFECTADAS, PROYECTOS EN PAUSA </vt:lpstr>
      <vt:lpstr>SUBVENCIÓN NACIONAL 2025-2027 DEL FONDO GLOBAL </vt:lpstr>
      <vt:lpstr>Este componente tiene como prioridades: </vt:lpstr>
      <vt:lpstr>SUBVENCIÓN NACIONAL 2025-2027 DEL FONDO GLOBAL</vt:lpstr>
      <vt:lpstr>Presentación de PowerPoint</vt:lpstr>
      <vt:lpstr>ACCIONES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MARTINEZ DE MIRANDA, Celina</dc:creator>
  <cp:lastModifiedBy>Administración y Comunicaciones MCP</cp:lastModifiedBy>
  <cp:revision>3</cp:revision>
  <dcterms:created xsi:type="dcterms:W3CDTF">2025-01-31T04:10:10Z</dcterms:created>
  <dcterms:modified xsi:type="dcterms:W3CDTF">2025-03-12T17:31:12Z</dcterms:modified>
</cp:coreProperties>
</file>