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8288000" cy="10287000"/>
  <p:notesSz cx="6858000" cy="9144000"/>
  <p:embeddedFontLst>
    <p:embeddedFont>
      <p:font typeface="Open Sans" panose="020B0606030504020204" pitchFamily="34" charset="0"/>
      <p:regular r:id="rId13"/>
    </p:embeddedFont>
    <p:embeddedFont>
      <p:font typeface="Open Sans Bold" panose="020B0806030504020204" charset="0"/>
      <p:regular r:id="rId14"/>
    </p:embeddedFont>
    <p:embeddedFont>
      <p:font typeface="Oswald Bold" panose="020B0604020202020204" charset="0"/>
      <p:regular r:id="rId15"/>
    </p:embeddedFont>
    <p:embeddedFont>
      <p:font typeface="Source Sans Pro" panose="020B0503030403020204" pitchFamily="34" charset="0"/>
      <p:regular r:id="rId16"/>
    </p:embeddedFont>
    <p:embeddedFont>
      <p:font typeface="Source Sans Pro Bold" panose="020B0703030403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7.svg"/><Relationship Id="rId3" Type="http://schemas.openxmlformats.org/officeDocument/2006/relationships/image" Target="../media/image21.svg"/><Relationship Id="rId7" Type="http://schemas.openxmlformats.org/officeDocument/2006/relationships/image" Target="../media/image2.svg"/><Relationship Id="rId12" Type="http://schemas.openxmlformats.org/officeDocument/2006/relationships/image" Target="../media/image26.png"/><Relationship Id="rId17" Type="http://schemas.openxmlformats.org/officeDocument/2006/relationships/image" Target="../media/image5.png"/><Relationship Id="rId2" Type="http://schemas.openxmlformats.org/officeDocument/2006/relationships/image" Target="../media/image20.png"/><Relationship Id="rId16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5.svg"/><Relationship Id="rId5" Type="http://schemas.openxmlformats.org/officeDocument/2006/relationships/image" Target="../media/image23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7.sv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75685" y="10115345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5" y="0"/>
                </a:lnTo>
                <a:lnTo>
                  <a:pt x="566285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5" name="Freeform 5"/>
          <p:cNvSpPr/>
          <p:nvPr/>
        </p:nvSpPr>
        <p:spPr>
          <a:xfrm>
            <a:off x="17852757" y="-435243"/>
            <a:ext cx="870486" cy="870486"/>
          </a:xfrm>
          <a:custGeom>
            <a:avLst/>
            <a:gdLst/>
            <a:ahLst/>
            <a:cxnLst/>
            <a:rect l="l" t="t" r="r" b="b"/>
            <a:pathLst>
              <a:path w="870486" h="870486">
                <a:moveTo>
                  <a:pt x="0" y="0"/>
                </a:moveTo>
                <a:lnTo>
                  <a:pt x="870486" y="0"/>
                </a:lnTo>
                <a:lnTo>
                  <a:pt x="870486" y="870486"/>
                </a:lnTo>
                <a:lnTo>
                  <a:pt x="0" y="870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6" name="Freeform 6"/>
          <p:cNvSpPr/>
          <p:nvPr/>
        </p:nvSpPr>
        <p:spPr>
          <a:xfrm>
            <a:off x="17476217" y="307089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5" y="0"/>
                </a:lnTo>
                <a:lnTo>
                  <a:pt x="566285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7" name="Freeform 7"/>
          <p:cNvSpPr/>
          <p:nvPr/>
        </p:nvSpPr>
        <p:spPr>
          <a:xfrm>
            <a:off x="785424" y="282814"/>
            <a:ext cx="5839904" cy="1997734"/>
          </a:xfrm>
          <a:custGeom>
            <a:avLst/>
            <a:gdLst/>
            <a:ahLst/>
            <a:cxnLst/>
            <a:rect l="l" t="t" r="r" b="b"/>
            <a:pathLst>
              <a:path w="5839904" h="1997734">
                <a:moveTo>
                  <a:pt x="0" y="0"/>
                </a:moveTo>
                <a:lnTo>
                  <a:pt x="5839904" y="0"/>
                </a:lnTo>
                <a:lnTo>
                  <a:pt x="5839904" y="1997734"/>
                </a:lnTo>
                <a:lnTo>
                  <a:pt x="0" y="19977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2" name="TextBox 12"/>
          <p:cNvSpPr txBox="1"/>
          <p:nvPr/>
        </p:nvSpPr>
        <p:spPr>
          <a:xfrm>
            <a:off x="2078759" y="2991283"/>
            <a:ext cx="14651997" cy="146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999"/>
              </a:lnSpc>
              <a:spcBef>
                <a:spcPct val="0"/>
              </a:spcBef>
            </a:pPr>
            <a:r>
              <a:rPr lang="es-SV" sz="3999" b="1" u="none" strike="noStrike" noProof="0" dirty="0">
                <a:solidFill>
                  <a:srgbClr val="0F225B"/>
                </a:solidFill>
                <a:latin typeface="Oswald Bold"/>
                <a:ea typeface="Oswald Bold"/>
                <a:cs typeface="Oswald Bold"/>
                <a:sym typeface="Oswald Bold"/>
              </a:rPr>
              <a:t> RESUMEN DE CARTA ENVIADA A PLAN INTERNACIONAL SOBRE NUEVA SUBVENCION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1970" y="9248373"/>
            <a:ext cx="5596628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49"/>
              </a:lnSpc>
              <a:spcBef>
                <a:spcPct val="0"/>
              </a:spcBef>
            </a:pPr>
            <a:r>
              <a:rPr lang="es-SV" sz="3200" spc="129" noProof="0" dirty="0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Plenaria ME02-2025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508469" y="1720308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508469" y="3888856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478295" y="6059045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78295" y="8229235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01600" y="9420411"/>
            <a:ext cx="5596628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49"/>
              </a:lnSpc>
              <a:spcBef>
                <a:spcPct val="0"/>
              </a:spcBef>
            </a:pPr>
            <a:r>
              <a:rPr lang="es-SV" sz="3200" spc="129" noProof="0" dirty="0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 de marzo de 2025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45686" y="5844732"/>
            <a:ext cx="5596628" cy="184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s-SV" sz="3600" spc="171" noProof="0" dirty="0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Presentado</a:t>
            </a:r>
          </a:p>
          <a:p>
            <a:pPr algn="ctr">
              <a:lnSpc>
                <a:spcPts val="4949"/>
              </a:lnSpc>
            </a:pPr>
            <a:r>
              <a:rPr lang="es-SV" sz="3600" spc="171" noProof="0" dirty="0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Dra. Celina de Miranda</a:t>
            </a:r>
          </a:p>
          <a:p>
            <a:pPr marL="0" lvl="0" indent="0" algn="ctr">
              <a:lnSpc>
                <a:spcPts val="4949"/>
              </a:lnSpc>
              <a:spcBef>
                <a:spcPct val="0"/>
              </a:spcBef>
            </a:pPr>
            <a:r>
              <a:rPr lang="es-SV" sz="3600" spc="171" noProof="0" dirty="0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Presidenta del MCP-ES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93370" y="2325248"/>
            <a:ext cx="11301259" cy="5636503"/>
          </a:xfrm>
          <a:custGeom>
            <a:avLst/>
            <a:gdLst/>
            <a:ahLst/>
            <a:cxnLst/>
            <a:rect l="l" t="t" r="r" b="b"/>
            <a:pathLst>
              <a:path w="11301259" h="5636503">
                <a:moveTo>
                  <a:pt x="0" y="0"/>
                </a:moveTo>
                <a:lnTo>
                  <a:pt x="11301259" y="0"/>
                </a:lnTo>
                <a:lnTo>
                  <a:pt x="11301259" y="5636502"/>
                </a:lnTo>
                <a:lnTo>
                  <a:pt x="0" y="5636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3" name="Freeform 3"/>
          <p:cNvSpPr/>
          <p:nvPr/>
        </p:nvSpPr>
        <p:spPr>
          <a:xfrm>
            <a:off x="785424" y="282814"/>
            <a:ext cx="2932586" cy="1003189"/>
          </a:xfrm>
          <a:custGeom>
            <a:avLst/>
            <a:gdLst/>
            <a:ahLst/>
            <a:cxnLst/>
            <a:rect l="l" t="t" r="r" b="b"/>
            <a:pathLst>
              <a:path w="2932586" h="1003189">
                <a:moveTo>
                  <a:pt x="0" y="0"/>
                </a:moveTo>
                <a:lnTo>
                  <a:pt x="2932586" y="0"/>
                </a:lnTo>
                <a:lnTo>
                  <a:pt x="2932586" y="1003189"/>
                </a:lnTo>
                <a:lnTo>
                  <a:pt x="0" y="10031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95600" y="2019300"/>
            <a:ext cx="13487400" cy="7696200"/>
          </a:xfrm>
          <a:custGeom>
            <a:avLst/>
            <a:gdLst/>
            <a:ahLst/>
            <a:cxnLst/>
            <a:rect l="l" t="t" r="r" b="b"/>
            <a:pathLst>
              <a:path w="11969366" h="5736044">
                <a:moveTo>
                  <a:pt x="0" y="0"/>
                </a:moveTo>
                <a:lnTo>
                  <a:pt x="11969366" y="0"/>
                </a:lnTo>
                <a:lnTo>
                  <a:pt x="11969366" y="5736044"/>
                </a:lnTo>
                <a:lnTo>
                  <a:pt x="0" y="57360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3" name="Freeform 3"/>
          <p:cNvSpPr/>
          <p:nvPr/>
        </p:nvSpPr>
        <p:spPr>
          <a:xfrm>
            <a:off x="785424" y="282814"/>
            <a:ext cx="2932586" cy="1003189"/>
          </a:xfrm>
          <a:custGeom>
            <a:avLst/>
            <a:gdLst/>
            <a:ahLst/>
            <a:cxnLst/>
            <a:rect l="l" t="t" r="r" b="b"/>
            <a:pathLst>
              <a:path w="2932586" h="1003189">
                <a:moveTo>
                  <a:pt x="0" y="0"/>
                </a:moveTo>
                <a:lnTo>
                  <a:pt x="2932586" y="0"/>
                </a:lnTo>
                <a:lnTo>
                  <a:pt x="2932586" y="1003189"/>
                </a:lnTo>
                <a:lnTo>
                  <a:pt x="0" y="10031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75685" y="10115345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5" y="0"/>
                </a:lnTo>
                <a:lnTo>
                  <a:pt x="566285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5" name="Freeform 5"/>
          <p:cNvSpPr/>
          <p:nvPr/>
        </p:nvSpPr>
        <p:spPr>
          <a:xfrm>
            <a:off x="17852757" y="-435243"/>
            <a:ext cx="870486" cy="870486"/>
          </a:xfrm>
          <a:custGeom>
            <a:avLst/>
            <a:gdLst/>
            <a:ahLst/>
            <a:cxnLst/>
            <a:rect l="l" t="t" r="r" b="b"/>
            <a:pathLst>
              <a:path w="870486" h="870486">
                <a:moveTo>
                  <a:pt x="0" y="0"/>
                </a:moveTo>
                <a:lnTo>
                  <a:pt x="870486" y="0"/>
                </a:lnTo>
                <a:lnTo>
                  <a:pt x="870486" y="870486"/>
                </a:lnTo>
                <a:lnTo>
                  <a:pt x="0" y="870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6" name="Freeform 6"/>
          <p:cNvSpPr/>
          <p:nvPr/>
        </p:nvSpPr>
        <p:spPr>
          <a:xfrm>
            <a:off x="17476217" y="307089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5" y="0"/>
                </a:lnTo>
                <a:lnTo>
                  <a:pt x="566285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7" name="Freeform 7"/>
          <p:cNvSpPr/>
          <p:nvPr/>
        </p:nvSpPr>
        <p:spPr>
          <a:xfrm>
            <a:off x="11720849" y="2015753"/>
            <a:ext cx="5058245" cy="2021235"/>
          </a:xfrm>
          <a:custGeom>
            <a:avLst/>
            <a:gdLst/>
            <a:ahLst/>
            <a:cxnLst/>
            <a:rect l="l" t="t" r="r" b="b"/>
            <a:pathLst>
              <a:path w="5058245" h="2021235">
                <a:moveTo>
                  <a:pt x="0" y="0"/>
                </a:moveTo>
                <a:lnTo>
                  <a:pt x="5058245" y="0"/>
                </a:lnTo>
                <a:lnTo>
                  <a:pt x="5058245" y="2021235"/>
                </a:lnTo>
                <a:lnTo>
                  <a:pt x="0" y="20212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057" t="-100108"/>
            </a:stretch>
          </a:blipFill>
        </p:spPr>
        <p:txBody>
          <a:bodyPr/>
          <a:lstStyle/>
          <a:p>
            <a:endParaRPr lang="es-SV" noProof="0" dirty="0"/>
          </a:p>
        </p:txBody>
      </p:sp>
      <p:grpSp>
        <p:nvGrpSpPr>
          <p:cNvPr id="8" name="Group 8"/>
          <p:cNvGrpSpPr/>
          <p:nvPr/>
        </p:nvGrpSpPr>
        <p:grpSpPr>
          <a:xfrm>
            <a:off x="11379743" y="1119187"/>
            <a:ext cx="5879557" cy="1778023"/>
            <a:chOff x="0" y="0"/>
            <a:chExt cx="1548525" cy="46828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48525" cy="468286"/>
            </a:xfrm>
            <a:custGeom>
              <a:avLst/>
              <a:gdLst/>
              <a:ahLst/>
              <a:cxnLst/>
              <a:rect l="l" t="t" r="r" b="b"/>
              <a:pathLst>
                <a:path w="1548525" h="468286">
                  <a:moveTo>
                    <a:pt x="5267" y="0"/>
                  </a:moveTo>
                  <a:lnTo>
                    <a:pt x="1543258" y="0"/>
                  </a:lnTo>
                  <a:cubicBezTo>
                    <a:pt x="1544655" y="0"/>
                    <a:pt x="1545995" y="555"/>
                    <a:pt x="1546983" y="1543"/>
                  </a:cubicBezTo>
                  <a:cubicBezTo>
                    <a:pt x="1547970" y="2530"/>
                    <a:pt x="1548525" y="3870"/>
                    <a:pt x="1548525" y="5267"/>
                  </a:cubicBezTo>
                  <a:lnTo>
                    <a:pt x="1548525" y="463019"/>
                  </a:lnTo>
                  <a:cubicBezTo>
                    <a:pt x="1548525" y="464416"/>
                    <a:pt x="1547970" y="465755"/>
                    <a:pt x="1546983" y="466743"/>
                  </a:cubicBezTo>
                  <a:cubicBezTo>
                    <a:pt x="1545995" y="467731"/>
                    <a:pt x="1544655" y="468286"/>
                    <a:pt x="1543258" y="468286"/>
                  </a:cubicBezTo>
                  <a:lnTo>
                    <a:pt x="5267" y="468286"/>
                  </a:lnTo>
                  <a:cubicBezTo>
                    <a:pt x="3870" y="468286"/>
                    <a:pt x="2530" y="467731"/>
                    <a:pt x="1543" y="466743"/>
                  </a:cubicBezTo>
                  <a:cubicBezTo>
                    <a:pt x="555" y="465755"/>
                    <a:pt x="0" y="464416"/>
                    <a:pt x="0" y="463019"/>
                  </a:cubicBezTo>
                  <a:lnTo>
                    <a:pt x="0" y="5267"/>
                  </a:lnTo>
                  <a:cubicBezTo>
                    <a:pt x="0" y="3870"/>
                    <a:pt x="555" y="2530"/>
                    <a:pt x="1543" y="1543"/>
                  </a:cubicBezTo>
                  <a:cubicBezTo>
                    <a:pt x="2530" y="555"/>
                    <a:pt x="3870" y="0"/>
                    <a:pt x="5267" y="0"/>
                  </a:cubicBezTo>
                  <a:close/>
                </a:path>
              </a:pathLst>
            </a:custGeom>
            <a:solidFill>
              <a:srgbClr val="1EAE9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48525" cy="506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es-SV" noProof="0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379743" y="3287736"/>
            <a:ext cx="5879557" cy="1778023"/>
            <a:chOff x="0" y="0"/>
            <a:chExt cx="1548525" cy="4682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48525" cy="468286"/>
            </a:xfrm>
            <a:custGeom>
              <a:avLst/>
              <a:gdLst/>
              <a:ahLst/>
              <a:cxnLst/>
              <a:rect l="l" t="t" r="r" b="b"/>
              <a:pathLst>
                <a:path w="1548525" h="468286">
                  <a:moveTo>
                    <a:pt x="5267" y="0"/>
                  </a:moveTo>
                  <a:lnTo>
                    <a:pt x="1543258" y="0"/>
                  </a:lnTo>
                  <a:cubicBezTo>
                    <a:pt x="1544655" y="0"/>
                    <a:pt x="1545995" y="555"/>
                    <a:pt x="1546983" y="1543"/>
                  </a:cubicBezTo>
                  <a:cubicBezTo>
                    <a:pt x="1547970" y="2530"/>
                    <a:pt x="1548525" y="3870"/>
                    <a:pt x="1548525" y="5267"/>
                  </a:cubicBezTo>
                  <a:lnTo>
                    <a:pt x="1548525" y="463019"/>
                  </a:lnTo>
                  <a:cubicBezTo>
                    <a:pt x="1548525" y="464416"/>
                    <a:pt x="1547970" y="465755"/>
                    <a:pt x="1546983" y="466743"/>
                  </a:cubicBezTo>
                  <a:cubicBezTo>
                    <a:pt x="1545995" y="467731"/>
                    <a:pt x="1544655" y="468286"/>
                    <a:pt x="1543258" y="468286"/>
                  </a:cubicBezTo>
                  <a:lnTo>
                    <a:pt x="5267" y="468286"/>
                  </a:lnTo>
                  <a:cubicBezTo>
                    <a:pt x="3870" y="468286"/>
                    <a:pt x="2530" y="467731"/>
                    <a:pt x="1543" y="466743"/>
                  </a:cubicBezTo>
                  <a:cubicBezTo>
                    <a:pt x="555" y="465755"/>
                    <a:pt x="0" y="464416"/>
                    <a:pt x="0" y="463019"/>
                  </a:cubicBezTo>
                  <a:lnTo>
                    <a:pt x="0" y="5267"/>
                  </a:lnTo>
                  <a:cubicBezTo>
                    <a:pt x="0" y="3870"/>
                    <a:pt x="555" y="2530"/>
                    <a:pt x="1543" y="1543"/>
                  </a:cubicBezTo>
                  <a:cubicBezTo>
                    <a:pt x="2530" y="555"/>
                    <a:pt x="3870" y="0"/>
                    <a:pt x="5267" y="0"/>
                  </a:cubicBezTo>
                  <a:close/>
                </a:path>
              </a:pathLst>
            </a:custGeom>
            <a:solidFill>
              <a:srgbClr val="233E8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548525" cy="506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endParaRPr lang="es-SV" noProof="0" dirty="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555713" y="1028700"/>
            <a:ext cx="2165136" cy="1958998"/>
          </a:xfrm>
          <a:custGeom>
            <a:avLst/>
            <a:gdLst/>
            <a:ahLst/>
            <a:cxnLst/>
            <a:rect l="l" t="t" r="r" b="b"/>
            <a:pathLst>
              <a:path w="2165136" h="1958998">
                <a:moveTo>
                  <a:pt x="0" y="0"/>
                </a:moveTo>
                <a:lnTo>
                  <a:pt x="2165136" y="0"/>
                </a:lnTo>
                <a:lnTo>
                  <a:pt x="2165136" y="1958998"/>
                </a:lnTo>
                <a:lnTo>
                  <a:pt x="0" y="19589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8931"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5" name="Freeform 15"/>
          <p:cNvSpPr/>
          <p:nvPr/>
        </p:nvSpPr>
        <p:spPr>
          <a:xfrm>
            <a:off x="9555713" y="3197248"/>
            <a:ext cx="2165136" cy="1958998"/>
          </a:xfrm>
          <a:custGeom>
            <a:avLst/>
            <a:gdLst/>
            <a:ahLst/>
            <a:cxnLst/>
            <a:rect l="l" t="t" r="r" b="b"/>
            <a:pathLst>
              <a:path w="2165136" h="1958998">
                <a:moveTo>
                  <a:pt x="0" y="0"/>
                </a:moveTo>
                <a:lnTo>
                  <a:pt x="2165136" y="0"/>
                </a:lnTo>
                <a:lnTo>
                  <a:pt x="2165136" y="1958998"/>
                </a:lnTo>
                <a:lnTo>
                  <a:pt x="0" y="19589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8931"/>
            </a:stretch>
          </a:blipFill>
        </p:spPr>
        <p:txBody>
          <a:bodyPr/>
          <a:lstStyle/>
          <a:p>
            <a:endParaRPr lang="es-SV" noProof="0" dirty="0"/>
          </a:p>
        </p:txBody>
      </p:sp>
      <p:grpSp>
        <p:nvGrpSpPr>
          <p:cNvPr id="16" name="Group 16"/>
          <p:cNvGrpSpPr/>
          <p:nvPr/>
        </p:nvGrpSpPr>
        <p:grpSpPr>
          <a:xfrm>
            <a:off x="11379743" y="5456284"/>
            <a:ext cx="5879557" cy="1778023"/>
            <a:chOff x="0" y="0"/>
            <a:chExt cx="1548525" cy="46828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48525" cy="468286"/>
            </a:xfrm>
            <a:custGeom>
              <a:avLst/>
              <a:gdLst/>
              <a:ahLst/>
              <a:cxnLst/>
              <a:rect l="l" t="t" r="r" b="b"/>
              <a:pathLst>
                <a:path w="1548525" h="468286">
                  <a:moveTo>
                    <a:pt x="5267" y="0"/>
                  </a:moveTo>
                  <a:lnTo>
                    <a:pt x="1543258" y="0"/>
                  </a:lnTo>
                  <a:cubicBezTo>
                    <a:pt x="1544655" y="0"/>
                    <a:pt x="1545995" y="555"/>
                    <a:pt x="1546983" y="1543"/>
                  </a:cubicBezTo>
                  <a:cubicBezTo>
                    <a:pt x="1547970" y="2530"/>
                    <a:pt x="1548525" y="3870"/>
                    <a:pt x="1548525" y="5267"/>
                  </a:cubicBezTo>
                  <a:lnTo>
                    <a:pt x="1548525" y="463019"/>
                  </a:lnTo>
                  <a:cubicBezTo>
                    <a:pt x="1548525" y="464416"/>
                    <a:pt x="1547970" y="465755"/>
                    <a:pt x="1546983" y="466743"/>
                  </a:cubicBezTo>
                  <a:cubicBezTo>
                    <a:pt x="1545995" y="467731"/>
                    <a:pt x="1544655" y="468286"/>
                    <a:pt x="1543258" y="468286"/>
                  </a:cubicBezTo>
                  <a:lnTo>
                    <a:pt x="5267" y="468286"/>
                  </a:lnTo>
                  <a:cubicBezTo>
                    <a:pt x="3870" y="468286"/>
                    <a:pt x="2530" y="467731"/>
                    <a:pt x="1543" y="466743"/>
                  </a:cubicBezTo>
                  <a:cubicBezTo>
                    <a:pt x="555" y="465755"/>
                    <a:pt x="0" y="464416"/>
                    <a:pt x="0" y="463019"/>
                  </a:cubicBezTo>
                  <a:lnTo>
                    <a:pt x="0" y="5267"/>
                  </a:lnTo>
                  <a:cubicBezTo>
                    <a:pt x="0" y="3870"/>
                    <a:pt x="555" y="2530"/>
                    <a:pt x="1543" y="1543"/>
                  </a:cubicBezTo>
                  <a:cubicBezTo>
                    <a:pt x="2530" y="555"/>
                    <a:pt x="3870" y="0"/>
                    <a:pt x="5267" y="0"/>
                  </a:cubicBezTo>
                  <a:close/>
                </a:path>
              </a:pathLst>
            </a:custGeom>
            <a:solidFill>
              <a:srgbClr val="AE1E1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548525" cy="506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endParaRPr lang="es-SV" noProof="0" dirty="0"/>
            </a:p>
          </p:txBody>
        </p:sp>
      </p:grpSp>
      <p:sp>
        <p:nvSpPr>
          <p:cNvPr id="19" name="Freeform 19"/>
          <p:cNvSpPr/>
          <p:nvPr/>
        </p:nvSpPr>
        <p:spPr>
          <a:xfrm>
            <a:off x="9555713" y="5365796"/>
            <a:ext cx="2165136" cy="1958998"/>
          </a:xfrm>
          <a:custGeom>
            <a:avLst/>
            <a:gdLst/>
            <a:ahLst/>
            <a:cxnLst/>
            <a:rect l="l" t="t" r="r" b="b"/>
            <a:pathLst>
              <a:path w="2165136" h="1958998">
                <a:moveTo>
                  <a:pt x="0" y="0"/>
                </a:moveTo>
                <a:lnTo>
                  <a:pt x="2165136" y="0"/>
                </a:lnTo>
                <a:lnTo>
                  <a:pt x="2165136" y="1958998"/>
                </a:lnTo>
                <a:lnTo>
                  <a:pt x="0" y="19589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38931"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20" name="Freeform 20"/>
          <p:cNvSpPr/>
          <p:nvPr/>
        </p:nvSpPr>
        <p:spPr>
          <a:xfrm>
            <a:off x="785424" y="282814"/>
            <a:ext cx="5839904" cy="1997734"/>
          </a:xfrm>
          <a:custGeom>
            <a:avLst/>
            <a:gdLst/>
            <a:ahLst/>
            <a:cxnLst/>
            <a:rect l="l" t="t" r="r" b="b"/>
            <a:pathLst>
              <a:path w="5839904" h="1997734">
                <a:moveTo>
                  <a:pt x="0" y="0"/>
                </a:moveTo>
                <a:lnTo>
                  <a:pt x="5839904" y="0"/>
                </a:lnTo>
                <a:lnTo>
                  <a:pt x="5839904" y="1997734"/>
                </a:lnTo>
                <a:lnTo>
                  <a:pt x="0" y="199773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21" name="TextBox 21"/>
          <p:cNvSpPr txBox="1"/>
          <p:nvPr/>
        </p:nvSpPr>
        <p:spPr>
          <a:xfrm>
            <a:off x="11379743" y="1201760"/>
            <a:ext cx="5098552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7488" lvl="1" algn="l">
              <a:lnSpc>
                <a:spcPts val="3299"/>
              </a:lnSpc>
            </a:pPr>
            <a:r>
              <a:rPr lang="es-SV" sz="2800" noProof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Confirmación de la subvención entre el Fondo Mundial de Lucha contra el SIDA, la Tuberculosis y la Malaria y Plan International Inc.</a:t>
            </a:r>
          </a:p>
          <a:p>
            <a:pPr marL="0" lvl="0" indent="0" algn="l">
              <a:lnSpc>
                <a:spcPts val="2399"/>
              </a:lnSpc>
              <a:spcBef>
                <a:spcPct val="0"/>
              </a:spcBef>
            </a:pPr>
            <a:endParaRPr lang="es-SV" sz="2199" noProof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720849" y="3764396"/>
            <a:ext cx="4072796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8283" lvl="1" algn="l">
              <a:lnSpc>
                <a:spcPts val="3449"/>
              </a:lnSpc>
            </a:pPr>
            <a:r>
              <a:rPr lang="es-SV" sz="2800" noProof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Nueva subvención SLV-H-MOH para El Salvador.</a:t>
            </a:r>
          </a:p>
          <a:p>
            <a:pPr marL="0" lvl="0" indent="0" algn="l">
              <a:lnSpc>
                <a:spcPts val="2399"/>
              </a:lnSpc>
              <a:spcBef>
                <a:spcPct val="0"/>
              </a:spcBef>
            </a:pPr>
            <a:endParaRPr lang="es-SV" sz="2299" noProof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892621" y="5631249"/>
            <a:ext cx="4585674" cy="1737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49"/>
              </a:lnSpc>
            </a:pPr>
            <a:r>
              <a:rPr lang="es-SV" sz="2800" noProof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Enfoque en diagnóstico, prevención y fortalecimiento de servicios.</a:t>
            </a:r>
          </a:p>
          <a:p>
            <a:pPr marL="0" lvl="0" indent="0" algn="l">
              <a:lnSpc>
                <a:spcPts val="2399"/>
              </a:lnSpc>
              <a:spcBef>
                <a:spcPct val="0"/>
              </a:spcBef>
            </a:pPr>
            <a:endParaRPr lang="es-SV" sz="2499" noProof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170869" y="7938599"/>
            <a:ext cx="322540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079"/>
              </a:lnSpc>
              <a:spcBef>
                <a:spcPct val="0"/>
              </a:spcBef>
            </a:pPr>
            <a:r>
              <a:rPr lang="es-SV" sz="2199" b="1" noProof="0" dirty="0" err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Get</a:t>
            </a:r>
            <a:r>
              <a:rPr lang="es-SV" sz="2199" b="1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a </a:t>
            </a:r>
            <a:r>
              <a:rPr lang="es-SV" sz="2199" b="1" noProof="0" dirty="0" err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placement</a:t>
            </a:r>
            <a:r>
              <a:rPr lang="es-SV" sz="2199" b="1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test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88894" y="4347096"/>
            <a:ext cx="6754351" cy="990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38" lvl="1" indent="-593719" algn="l">
              <a:lnSpc>
                <a:spcPts val="8249"/>
              </a:lnSpc>
              <a:spcBef>
                <a:spcPct val="0"/>
              </a:spcBef>
              <a:buAutoNum type="arabicPeriod"/>
            </a:pPr>
            <a:r>
              <a:rPr lang="es-SV" sz="5499" b="1" noProof="0" dirty="0">
                <a:solidFill>
                  <a:srgbClr val="0F225B"/>
                </a:solidFill>
                <a:latin typeface="Oswald Bold"/>
                <a:ea typeface="Oswald Bold"/>
                <a:cs typeface="Oswald Bold"/>
                <a:sym typeface="Oswald Bold"/>
              </a:rPr>
              <a:t>INTRODUCCIÓN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508469" y="1720308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508469" y="3888856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478295" y="6059045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478295" y="8229235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941754" y="4512399"/>
            <a:ext cx="2704883" cy="3843540"/>
            <a:chOff x="0" y="0"/>
            <a:chExt cx="812800" cy="11549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154959"/>
            </a:xfrm>
            <a:custGeom>
              <a:avLst/>
              <a:gdLst/>
              <a:ahLst/>
              <a:cxnLst/>
              <a:rect l="l" t="t" r="r" b="b"/>
              <a:pathLst>
                <a:path w="812800" h="1154959">
                  <a:moveTo>
                    <a:pt x="85866" y="0"/>
                  </a:moveTo>
                  <a:lnTo>
                    <a:pt x="726934" y="0"/>
                  </a:lnTo>
                  <a:cubicBezTo>
                    <a:pt x="749707" y="0"/>
                    <a:pt x="771547" y="9047"/>
                    <a:pt x="787650" y="25150"/>
                  </a:cubicBezTo>
                  <a:cubicBezTo>
                    <a:pt x="803753" y="41253"/>
                    <a:pt x="812800" y="63093"/>
                    <a:pt x="812800" y="85866"/>
                  </a:cubicBezTo>
                  <a:lnTo>
                    <a:pt x="812800" y="1069093"/>
                  </a:lnTo>
                  <a:cubicBezTo>
                    <a:pt x="812800" y="1091866"/>
                    <a:pt x="803753" y="1113706"/>
                    <a:pt x="787650" y="1129809"/>
                  </a:cubicBezTo>
                  <a:cubicBezTo>
                    <a:pt x="771547" y="1145913"/>
                    <a:pt x="749707" y="1154959"/>
                    <a:pt x="726934" y="1154959"/>
                  </a:cubicBezTo>
                  <a:lnTo>
                    <a:pt x="85866" y="1154959"/>
                  </a:lnTo>
                  <a:cubicBezTo>
                    <a:pt x="63093" y="1154959"/>
                    <a:pt x="41253" y="1145913"/>
                    <a:pt x="25150" y="1129809"/>
                  </a:cubicBezTo>
                  <a:cubicBezTo>
                    <a:pt x="9047" y="1113706"/>
                    <a:pt x="0" y="1091866"/>
                    <a:pt x="0" y="1069093"/>
                  </a:cubicBezTo>
                  <a:lnTo>
                    <a:pt x="0" y="85866"/>
                  </a:lnTo>
                  <a:cubicBezTo>
                    <a:pt x="0" y="63093"/>
                    <a:pt x="9047" y="41253"/>
                    <a:pt x="25150" y="25150"/>
                  </a:cubicBezTo>
                  <a:cubicBezTo>
                    <a:pt x="41253" y="9047"/>
                    <a:pt x="63093" y="0"/>
                    <a:pt x="8586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33E8B"/>
              </a:solidFill>
              <a:prstDash val="solid"/>
              <a:round/>
            </a:ln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119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es-SV" noProof="0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06429" y="4383416"/>
            <a:ext cx="2975533" cy="1542351"/>
            <a:chOff x="0" y="0"/>
            <a:chExt cx="698538" cy="3620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38" cy="358761"/>
            </a:xfrm>
            <a:custGeom>
              <a:avLst/>
              <a:gdLst/>
              <a:ahLst/>
              <a:cxnLst/>
              <a:rect l="l" t="t" r="r" b="b"/>
              <a:pathLst>
                <a:path w="698538" h="358761">
                  <a:moveTo>
                    <a:pt x="698538" y="30491"/>
                  </a:moveTo>
                  <a:lnTo>
                    <a:pt x="698538" y="217293"/>
                  </a:lnTo>
                  <a:cubicBezTo>
                    <a:pt x="698538" y="235481"/>
                    <a:pt x="686846" y="251609"/>
                    <a:pt x="669560" y="257266"/>
                  </a:cubicBezTo>
                  <a:lnTo>
                    <a:pt x="378247" y="352600"/>
                  </a:lnTo>
                  <a:cubicBezTo>
                    <a:pt x="359420" y="358761"/>
                    <a:pt x="339118" y="358761"/>
                    <a:pt x="320291" y="352600"/>
                  </a:cubicBezTo>
                  <a:lnTo>
                    <a:pt x="28978" y="257266"/>
                  </a:lnTo>
                  <a:cubicBezTo>
                    <a:pt x="11692" y="251609"/>
                    <a:pt x="0" y="235481"/>
                    <a:pt x="0" y="217293"/>
                  </a:cubicBezTo>
                  <a:lnTo>
                    <a:pt x="0" y="30491"/>
                  </a:lnTo>
                  <a:cubicBezTo>
                    <a:pt x="0" y="13651"/>
                    <a:pt x="13651" y="0"/>
                    <a:pt x="30491" y="0"/>
                  </a:cubicBezTo>
                  <a:lnTo>
                    <a:pt x="668047" y="0"/>
                  </a:lnTo>
                  <a:cubicBezTo>
                    <a:pt x="684887" y="0"/>
                    <a:pt x="698538" y="13651"/>
                    <a:pt x="698538" y="30491"/>
                  </a:cubicBezTo>
                  <a:close/>
                </a:path>
              </a:pathLst>
            </a:custGeom>
            <a:solidFill>
              <a:srgbClr val="233E8B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698538" cy="285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es-SV" noProof="0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54675" y="8027856"/>
            <a:ext cx="1679040" cy="656166"/>
            <a:chOff x="0" y="0"/>
            <a:chExt cx="491065" cy="1919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1065" cy="191907"/>
            </a:xfrm>
            <a:custGeom>
              <a:avLst/>
              <a:gdLst/>
              <a:ahLst/>
              <a:cxnLst/>
              <a:rect l="l" t="t" r="r" b="b"/>
              <a:pathLst>
                <a:path w="491065" h="191907">
                  <a:moveTo>
                    <a:pt x="92218" y="0"/>
                  </a:moveTo>
                  <a:lnTo>
                    <a:pt x="398846" y="0"/>
                  </a:lnTo>
                  <a:cubicBezTo>
                    <a:pt x="423304" y="0"/>
                    <a:pt x="446760" y="9716"/>
                    <a:pt x="464055" y="27010"/>
                  </a:cubicBezTo>
                  <a:cubicBezTo>
                    <a:pt x="481349" y="44304"/>
                    <a:pt x="491065" y="67761"/>
                    <a:pt x="491065" y="92218"/>
                  </a:cubicBezTo>
                  <a:lnTo>
                    <a:pt x="491065" y="99689"/>
                  </a:lnTo>
                  <a:cubicBezTo>
                    <a:pt x="491065" y="124147"/>
                    <a:pt x="481349" y="147603"/>
                    <a:pt x="464055" y="164897"/>
                  </a:cubicBezTo>
                  <a:cubicBezTo>
                    <a:pt x="446760" y="182191"/>
                    <a:pt x="423304" y="191907"/>
                    <a:pt x="398846" y="191907"/>
                  </a:cubicBezTo>
                  <a:lnTo>
                    <a:pt x="92218" y="191907"/>
                  </a:lnTo>
                  <a:cubicBezTo>
                    <a:pt x="67761" y="191907"/>
                    <a:pt x="44304" y="182191"/>
                    <a:pt x="27010" y="164897"/>
                  </a:cubicBezTo>
                  <a:cubicBezTo>
                    <a:pt x="9716" y="147603"/>
                    <a:pt x="0" y="124147"/>
                    <a:pt x="0" y="99689"/>
                  </a:cubicBezTo>
                  <a:lnTo>
                    <a:pt x="0" y="92218"/>
                  </a:lnTo>
                  <a:cubicBezTo>
                    <a:pt x="0" y="67761"/>
                    <a:pt x="9716" y="44304"/>
                    <a:pt x="27010" y="27010"/>
                  </a:cubicBezTo>
                  <a:cubicBezTo>
                    <a:pt x="44304" y="9716"/>
                    <a:pt x="67761" y="0"/>
                    <a:pt x="92218" y="0"/>
                  </a:cubicBezTo>
                  <a:close/>
                </a:path>
              </a:pathLst>
            </a:custGeom>
            <a:solidFill>
              <a:srgbClr val="233E8B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91065" cy="230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es-SV" noProof="0" dirty="0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712330" y="3460027"/>
            <a:ext cx="1163731" cy="1163731"/>
            <a:chOff x="0" y="0"/>
            <a:chExt cx="495300" cy="495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233E8B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 noProof="0" dirty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831263" y="4512399"/>
            <a:ext cx="2704883" cy="3843540"/>
            <a:chOff x="0" y="0"/>
            <a:chExt cx="812800" cy="115495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1154959"/>
            </a:xfrm>
            <a:custGeom>
              <a:avLst/>
              <a:gdLst/>
              <a:ahLst/>
              <a:cxnLst/>
              <a:rect l="l" t="t" r="r" b="b"/>
              <a:pathLst>
                <a:path w="812800" h="1154959">
                  <a:moveTo>
                    <a:pt x="85866" y="0"/>
                  </a:moveTo>
                  <a:lnTo>
                    <a:pt x="726934" y="0"/>
                  </a:lnTo>
                  <a:cubicBezTo>
                    <a:pt x="749707" y="0"/>
                    <a:pt x="771547" y="9047"/>
                    <a:pt x="787650" y="25150"/>
                  </a:cubicBezTo>
                  <a:cubicBezTo>
                    <a:pt x="803753" y="41253"/>
                    <a:pt x="812800" y="63093"/>
                    <a:pt x="812800" y="85866"/>
                  </a:cubicBezTo>
                  <a:lnTo>
                    <a:pt x="812800" y="1069093"/>
                  </a:lnTo>
                  <a:cubicBezTo>
                    <a:pt x="812800" y="1091866"/>
                    <a:pt x="803753" y="1113706"/>
                    <a:pt x="787650" y="1129809"/>
                  </a:cubicBezTo>
                  <a:cubicBezTo>
                    <a:pt x="771547" y="1145913"/>
                    <a:pt x="749707" y="1154959"/>
                    <a:pt x="726934" y="1154959"/>
                  </a:cubicBezTo>
                  <a:lnTo>
                    <a:pt x="85866" y="1154959"/>
                  </a:lnTo>
                  <a:cubicBezTo>
                    <a:pt x="63093" y="1154959"/>
                    <a:pt x="41253" y="1145913"/>
                    <a:pt x="25150" y="1129809"/>
                  </a:cubicBezTo>
                  <a:cubicBezTo>
                    <a:pt x="9047" y="1113706"/>
                    <a:pt x="0" y="1091866"/>
                    <a:pt x="0" y="1069093"/>
                  </a:cubicBezTo>
                  <a:lnTo>
                    <a:pt x="0" y="85866"/>
                  </a:lnTo>
                  <a:cubicBezTo>
                    <a:pt x="0" y="63093"/>
                    <a:pt x="9047" y="41253"/>
                    <a:pt x="25150" y="25150"/>
                  </a:cubicBezTo>
                  <a:cubicBezTo>
                    <a:pt x="41253" y="9047"/>
                    <a:pt x="63093" y="0"/>
                    <a:pt x="85866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EAE98"/>
              </a:solidFill>
              <a:prstDash val="solid"/>
              <a:round/>
            </a:ln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119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es-SV" noProof="0" dirty="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695938" y="4383416"/>
            <a:ext cx="2975533" cy="1542351"/>
            <a:chOff x="0" y="0"/>
            <a:chExt cx="698538" cy="36208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98538" cy="358761"/>
            </a:xfrm>
            <a:custGeom>
              <a:avLst/>
              <a:gdLst/>
              <a:ahLst/>
              <a:cxnLst/>
              <a:rect l="l" t="t" r="r" b="b"/>
              <a:pathLst>
                <a:path w="698538" h="358761">
                  <a:moveTo>
                    <a:pt x="698538" y="30491"/>
                  </a:moveTo>
                  <a:lnTo>
                    <a:pt x="698538" y="217293"/>
                  </a:lnTo>
                  <a:cubicBezTo>
                    <a:pt x="698538" y="235481"/>
                    <a:pt x="686846" y="251609"/>
                    <a:pt x="669560" y="257266"/>
                  </a:cubicBezTo>
                  <a:lnTo>
                    <a:pt x="378247" y="352600"/>
                  </a:lnTo>
                  <a:cubicBezTo>
                    <a:pt x="359420" y="358761"/>
                    <a:pt x="339118" y="358761"/>
                    <a:pt x="320291" y="352600"/>
                  </a:cubicBezTo>
                  <a:lnTo>
                    <a:pt x="28978" y="257266"/>
                  </a:lnTo>
                  <a:cubicBezTo>
                    <a:pt x="11692" y="251609"/>
                    <a:pt x="0" y="235481"/>
                    <a:pt x="0" y="217293"/>
                  </a:cubicBezTo>
                  <a:lnTo>
                    <a:pt x="0" y="30491"/>
                  </a:lnTo>
                  <a:cubicBezTo>
                    <a:pt x="0" y="13651"/>
                    <a:pt x="13651" y="0"/>
                    <a:pt x="30491" y="0"/>
                  </a:cubicBezTo>
                  <a:lnTo>
                    <a:pt x="668047" y="0"/>
                  </a:lnTo>
                  <a:cubicBezTo>
                    <a:pt x="684887" y="0"/>
                    <a:pt x="698538" y="13651"/>
                    <a:pt x="698538" y="30491"/>
                  </a:cubicBezTo>
                  <a:close/>
                </a:path>
              </a:pathLst>
            </a:custGeom>
            <a:solidFill>
              <a:srgbClr val="1EAE98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698538" cy="285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es-SV" noProof="0" dirty="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344184" y="8027856"/>
            <a:ext cx="1679040" cy="656166"/>
            <a:chOff x="0" y="0"/>
            <a:chExt cx="491065" cy="19190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1065" cy="191907"/>
            </a:xfrm>
            <a:custGeom>
              <a:avLst/>
              <a:gdLst/>
              <a:ahLst/>
              <a:cxnLst/>
              <a:rect l="l" t="t" r="r" b="b"/>
              <a:pathLst>
                <a:path w="491065" h="191907">
                  <a:moveTo>
                    <a:pt x="92218" y="0"/>
                  </a:moveTo>
                  <a:lnTo>
                    <a:pt x="398846" y="0"/>
                  </a:lnTo>
                  <a:cubicBezTo>
                    <a:pt x="423304" y="0"/>
                    <a:pt x="446760" y="9716"/>
                    <a:pt x="464055" y="27010"/>
                  </a:cubicBezTo>
                  <a:cubicBezTo>
                    <a:pt x="481349" y="44304"/>
                    <a:pt x="491065" y="67761"/>
                    <a:pt x="491065" y="92218"/>
                  </a:cubicBezTo>
                  <a:lnTo>
                    <a:pt x="491065" y="99689"/>
                  </a:lnTo>
                  <a:cubicBezTo>
                    <a:pt x="491065" y="124147"/>
                    <a:pt x="481349" y="147603"/>
                    <a:pt x="464055" y="164897"/>
                  </a:cubicBezTo>
                  <a:cubicBezTo>
                    <a:pt x="446760" y="182191"/>
                    <a:pt x="423304" y="191907"/>
                    <a:pt x="398846" y="191907"/>
                  </a:cubicBezTo>
                  <a:lnTo>
                    <a:pt x="92218" y="191907"/>
                  </a:lnTo>
                  <a:cubicBezTo>
                    <a:pt x="67761" y="191907"/>
                    <a:pt x="44304" y="182191"/>
                    <a:pt x="27010" y="164897"/>
                  </a:cubicBezTo>
                  <a:cubicBezTo>
                    <a:pt x="9716" y="147603"/>
                    <a:pt x="0" y="124147"/>
                    <a:pt x="0" y="99689"/>
                  </a:cubicBezTo>
                  <a:lnTo>
                    <a:pt x="0" y="92218"/>
                  </a:lnTo>
                  <a:cubicBezTo>
                    <a:pt x="0" y="67761"/>
                    <a:pt x="9716" y="44304"/>
                    <a:pt x="27010" y="27010"/>
                  </a:cubicBezTo>
                  <a:cubicBezTo>
                    <a:pt x="44304" y="9716"/>
                    <a:pt x="67761" y="0"/>
                    <a:pt x="92218" y="0"/>
                  </a:cubicBezTo>
                  <a:close/>
                </a:path>
              </a:pathLst>
            </a:custGeom>
            <a:solidFill>
              <a:srgbClr val="1EAE98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91065" cy="230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es-SV" noProof="0" dirty="0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6601839" y="3460027"/>
            <a:ext cx="1163731" cy="1163731"/>
            <a:chOff x="0" y="0"/>
            <a:chExt cx="495300" cy="4953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1EAE98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 noProof="0" dirty="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720772" y="4512399"/>
            <a:ext cx="4930007" cy="3843540"/>
            <a:chOff x="0" y="0"/>
            <a:chExt cx="1481436" cy="115495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481436" cy="1154959"/>
            </a:xfrm>
            <a:custGeom>
              <a:avLst/>
              <a:gdLst/>
              <a:ahLst/>
              <a:cxnLst/>
              <a:rect l="l" t="t" r="r" b="b"/>
              <a:pathLst>
                <a:path w="1481436" h="1154959">
                  <a:moveTo>
                    <a:pt x="47111" y="0"/>
                  </a:moveTo>
                  <a:lnTo>
                    <a:pt x="1434325" y="0"/>
                  </a:lnTo>
                  <a:cubicBezTo>
                    <a:pt x="1446819" y="0"/>
                    <a:pt x="1458802" y="4963"/>
                    <a:pt x="1467637" y="13798"/>
                  </a:cubicBezTo>
                  <a:cubicBezTo>
                    <a:pt x="1476472" y="22634"/>
                    <a:pt x="1481436" y="34616"/>
                    <a:pt x="1481436" y="47111"/>
                  </a:cubicBezTo>
                  <a:lnTo>
                    <a:pt x="1481436" y="1107848"/>
                  </a:lnTo>
                  <a:cubicBezTo>
                    <a:pt x="1481436" y="1133867"/>
                    <a:pt x="1460343" y="1154959"/>
                    <a:pt x="1434325" y="1154959"/>
                  </a:cubicBezTo>
                  <a:lnTo>
                    <a:pt x="47111" y="1154959"/>
                  </a:lnTo>
                  <a:cubicBezTo>
                    <a:pt x="21092" y="1154959"/>
                    <a:pt x="0" y="1133867"/>
                    <a:pt x="0" y="1107848"/>
                  </a:cubicBezTo>
                  <a:lnTo>
                    <a:pt x="0" y="47111"/>
                  </a:lnTo>
                  <a:cubicBezTo>
                    <a:pt x="0" y="21092"/>
                    <a:pt x="21092" y="0"/>
                    <a:pt x="47111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A12568"/>
              </a:solidFill>
              <a:prstDash val="solid"/>
              <a:round/>
            </a:ln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481436" cy="119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es-SV" noProof="0" dirty="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585447" y="4383416"/>
            <a:ext cx="5065332" cy="1542351"/>
            <a:chOff x="0" y="0"/>
            <a:chExt cx="1189140" cy="36208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89140" cy="360936"/>
            </a:xfrm>
            <a:custGeom>
              <a:avLst/>
              <a:gdLst/>
              <a:ahLst/>
              <a:cxnLst/>
              <a:rect l="l" t="t" r="r" b="b"/>
              <a:pathLst>
                <a:path w="1189140" h="360936">
                  <a:moveTo>
                    <a:pt x="1189140" y="17911"/>
                  </a:moveTo>
                  <a:lnTo>
                    <a:pt x="1189140" y="229872"/>
                  </a:lnTo>
                  <a:cubicBezTo>
                    <a:pt x="1189140" y="240269"/>
                    <a:pt x="1181761" y="249202"/>
                    <a:pt x="1171551" y="251164"/>
                  </a:cubicBezTo>
                  <a:lnTo>
                    <a:pt x="612159" y="358702"/>
                  </a:lnTo>
                  <a:cubicBezTo>
                    <a:pt x="600540" y="360936"/>
                    <a:pt x="588601" y="360936"/>
                    <a:pt x="576981" y="358702"/>
                  </a:cubicBezTo>
                  <a:lnTo>
                    <a:pt x="17589" y="251164"/>
                  </a:lnTo>
                  <a:cubicBezTo>
                    <a:pt x="7379" y="249202"/>
                    <a:pt x="0" y="240269"/>
                    <a:pt x="0" y="229872"/>
                  </a:cubicBezTo>
                  <a:lnTo>
                    <a:pt x="0" y="17911"/>
                  </a:lnTo>
                  <a:cubicBezTo>
                    <a:pt x="0" y="13161"/>
                    <a:pt x="1887" y="8605"/>
                    <a:pt x="5246" y="5246"/>
                  </a:cubicBezTo>
                  <a:cubicBezTo>
                    <a:pt x="8605" y="1887"/>
                    <a:pt x="13161" y="0"/>
                    <a:pt x="17911" y="0"/>
                  </a:cubicBezTo>
                  <a:lnTo>
                    <a:pt x="1171229" y="0"/>
                  </a:lnTo>
                  <a:cubicBezTo>
                    <a:pt x="1175980" y="0"/>
                    <a:pt x="1180535" y="1887"/>
                    <a:pt x="1183894" y="5246"/>
                  </a:cubicBezTo>
                  <a:cubicBezTo>
                    <a:pt x="1187253" y="8605"/>
                    <a:pt x="1189140" y="13161"/>
                    <a:pt x="1189140" y="17911"/>
                  </a:cubicBezTo>
                  <a:close/>
                </a:path>
              </a:pathLst>
            </a:custGeom>
            <a:solidFill>
              <a:srgbClr val="A12568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189140" cy="285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es-SV" noProof="0" dirty="0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233693" y="8027856"/>
            <a:ext cx="1679040" cy="656166"/>
            <a:chOff x="0" y="0"/>
            <a:chExt cx="491065" cy="19190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91065" cy="191907"/>
            </a:xfrm>
            <a:custGeom>
              <a:avLst/>
              <a:gdLst/>
              <a:ahLst/>
              <a:cxnLst/>
              <a:rect l="l" t="t" r="r" b="b"/>
              <a:pathLst>
                <a:path w="491065" h="191907">
                  <a:moveTo>
                    <a:pt x="92218" y="0"/>
                  </a:moveTo>
                  <a:lnTo>
                    <a:pt x="398846" y="0"/>
                  </a:lnTo>
                  <a:cubicBezTo>
                    <a:pt x="423304" y="0"/>
                    <a:pt x="446760" y="9716"/>
                    <a:pt x="464055" y="27010"/>
                  </a:cubicBezTo>
                  <a:cubicBezTo>
                    <a:pt x="481349" y="44304"/>
                    <a:pt x="491065" y="67761"/>
                    <a:pt x="491065" y="92218"/>
                  </a:cubicBezTo>
                  <a:lnTo>
                    <a:pt x="491065" y="99689"/>
                  </a:lnTo>
                  <a:cubicBezTo>
                    <a:pt x="491065" y="124147"/>
                    <a:pt x="481349" y="147603"/>
                    <a:pt x="464055" y="164897"/>
                  </a:cubicBezTo>
                  <a:cubicBezTo>
                    <a:pt x="446760" y="182191"/>
                    <a:pt x="423304" y="191907"/>
                    <a:pt x="398846" y="191907"/>
                  </a:cubicBezTo>
                  <a:lnTo>
                    <a:pt x="92218" y="191907"/>
                  </a:lnTo>
                  <a:cubicBezTo>
                    <a:pt x="67761" y="191907"/>
                    <a:pt x="44304" y="182191"/>
                    <a:pt x="27010" y="164897"/>
                  </a:cubicBezTo>
                  <a:cubicBezTo>
                    <a:pt x="9716" y="147603"/>
                    <a:pt x="0" y="124147"/>
                    <a:pt x="0" y="99689"/>
                  </a:cubicBezTo>
                  <a:lnTo>
                    <a:pt x="0" y="92218"/>
                  </a:lnTo>
                  <a:cubicBezTo>
                    <a:pt x="0" y="67761"/>
                    <a:pt x="9716" y="44304"/>
                    <a:pt x="27010" y="27010"/>
                  </a:cubicBezTo>
                  <a:cubicBezTo>
                    <a:pt x="44304" y="9716"/>
                    <a:pt x="67761" y="0"/>
                    <a:pt x="92218" y="0"/>
                  </a:cubicBezTo>
                  <a:close/>
                </a:path>
              </a:pathLst>
            </a:custGeom>
            <a:solidFill>
              <a:srgbClr val="A12568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491065" cy="230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es-SV" noProof="0" dirty="0"/>
            </a:p>
          </p:txBody>
        </p:sp>
      </p:grpSp>
      <p:sp>
        <p:nvSpPr>
          <p:cNvPr id="40" name="Freeform 40"/>
          <p:cNvSpPr/>
          <p:nvPr/>
        </p:nvSpPr>
        <p:spPr>
          <a:xfrm>
            <a:off x="10823232" y="3782508"/>
            <a:ext cx="499964" cy="518769"/>
          </a:xfrm>
          <a:custGeom>
            <a:avLst/>
            <a:gdLst/>
            <a:ahLst/>
            <a:cxnLst/>
            <a:rect l="l" t="t" r="r" b="b"/>
            <a:pathLst>
              <a:path w="499964" h="518769">
                <a:moveTo>
                  <a:pt x="0" y="0"/>
                </a:moveTo>
                <a:lnTo>
                  <a:pt x="499963" y="0"/>
                </a:lnTo>
                <a:lnTo>
                  <a:pt x="499963" y="518769"/>
                </a:lnTo>
                <a:lnTo>
                  <a:pt x="0" y="518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41" name="Freeform 41"/>
          <p:cNvSpPr/>
          <p:nvPr/>
        </p:nvSpPr>
        <p:spPr>
          <a:xfrm>
            <a:off x="17880571" y="-1248740"/>
            <a:ext cx="1674922" cy="1668642"/>
          </a:xfrm>
          <a:custGeom>
            <a:avLst/>
            <a:gdLst/>
            <a:ahLst/>
            <a:cxnLst/>
            <a:rect l="l" t="t" r="r" b="b"/>
            <a:pathLst>
              <a:path w="1674922" h="1668642">
                <a:moveTo>
                  <a:pt x="0" y="0"/>
                </a:moveTo>
                <a:lnTo>
                  <a:pt x="1674922" y="0"/>
                </a:lnTo>
                <a:lnTo>
                  <a:pt x="1674922" y="1668642"/>
                </a:lnTo>
                <a:lnTo>
                  <a:pt x="0" y="1668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46" name="Freeform 46"/>
          <p:cNvSpPr/>
          <p:nvPr/>
        </p:nvSpPr>
        <p:spPr>
          <a:xfrm>
            <a:off x="-451783" y="9143789"/>
            <a:ext cx="1143211" cy="1143211"/>
          </a:xfrm>
          <a:custGeom>
            <a:avLst/>
            <a:gdLst/>
            <a:ahLst/>
            <a:cxnLst/>
            <a:rect l="l" t="t" r="r" b="b"/>
            <a:pathLst>
              <a:path w="1143211" h="1143211">
                <a:moveTo>
                  <a:pt x="0" y="0"/>
                </a:moveTo>
                <a:lnTo>
                  <a:pt x="1143211" y="0"/>
                </a:lnTo>
                <a:lnTo>
                  <a:pt x="1143211" y="1143211"/>
                </a:lnTo>
                <a:lnTo>
                  <a:pt x="0" y="11432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47" name="Freeform 47"/>
          <p:cNvSpPr/>
          <p:nvPr/>
        </p:nvSpPr>
        <p:spPr>
          <a:xfrm>
            <a:off x="-286837" y="9926175"/>
            <a:ext cx="595584" cy="360825"/>
          </a:xfrm>
          <a:custGeom>
            <a:avLst/>
            <a:gdLst/>
            <a:ahLst/>
            <a:cxnLst/>
            <a:rect l="l" t="t" r="r" b="b"/>
            <a:pathLst>
              <a:path w="595584" h="360825">
                <a:moveTo>
                  <a:pt x="0" y="0"/>
                </a:moveTo>
                <a:lnTo>
                  <a:pt x="595584" y="0"/>
                </a:lnTo>
                <a:lnTo>
                  <a:pt x="595584" y="360825"/>
                </a:lnTo>
                <a:lnTo>
                  <a:pt x="0" y="3608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48" name="Freeform 48"/>
          <p:cNvSpPr/>
          <p:nvPr/>
        </p:nvSpPr>
        <p:spPr>
          <a:xfrm>
            <a:off x="17582779" y="239489"/>
            <a:ext cx="595584" cy="360825"/>
          </a:xfrm>
          <a:custGeom>
            <a:avLst/>
            <a:gdLst/>
            <a:ahLst/>
            <a:cxnLst/>
            <a:rect l="l" t="t" r="r" b="b"/>
            <a:pathLst>
              <a:path w="595584" h="360825">
                <a:moveTo>
                  <a:pt x="0" y="0"/>
                </a:moveTo>
                <a:lnTo>
                  <a:pt x="595584" y="0"/>
                </a:lnTo>
                <a:lnTo>
                  <a:pt x="595584" y="360825"/>
                </a:lnTo>
                <a:lnTo>
                  <a:pt x="0" y="3608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49" name="TextBox 49"/>
          <p:cNvSpPr txBox="1"/>
          <p:nvPr/>
        </p:nvSpPr>
        <p:spPr>
          <a:xfrm>
            <a:off x="2512154" y="2183303"/>
            <a:ext cx="12981187" cy="146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  <a:spcBef>
                <a:spcPct val="0"/>
              </a:spcBef>
            </a:pPr>
            <a:r>
              <a:rPr lang="es-SV" sz="3999" b="1" noProof="0" dirty="0">
                <a:solidFill>
                  <a:srgbClr val="0F225B"/>
                </a:solidFill>
                <a:latin typeface="Oswald Bold"/>
                <a:ea typeface="Oswald Bold"/>
                <a:cs typeface="Oswald Bold"/>
                <a:sym typeface="Oswald Bold"/>
              </a:rPr>
              <a:t>2.</a:t>
            </a:r>
            <a:r>
              <a:rPr lang="es-SV" sz="3999" b="1" u="none" strike="noStrike" noProof="0" dirty="0">
                <a:solidFill>
                  <a:srgbClr val="0F225B"/>
                </a:solidFill>
                <a:latin typeface="Oswald Bold"/>
                <a:ea typeface="Oswald Bold"/>
                <a:cs typeface="Oswald Bold"/>
                <a:sym typeface="Oswald Bold"/>
              </a:rPr>
              <a:t> FOCO ESTRATÉGICO</a:t>
            </a:r>
          </a:p>
          <a:p>
            <a:pPr marL="0" lvl="1" indent="0" algn="ctr">
              <a:lnSpc>
                <a:spcPts val="5999"/>
              </a:lnSpc>
              <a:spcBef>
                <a:spcPct val="0"/>
              </a:spcBef>
            </a:pPr>
            <a:endParaRPr lang="es-SV" sz="3999" b="1" u="none" strike="noStrike" noProof="0" dirty="0">
              <a:solidFill>
                <a:srgbClr val="0F225B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2148550" y="4777106"/>
            <a:ext cx="229129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079"/>
              </a:lnSpc>
              <a:spcBef>
                <a:spcPct val="0"/>
              </a:spcBef>
            </a:pPr>
            <a:r>
              <a:rPr lang="es-SV" sz="2199" b="1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Continuidad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148550" y="6049591"/>
            <a:ext cx="2291290" cy="1542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99"/>
              </a:lnSpc>
              <a:spcBef>
                <a:spcPct val="0"/>
              </a:spcBef>
            </a:pPr>
            <a:r>
              <a:rPr lang="es-SV" sz="2400" noProof="0" dirty="0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 la subvención anterior, finalizada en diciembre de 2024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856653" y="8082350"/>
            <a:ext cx="875085" cy="48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4"/>
              </a:lnSpc>
            </a:pPr>
            <a:r>
              <a:rPr lang="es-SV" sz="2881" b="1" spc="121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038059" y="4879238"/>
            <a:ext cx="2291290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079"/>
              </a:lnSpc>
              <a:spcBef>
                <a:spcPct val="0"/>
              </a:spcBef>
            </a:pPr>
            <a:r>
              <a:rPr lang="es-SV" sz="2199" b="1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Aumento en presupuesto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038059" y="6049591"/>
            <a:ext cx="2291290" cy="2130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s-SV" sz="2400" noProof="0" dirty="0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mejorar el acceso a servicios de diagnóstico y prevención en poblaciones clave.</a:t>
            </a:r>
          </a:p>
          <a:p>
            <a:pPr marL="0" lvl="0" indent="0" algn="ctr">
              <a:lnSpc>
                <a:spcPts val="2399"/>
              </a:lnSpc>
              <a:spcBef>
                <a:spcPct val="0"/>
              </a:spcBef>
            </a:pPr>
            <a:endParaRPr lang="es-SV" sz="1599" noProof="0" dirty="0">
              <a:solidFill>
                <a:srgbClr val="5C5D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6746162" y="8082350"/>
            <a:ext cx="875085" cy="48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4"/>
              </a:lnSpc>
            </a:pPr>
            <a:r>
              <a:rPr lang="es-SV" sz="2881" b="1" spc="121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02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927568" y="4777106"/>
            <a:ext cx="3341349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s-SV" sz="2199" b="1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Tres áreas clave: </a:t>
            </a:r>
          </a:p>
          <a:p>
            <a:pPr marL="0" lvl="1" indent="0" algn="ctr">
              <a:lnSpc>
                <a:spcPts val="3079"/>
              </a:lnSpc>
              <a:spcBef>
                <a:spcPct val="0"/>
              </a:spcBef>
            </a:pPr>
            <a:endParaRPr lang="es-SV" sz="2199" b="1" noProof="0" dirty="0">
              <a:solidFill>
                <a:srgbClr val="FFFFFF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9856097" y="5831817"/>
            <a:ext cx="4858536" cy="2130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s-SV" sz="2000" noProof="0" dirty="0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Alcanzar a personas en mayor riesgo con un enfoque centrado en las personas.</a:t>
            </a:r>
          </a:p>
          <a:p>
            <a:pPr algn="ctr">
              <a:lnSpc>
                <a:spcPts val="2399"/>
              </a:lnSpc>
            </a:pPr>
            <a:r>
              <a:rPr lang="es-SV" sz="2000" noProof="0" dirty="0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Vinculación activa de personas en riesgo con servicios de prevención (PrEP).</a:t>
            </a:r>
          </a:p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s-SV" sz="2000" noProof="0" dirty="0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Apertura de nuevos canales de servicio a través del sector privado.</a:t>
            </a:r>
          </a:p>
          <a:p>
            <a:pPr marL="0" lvl="0" indent="0" algn="ctr">
              <a:lnSpc>
                <a:spcPts val="2399"/>
              </a:lnSpc>
              <a:spcBef>
                <a:spcPct val="0"/>
              </a:spcBef>
            </a:pPr>
            <a:endParaRPr lang="es-SV" sz="1599" noProof="0" dirty="0">
              <a:solidFill>
                <a:srgbClr val="5C5D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0635671" y="8082350"/>
            <a:ext cx="875085" cy="48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4"/>
              </a:lnSpc>
            </a:pPr>
            <a:r>
              <a:rPr lang="es-SV" sz="2881" b="1" spc="121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03</a:t>
            </a:r>
          </a:p>
        </p:txBody>
      </p:sp>
      <p:sp>
        <p:nvSpPr>
          <p:cNvPr id="59" name="Freeform 20">
            <a:extLst>
              <a:ext uri="{FF2B5EF4-FFF2-40B4-BE49-F238E27FC236}">
                <a16:creationId xmlns:a16="http://schemas.microsoft.com/office/drawing/2014/main" id="{171037CC-0537-86EB-40E7-F78540D9CAA4}"/>
              </a:ext>
            </a:extLst>
          </p:cNvPr>
          <p:cNvSpPr/>
          <p:nvPr/>
        </p:nvSpPr>
        <p:spPr>
          <a:xfrm>
            <a:off x="785424" y="282814"/>
            <a:ext cx="3654416" cy="1648247"/>
          </a:xfrm>
          <a:custGeom>
            <a:avLst/>
            <a:gdLst/>
            <a:ahLst/>
            <a:cxnLst/>
            <a:rect l="l" t="t" r="r" b="b"/>
            <a:pathLst>
              <a:path w="5839904" h="1997734">
                <a:moveTo>
                  <a:pt x="0" y="0"/>
                </a:moveTo>
                <a:lnTo>
                  <a:pt x="5839904" y="0"/>
                </a:lnTo>
                <a:lnTo>
                  <a:pt x="5839904" y="1997734"/>
                </a:lnTo>
                <a:lnTo>
                  <a:pt x="0" y="1997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119221" y="-1032272"/>
            <a:ext cx="1573057" cy="1573057"/>
          </a:xfrm>
          <a:custGeom>
            <a:avLst/>
            <a:gdLst/>
            <a:ahLst/>
            <a:cxnLst/>
            <a:rect l="l" t="t" r="r" b="b"/>
            <a:pathLst>
              <a:path w="1573057" h="1573057">
                <a:moveTo>
                  <a:pt x="0" y="0"/>
                </a:moveTo>
                <a:lnTo>
                  <a:pt x="1573057" y="0"/>
                </a:lnTo>
                <a:lnTo>
                  <a:pt x="1573057" y="1573057"/>
                </a:lnTo>
                <a:lnTo>
                  <a:pt x="0" y="15730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4" name="Freeform 4"/>
          <p:cNvSpPr/>
          <p:nvPr/>
        </p:nvSpPr>
        <p:spPr>
          <a:xfrm>
            <a:off x="17905749" y="9307861"/>
            <a:ext cx="948133" cy="1958278"/>
          </a:xfrm>
          <a:custGeom>
            <a:avLst/>
            <a:gdLst/>
            <a:ahLst/>
            <a:cxnLst/>
            <a:rect l="l" t="t" r="r" b="b"/>
            <a:pathLst>
              <a:path w="948133" h="1958278">
                <a:moveTo>
                  <a:pt x="0" y="0"/>
                </a:moveTo>
                <a:lnTo>
                  <a:pt x="948133" y="0"/>
                </a:lnTo>
                <a:lnTo>
                  <a:pt x="948133" y="1958278"/>
                </a:lnTo>
                <a:lnTo>
                  <a:pt x="0" y="19582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0" name="Freeform 10"/>
          <p:cNvSpPr/>
          <p:nvPr/>
        </p:nvSpPr>
        <p:spPr>
          <a:xfrm>
            <a:off x="1375051" y="10027269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4" y="0"/>
                </a:lnTo>
                <a:lnTo>
                  <a:pt x="566284" y="343309"/>
                </a:lnTo>
                <a:lnTo>
                  <a:pt x="0" y="343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1" name="Freeform 11"/>
          <p:cNvSpPr/>
          <p:nvPr/>
        </p:nvSpPr>
        <p:spPr>
          <a:xfrm>
            <a:off x="17476217" y="307089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5" y="0"/>
                </a:lnTo>
                <a:lnTo>
                  <a:pt x="566285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2" name="Freeform 12"/>
          <p:cNvSpPr/>
          <p:nvPr/>
        </p:nvSpPr>
        <p:spPr>
          <a:xfrm>
            <a:off x="9136727" y="4674111"/>
            <a:ext cx="5058245" cy="2021235"/>
          </a:xfrm>
          <a:custGeom>
            <a:avLst/>
            <a:gdLst/>
            <a:ahLst/>
            <a:cxnLst/>
            <a:rect l="l" t="t" r="r" b="b"/>
            <a:pathLst>
              <a:path w="5058245" h="2021235">
                <a:moveTo>
                  <a:pt x="0" y="0"/>
                </a:moveTo>
                <a:lnTo>
                  <a:pt x="5058244" y="0"/>
                </a:lnTo>
                <a:lnTo>
                  <a:pt x="5058244" y="2021236"/>
                </a:lnTo>
                <a:lnTo>
                  <a:pt x="0" y="2021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9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057" t="-100108"/>
            </a:stretch>
          </a:blipFill>
        </p:spPr>
        <p:txBody>
          <a:bodyPr/>
          <a:lstStyle/>
          <a:p>
            <a:endParaRPr lang="es-SV" noProof="0" dirty="0"/>
          </a:p>
        </p:txBody>
      </p:sp>
      <p:grpSp>
        <p:nvGrpSpPr>
          <p:cNvPr id="13" name="Group 13"/>
          <p:cNvGrpSpPr/>
          <p:nvPr/>
        </p:nvGrpSpPr>
        <p:grpSpPr>
          <a:xfrm>
            <a:off x="9441002" y="4105085"/>
            <a:ext cx="5306853" cy="1543050"/>
            <a:chOff x="0" y="0"/>
            <a:chExt cx="1397690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97690" cy="406400"/>
            </a:xfrm>
            <a:custGeom>
              <a:avLst/>
              <a:gdLst/>
              <a:ahLst/>
              <a:cxnLst/>
              <a:rect l="l" t="t" r="r" b="b"/>
              <a:pathLst>
                <a:path w="1397690" h="406400">
                  <a:moveTo>
                    <a:pt x="119449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194490" y="406400"/>
                  </a:lnTo>
                  <a:lnTo>
                    <a:pt x="1397690" y="203200"/>
                  </a:lnTo>
                  <a:lnTo>
                    <a:pt x="1194490" y="0"/>
                  </a:lnTo>
                  <a:close/>
                </a:path>
              </a:pathLst>
            </a:custGeom>
            <a:solidFill>
              <a:srgbClr val="1EAE98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28339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es-SV" noProof="0" dirty="0"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3467924" y="6676645"/>
            <a:ext cx="5306853" cy="1543050"/>
            <a:chOff x="0" y="0"/>
            <a:chExt cx="1397690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97690" cy="406400"/>
            </a:xfrm>
            <a:custGeom>
              <a:avLst/>
              <a:gdLst/>
              <a:ahLst/>
              <a:cxnLst/>
              <a:rect l="l" t="t" r="r" b="b"/>
              <a:pathLst>
                <a:path w="1397690" h="406400">
                  <a:moveTo>
                    <a:pt x="119449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194490" y="406400"/>
                  </a:lnTo>
                  <a:lnTo>
                    <a:pt x="1397690" y="203200"/>
                  </a:lnTo>
                  <a:lnTo>
                    <a:pt x="1194490" y="0"/>
                  </a:lnTo>
                  <a:close/>
                </a:path>
              </a:pathLst>
            </a:custGeom>
            <a:solidFill>
              <a:srgbClr val="A12568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28339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es-SV" noProof="0" dirty="0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289960" y="4167811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4" y="0"/>
                </a:lnTo>
                <a:lnTo>
                  <a:pt x="566284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20" name="Freeform 20"/>
          <p:cNvSpPr/>
          <p:nvPr/>
        </p:nvSpPr>
        <p:spPr>
          <a:xfrm>
            <a:off x="4366057" y="6739371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4" y="0"/>
                </a:lnTo>
                <a:lnTo>
                  <a:pt x="566284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grpSp>
        <p:nvGrpSpPr>
          <p:cNvPr id="21" name="Group 21"/>
          <p:cNvGrpSpPr/>
          <p:nvPr/>
        </p:nvGrpSpPr>
        <p:grpSpPr>
          <a:xfrm>
            <a:off x="10384818" y="6573379"/>
            <a:ext cx="5306853" cy="2393097"/>
            <a:chOff x="0" y="0"/>
            <a:chExt cx="1397690" cy="63028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97690" cy="630281"/>
            </a:xfrm>
            <a:custGeom>
              <a:avLst/>
              <a:gdLst/>
              <a:ahLst/>
              <a:cxnLst/>
              <a:rect l="l" t="t" r="r" b="b"/>
              <a:pathLst>
                <a:path w="1397690" h="630281">
                  <a:moveTo>
                    <a:pt x="1194490" y="0"/>
                  </a:moveTo>
                  <a:lnTo>
                    <a:pt x="0" y="0"/>
                  </a:lnTo>
                  <a:lnTo>
                    <a:pt x="0" y="630281"/>
                  </a:lnTo>
                  <a:lnTo>
                    <a:pt x="1194490" y="630281"/>
                  </a:lnTo>
                  <a:lnTo>
                    <a:pt x="1397690" y="315140"/>
                  </a:lnTo>
                  <a:lnTo>
                    <a:pt x="1194490" y="0"/>
                  </a:lnTo>
                  <a:close/>
                </a:path>
              </a:pathLst>
            </a:custGeom>
            <a:solidFill>
              <a:srgbClr val="AE1E1E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283390" cy="6683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es-SV" noProof="0" dirty="0"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3467924" y="4105085"/>
            <a:ext cx="5306853" cy="1543050"/>
            <a:chOff x="0" y="0"/>
            <a:chExt cx="1397690" cy="406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97690" cy="406400"/>
            </a:xfrm>
            <a:custGeom>
              <a:avLst/>
              <a:gdLst/>
              <a:ahLst/>
              <a:cxnLst/>
              <a:rect l="l" t="t" r="r" b="b"/>
              <a:pathLst>
                <a:path w="1397690" h="406400">
                  <a:moveTo>
                    <a:pt x="119449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194490" y="406400"/>
                  </a:lnTo>
                  <a:lnTo>
                    <a:pt x="1397690" y="203200"/>
                  </a:lnTo>
                  <a:lnTo>
                    <a:pt x="1194490" y="0"/>
                  </a:lnTo>
                  <a:close/>
                </a:path>
              </a:pathLst>
            </a:custGeom>
            <a:solidFill>
              <a:srgbClr val="233E8B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28339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es-SV" noProof="0" dirty="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111670" y="3072755"/>
            <a:ext cx="2064661" cy="206466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FEEF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es-SV" noProof="0" dirty="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111670" y="7187365"/>
            <a:ext cx="2064661" cy="2064661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FEEF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 lang="es-SV" noProof="0" dirty="0"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941335" y="4302299"/>
            <a:ext cx="1163731" cy="1163731"/>
            <a:chOff x="0" y="0"/>
            <a:chExt cx="495300" cy="4953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233E8B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 noProof="0" dirty="0"/>
            </a:p>
          </p:txBody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>
            <a:off x="15109805" y="4302299"/>
            <a:ext cx="1163731" cy="1163731"/>
            <a:chOff x="0" y="0"/>
            <a:chExt cx="495300" cy="4953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1EAE98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 noProof="0" dirty="0"/>
            </a:p>
          </p:txBody>
        </p:sp>
      </p:grpSp>
      <p:grpSp>
        <p:nvGrpSpPr>
          <p:cNvPr id="39" name="Group 39"/>
          <p:cNvGrpSpPr>
            <a:grpSpLocks noChangeAspect="1"/>
          </p:cNvGrpSpPr>
          <p:nvPr/>
        </p:nvGrpSpPr>
        <p:grpSpPr>
          <a:xfrm>
            <a:off x="1941335" y="6873858"/>
            <a:ext cx="1163731" cy="1163731"/>
            <a:chOff x="0" y="0"/>
            <a:chExt cx="495300" cy="4953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A12568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 noProof="0" dirty="0"/>
            </a:p>
          </p:txBody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15109805" y="6873858"/>
            <a:ext cx="1163731" cy="1163731"/>
            <a:chOff x="0" y="0"/>
            <a:chExt cx="495300" cy="4953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AE1E1E"/>
            </a:solid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 noProof="0" dirty="0"/>
            </a:p>
          </p:txBody>
        </p:sp>
      </p:grpSp>
      <p:sp>
        <p:nvSpPr>
          <p:cNvPr id="45" name="Freeform 45"/>
          <p:cNvSpPr/>
          <p:nvPr/>
        </p:nvSpPr>
        <p:spPr>
          <a:xfrm>
            <a:off x="2254522" y="4615486"/>
            <a:ext cx="537357" cy="537357"/>
          </a:xfrm>
          <a:custGeom>
            <a:avLst/>
            <a:gdLst/>
            <a:ahLst/>
            <a:cxnLst/>
            <a:rect l="l" t="t" r="r" b="b"/>
            <a:pathLst>
              <a:path w="537357" h="537357">
                <a:moveTo>
                  <a:pt x="0" y="0"/>
                </a:moveTo>
                <a:lnTo>
                  <a:pt x="537358" y="0"/>
                </a:lnTo>
                <a:lnTo>
                  <a:pt x="537358" y="537357"/>
                </a:lnTo>
                <a:lnTo>
                  <a:pt x="0" y="5373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46" name="Freeform 46"/>
          <p:cNvSpPr/>
          <p:nvPr/>
        </p:nvSpPr>
        <p:spPr>
          <a:xfrm>
            <a:off x="15439369" y="4622372"/>
            <a:ext cx="504604" cy="523584"/>
          </a:xfrm>
          <a:custGeom>
            <a:avLst/>
            <a:gdLst/>
            <a:ahLst/>
            <a:cxnLst/>
            <a:rect l="l" t="t" r="r" b="b"/>
            <a:pathLst>
              <a:path w="504604" h="523584">
                <a:moveTo>
                  <a:pt x="0" y="0"/>
                </a:moveTo>
                <a:lnTo>
                  <a:pt x="504604" y="0"/>
                </a:lnTo>
                <a:lnTo>
                  <a:pt x="504604" y="523584"/>
                </a:lnTo>
                <a:lnTo>
                  <a:pt x="0" y="52358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47" name="TextBox 47"/>
          <p:cNvSpPr txBox="1"/>
          <p:nvPr/>
        </p:nvSpPr>
        <p:spPr>
          <a:xfrm>
            <a:off x="10064553" y="4301366"/>
            <a:ext cx="3225407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s-SV" sz="2199" b="1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Se requiere un plan de sostenibilidad para: </a:t>
            </a:r>
          </a:p>
          <a:p>
            <a:pPr marL="0" lvl="1" indent="0" algn="l">
              <a:lnSpc>
                <a:spcPts val="3079"/>
              </a:lnSpc>
              <a:spcBef>
                <a:spcPct val="0"/>
              </a:spcBef>
            </a:pPr>
            <a:endParaRPr lang="es-SV" sz="2199" b="1" noProof="0" dirty="0">
              <a:solidFill>
                <a:srgbClr val="FFFFFF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4932341" y="4301366"/>
            <a:ext cx="3225407" cy="154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s-SV" sz="2199" b="1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El país entrará en proceso de transición en el ciclo 2028-2030.</a:t>
            </a:r>
          </a:p>
          <a:p>
            <a:pPr marL="0" lvl="1" indent="0" algn="ctr">
              <a:lnSpc>
                <a:spcPts val="3079"/>
              </a:lnSpc>
              <a:spcBef>
                <a:spcPct val="0"/>
              </a:spcBef>
            </a:pPr>
            <a:endParaRPr lang="es-SV" sz="2199" b="1" noProof="0" dirty="0">
              <a:solidFill>
                <a:srgbClr val="FFFFFF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9" name="AutoShape 49"/>
          <p:cNvSpPr/>
          <p:nvPr/>
        </p:nvSpPr>
        <p:spPr>
          <a:xfrm>
            <a:off x="5897880" y="5143500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s-SV" noProof="0" dirty="0"/>
          </a:p>
        </p:txBody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1664325" y="5648135"/>
            <a:ext cx="725795" cy="810944"/>
          </a:xfrm>
          <a:prstGeom prst="rect">
            <a:avLst/>
          </a:prstGeom>
        </p:spPr>
      </p:pic>
      <p:sp>
        <p:nvSpPr>
          <p:cNvPr id="51" name="TextBox 51"/>
          <p:cNvSpPr txBox="1"/>
          <p:nvPr/>
        </p:nvSpPr>
        <p:spPr>
          <a:xfrm>
            <a:off x="2653407" y="819150"/>
            <a:ext cx="12981187" cy="146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  <a:spcBef>
                <a:spcPct val="0"/>
              </a:spcBef>
            </a:pPr>
            <a:r>
              <a:rPr lang="es-SV" sz="3999" b="1" noProof="0" dirty="0">
                <a:solidFill>
                  <a:srgbClr val="0F225B"/>
                </a:solidFill>
                <a:latin typeface="Oswald Bold"/>
                <a:ea typeface="Oswald Bold"/>
                <a:cs typeface="Oswald Bold"/>
                <a:sym typeface="Oswald Bold"/>
              </a:rPr>
              <a:t>3.</a:t>
            </a:r>
            <a:r>
              <a:rPr lang="es-SV" sz="3999" b="1" u="none" strike="noStrike" noProof="0" dirty="0">
                <a:solidFill>
                  <a:srgbClr val="0F225B"/>
                </a:solidFill>
                <a:latin typeface="Oswald Bold"/>
                <a:ea typeface="Oswald Bold"/>
                <a:cs typeface="Oswald Bold"/>
                <a:sym typeface="Oswald Bold"/>
              </a:rPr>
              <a:t> SOSTENIBILIDAD</a:t>
            </a:r>
          </a:p>
          <a:p>
            <a:pPr marL="0" lvl="1" indent="0" algn="ctr">
              <a:lnSpc>
                <a:spcPts val="5999"/>
              </a:lnSpc>
              <a:spcBef>
                <a:spcPct val="0"/>
              </a:spcBef>
            </a:pPr>
            <a:endParaRPr lang="es-SV" sz="3999" b="1" u="none" strike="noStrike" noProof="0" dirty="0">
              <a:solidFill>
                <a:srgbClr val="0F225B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4932341" y="6872926"/>
            <a:ext cx="3225407" cy="154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s-SV" sz="2199" b="1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Se espera reducción del financiamiento del Fondo Mundial.</a:t>
            </a:r>
          </a:p>
          <a:p>
            <a:pPr marL="0" lvl="1" indent="0" algn="r">
              <a:lnSpc>
                <a:spcPts val="3079"/>
              </a:lnSpc>
              <a:spcBef>
                <a:spcPct val="0"/>
              </a:spcBef>
            </a:pPr>
            <a:endParaRPr lang="es-SV" sz="2199" b="1" noProof="0" dirty="0">
              <a:solidFill>
                <a:srgbClr val="FFFFFF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0022868" y="6695246"/>
            <a:ext cx="5065278" cy="204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9" lvl="2" indent="-230293" algn="l">
              <a:lnSpc>
                <a:spcPts val="2399"/>
              </a:lnSpc>
              <a:buFont typeface="Arial"/>
              <a:buChar char="⚬"/>
            </a:pPr>
            <a:r>
              <a:rPr lang="es-SV" sz="1599" noProof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Asegurar la continuidad de los socios implementadores.</a:t>
            </a:r>
          </a:p>
          <a:p>
            <a:pPr marL="690879" lvl="2" indent="-230293" algn="l">
              <a:lnSpc>
                <a:spcPts val="2399"/>
              </a:lnSpc>
              <a:buFont typeface="Arial"/>
              <a:buChar char="⚬"/>
            </a:pPr>
            <a:r>
              <a:rPr lang="es-SV" sz="1599" noProof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Integrar servicios en instituciones públicas y sector privado.</a:t>
            </a:r>
          </a:p>
          <a:p>
            <a:pPr marL="690879" lvl="2" indent="-230293" algn="l">
              <a:lnSpc>
                <a:spcPts val="2399"/>
              </a:lnSpc>
              <a:buFont typeface="Arial"/>
              <a:buChar char="⚬"/>
            </a:pPr>
            <a:r>
              <a:rPr lang="es-SV" sz="1599" noProof="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Estrategias alternativas para mantener el acceso a los servicios.</a:t>
            </a:r>
          </a:p>
          <a:p>
            <a:pPr marL="0" lvl="0" indent="0" algn="l">
              <a:lnSpc>
                <a:spcPts val="2399"/>
              </a:lnSpc>
              <a:spcBef>
                <a:spcPct val="0"/>
              </a:spcBef>
            </a:pPr>
            <a:endParaRPr lang="es-SV" sz="1599" noProof="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" name="Freeform 20">
            <a:extLst>
              <a:ext uri="{FF2B5EF4-FFF2-40B4-BE49-F238E27FC236}">
                <a16:creationId xmlns:a16="http://schemas.microsoft.com/office/drawing/2014/main" id="{6E7400D7-898D-1690-FB1D-85EDE280AD85}"/>
              </a:ext>
            </a:extLst>
          </p:cNvPr>
          <p:cNvSpPr/>
          <p:nvPr/>
        </p:nvSpPr>
        <p:spPr>
          <a:xfrm>
            <a:off x="785424" y="282814"/>
            <a:ext cx="3654416" cy="1648247"/>
          </a:xfrm>
          <a:custGeom>
            <a:avLst/>
            <a:gdLst/>
            <a:ahLst/>
            <a:cxnLst/>
            <a:rect l="l" t="t" r="r" b="b"/>
            <a:pathLst>
              <a:path w="5839904" h="1997734">
                <a:moveTo>
                  <a:pt x="0" y="0"/>
                </a:moveTo>
                <a:lnTo>
                  <a:pt x="5839904" y="0"/>
                </a:lnTo>
                <a:lnTo>
                  <a:pt x="5839904" y="1997734"/>
                </a:lnTo>
                <a:lnTo>
                  <a:pt x="0" y="199773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75685" y="10115345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5" y="0"/>
                </a:lnTo>
                <a:lnTo>
                  <a:pt x="566285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5" name="Freeform 5"/>
          <p:cNvSpPr/>
          <p:nvPr/>
        </p:nvSpPr>
        <p:spPr>
          <a:xfrm>
            <a:off x="17852757" y="-435243"/>
            <a:ext cx="870486" cy="870486"/>
          </a:xfrm>
          <a:custGeom>
            <a:avLst/>
            <a:gdLst/>
            <a:ahLst/>
            <a:cxnLst/>
            <a:rect l="l" t="t" r="r" b="b"/>
            <a:pathLst>
              <a:path w="870486" h="870486">
                <a:moveTo>
                  <a:pt x="0" y="0"/>
                </a:moveTo>
                <a:lnTo>
                  <a:pt x="870486" y="0"/>
                </a:lnTo>
                <a:lnTo>
                  <a:pt x="870486" y="870486"/>
                </a:lnTo>
                <a:lnTo>
                  <a:pt x="0" y="870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6" name="Freeform 6"/>
          <p:cNvSpPr/>
          <p:nvPr/>
        </p:nvSpPr>
        <p:spPr>
          <a:xfrm>
            <a:off x="17476217" y="307089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5" y="0"/>
                </a:lnTo>
                <a:lnTo>
                  <a:pt x="566285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7" name="Freeform 7"/>
          <p:cNvSpPr/>
          <p:nvPr/>
        </p:nvSpPr>
        <p:spPr>
          <a:xfrm>
            <a:off x="785424" y="282814"/>
            <a:ext cx="5839904" cy="1997734"/>
          </a:xfrm>
          <a:custGeom>
            <a:avLst/>
            <a:gdLst/>
            <a:ahLst/>
            <a:cxnLst/>
            <a:rect l="l" t="t" r="r" b="b"/>
            <a:pathLst>
              <a:path w="5839904" h="1997734">
                <a:moveTo>
                  <a:pt x="0" y="0"/>
                </a:moveTo>
                <a:lnTo>
                  <a:pt x="5839904" y="0"/>
                </a:lnTo>
                <a:lnTo>
                  <a:pt x="5839904" y="1997734"/>
                </a:lnTo>
                <a:lnTo>
                  <a:pt x="0" y="19977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9" name="TextBox 9"/>
          <p:cNvSpPr txBox="1"/>
          <p:nvPr/>
        </p:nvSpPr>
        <p:spPr>
          <a:xfrm>
            <a:off x="5766824" y="2747007"/>
            <a:ext cx="9629451" cy="202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49"/>
              </a:lnSpc>
            </a:pPr>
            <a:r>
              <a:rPr lang="es-SV" sz="5499" b="1" noProof="0" dirty="0">
                <a:solidFill>
                  <a:srgbClr val="0F225B"/>
                </a:solidFill>
                <a:latin typeface="Oswald Bold"/>
                <a:ea typeface="Oswald Bold"/>
                <a:cs typeface="Oswald Bold"/>
                <a:sym typeface="Oswald Bold"/>
              </a:rPr>
              <a:t>4. MEDIDAS DE GESTIÓN</a:t>
            </a:r>
          </a:p>
          <a:p>
            <a:pPr algn="l">
              <a:lnSpc>
                <a:spcPts val="8249"/>
              </a:lnSpc>
              <a:spcBef>
                <a:spcPct val="0"/>
              </a:spcBef>
            </a:pPr>
            <a:endParaRPr lang="es-SV" sz="5499" b="1" noProof="0" dirty="0">
              <a:solidFill>
                <a:srgbClr val="0F225B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508469" y="1720308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508469" y="3888856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78295" y="6059045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478295" y="8229235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436" y="4312783"/>
            <a:ext cx="18288000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s-SV" sz="3399" b="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Acciones prioritarias para fortalecer la gestión del programa: </a:t>
            </a:r>
          </a:p>
          <a:p>
            <a:pPr algn="l">
              <a:lnSpc>
                <a:spcPts val="4759"/>
              </a:lnSpc>
            </a:pPr>
            <a:endParaRPr lang="es-SV" sz="3399" b="1" noProof="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Mejorar el indicador de positividad en poblaciones clave con estrategias específicas como </a:t>
            </a:r>
            <a:r>
              <a:rPr lang="es-SV" sz="3399" noProof="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auto-test</a:t>
            </a: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s-SV" sz="3399" noProof="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index</a:t>
            </a: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-testing.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Uso del sistema de información nacional SUMEVE para monitoreo y reportes.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Apoyo a subreceptores en el desarrollo de un plan de sostenibilidad.</a:t>
            </a:r>
          </a:p>
          <a:p>
            <a:pPr algn="l">
              <a:lnSpc>
                <a:spcPts val="4759"/>
              </a:lnSpc>
            </a:pPr>
            <a:endParaRPr lang="es-SV" sz="3399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75685" y="10115345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5" y="0"/>
                </a:lnTo>
                <a:lnTo>
                  <a:pt x="566285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5" name="Freeform 5"/>
          <p:cNvSpPr/>
          <p:nvPr/>
        </p:nvSpPr>
        <p:spPr>
          <a:xfrm>
            <a:off x="17852757" y="-435243"/>
            <a:ext cx="870486" cy="870486"/>
          </a:xfrm>
          <a:custGeom>
            <a:avLst/>
            <a:gdLst/>
            <a:ahLst/>
            <a:cxnLst/>
            <a:rect l="l" t="t" r="r" b="b"/>
            <a:pathLst>
              <a:path w="870486" h="870486">
                <a:moveTo>
                  <a:pt x="0" y="0"/>
                </a:moveTo>
                <a:lnTo>
                  <a:pt x="870486" y="0"/>
                </a:lnTo>
                <a:lnTo>
                  <a:pt x="870486" y="870486"/>
                </a:lnTo>
                <a:lnTo>
                  <a:pt x="0" y="870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6" name="Freeform 6"/>
          <p:cNvSpPr/>
          <p:nvPr/>
        </p:nvSpPr>
        <p:spPr>
          <a:xfrm>
            <a:off x="17476217" y="307089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5" y="0"/>
                </a:lnTo>
                <a:lnTo>
                  <a:pt x="566285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7" name="Freeform 7"/>
          <p:cNvSpPr/>
          <p:nvPr/>
        </p:nvSpPr>
        <p:spPr>
          <a:xfrm>
            <a:off x="785424" y="282814"/>
            <a:ext cx="5839904" cy="1997734"/>
          </a:xfrm>
          <a:custGeom>
            <a:avLst/>
            <a:gdLst/>
            <a:ahLst/>
            <a:cxnLst/>
            <a:rect l="l" t="t" r="r" b="b"/>
            <a:pathLst>
              <a:path w="5839904" h="1997734">
                <a:moveTo>
                  <a:pt x="0" y="0"/>
                </a:moveTo>
                <a:lnTo>
                  <a:pt x="5839904" y="0"/>
                </a:lnTo>
                <a:lnTo>
                  <a:pt x="5839904" y="1997734"/>
                </a:lnTo>
                <a:lnTo>
                  <a:pt x="0" y="19977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9" name="TextBox 9"/>
          <p:cNvSpPr txBox="1"/>
          <p:nvPr/>
        </p:nvSpPr>
        <p:spPr>
          <a:xfrm>
            <a:off x="3705376" y="2344293"/>
            <a:ext cx="12904634" cy="202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49"/>
              </a:lnSpc>
            </a:pPr>
            <a:r>
              <a:rPr lang="es-SV" sz="5499" b="1" noProof="0" dirty="0">
                <a:solidFill>
                  <a:srgbClr val="0F225B"/>
                </a:solidFill>
                <a:latin typeface="Oswald Bold"/>
                <a:ea typeface="Oswald Bold"/>
                <a:cs typeface="Oswald Bold"/>
                <a:sym typeface="Oswald Bold"/>
              </a:rPr>
              <a:t>5. FINANCIAMIENTO Y DESEMBOLSOS</a:t>
            </a:r>
          </a:p>
          <a:p>
            <a:pPr algn="l">
              <a:lnSpc>
                <a:spcPts val="8249"/>
              </a:lnSpc>
              <a:spcBef>
                <a:spcPct val="0"/>
              </a:spcBef>
            </a:pPr>
            <a:endParaRPr lang="es-SV" sz="5499" b="1" noProof="0" dirty="0">
              <a:solidFill>
                <a:srgbClr val="0F225B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508469" y="1720308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508469" y="3888856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78295" y="6059045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478295" y="8229235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0932" y="3309177"/>
            <a:ext cx="17013391" cy="598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endParaRPr lang="es-SV" noProof="0" dirty="0"/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Presupuesto total del primer año: US$ 2,877,678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Buffer del primer semestre del año 2: US$ 2,045,298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Plan de desembolsos: </a:t>
            </a:r>
          </a:p>
          <a:p>
            <a:pPr marL="1468119" lvl="2" indent="-489373" algn="l">
              <a:lnSpc>
                <a:spcPts val="4759"/>
              </a:lnSpc>
              <a:buAutoNum type="alphaLcPeriod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 de enero de 2025: US$ 1,500,000 (ya desembolsado).</a:t>
            </a:r>
          </a:p>
          <a:p>
            <a:pPr marL="1468119" lvl="2" indent="-489373" algn="l">
              <a:lnSpc>
                <a:spcPts val="4759"/>
              </a:lnSpc>
              <a:buAutoNum type="alphaLcPeriod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24 de junio de 2025: US$ 1,320,725.34</a:t>
            </a:r>
          </a:p>
          <a:p>
            <a:pPr marL="1468119" lvl="2" indent="-489373" algn="l">
              <a:lnSpc>
                <a:spcPts val="4759"/>
              </a:lnSpc>
              <a:buAutoNum type="alphaLcPeriod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 de enero de 2026: US$ 1,504,056.44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Posibilidad de modificaciones según necesidades de flujo de caja.</a:t>
            </a:r>
          </a:p>
          <a:p>
            <a:pPr marL="1468119" lvl="2" indent="-489373" algn="l">
              <a:lnSpc>
                <a:spcPts val="4759"/>
              </a:lnSpc>
              <a:buFont typeface="Arial"/>
              <a:buChar char="⚬"/>
            </a:pPr>
            <a:endParaRPr lang="es-SV" sz="3399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endParaRPr lang="es-SV" sz="3399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75685" y="10115345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5" y="0"/>
                </a:lnTo>
                <a:lnTo>
                  <a:pt x="566285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5" name="Freeform 5"/>
          <p:cNvSpPr/>
          <p:nvPr/>
        </p:nvSpPr>
        <p:spPr>
          <a:xfrm>
            <a:off x="17852757" y="-435243"/>
            <a:ext cx="870486" cy="870486"/>
          </a:xfrm>
          <a:custGeom>
            <a:avLst/>
            <a:gdLst/>
            <a:ahLst/>
            <a:cxnLst/>
            <a:rect l="l" t="t" r="r" b="b"/>
            <a:pathLst>
              <a:path w="870486" h="870486">
                <a:moveTo>
                  <a:pt x="0" y="0"/>
                </a:moveTo>
                <a:lnTo>
                  <a:pt x="870486" y="0"/>
                </a:lnTo>
                <a:lnTo>
                  <a:pt x="870486" y="870486"/>
                </a:lnTo>
                <a:lnTo>
                  <a:pt x="0" y="870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6" name="Freeform 6"/>
          <p:cNvSpPr/>
          <p:nvPr/>
        </p:nvSpPr>
        <p:spPr>
          <a:xfrm>
            <a:off x="17476217" y="307089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5" y="0"/>
                </a:lnTo>
                <a:lnTo>
                  <a:pt x="566285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7" name="Freeform 7"/>
          <p:cNvSpPr/>
          <p:nvPr/>
        </p:nvSpPr>
        <p:spPr>
          <a:xfrm>
            <a:off x="785424" y="282814"/>
            <a:ext cx="5839904" cy="1997734"/>
          </a:xfrm>
          <a:custGeom>
            <a:avLst/>
            <a:gdLst/>
            <a:ahLst/>
            <a:cxnLst/>
            <a:rect l="l" t="t" r="r" b="b"/>
            <a:pathLst>
              <a:path w="5839904" h="1997734">
                <a:moveTo>
                  <a:pt x="0" y="0"/>
                </a:moveTo>
                <a:lnTo>
                  <a:pt x="5839904" y="0"/>
                </a:lnTo>
                <a:lnTo>
                  <a:pt x="5839904" y="1997734"/>
                </a:lnTo>
                <a:lnTo>
                  <a:pt x="0" y="19977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9" name="TextBox 9"/>
          <p:cNvSpPr txBox="1"/>
          <p:nvPr/>
        </p:nvSpPr>
        <p:spPr>
          <a:xfrm>
            <a:off x="3705376" y="2344293"/>
            <a:ext cx="12904634" cy="202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49"/>
              </a:lnSpc>
            </a:pPr>
            <a:r>
              <a:rPr lang="es-SV" sz="5499" b="1" noProof="0" dirty="0">
                <a:solidFill>
                  <a:srgbClr val="0F225B"/>
                </a:solidFill>
                <a:latin typeface="Oswald Bold"/>
                <a:ea typeface="Oswald Bold"/>
                <a:cs typeface="Oswald Bold"/>
                <a:sym typeface="Oswald Bold"/>
              </a:rPr>
              <a:t>6. PRÓXIMOS PASOS</a:t>
            </a:r>
          </a:p>
          <a:p>
            <a:pPr algn="l">
              <a:lnSpc>
                <a:spcPts val="8249"/>
              </a:lnSpc>
              <a:spcBef>
                <a:spcPct val="0"/>
              </a:spcBef>
            </a:pPr>
            <a:endParaRPr lang="es-SV" sz="5499" b="1" noProof="0" dirty="0">
              <a:solidFill>
                <a:srgbClr val="0F225B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508469" y="1720308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508469" y="3888856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78295" y="6059045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478295" y="8229235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37851" y="3909252"/>
            <a:ext cx="17013391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endParaRPr lang="es-SV" noProof="0" dirty="0"/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Misión del Fondo Mundial el 23 de marzo para discutir estrategias de sostenibilidad.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Coordinación con subreceptores para la implementación de medidas.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Monitoreo continuo del impacto y cumplimiento de objetivos.</a:t>
            </a:r>
          </a:p>
          <a:p>
            <a:pPr algn="l">
              <a:lnSpc>
                <a:spcPts val="4759"/>
              </a:lnSpc>
            </a:pPr>
            <a:endParaRPr lang="es-SV" sz="3399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endParaRPr lang="es-SV" sz="3399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endParaRPr lang="es-SV" sz="3399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75685" y="10115345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5" y="0"/>
                </a:lnTo>
                <a:lnTo>
                  <a:pt x="566285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5" name="Freeform 5"/>
          <p:cNvSpPr/>
          <p:nvPr/>
        </p:nvSpPr>
        <p:spPr>
          <a:xfrm>
            <a:off x="17852757" y="-435243"/>
            <a:ext cx="870486" cy="870486"/>
          </a:xfrm>
          <a:custGeom>
            <a:avLst/>
            <a:gdLst/>
            <a:ahLst/>
            <a:cxnLst/>
            <a:rect l="l" t="t" r="r" b="b"/>
            <a:pathLst>
              <a:path w="870486" h="870486">
                <a:moveTo>
                  <a:pt x="0" y="0"/>
                </a:moveTo>
                <a:lnTo>
                  <a:pt x="870486" y="0"/>
                </a:lnTo>
                <a:lnTo>
                  <a:pt x="870486" y="870486"/>
                </a:lnTo>
                <a:lnTo>
                  <a:pt x="0" y="870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6" name="Freeform 6"/>
          <p:cNvSpPr/>
          <p:nvPr/>
        </p:nvSpPr>
        <p:spPr>
          <a:xfrm>
            <a:off x="17476217" y="307089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5" y="0"/>
                </a:lnTo>
                <a:lnTo>
                  <a:pt x="566285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7" name="Freeform 7"/>
          <p:cNvSpPr/>
          <p:nvPr/>
        </p:nvSpPr>
        <p:spPr>
          <a:xfrm>
            <a:off x="785424" y="282814"/>
            <a:ext cx="2932586" cy="1003189"/>
          </a:xfrm>
          <a:custGeom>
            <a:avLst/>
            <a:gdLst/>
            <a:ahLst/>
            <a:cxnLst/>
            <a:rect l="l" t="t" r="r" b="b"/>
            <a:pathLst>
              <a:path w="2932586" h="1003189">
                <a:moveTo>
                  <a:pt x="0" y="0"/>
                </a:moveTo>
                <a:lnTo>
                  <a:pt x="2932586" y="0"/>
                </a:lnTo>
                <a:lnTo>
                  <a:pt x="2932586" y="1003189"/>
                </a:lnTo>
                <a:lnTo>
                  <a:pt x="0" y="10031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9" name="TextBox 9"/>
          <p:cNvSpPr txBox="1"/>
          <p:nvPr/>
        </p:nvSpPr>
        <p:spPr>
          <a:xfrm>
            <a:off x="4948123" y="1482846"/>
            <a:ext cx="12904634" cy="202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49"/>
              </a:lnSpc>
            </a:pPr>
            <a:r>
              <a:rPr lang="es-SV" sz="5499" b="1" noProof="0" dirty="0">
                <a:solidFill>
                  <a:srgbClr val="0F225B"/>
                </a:solidFill>
                <a:latin typeface="Oswald Bold"/>
                <a:ea typeface="Oswald Bold"/>
                <a:cs typeface="Oswald Bold"/>
                <a:sym typeface="Oswald Bold"/>
              </a:rPr>
              <a:t>CONCLUSIÓN</a:t>
            </a:r>
          </a:p>
          <a:p>
            <a:pPr algn="l">
              <a:lnSpc>
                <a:spcPts val="8249"/>
              </a:lnSpc>
            </a:pPr>
            <a:endParaRPr lang="es-SV" sz="5499" b="1" noProof="0" dirty="0">
              <a:solidFill>
                <a:srgbClr val="0F225B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508469" y="1720308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508469" y="3888856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78295" y="6059045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478295" y="8229235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2826" y="2951650"/>
            <a:ext cx="17013391" cy="6114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endParaRPr lang="es-SV" noProof="0" dirty="0"/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Compromiso con la mejora continua y la maximización del impacto.</a:t>
            </a:r>
          </a:p>
          <a:p>
            <a:pPr marL="367029" lvl="1" algn="l">
              <a:lnSpc>
                <a:spcPts val="4759"/>
              </a:lnSpc>
            </a:pPr>
            <a:endParaRPr lang="es-SV" sz="3399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Importancia de sostenibilidad financiera y operativa para la continuidad del programa.</a:t>
            </a:r>
          </a:p>
          <a:p>
            <a:pPr marL="367029" lvl="1" algn="l">
              <a:lnSpc>
                <a:spcPts val="4759"/>
              </a:lnSpc>
            </a:pPr>
            <a:endParaRPr lang="es-SV" sz="3399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Agradecimiento por el esfuerzo conjunto en la implementación de la subvención.</a:t>
            </a:r>
          </a:p>
          <a:p>
            <a:pPr algn="l">
              <a:lnSpc>
                <a:spcPts val="4759"/>
              </a:lnSpc>
            </a:pPr>
            <a:endParaRPr lang="es-SV" sz="3399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endParaRPr lang="es-SV" sz="3399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endParaRPr lang="es-SV" sz="3399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ECE40-5567-FCC6-2F99-B353A971E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F095961-5634-1436-BB24-672E88115CB8}"/>
              </a:ext>
            </a:extLst>
          </p:cNvPr>
          <p:cNvSpPr/>
          <p:nvPr/>
        </p:nvSpPr>
        <p:spPr>
          <a:xfrm>
            <a:off x="75685" y="10115345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5" y="0"/>
                </a:lnTo>
                <a:lnTo>
                  <a:pt x="566285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EC194C6-D8C2-369C-2234-4FB593C5B1E2}"/>
              </a:ext>
            </a:extLst>
          </p:cNvPr>
          <p:cNvSpPr/>
          <p:nvPr/>
        </p:nvSpPr>
        <p:spPr>
          <a:xfrm>
            <a:off x="17852757" y="-435243"/>
            <a:ext cx="870486" cy="870486"/>
          </a:xfrm>
          <a:custGeom>
            <a:avLst/>
            <a:gdLst/>
            <a:ahLst/>
            <a:cxnLst/>
            <a:rect l="l" t="t" r="r" b="b"/>
            <a:pathLst>
              <a:path w="870486" h="870486">
                <a:moveTo>
                  <a:pt x="0" y="0"/>
                </a:moveTo>
                <a:lnTo>
                  <a:pt x="870486" y="0"/>
                </a:lnTo>
                <a:lnTo>
                  <a:pt x="870486" y="870486"/>
                </a:lnTo>
                <a:lnTo>
                  <a:pt x="0" y="870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43B3808-F244-5D2D-B0A1-1116D318B2A2}"/>
              </a:ext>
            </a:extLst>
          </p:cNvPr>
          <p:cNvSpPr/>
          <p:nvPr/>
        </p:nvSpPr>
        <p:spPr>
          <a:xfrm>
            <a:off x="17476217" y="307089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5" y="0"/>
                </a:lnTo>
                <a:lnTo>
                  <a:pt x="566285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8DC515B-E7EA-69EB-B01C-A3AB5154B1C5}"/>
              </a:ext>
            </a:extLst>
          </p:cNvPr>
          <p:cNvSpPr/>
          <p:nvPr/>
        </p:nvSpPr>
        <p:spPr>
          <a:xfrm>
            <a:off x="785424" y="282814"/>
            <a:ext cx="2932586" cy="1003189"/>
          </a:xfrm>
          <a:custGeom>
            <a:avLst/>
            <a:gdLst/>
            <a:ahLst/>
            <a:cxnLst/>
            <a:rect l="l" t="t" r="r" b="b"/>
            <a:pathLst>
              <a:path w="2932586" h="1003189">
                <a:moveTo>
                  <a:pt x="0" y="0"/>
                </a:moveTo>
                <a:lnTo>
                  <a:pt x="2932586" y="0"/>
                </a:lnTo>
                <a:lnTo>
                  <a:pt x="2932586" y="1003189"/>
                </a:lnTo>
                <a:lnTo>
                  <a:pt x="0" y="10031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ECD0B6DD-4FB0-1DF1-30FB-0A42D3ADC1F0}"/>
              </a:ext>
            </a:extLst>
          </p:cNvPr>
          <p:cNvSpPr txBox="1"/>
          <p:nvPr/>
        </p:nvSpPr>
        <p:spPr>
          <a:xfrm>
            <a:off x="4948123" y="1482846"/>
            <a:ext cx="12904634" cy="202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49"/>
              </a:lnSpc>
            </a:pPr>
            <a:r>
              <a:rPr lang="es-SV" sz="5499" b="1" noProof="0" dirty="0">
                <a:solidFill>
                  <a:srgbClr val="0F225B"/>
                </a:solidFill>
                <a:latin typeface="Oswald Bold"/>
                <a:ea typeface="Oswald Bold"/>
                <a:cs typeface="Oswald Bold"/>
                <a:sym typeface="Oswald Bold"/>
              </a:rPr>
              <a:t>CONCLUSIÓN</a:t>
            </a:r>
          </a:p>
          <a:p>
            <a:pPr algn="l">
              <a:lnSpc>
                <a:spcPts val="8249"/>
              </a:lnSpc>
            </a:pPr>
            <a:endParaRPr lang="es-SV" sz="5499" b="1" noProof="0" dirty="0">
              <a:solidFill>
                <a:srgbClr val="0F225B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3FAEADC-5582-37FA-E209-D66C8152CD84}"/>
              </a:ext>
            </a:extLst>
          </p:cNvPr>
          <p:cNvSpPr txBox="1"/>
          <p:nvPr/>
        </p:nvSpPr>
        <p:spPr>
          <a:xfrm>
            <a:off x="16508469" y="1720308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01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8A3EB8C-3BEF-B01E-A88E-9163BEB42AE0}"/>
              </a:ext>
            </a:extLst>
          </p:cNvPr>
          <p:cNvSpPr txBox="1"/>
          <p:nvPr/>
        </p:nvSpPr>
        <p:spPr>
          <a:xfrm>
            <a:off x="16508469" y="3888856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02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5A75BEA-7005-EDA3-A566-A25DD12F2CE1}"/>
              </a:ext>
            </a:extLst>
          </p:cNvPr>
          <p:cNvSpPr txBox="1"/>
          <p:nvPr/>
        </p:nvSpPr>
        <p:spPr>
          <a:xfrm>
            <a:off x="16478295" y="6059045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03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FA79F16-36BC-D761-D120-07360B69C820}"/>
              </a:ext>
            </a:extLst>
          </p:cNvPr>
          <p:cNvSpPr txBox="1"/>
          <p:nvPr/>
        </p:nvSpPr>
        <p:spPr>
          <a:xfrm>
            <a:off x="16478295" y="8229235"/>
            <a:ext cx="50492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s-SV" sz="2799" b="1" spc="117" noProof="0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04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4AC91FC5-0192-F381-39C1-E609FCC81B75}"/>
              </a:ext>
            </a:extLst>
          </p:cNvPr>
          <p:cNvSpPr txBox="1"/>
          <p:nvPr/>
        </p:nvSpPr>
        <p:spPr>
          <a:xfrm>
            <a:off x="341574" y="3078149"/>
            <a:ext cx="17013391" cy="7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endParaRPr lang="es-SV" noProof="0" dirty="0"/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Hay que tener en cuenta que este plan de desembolsos puede verse modificado a discreción del Fondo Mundial en función de diversos aspectos como la disponibilidad de fondos y las necesidades de flujo de caja del Receptor Principal, entre otros.</a:t>
            </a:r>
          </a:p>
          <a:p>
            <a:pPr marL="367029" lvl="1" algn="just">
              <a:lnSpc>
                <a:spcPts val="4759"/>
              </a:lnSpc>
            </a:pPr>
            <a:endParaRPr lang="es-SV" sz="3399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s-SV" sz="3399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Aprovechamos la oportunidad para desearles los mejores éxitos en la ejecución del nuevo periodo de implementación.</a:t>
            </a:r>
          </a:p>
          <a:p>
            <a:pPr algn="l">
              <a:lnSpc>
                <a:spcPts val="4759"/>
              </a:lnSpc>
            </a:pPr>
            <a:endParaRPr lang="es-SV" sz="3399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endParaRPr lang="es-SV" sz="3399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endParaRPr lang="es-SV" sz="3399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</a:pPr>
            <a:endParaRPr lang="es-SV" sz="3399" noProof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061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494</Words>
  <Application>Microsoft Office PowerPoint</Application>
  <PresentationFormat>Personalizado</PresentationFormat>
  <Paragraphs>94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Source Sans Pro</vt:lpstr>
      <vt:lpstr>Oswald Bold</vt:lpstr>
      <vt:lpstr>Calibri</vt:lpstr>
      <vt:lpstr>Open Sans Bold</vt:lpstr>
      <vt:lpstr>Open Sans</vt:lpstr>
      <vt:lpstr>Source Sans Pro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Carta Lanzamiento nueva subvención Dra. Miranda</dc:title>
  <dc:creator>María Eugenia Ochoa Valencia</dc:creator>
  <cp:lastModifiedBy>Administración y Comunicaciones MCP</cp:lastModifiedBy>
  <cp:revision>2</cp:revision>
  <dcterms:created xsi:type="dcterms:W3CDTF">2006-08-16T00:00:00Z</dcterms:created>
  <dcterms:modified xsi:type="dcterms:W3CDTF">2025-03-19T21:53:05Z</dcterms:modified>
  <dc:identifier>DAGiNZMtoLs</dc:identifier>
</cp:coreProperties>
</file>