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regular r:id="rId17"/>
    </p:embeddedFont>
    <p:embeddedFont>
      <p:font typeface="Open Sauc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23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Freeform 3"/>
          <p:cNvSpPr/>
          <p:nvPr/>
        </p:nvSpPr>
        <p:spPr>
          <a:xfrm>
            <a:off x="29624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" name="Freeform 4"/>
          <p:cNvSpPr/>
          <p:nvPr/>
        </p:nvSpPr>
        <p:spPr>
          <a:xfrm>
            <a:off x="70772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11920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53255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-11523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8" name="Freeform 8"/>
          <p:cNvSpPr/>
          <p:nvPr/>
        </p:nvSpPr>
        <p:spPr>
          <a:xfrm>
            <a:off x="153255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Freeform 9"/>
          <p:cNvSpPr/>
          <p:nvPr/>
        </p:nvSpPr>
        <p:spPr>
          <a:xfrm>
            <a:off x="-11523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0" name="Freeform 10"/>
          <p:cNvSpPr/>
          <p:nvPr/>
        </p:nvSpPr>
        <p:spPr>
          <a:xfrm>
            <a:off x="29624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1" name="Freeform 11"/>
          <p:cNvSpPr/>
          <p:nvPr/>
        </p:nvSpPr>
        <p:spPr>
          <a:xfrm>
            <a:off x="70772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2" name="Freeform 12"/>
          <p:cNvSpPr/>
          <p:nvPr/>
        </p:nvSpPr>
        <p:spPr>
          <a:xfrm>
            <a:off x="111920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3" name="Freeform 13"/>
          <p:cNvSpPr/>
          <p:nvPr/>
        </p:nvSpPr>
        <p:spPr>
          <a:xfrm>
            <a:off x="153255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14" name="Group 14"/>
          <p:cNvGrpSpPr/>
          <p:nvPr/>
        </p:nvGrpSpPr>
        <p:grpSpPr>
          <a:xfrm>
            <a:off x="477157" y="327507"/>
            <a:ext cx="17338675" cy="9479161"/>
            <a:chOff x="0" y="-38100"/>
            <a:chExt cx="4566565" cy="24965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66565" cy="2458469"/>
            </a:xfrm>
            <a:custGeom>
              <a:avLst/>
              <a:gdLst/>
              <a:ahLst/>
              <a:cxnLst/>
              <a:rect l="l" t="t" r="r" b="b"/>
              <a:pathLst>
                <a:path w="4566565" h="2458469">
                  <a:moveTo>
                    <a:pt x="0" y="0"/>
                  </a:moveTo>
                  <a:lnTo>
                    <a:pt x="4566565" y="0"/>
                  </a:lnTo>
                  <a:lnTo>
                    <a:pt x="4566565" y="2458469"/>
                  </a:lnTo>
                  <a:lnTo>
                    <a:pt x="0" y="2458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66565" cy="249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SV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593661" y="1028700"/>
            <a:ext cx="2665639" cy="1163328"/>
          </a:xfrm>
          <a:custGeom>
            <a:avLst/>
            <a:gdLst/>
            <a:ahLst/>
            <a:cxnLst/>
            <a:rect l="l" t="t" r="r" b="b"/>
            <a:pathLst>
              <a:path w="2665639" h="1163328">
                <a:moveTo>
                  <a:pt x="0" y="0"/>
                </a:moveTo>
                <a:lnTo>
                  <a:pt x="2665639" y="0"/>
                </a:lnTo>
                <a:lnTo>
                  <a:pt x="2665639" y="1163328"/>
                </a:lnTo>
                <a:lnTo>
                  <a:pt x="0" y="1163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4929" b="-56663"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8" name="TextBox 18"/>
          <p:cNvSpPr txBox="1"/>
          <p:nvPr/>
        </p:nvSpPr>
        <p:spPr>
          <a:xfrm>
            <a:off x="5545397" y="6519088"/>
            <a:ext cx="7197206" cy="1326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s-SV" sz="3200" spc="320" noProof="0" dirty="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Presenta</a:t>
            </a:r>
          </a:p>
          <a:p>
            <a:pPr algn="ctr">
              <a:lnSpc>
                <a:spcPts val="3520"/>
              </a:lnSpc>
            </a:pPr>
            <a:r>
              <a:rPr lang="es-SV" sz="3200" spc="320" noProof="0" dirty="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Dra. Celina de Miranda</a:t>
            </a:r>
          </a:p>
          <a:p>
            <a:pPr algn="ctr">
              <a:lnSpc>
                <a:spcPts val="3520"/>
              </a:lnSpc>
            </a:pPr>
            <a:r>
              <a:rPr lang="es-SV" sz="3200" spc="320" noProof="0" dirty="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Presidenta del MCP-ES</a:t>
            </a:r>
          </a:p>
        </p:txBody>
      </p:sp>
      <p:sp>
        <p:nvSpPr>
          <p:cNvPr id="19" name="AutoShape 19"/>
          <p:cNvSpPr/>
          <p:nvPr/>
        </p:nvSpPr>
        <p:spPr>
          <a:xfrm>
            <a:off x="4094660" y="6729908"/>
            <a:ext cx="2676503" cy="0"/>
          </a:xfrm>
          <a:prstGeom prst="line">
            <a:avLst/>
          </a:prstGeom>
          <a:ln w="19050" cap="flat">
            <a:solidFill>
              <a:srgbClr val="6D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20" name="AutoShape 20"/>
          <p:cNvSpPr/>
          <p:nvPr/>
        </p:nvSpPr>
        <p:spPr>
          <a:xfrm>
            <a:off x="11516837" y="6729908"/>
            <a:ext cx="2676503" cy="0"/>
          </a:xfrm>
          <a:prstGeom prst="line">
            <a:avLst/>
          </a:prstGeom>
          <a:ln w="19050" cap="flat">
            <a:solidFill>
              <a:srgbClr val="6D6D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21" name="Freeform 21"/>
          <p:cNvSpPr/>
          <p:nvPr/>
        </p:nvSpPr>
        <p:spPr>
          <a:xfrm>
            <a:off x="1253038" y="1028700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2" y="0"/>
                </a:lnTo>
                <a:lnTo>
                  <a:pt x="2423782" y="829135"/>
                </a:lnTo>
                <a:lnTo>
                  <a:pt x="0" y="8291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2" name="TextBox 22"/>
          <p:cNvSpPr txBox="1"/>
          <p:nvPr/>
        </p:nvSpPr>
        <p:spPr>
          <a:xfrm>
            <a:off x="2648233" y="3155772"/>
            <a:ext cx="12991533" cy="262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s-SV" sz="9999" b="1" spc="499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TDRS SOBRE MISIÓN DE FM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6148" y="8677910"/>
            <a:ext cx="40041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s-SV" sz="3399" noProof="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Plenaria ME02-2025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68849" y="8934767"/>
            <a:ext cx="422404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s-SV" sz="3399" noProof="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20 de marzo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89504" y="-104095"/>
            <a:ext cx="4474029" cy="10495189"/>
            <a:chOff x="0" y="0"/>
            <a:chExt cx="1178345" cy="27641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8345" cy="2764165"/>
            </a:xfrm>
            <a:custGeom>
              <a:avLst/>
              <a:gdLst/>
              <a:ahLst/>
              <a:cxnLst/>
              <a:rect l="l" t="t" r="r" b="b"/>
              <a:pathLst>
                <a:path w="1178345" h="2764165">
                  <a:moveTo>
                    <a:pt x="0" y="0"/>
                  </a:moveTo>
                  <a:lnTo>
                    <a:pt x="1178345" y="0"/>
                  </a:lnTo>
                  <a:lnTo>
                    <a:pt x="1178345" y="2764165"/>
                  </a:lnTo>
                  <a:lnTo>
                    <a:pt x="0" y="2764165"/>
                  </a:lnTo>
                  <a:close/>
                </a:path>
              </a:pathLst>
            </a:custGeom>
            <a:solidFill>
              <a:srgbClr val="42A3E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78345" cy="28022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s-SV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335393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2" y="0"/>
                </a:lnTo>
                <a:lnTo>
                  <a:pt x="2423782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8033807" y="2920909"/>
            <a:ext cx="11199231" cy="4505941"/>
          </a:xfrm>
          <a:custGeom>
            <a:avLst/>
            <a:gdLst/>
            <a:ahLst/>
            <a:cxnLst/>
            <a:rect l="l" t="t" r="r" b="b"/>
            <a:pathLst>
              <a:path w="11199231" h="4505941">
                <a:moveTo>
                  <a:pt x="0" y="0"/>
                </a:moveTo>
                <a:lnTo>
                  <a:pt x="11199231" y="0"/>
                </a:lnTo>
                <a:lnTo>
                  <a:pt x="11199231" y="4505941"/>
                </a:lnTo>
                <a:lnTo>
                  <a:pt x="0" y="45059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1028700" y="2358934"/>
            <a:ext cx="448503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OBJETIVO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5393" y="4276906"/>
            <a:ext cx="8332560" cy="417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endParaRPr lang="es-SV" noProof="0" dirty="0"/>
          </a:p>
          <a:p>
            <a:pPr algn="ctr">
              <a:lnSpc>
                <a:spcPts val="5179"/>
              </a:lnSpc>
            </a:pPr>
            <a:r>
              <a:rPr lang="es-SV" sz="3699" noProof="0" dirty="0">
                <a:solidFill>
                  <a:srgbClr val="545454"/>
                </a:solidFill>
                <a:latin typeface="Open Sauce"/>
                <a:ea typeface="Open Sauce"/>
                <a:cs typeface="Open Sauce"/>
                <a:sym typeface="Open Sauce"/>
              </a:rPr>
              <a:t>Trabajar con los Programas de Tuberculosis, ITS/VIH y el Receptor Plan Internacional en la revisión de puntos estratégicos de las subvenciones.</a:t>
            </a:r>
          </a:p>
          <a:p>
            <a:pPr algn="l">
              <a:lnSpc>
                <a:spcPts val="2940"/>
              </a:lnSpc>
            </a:pPr>
            <a:endParaRPr lang="es-SV" sz="3699" noProof="0" dirty="0">
              <a:solidFill>
                <a:srgbClr val="545454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130797" y="4303522"/>
            <a:ext cx="1029163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4" name="AutoShape 4"/>
          <p:cNvSpPr/>
          <p:nvPr/>
        </p:nvSpPr>
        <p:spPr>
          <a:xfrm>
            <a:off x="6509305" y="7979959"/>
            <a:ext cx="1796848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5954569" y="4187199"/>
            <a:ext cx="352457" cy="232648"/>
            <a:chOff x="0" y="0"/>
            <a:chExt cx="812800" cy="536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216752" y="7914435"/>
            <a:ext cx="352457" cy="232648"/>
            <a:chOff x="0" y="0"/>
            <a:chExt cx="812800" cy="536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1257983" y="4136819"/>
            <a:ext cx="1285487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2367242" y="4020495"/>
            <a:ext cx="352457" cy="232648"/>
            <a:chOff x="0" y="0"/>
            <a:chExt cx="812800" cy="5365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1532443" y="7787888"/>
            <a:ext cx="1139016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2495230" y="7671564"/>
            <a:ext cx="352457" cy="232648"/>
            <a:chOff x="0" y="0"/>
            <a:chExt cx="812800" cy="5365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92361" y="923925"/>
            <a:ext cx="9903279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REUNIONES Y ACTIVIDADES CLAVES</a:t>
            </a:r>
          </a:p>
          <a:p>
            <a:pPr algn="ctr">
              <a:lnSpc>
                <a:spcPts val="6000"/>
              </a:lnSpc>
            </a:pPr>
            <a:endParaRPr lang="es-SV" sz="6000" b="1" spc="120" noProof="0" dirty="0">
              <a:solidFill>
                <a:srgbClr val="545454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628896" y="3677784"/>
            <a:ext cx="5628205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10:00 a.m. - 12:30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el Programa Nacional VIH sobre nuevas autoridades y prioridades de la subvención.</a:t>
            </a:r>
          </a:p>
          <a:p>
            <a:pPr algn="l">
              <a:lnSpc>
                <a:spcPts val="3359"/>
              </a:lnSpc>
            </a:pP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024699" y="7275443"/>
            <a:ext cx="5263301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1:45 p.m. - 4:30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el Programa Nacional de Tuberculosis sobre resultados programáticos y estrategias de mitigación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193" y="3792257"/>
            <a:ext cx="5837456" cy="2151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</a:pPr>
            <a:r>
              <a:rPr lang="es-SV" sz="20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9:00 a.m. - 10:00 a.m. </a:t>
            </a:r>
          </a:p>
          <a:p>
            <a:pPr marL="259080" lvl="1" algn="ctr">
              <a:lnSpc>
                <a:spcPts val="3359"/>
              </a:lnSpc>
            </a:pPr>
            <a:r>
              <a:rPr lang="es-SV" sz="20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autoridades de salud sobre financiamiento, transición y posicionamiento del MCP-ES</a:t>
            </a:r>
          </a:p>
          <a:p>
            <a:pPr algn="l">
              <a:lnSpc>
                <a:spcPts val="3359"/>
              </a:lnSpc>
            </a:pP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3" name="Freeform 23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4" name="TextBox 24"/>
          <p:cNvSpPr txBox="1"/>
          <p:nvPr/>
        </p:nvSpPr>
        <p:spPr>
          <a:xfrm>
            <a:off x="7407729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07729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07729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9942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19942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02765" y="5251487"/>
            <a:ext cx="39830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 de marzo</a:t>
            </a:r>
          </a:p>
        </p:txBody>
      </p:sp>
      <p:sp>
        <p:nvSpPr>
          <p:cNvPr id="31" name="Freeform 31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2" name="Freeform 32"/>
          <p:cNvSpPr/>
          <p:nvPr/>
        </p:nvSpPr>
        <p:spPr>
          <a:xfrm>
            <a:off x="14095639" y="320956"/>
            <a:ext cx="3576689" cy="1439058"/>
          </a:xfrm>
          <a:custGeom>
            <a:avLst/>
            <a:gdLst/>
            <a:ahLst/>
            <a:cxnLst/>
            <a:rect l="l" t="t" r="r" b="b"/>
            <a:pathLst>
              <a:path w="3576689" h="1439058">
                <a:moveTo>
                  <a:pt x="0" y="0"/>
                </a:moveTo>
                <a:lnTo>
                  <a:pt x="3576689" y="0"/>
                </a:lnTo>
                <a:lnTo>
                  <a:pt x="3576689" y="1439058"/>
                </a:lnTo>
                <a:lnTo>
                  <a:pt x="0" y="1439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FFDA69D-37C8-AEF6-CF35-93BE89C5374F}"/>
              </a:ext>
            </a:extLst>
          </p:cNvPr>
          <p:cNvSpPr txBox="1"/>
          <p:nvPr/>
        </p:nvSpPr>
        <p:spPr>
          <a:xfrm>
            <a:off x="271862" y="7632623"/>
            <a:ext cx="5742611" cy="1906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ts val="335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SV" sz="2000" dirty="0">
                <a:solidFill>
                  <a:srgbClr val="545454"/>
                </a:solidFill>
                <a:latin typeface="Mont"/>
              </a:rPr>
              <a:t>8:30 a.m. - 9:30 a.m. </a:t>
            </a:r>
          </a:p>
          <a:p>
            <a:pPr marL="0" lvl="1" algn="ctr">
              <a:lnSpc>
                <a:spcPts val="335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SV" sz="2000" dirty="0">
                <a:solidFill>
                  <a:srgbClr val="545454"/>
                </a:solidFill>
                <a:latin typeface="Mont"/>
              </a:rPr>
              <a:t>Reunión de la Secretaría Técnica del MCR (avance en plan de acción Centroamérica SE-COMISCA).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688" y="7065893"/>
            <a:ext cx="5650465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1:30 p.m. - 4:00 p.m.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Visita a la Dirección de Tecnologías de Información para evaluar interoperabilidad SIS-SUMEVE.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6130797" y="4257976"/>
            <a:ext cx="1352267" cy="45546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4" name="AutoShape 4"/>
          <p:cNvSpPr/>
          <p:nvPr/>
        </p:nvSpPr>
        <p:spPr>
          <a:xfrm>
            <a:off x="6509305" y="7979959"/>
            <a:ext cx="1796848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5954569" y="4187199"/>
            <a:ext cx="352457" cy="232648"/>
            <a:chOff x="0" y="0"/>
            <a:chExt cx="812800" cy="536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216752" y="7914435"/>
            <a:ext cx="352457" cy="232648"/>
            <a:chOff x="0" y="0"/>
            <a:chExt cx="812800" cy="536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1257983" y="4136819"/>
            <a:ext cx="1285487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2367242" y="4020495"/>
            <a:ext cx="352457" cy="232648"/>
            <a:chOff x="0" y="0"/>
            <a:chExt cx="812800" cy="5365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1532443" y="7787888"/>
            <a:ext cx="1139016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2495230" y="7671564"/>
            <a:ext cx="352457" cy="232648"/>
            <a:chOff x="0" y="0"/>
            <a:chExt cx="812800" cy="5365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92361" y="923925"/>
            <a:ext cx="9903279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REUNIONES Y ACTIVIDADES CLAVES</a:t>
            </a:r>
          </a:p>
          <a:p>
            <a:pPr algn="ctr">
              <a:lnSpc>
                <a:spcPts val="6000"/>
              </a:lnSpc>
            </a:pPr>
            <a:endParaRPr lang="es-SV" sz="6000" b="1" spc="120" noProof="0" dirty="0">
              <a:solidFill>
                <a:srgbClr val="545454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97920" y="3645964"/>
            <a:ext cx="5628205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1:30 p.m. - 4:00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59080" lvl="1"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subreceptores de PLAN sobre estrategia de sostenibilidad.</a:t>
            </a:r>
          </a:p>
          <a:p>
            <a:pPr algn="l">
              <a:lnSpc>
                <a:spcPts val="3359"/>
              </a:lnSpc>
            </a:pP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024699" y="7275443"/>
            <a:ext cx="5263301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4:15 p.m. - 5:15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bilateral con CICR sobre avances y estrategias para tuberculosis en centros penitenciarios.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3193" y="3792257"/>
            <a:ext cx="5837456" cy="152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6" lvl="1" algn="ctr">
              <a:lnSpc>
                <a:spcPts val="2940"/>
              </a:lnSpc>
            </a:pPr>
            <a:r>
              <a:rPr lang="en-US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8:30 a.m. - 11:30 a.m. </a:t>
            </a: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26696" lvl="1" algn="ctr">
              <a:lnSpc>
                <a:spcPts val="2940"/>
              </a:lnSpc>
            </a:pPr>
            <a:r>
              <a:rPr lang="es-SV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Visita y análisis del modelo de tamizaje con radiografía en CECOT.</a:t>
            </a:r>
          </a:p>
          <a:p>
            <a:pPr algn="l">
              <a:lnSpc>
                <a:spcPts val="3359"/>
              </a:lnSpc>
            </a:pP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3" name="Freeform 23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4" name="TextBox 24"/>
          <p:cNvSpPr txBox="1"/>
          <p:nvPr/>
        </p:nvSpPr>
        <p:spPr>
          <a:xfrm>
            <a:off x="7407729" y="3684064"/>
            <a:ext cx="1460330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07729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07729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9942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19942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02765" y="5251487"/>
            <a:ext cx="39830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 de marzo</a:t>
            </a:r>
          </a:p>
        </p:txBody>
      </p:sp>
      <p:sp>
        <p:nvSpPr>
          <p:cNvPr id="31" name="Freeform 31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2" name="Freeform 32"/>
          <p:cNvSpPr/>
          <p:nvPr/>
        </p:nvSpPr>
        <p:spPr>
          <a:xfrm>
            <a:off x="14336487" y="459588"/>
            <a:ext cx="3577961" cy="1439570"/>
          </a:xfrm>
          <a:custGeom>
            <a:avLst/>
            <a:gdLst/>
            <a:ahLst/>
            <a:cxnLst/>
            <a:rect l="l" t="t" r="r" b="b"/>
            <a:pathLst>
              <a:path w="3577961" h="1439570">
                <a:moveTo>
                  <a:pt x="0" y="0"/>
                </a:moveTo>
                <a:lnTo>
                  <a:pt x="3577961" y="0"/>
                </a:lnTo>
                <a:lnTo>
                  <a:pt x="3577961" y="1439570"/>
                </a:lnTo>
                <a:lnTo>
                  <a:pt x="0" y="14395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688" y="7065893"/>
            <a:ext cx="5650465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10:30 a.m. - 12:00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59080" lvl="1"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Seguimiento al proyecto de Canje de Deuda en el Laboratorio Nacional de Referencia.</a:t>
            </a:r>
          </a:p>
          <a:p>
            <a:pPr algn="l">
              <a:lnSpc>
                <a:spcPts val="3359"/>
              </a:lnSpc>
            </a:pP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130797" y="4303522"/>
            <a:ext cx="1029163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4" name="AutoShape 4"/>
          <p:cNvSpPr/>
          <p:nvPr/>
        </p:nvSpPr>
        <p:spPr>
          <a:xfrm>
            <a:off x="6509305" y="7979959"/>
            <a:ext cx="1796848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5954569" y="4187199"/>
            <a:ext cx="352457" cy="232648"/>
            <a:chOff x="0" y="0"/>
            <a:chExt cx="812800" cy="536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216752" y="7914435"/>
            <a:ext cx="352457" cy="232648"/>
            <a:chOff x="0" y="0"/>
            <a:chExt cx="812800" cy="536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1257983" y="4136819"/>
            <a:ext cx="1285487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2367242" y="4020495"/>
            <a:ext cx="352457" cy="232648"/>
            <a:chOff x="0" y="0"/>
            <a:chExt cx="812800" cy="5365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1532443" y="7787888"/>
            <a:ext cx="1139016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6" name="Group 16"/>
          <p:cNvGrpSpPr/>
          <p:nvPr/>
        </p:nvGrpSpPr>
        <p:grpSpPr>
          <a:xfrm rot="5400000">
            <a:off x="12495230" y="7671564"/>
            <a:ext cx="352457" cy="232648"/>
            <a:chOff x="0" y="0"/>
            <a:chExt cx="812800" cy="5365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92361" y="923925"/>
            <a:ext cx="9903279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REUNIONES Y ACTIVIDADES CLAVES</a:t>
            </a:r>
          </a:p>
          <a:p>
            <a:pPr algn="ctr">
              <a:lnSpc>
                <a:spcPts val="6000"/>
              </a:lnSpc>
            </a:pPr>
            <a:endParaRPr lang="es-SV" sz="6000" b="1" spc="120" noProof="0" dirty="0">
              <a:solidFill>
                <a:srgbClr val="545454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897920" y="3645964"/>
            <a:ext cx="5628205" cy="157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94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SV" sz="2100" dirty="0">
                <a:solidFill>
                  <a:srgbClr val="545454"/>
                </a:solidFill>
                <a:latin typeface="Mont"/>
              </a:rPr>
              <a:t>8:30 a.m. - 12:00 p.m.</a:t>
            </a:r>
          </a:p>
          <a:p>
            <a:pPr marL="0" lvl="1" algn="ctr">
              <a:lnSpc>
                <a:spcPts val="294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SV" sz="2100" dirty="0">
                <a:solidFill>
                  <a:srgbClr val="545454"/>
                </a:solidFill>
                <a:latin typeface="Mont"/>
              </a:rPr>
              <a:t>Monitoreo de implementación de PrEP y servicios diferenciados en clínicas VICITS y Hospital Saldaña.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24699" y="7275443"/>
            <a:ext cx="5263301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1:30 p.m. - 2:00 p.m. 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59080" lvl="1"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Cierre de misión y traslado de Marcos Patiño al Ministerio de Salud.</a:t>
            </a:r>
          </a:p>
          <a:p>
            <a:pPr algn="l">
              <a:lnSpc>
                <a:spcPts val="3359"/>
              </a:lnSpc>
            </a:pP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193" y="3792257"/>
            <a:ext cx="5837456" cy="152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6" lvl="1" algn="ctr">
              <a:lnSpc>
                <a:spcPts val="2940"/>
              </a:lnSpc>
            </a:pPr>
            <a:r>
              <a:rPr lang="en-US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8:30 a.m. - 10:00 a.m.</a:t>
            </a:r>
            <a:endParaRPr lang="es-SV" sz="210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26696" lvl="1" algn="ctr">
              <a:lnSpc>
                <a:spcPts val="2940"/>
              </a:lnSpc>
            </a:pPr>
            <a:r>
              <a:rPr lang="es-SV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MCP-ES sobre estrategias de transición.</a:t>
            </a:r>
          </a:p>
          <a:p>
            <a:pPr algn="l">
              <a:lnSpc>
                <a:spcPts val="3359"/>
              </a:lnSpc>
            </a:pP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23" name="Freeform 23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4" name="TextBox 24"/>
          <p:cNvSpPr txBox="1"/>
          <p:nvPr/>
        </p:nvSpPr>
        <p:spPr>
          <a:xfrm>
            <a:off x="7407729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07729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07729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19942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19942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02765" y="5251487"/>
            <a:ext cx="39830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 de marzo</a:t>
            </a:r>
          </a:p>
        </p:txBody>
      </p:sp>
      <p:sp>
        <p:nvSpPr>
          <p:cNvPr id="31" name="Freeform 31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2" name="Freeform 32"/>
          <p:cNvSpPr/>
          <p:nvPr/>
        </p:nvSpPr>
        <p:spPr>
          <a:xfrm>
            <a:off x="15019636" y="236883"/>
            <a:ext cx="2998393" cy="1206385"/>
          </a:xfrm>
          <a:custGeom>
            <a:avLst/>
            <a:gdLst/>
            <a:ahLst/>
            <a:cxnLst/>
            <a:rect l="l" t="t" r="r" b="b"/>
            <a:pathLst>
              <a:path w="2998393" h="1206385">
                <a:moveTo>
                  <a:pt x="0" y="0"/>
                </a:moveTo>
                <a:lnTo>
                  <a:pt x="2998393" y="0"/>
                </a:lnTo>
                <a:lnTo>
                  <a:pt x="2998393" y="1206385"/>
                </a:lnTo>
                <a:lnTo>
                  <a:pt x="0" y="12063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688" y="7065893"/>
            <a:ext cx="5650465" cy="1727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2:00 p.m. - 4:00 p.m.</a:t>
            </a: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con Plan Internacional sobre resultados programáticos y nuevas estrategias de subvención.</a:t>
            </a:r>
          </a:p>
        </p:txBody>
      </p:sp>
      <p:sp>
        <p:nvSpPr>
          <p:cNvPr id="3" name="AutoShape 3"/>
          <p:cNvSpPr/>
          <p:nvPr/>
        </p:nvSpPr>
        <p:spPr>
          <a:xfrm>
            <a:off x="6130797" y="4303522"/>
            <a:ext cx="1029163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sp>
        <p:nvSpPr>
          <p:cNvPr id="4" name="AutoShape 4"/>
          <p:cNvSpPr/>
          <p:nvPr/>
        </p:nvSpPr>
        <p:spPr>
          <a:xfrm>
            <a:off x="6509305" y="7979959"/>
            <a:ext cx="1796848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5954569" y="4187199"/>
            <a:ext cx="352457" cy="232648"/>
            <a:chOff x="0" y="0"/>
            <a:chExt cx="812800" cy="536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6216752" y="7914435"/>
            <a:ext cx="352457" cy="232648"/>
            <a:chOff x="0" y="0"/>
            <a:chExt cx="812800" cy="5365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1585103" y="5770282"/>
            <a:ext cx="1285487" cy="0"/>
          </a:xfrm>
          <a:prstGeom prst="line">
            <a:avLst/>
          </a:prstGeom>
          <a:ln w="19050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SV" noProof="0" dirty="0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2810686" y="5644433"/>
            <a:ext cx="352457" cy="232648"/>
            <a:chOff x="0" y="0"/>
            <a:chExt cx="812800" cy="5365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536508"/>
            </a:xfrm>
            <a:custGeom>
              <a:avLst/>
              <a:gdLst/>
              <a:ahLst/>
              <a:cxnLst/>
              <a:rect l="l" t="t" r="r" b="b"/>
              <a:pathLst>
                <a:path w="812800" h="536508">
                  <a:moveTo>
                    <a:pt x="406400" y="0"/>
                  </a:moveTo>
                  <a:lnTo>
                    <a:pt x="812800" y="536508"/>
                  </a:lnTo>
                  <a:lnTo>
                    <a:pt x="0" y="53650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125268"/>
              <a:ext cx="558800" cy="372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es-SV" noProof="0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192361" y="923925"/>
            <a:ext cx="9903279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REUNIONES Y ACTIVIDADES CLAVES</a:t>
            </a:r>
          </a:p>
          <a:p>
            <a:pPr algn="ctr">
              <a:lnSpc>
                <a:spcPts val="6000"/>
              </a:lnSpc>
            </a:pPr>
            <a:endParaRPr lang="es-SV" sz="6000" b="1" spc="120" noProof="0" dirty="0">
              <a:solidFill>
                <a:srgbClr val="545454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68996" y="5454233"/>
            <a:ext cx="5011395" cy="1291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4:00 p.m. </a:t>
            </a:r>
          </a:p>
          <a:p>
            <a:pPr algn="ctr">
              <a:lnSpc>
                <a:spcPts val="3359"/>
              </a:lnSpc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final entre Fondo Mundial y ALF.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193" y="3792257"/>
            <a:ext cx="5837456" cy="1523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6696" lvl="1" algn="ctr">
              <a:lnSpc>
                <a:spcPts val="2940"/>
              </a:lnSpc>
            </a:pPr>
            <a:r>
              <a:rPr lang="en-US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2:00 p.m. - 3:00 p.m. </a:t>
            </a: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226696" lvl="1" algn="ctr">
              <a:lnSpc>
                <a:spcPts val="2940"/>
              </a:lnSpc>
            </a:pPr>
            <a:r>
              <a:rPr lang="es-SV" sz="21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Reunión de cierre con autoridades de salud.</a:t>
            </a:r>
          </a:p>
          <a:p>
            <a:pPr algn="l">
              <a:lnSpc>
                <a:spcPts val="3359"/>
              </a:lnSpc>
            </a:pPr>
            <a:endParaRPr lang="es-SV" sz="21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8" name="Freeform 18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9" name="TextBox 19"/>
          <p:cNvSpPr txBox="1"/>
          <p:nvPr/>
        </p:nvSpPr>
        <p:spPr>
          <a:xfrm>
            <a:off x="7407729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07729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07729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19942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419942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02765" y="5251487"/>
            <a:ext cx="39830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26 de marzo</a:t>
            </a:r>
          </a:p>
        </p:txBody>
      </p:sp>
      <p:sp>
        <p:nvSpPr>
          <p:cNvPr id="26" name="Freeform 26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7" name="Freeform 27"/>
          <p:cNvSpPr/>
          <p:nvPr/>
        </p:nvSpPr>
        <p:spPr>
          <a:xfrm>
            <a:off x="15684693" y="457620"/>
            <a:ext cx="2449765" cy="985647"/>
          </a:xfrm>
          <a:custGeom>
            <a:avLst/>
            <a:gdLst/>
            <a:ahLst/>
            <a:cxnLst/>
            <a:rect l="l" t="t" r="r" b="b"/>
            <a:pathLst>
              <a:path w="2449765" h="985647">
                <a:moveTo>
                  <a:pt x="0" y="0"/>
                </a:moveTo>
                <a:lnTo>
                  <a:pt x="2449765" y="0"/>
                </a:lnTo>
                <a:lnTo>
                  <a:pt x="2449765" y="985648"/>
                </a:lnTo>
                <a:lnTo>
                  <a:pt x="0" y="9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6309" y="5019675"/>
            <a:ext cx="1447953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s-SV" sz="2400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Salida a Honduras (Detalles a definir por la Oficina de Seguridad del Fondo Mundial).</a:t>
            </a:r>
          </a:p>
          <a:p>
            <a:pPr algn="l">
              <a:lnSpc>
                <a:spcPts val="3359"/>
              </a:lnSpc>
            </a:pPr>
            <a:endParaRPr lang="es-SV" sz="2400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7407729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07729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19942" y="3684064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19942" y="5297207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52481" y="3260519"/>
            <a:ext cx="398303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SV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 de marzo</a:t>
            </a:r>
          </a:p>
        </p:txBody>
      </p:sp>
      <p:sp>
        <p:nvSpPr>
          <p:cNvPr id="11" name="Freeform 11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2" name="Freeform 12"/>
          <p:cNvSpPr/>
          <p:nvPr/>
        </p:nvSpPr>
        <p:spPr>
          <a:xfrm>
            <a:off x="14633426" y="342388"/>
            <a:ext cx="3411572" cy="1372625"/>
          </a:xfrm>
          <a:custGeom>
            <a:avLst/>
            <a:gdLst/>
            <a:ahLst/>
            <a:cxnLst/>
            <a:rect l="l" t="t" r="r" b="b"/>
            <a:pathLst>
              <a:path w="3411572" h="1372625">
                <a:moveTo>
                  <a:pt x="0" y="0"/>
                </a:moveTo>
                <a:lnTo>
                  <a:pt x="3411572" y="0"/>
                </a:lnTo>
                <a:lnTo>
                  <a:pt x="3411572" y="1372624"/>
                </a:lnTo>
                <a:lnTo>
                  <a:pt x="0" y="1372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0893" y="3281867"/>
            <a:ext cx="14479533" cy="504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s-SV" sz="2799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Abordados temas clave como la sostenibilidad de las intervenciones, avances en tecnología para monitoreo epidemiológico y estrategias para mejorar la respuesta a VIH y TB.</a:t>
            </a:r>
          </a:p>
          <a:p>
            <a:pPr algn="just">
              <a:lnSpc>
                <a:spcPts val="3919"/>
              </a:lnSpc>
            </a:pPr>
            <a:endParaRPr lang="es-SV" sz="2799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s-SV" sz="2799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Establecimiento de  acciones concretas para la transición y financiamiento del Fondo Mundial en El Salvador.</a:t>
            </a:r>
          </a:p>
          <a:p>
            <a:pPr algn="just">
              <a:lnSpc>
                <a:spcPts val="3919"/>
              </a:lnSpc>
            </a:pPr>
            <a:endParaRPr lang="es-SV" sz="2799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s-SV" sz="2799" noProof="0" dirty="0">
                <a:solidFill>
                  <a:srgbClr val="545454"/>
                </a:solidFill>
                <a:latin typeface="Mont"/>
                <a:ea typeface="Mont"/>
                <a:cs typeface="Mont"/>
                <a:sym typeface="Mont"/>
              </a:rPr>
              <a:t>Revisados los avances y desafíos en la implementación de programas de salud pública clave.</a:t>
            </a:r>
          </a:p>
          <a:p>
            <a:pPr algn="l">
              <a:lnSpc>
                <a:spcPts val="3919"/>
              </a:lnSpc>
            </a:pPr>
            <a:endParaRPr lang="es-SV" sz="2799" noProof="0" dirty="0">
              <a:solidFill>
                <a:srgbClr val="545454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92361" y="923925"/>
            <a:ext cx="990327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s-SV" sz="6000" b="1" spc="120" noProof="0" dirty="0">
                <a:solidFill>
                  <a:srgbClr val="545454"/>
                </a:solidFill>
                <a:latin typeface="Mont Bold"/>
                <a:ea typeface="Mont Bold"/>
                <a:cs typeface="Mont Bold"/>
                <a:sym typeface="Mont Bold"/>
              </a:rPr>
              <a:t>RESULTADOS ESPERADOS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8759995" y="8325672"/>
            <a:ext cx="1961328" cy="1961328"/>
          </a:xfrm>
          <a:custGeom>
            <a:avLst/>
            <a:gdLst/>
            <a:ahLst/>
            <a:cxnLst/>
            <a:rect l="l" t="t" r="r" b="b"/>
            <a:pathLst>
              <a:path w="1961328" h="1961328">
                <a:moveTo>
                  <a:pt x="0" y="0"/>
                </a:moveTo>
                <a:lnTo>
                  <a:pt x="1961328" y="0"/>
                </a:lnTo>
                <a:lnTo>
                  <a:pt x="1961328" y="1961328"/>
                </a:lnTo>
                <a:lnTo>
                  <a:pt x="0" y="1961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9419942" y="7148109"/>
            <a:ext cx="1352267" cy="84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SV" sz="5000" b="1" noProof="0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06</a:t>
            </a:r>
          </a:p>
        </p:txBody>
      </p:sp>
      <p:sp>
        <p:nvSpPr>
          <p:cNvPr id="10" name="Freeform 10"/>
          <p:cNvSpPr/>
          <p:nvPr/>
        </p:nvSpPr>
        <p:spPr>
          <a:xfrm>
            <a:off x="548139" y="614132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1" y="0"/>
                </a:lnTo>
                <a:lnTo>
                  <a:pt x="2423781" y="829136"/>
                </a:lnTo>
                <a:lnTo>
                  <a:pt x="0" y="8291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1" name="Freeform 11"/>
          <p:cNvSpPr/>
          <p:nvPr/>
        </p:nvSpPr>
        <p:spPr>
          <a:xfrm>
            <a:off x="14633426" y="342388"/>
            <a:ext cx="3411572" cy="1372625"/>
          </a:xfrm>
          <a:custGeom>
            <a:avLst/>
            <a:gdLst/>
            <a:ahLst/>
            <a:cxnLst/>
            <a:rect l="l" t="t" r="r" b="b"/>
            <a:pathLst>
              <a:path w="3411572" h="1372625">
                <a:moveTo>
                  <a:pt x="0" y="0"/>
                </a:moveTo>
                <a:lnTo>
                  <a:pt x="3411572" y="0"/>
                </a:lnTo>
                <a:lnTo>
                  <a:pt x="3411572" y="1372624"/>
                </a:lnTo>
                <a:lnTo>
                  <a:pt x="0" y="1372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A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24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Freeform 3"/>
          <p:cNvSpPr/>
          <p:nvPr/>
        </p:nvSpPr>
        <p:spPr>
          <a:xfrm>
            <a:off x="70772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" name="Freeform 4"/>
          <p:cNvSpPr/>
          <p:nvPr/>
        </p:nvSpPr>
        <p:spPr>
          <a:xfrm>
            <a:off x="1119204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53255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-11523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15325555" y="30861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8" name="Freeform 8"/>
          <p:cNvSpPr/>
          <p:nvPr/>
        </p:nvSpPr>
        <p:spPr>
          <a:xfrm>
            <a:off x="-11523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Freeform 9"/>
          <p:cNvSpPr/>
          <p:nvPr/>
        </p:nvSpPr>
        <p:spPr>
          <a:xfrm>
            <a:off x="29624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0" name="Freeform 10"/>
          <p:cNvSpPr/>
          <p:nvPr/>
        </p:nvSpPr>
        <p:spPr>
          <a:xfrm>
            <a:off x="70772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1" name="Freeform 11"/>
          <p:cNvSpPr/>
          <p:nvPr/>
        </p:nvSpPr>
        <p:spPr>
          <a:xfrm>
            <a:off x="1119204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2" name="Freeform 12"/>
          <p:cNvSpPr/>
          <p:nvPr/>
        </p:nvSpPr>
        <p:spPr>
          <a:xfrm>
            <a:off x="1532555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3" name="Freeform 13"/>
          <p:cNvSpPr/>
          <p:nvPr/>
        </p:nvSpPr>
        <p:spPr>
          <a:xfrm>
            <a:off x="-1152355" y="-10287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14" name="Group 14"/>
          <p:cNvGrpSpPr/>
          <p:nvPr/>
        </p:nvGrpSpPr>
        <p:grpSpPr>
          <a:xfrm>
            <a:off x="477157" y="472168"/>
            <a:ext cx="17338675" cy="9334500"/>
            <a:chOff x="0" y="0"/>
            <a:chExt cx="4566565" cy="24584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566565" cy="2458469"/>
            </a:xfrm>
            <a:custGeom>
              <a:avLst/>
              <a:gdLst/>
              <a:ahLst/>
              <a:cxnLst/>
              <a:rect l="l" t="t" r="r" b="b"/>
              <a:pathLst>
                <a:path w="4566565" h="2458469">
                  <a:moveTo>
                    <a:pt x="0" y="0"/>
                  </a:moveTo>
                  <a:lnTo>
                    <a:pt x="4566565" y="0"/>
                  </a:lnTo>
                  <a:lnTo>
                    <a:pt x="4566565" y="2458469"/>
                  </a:lnTo>
                  <a:lnTo>
                    <a:pt x="0" y="2458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566565" cy="2496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s-SV" noProof="0" dirty="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01313" y="1433396"/>
            <a:ext cx="15466665" cy="7412044"/>
          </a:xfrm>
          <a:custGeom>
            <a:avLst/>
            <a:gdLst/>
            <a:ahLst/>
            <a:cxnLst/>
            <a:rect l="l" t="t" r="r" b="b"/>
            <a:pathLst>
              <a:path w="15466665" h="7412044">
                <a:moveTo>
                  <a:pt x="0" y="0"/>
                </a:moveTo>
                <a:lnTo>
                  <a:pt x="15466665" y="0"/>
                </a:lnTo>
                <a:lnTo>
                  <a:pt x="15466665" y="7412044"/>
                </a:lnTo>
                <a:lnTo>
                  <a:pt x="0" y="7412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8" name="Freeform 18"/>
          <p:cNvSpPr/>
          <p:nvPr/>
        </p:nvSpPr>
        <p:spPr>
          <a:xfrm>
            <a:off x="1253038" y="1028700"/>
            <a:ext cx="2423782" cy="829135"/>
          </a:xfrm>
          <a:custGeom>
            <a:avLst/>
            <a:gdLst/>
            <a:ahLst/>
            <a:cxnLst/>
            <a:rect l="l" t="t" r="r" b="b"/>
            <a:pathLst>
              <a:path w="2423782" h="829135">
                <a:moveTo>
                  <a:pt x="0" y="0"/>
                </a:moveTo>
                <a:lnTo>
                  <a:pt x="2423782" y="0"/>
                </a:lnTo>
                <a:lnTo>
                  <a:pt x="2423782" y="829135"/>
                </a:lnTo>
                <a:lnTo>
                  <a:pt x="0" y="829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529</Words>
  <Application>Microsoft Office PowerPoint</Application>
  <PresentationFormat>Personalizado</PresentationFormat>
  <Paragraphs>85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Open Sauce</vt:lpstr>
      <vt:lpstr>Arial</vt:lpstr>
      <vt:lpstr>Open Sans</vt:lpstr>
      <vt:lpstr>Mont</vt:lpstr>
      <vt:lpstr>Calibri</vt:lpstr>
      <vt:lpstr>Open Sans Bold</vt:lpstr>
      <vt:lpstr>Mont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 presentation</dc:title>
  <dc:creator>María Eugenia Ochoa Valencia</dc:creator>
  <cp:lastModifiedBy>Administración y Comunicaciones MCP</cp:lastModifiedBy>
  <cp:revision>3</cp:revision>
  <dcterms:created xsi:type="dcterms:W3CDTF">2006-08-16T00:00:00Z</dcterms:created>
  <dcterms:modified xsi:type="dcterms:W3CDTF">2025-03-19T20:50:53Z</dcterms:modified>
  <dc:identifier>DAGiMK63Dyw</dc:identifier>
</cp:coreProperties>
</file>