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60" r:id="rId5"/>
    <p:sldId id="261" r:id="rId6"/>
    <p:sldId id="268" r:id="rId7"/>
    <p:sldId id="269" r:id="rId8"/>
    <p:sldId id="264" r:id="rId9"/>
    <p:sldId id="277" r:id="rId10"/>
    <p:sldId id="270" r:id="rId11"/>
    <p:sldId id="278" r:id="rId12"/>
    <p:sldId id="271" r:id="rId13"/>
    <p:sldId id="279" r:id="rId14"/>
    <p:sldId id="266" r:id="rId15"/>
    <p:sldId id="280" r:id="rId16"/>
    <p:sldId id="273" r:id="rId17"/>
    <p:sldId id="281" r:id="rId18"/>
    <p:sldId id="274" r:id="rId19"/>
    <p:sldId id="283" r:id="rId20"/>
    <p:sldId id="272" r:id="rId21"/>
    <p:sldId id="282" r:id="rId22"/>
    <p:sldId id="267" r:id="rId23"/>
    <p:sldId id="276" r:id="rId24"/>
    <p:sldId id="275" r:id="rId25"/>
  </p:sldIdLst>
  <p:sldSz cx="18288000" cy="10287000"/>
  <p:notesSz cx="6858000" cy="9144000"/>
  <p:embeddedFontLst>
    <p:embeddedFont>
      <p:font typeface="Montserrat" panose="00000500000000000000" pitchFamily="2" charset="0"/>
      <p:regular r:id="rId26"/>
      <p:bold r:id="rId27"/>
      <p:italic r:id="rId28"/>
      <p:boldItalic r:id="rId29"/>
    </p:embeddedFont>
    <p:embeddedFont>
      <p:font typeface="Montserrat Medium" panose="00000600000000000000" pitchFamily="2" charset="0"/>
      <p:regular r:id="rId30"/>
      <p:italic r:id="rId31"/>
    </p:embeddedFont>
    <p:embeddedFont>
      <p:font typeface="Montserrat Ultra-Bold" panose="020B0604020202020204"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37" d="100"/>
          <a:sy n="37" d="100"/>
        </p:scale>
        <p:origin x="9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malvarado@sisca.int"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Cronograma%20para%20los%20subsectores.pdf"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hyperlink" Target="../../../../Anexo%202%20TDR&#180;s%20Proceso%20de%20selecci&#243;n%202025.pdf"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Cronograma%20del%20Proceso%20que%20compete%20al%20Comit&#233;%20de%20Selecci&#243;n%202025.pdf"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240790" y="0"/>
            <a:ext cx="212090" cy="5143500"/>
            <a:chOff x="0" y="0"/>
            <a:chExt cx="55859" cy="1354667"/>
          </a:xfrm>
        </p:grpSpPr>
        <p:sp>
          <p:nvSpPr>
            <p:cNvPr id="3"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F9B314"/>
            </a:solidFill>
          </p:spPr>
          <p:txBody>
            <a:bodyPr/>
            <a:lstStyle/>
            <a:p>
              <a:endParaRPr lang="es-SV"/>
            </a:p>
          </p:txBody>
        </p:sp>
        <p:sp>
          <p:nvSpPr>
            <p:cNvPr id="4"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13472130" y="8878005"/>
            <a:ext cx="4084368" cy="471805"/>
          </a:xfrm>
          <a:prstGeom prst="rect">
            <a:avLst/>
          </a:prstGeom>
        </p:spPr>
        <p:txBody>
          <a:bodyPr lIns="0" tIns="0" rIns="0" bIns="0" rtlCol="0" anchor="t">
            <a:spAutoFit/>
          </a:bodyPr>
          <a:lstStyle/>
          <a:p>
            <a:pPr algn="r">
              <a:lnSpc>
                <a:spcPts val="3920"/>
              </a:lnSpc>
            </a:pPr>
            <a:r>
              <a:rPr lang="en-US" sz="2800" b="1" dirty="0">
                <a:solidFill>
                  <a:srgbClr val="101010"/>
                </a:solidFill>
                <a:latin typeface="Montserrat Medium"/>
                <a:ea typeface="Montserrat Medium"/>
                <a:cs typeface="Montserrat Medium"/>
                <a:sym typeface="Montserrat Medium"/>
              </a:rPr>
              <a:t>20 de marzo de 2025</a:t>
            </a:r>
          </a:p>
        </p:txBody>
      </p:sp>
      <p:grpSp>
        <p:nvGrpSpPr>
          <p:cNvPr id="6" name="Group 6"/>
          <p:cNvGrpSpPr/>
          <p:nvPr/>
        </p:nvGrpSpPr>
        <p:grpSpPr>
          <a:xfrm>
            <a:off x="14500955" y="1866623"/>
            <a:ext cx="2758345" cy="245871"/>
            <a:chOff x="0" y="0"/>
            <a:chExt cx="726478" cy="64756"/>
          </a:xfrm>
        </p:grpSpPr>
        <p:sp>
          <p:nvSpPr>
            <p:cNvPr id="7" name="Freeform 7"/>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F9B314"/>
            </a:solidFill>
          </p:spPr>
          <p:txBody>
            <a:bodyPr/>
            <a:lstStyle/>
            <a:p>
              <a:endParaRPr lang="es-SV"/>
            </a:p>
          </p:txBody>
        </p:sp>
        <p:sp>
          <p:nvSpPr>
            <p:cNvPr id="8" name="TextBox 8"/>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0" name="Freeform 10"/>
          <p:cNvSpPr/>
          <p:nvPr/>
        </p:nvSpPr>
        <p:spPr>
          <a:xfrm>
            <a:off x="2209031" y="540641"/>
            <a:ext cx="4045178" cy="1383788"/>
          </a:xfrm>
          <a:custGeom>
            <a:avLst/>
            <a:gdLst/>
            <a:ahLst/>
            <a:cxnLst/>
            <a:rect l="l" t="t" r="r" b="b"/>
            <a:pathLst>
              <a:path w="4045178" h="1383788">
                <a:moveTo>
                  <a:pt x="0" y="0"/>
                </a:moveTo>
                <a:lnTo>
                  <a:pt x="4045179" y="0"/>
                </a:lnTo>
                <a:lnTo>
                  <a:pt x="4045179" y="1383788"/>
                </a:lnTo>
                <a:lnTo>
                  <a:pt x="0" y="1383788"/>
                </a:lnTo>
                <a:lnTo>
                  <a:pt x="0" y="0"/>
                </a:lnTo>
                <a:close/>
              </a:path>
            </a:pathLst>
          </a:custGeom>
          <a:blipFill>
            <a:blip r:embed="rId2"/>
            <a:stretch>
              <a:fillRect/>
            </a:stretch>
          </a:blipFill>
        </p:spPr>
        <p:txBody>
          <a:bodyPr/>
          <a:lstStyle/>
          <a:p>
            <a:endParaRPr lang="es-SV"/>
          </a:p>
        </p:txBody>
      </p:sp>
      <p:sp>
        <p:nvSpPr>
          <p:cNvPr id="11" name="TextBox 11"/>
          <p:cNvSpPr txBox="1"/>
          <p:nvPr/>
        </p:nvSpPr>
        <p:spPr>
          <a:xfrm>
            <a:off x="2829775" y="3057291"/>
            <a:ext cx="16011644" cy="659773"/>
          </a:xfrm>
          <a:prstGeom prst="rect">
            <a:avLst/>
          </a:prstGeom>
        </p:spPr>
        <p:txBody>
          <a:bodyPr lIns="0" tIns="0" rIns="0" bIns="0" rtlCol="0" anchor="t">
            <a:spAutoFit/>
          </a:bodyPr>
          <a:lstStyle/>
          <a:p>
            <a:pPr algn="l">
              <a:lnSpc>
                <a:spcPts val="5170"/>
              </a:lnSpc>
            </a:pPr>
            <a:r>
              <a:rPr lang="en-US" sz="4700" b="1">
                <a:solidFill>
                  <a:srgbClr val="1211CA"/>
                </a:solidFill>
                <a:latin typeface="Montserrat Ultra-Bold"/>
                <a:ea typeface="Montserrat Ultra-Bold"/>
                <a:cs typeface="Montserrat Ultra-Bold"/>
                <a:sym typeface="Montserrat Ultra-Bold"/>
              </a:rPr>
              <a:t>TDR PARA APROBACIÓN DEL PLENO DEL  </a:t>
            </a:r>
          </a:p>
        </p:txBody>
      </p:sp>
      <p:sp>
        <p:nvSpPr>
          <p:cNvPr id="12" name="TextBox 12"/>
          <p:cNvSpPr txBox="1"/>
          <p:nvPr/>
        </p:nvSpPr>
        <p:spPr>
          <a:xfrm>
            <a:off x="2829775" y="4716164"/>
            <a:ext cx="14143861" cy="2064392"/>
          </a:xfrm>
          <a:prstGeom prst="rect">
            <a:avLst/>
          </a:prstGeom>
        </p:spPr>
        <p:txBody>
          <a:bodyPr lIns="0" tIns="0" rIns="0" bIns="0" rtlCol="0" anchor="t">
            <a:spAutoFit/>
          </a:bodyPr>
          <a:lstStyle/>
          <a:p>
            <a:pPr algn="l">
              <a:lnSpc>
                <a:spcPts val="8030"/>
              </a:lnSpc>
            </a:pPr>
            <a:r>
              <a:rPr lang="en-US" sz="7300" b="1">
                <a:solidFill>
                  <a:srgbClr val="F9B314"/>
                </a:solidFill>
                <a:latin typeface="Montserrat Ultra-Bold"/>
                <a:ea typeface="Montserrat Ultra-Bold"/>
                <a:cs typeface="Montserrat Ultra-Bold"/>
                <a:sym typeface="Montserrat Ultra-Bold"/>
              </a:rPr>
              <a:t>PROCESO DE SELECCIÓN DE LA NUEVA MENBRESIA </a:t>
            </a:r>
          </a:p>
        </p:txBody>
      </p:sp>
      <p:sp>
        <p:nvSpPr>
          <p:cNvPr id="13" name="TextBox 13"/>
          <p:cNvSpPr txBox="1"/>
          <p:nvPr/>
        </p:nvSpPr>
        <p:spPr>
          <a:xfrm>
            <a:off x="2586774" y="7443636"/>
            <a:ext cx="9288593" cy="1462405"/>
          </a:xfrm>
          <a:prstGeom prst="rect">
            <a:avLst/>
          </a:prstGeom>
        </p:spPr>
        <p:txBody>
          <a:bodyPr lIns="0" tIns="0" rIns="0" bIns="0" rtlCol="0" anchor="t">
            <a:spAutoFit/>
          </a:bodyPr>
          <a:lstStyle/>
          <a:p>
            <a:pPr algn="l">
              <a:lnSpc>
                <a:spcPts val="3920"/>
              </a:lnSpc>
            </a:pPr>
            <a:r>
              <a:rPr lang="en-US" sz="2800" b="1" spc="963">
                <a:solidFill>
                  <a:srgbClr val="101010"/>
                </a:solidFill>
                <a:latin typeface="Montserrat Medium"/>
                <a:ea typeface="Montserrat Medium"/>
                <a:cs typeface="Montserrat Medium"/>
                <a:sym typeface="Montserrat Medium"/>
              </a:rPr>
              <a:t>PRESENTADO</a:t>
            </a:r>
          </a:p>
          <a:p>
            <a:pPr algn="l">
              <a:lnSpc>
                <a:spcPts val="3920"/>
              </a:lnSpc>
            </a:pPr>
            <a:r>
              <a:rPr lang="en-US" sz="2800" b="1" spc="963">
                <a:solidFill>
                  <a:srgbClr val="101010"/>
                </a:solidFill>
                <a:latin typeface="Montserrat Medium"/>
                <a:ea typeface="Montserrat Medium"/>
                <a:cs typeface="Montserrat Medium"/>
                <a:sym typeface="Montserrat Medium"/>
              </a:rPr>
              <a:t>DRA. ELSY BRIZUELA</a:t>
            </a:r>
          </a:p>
          <a:p>
            <a:pPr algn="l">
              <a:lnSpc>
                <a:spcPts val="3920"/>
              </a:lnSpc>
            </a:pPr>
            <a:r>
              <a:rPr lang="en-US" sz="2800" b="1" spc="963">
                <a:solidFill>
                  <a:srgbClr val="101010"/>
                </a:solidFill>
                <a:latin typeface="Montserrat Medium"/>
                <a:ea typeface="Montserrat Medium"/>
                <a:cs typeface="Montserrat Medium"/>
                <a:sym typeface="Montserrat Medium"/>
              </a:rPr>
              <a:t>COORDINADORA</a:t>
            </a:r>
          </a:p>
        </p:txBody>
      </p:sp>
      <p:sp>
        <p:nvSpPr>
          <p:cNvPr id="14" name="TextBox 14"/>
          <p:cNvSpPr txBox="1"/>
          <p:nvPr/>
        </p:nvSpPr>
        <p:spPr>
          <a:xfrm>
            <a:off x="13769329" y="981075"/>
            <a:ext cx="3489971" cy="455294"/>
          </a:xfrm>
          <a:prstGeom prst="rect">
            <a:avLst/>
          </a:prstGeom>
        </p:spPr>
        <p:txBody>
          <a:bodyPr lIns="0" tIns="0" rIns="0" bIns="0" rtlCol="0" anchor="t">
            <a:spAutoFit/>
          </a:bodyPr>
          <a:lstStyle/>
          <a:p>
            <a:pPr algn="r">
              <a:lnSpc>
                <a:spcPts val="3780"/>
              </a:lnSpc>
            </a:pPr>
            <a:r>
              <a:rPr lang="en-US" sz="2700" b="1">
                <a:solidFill>
                  <a:srgbClr val="101010"/>
                </a:solidFill>
                <a:latin typeface="Montserrat Medium"/>
                <a:ea typeface="Montserrat Medium"/>
                <a:cs typeface="Montserrat Medium"/>
                <a:sym typeface="Montserrat Medium"/>
              </a:rPr>
              <a:t>Plenaria ME02-2025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0C46A-5575-7A1B-B07A-8DC226F89EC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7C3EBBF-78FE-DD44-0720-04EDF04F463A}"/>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a:extLst>
              <a:ext uri="{FF2B5EF4-FFF2-40B4-BE49-F238E27FC236}">
                <a16:creationId xmlns:a16="http://schemas.microsoft.com/office/drawing/2014/main" id="{3FDF2C40-92BD-5AB4-5887-FF2AF54D7984}"/>
              </a:ext>
            </a:extLst>
          </p:cNvPr>
          <p:cNvSpPr txBox="1"/>
          <p:nvPr/>
        </p:nvSpPr>
        <p:spPr>
          <a:xfrm>
            <a:off x="1066800" y="1714500"/>
            <a:ext cx="16908017" cy="2008563"/>
          </a:xfrm>
          <a:prstGeom prst="rect">
            <a:avLst/>
          </a:prstGeom>
        </p:spPr>
        <p:txBody>
          <a:bodyPr wrap="square"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Parte 2: Para los </a:t>
            </a:r>
            <a:r>
              <a:rPr lang="en-US" sz="4200" b="1" dirty="0" err="1">
                <a:solidFill>
                  <a:srgbClr val="1211CA"/>
                </a:solidFill>
                <a:latin typeface="Montserrat Ultra-Bold"/>
                <a:ea typeface="Montserrat Ultra-Bold"/>
                <a:cs typeface="Montserrat Ultra-Bold"/>
                <a:sym typeface="Montserrat Ultra-Bold"/>
              </a:rPr>
              <a:t>Interesados</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r>
              <a:rPr lang="en-US" sz="4200" b="1"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CB2EE264-4BFA-7109-EFFE-20BF441FF91B}"/>
              </a:ext>
            </a:extLst>
          </p:cNvPr>
          <p:cNvSpPr txBox="1"/>
          <p:nvPr/>
        </p:nvSpPr>
        <p:spPr>
          <a:xfrm>
            <a:off x="0" y="4457700"/>
            <a:ext cx="18287999" cy="5297604"/>
          </a:xfrm>
          <a:prstGeom prst="rect">
            <a:avLst/>
          </a:prstGeom>
          <a:noFill/>
        </p:spPr>
        <p:txBody>
          <a:bodyPr wrap="square">
            <a:spAutoFit/>
          </a:bodyPr>
          <a:lstStyle/>
          <a:p>
            <a:pPr algn="just">
              <a:lnSpc>
                <a:spcPct val="115000"/>
              </a:lnSpc>
              <a:spcAft>
                <a:spcPts val="800"/>
              </a:spcAft>
            </a:pPr>
            <a:r>
              <a:rPr lang="es-MX" sz="3099" b="1" dirty="0">
                <a:solidFill>
                  <a:srgbClr val="2D262A"/>
                </a:solidFill>
                <a:latin typeface="Montserrat"/>
              </a:rPr>
              <a:t>Principales responsabilidades:</a:t>
            </a:r>
          </a:p>
          <a:p>
            <a:pPr algn="just">
              <a:lnSpc>
                <a:spcPct val="115000"/>
              </a:lnSpc>
              <a:spcAft>
                <a:spcPts val="800"/>
              </a:spcAft>
            </a:pPr>
            <a:r>
              <a:rPr lang="es-MX" sz="3099" dirty="0">
                <a:solidFill>
                  <a:srgbClr val="2D262A"/>
                </a:solidFill>
                <a:latin typeface="Montserrat"/>
              </a:rPr>
              <a:t>Según las directrices vigentes, las principales funciones del MCP son: · Coordinar la elaboración y la presentación de las solicitudes nacionales de financiamiento. · Designar a los receptores principales para que ejecuten la subvención. · Supervisar la ejecución de las subvenciones concedidas. · Aprobar cualquier solicitud de reprogramación. · Hacer lo posible por que las subvenciones del Fondo Mundial guarden relación y estén en consonancia con otros programas nacionales de salud y desarrollo</a:t>
            </a:r>
          </a:p>
          <a:p>
            <a:pPr algn="just">
              <a:lnSpc>
                <a:spcPct val="115000"/>
              </a:lnSpc>
              <a:spcAft>
                <a:spcPts val="800"/>
              </a:spcAft>
            </a:pPr>
            <a:endParaRPr lang="es-MX" sz="3099" dirty="0">
              <a:solidFill>
                <a:srgbClr val="2D262A"/>
              </a:solidFill>
              <a:latin typeface="Montserrat"/>
            </a:endParaRPr>
          </a:p>
          <a:p>
            <a:pPr algn="just">
              <a:lnSpc>
                <a:spcPct val="115000"/>
              </a:lnSpc>
              <a:spcAft>
                <a:spcPts val="800"/>
              </a:spcAft>
            </a:pPr>
            <a:endParaRPr lang="es-MX" sz="3099" dirty="0">
              <a:solidFill>
                <a:srgbClr val="2D262A"/>
              </a:solidFill>
              <a:latin typeface="Montserrat"/>
            </a:endParaRPr>
          </a:p>
        </p:txBody>
      </p:sp>
    </p:spTree>
    <p:extLst>
      <p:ext uri="{BB962C8B-B14F-4D97-AF65-F5344CB8AC3E}">
        <p14:creationId xmlns:p14="http://schemas.microsoft.com/office/powerpoint/2010/main" val="3566406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C492-33F4-C59B-9BBC-15458007DC9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3755119-CD54-6245-2DF7-4D882119172F}"/>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a:extLst>
              <a:ext uri="{FF2B5EF4-FFF2-40B4-BE49-F238E27FC236}">
                <a16:creationId xmlns:a16="http://schemas.microsoft.com/office/drawing/2014/main" id="{3F8817A4-73A0-41D9-BBA8-E5DB4FCD70D3}"/>
              </a:ext>
            </a:extLst>
          </p:cNvPr>
          <p:cNvSpPr txBox="1"/>
          <p:nvPr/>
        </p:nvSpPr>
        <p:spPr>
          <a:xfrm>
            <a:off x="346017" y="1689779"/>
            <a:ext cx="17595965" cy="2008563"/>
          </a:xfrm>
          <a:prstGeom prst="rect">
            <a:avLst/>
          </a:prstGeom>
        </p:spPr>
        <p:txBody>
          <a:bodyPr wrap="square"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Parte 2: Para los </a:t>
            </a:r>
            <a:r>
              <a:rPr lang="en-US" sz="4200" b="1" dirty="0" err="1">
                <a:solidFill>
                  <a:srgbClr val="1211CA"/>
                </a:solidFill>
                <a:latin typeface="Montserrat Ultra-Bold"/>
                <a:ea typeface="Montserrat Ultra-Bold"/>
                <a:cs typeface="Montserrat Ultra-Bold"/>
                <a:sym typeface="Montserrat Ultra-Bold"/>
              </a:rPr>
              <a:t>Interesados</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r>
              <a:rPr lang="en-US" sz="4200" b="1"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8989D224-7256-252B-ABF9-7EAB5050CC55}"/>
              </a:ext>
            </a:extLst>
          </p:cNvPr>
          <p:cNvSpPr txBox="1"/>
          <p:nvPr/>
        </p:nvSpPr>
        <p:spPr>
          <a:xfrm>
            <a:off x="1" y="3848100"/>
            <a:ext cx="18287999" cy="4098045"/>
          </a:xfrm>
          <a:prstGeom prst="rect">
            <a:avLst/>
          </a:prstGeom>
          <a:noFill/>
        </p:spPr>
        <p:txBody>
          <a:bodyPr wrap="square">
            <a:spAutoFit/>
          </a:bodyPr>
          <a:lstStyle/>
          <a:p>
            <a:pPr algn="just">
              <a:lnSpc>
                <a:spcPct val="115000"/>
              </a:lnSpc>
              <a:spcAft>
                <a:spcPts val="800"/>
              </a:spcAft>
            </a:pPr>
            <a:endParaRPr lang="es-MX" sz="3099" dirty="0">
              <a:solidFill>
                <a:srgbClr val="2D262A"/>
              </a:solidFill>
              <a:latin typeface="Montserrat"/>
            </a:endParaRPr>
          </a:p>
          <a:p>
            <a:pPr algn="just">
              <a:lnSpc>
                <a:spcPct val="115000"/>
              </a:lnSpc>
              <a:spcAft>
                <a:spcPts val="800"/>
              </a:spcAft>
            </a:pPr>
            <a:r>
              <a:rPr lang="es-MX" sz="3099" dirty="0">
                <a:solidFill>
                  <a:srgbClr val="2D262A"/>
                </a:solidFill>
                <a:latin typeface="Montserrat"/>
              </a:rPr>
              <a:t>En ese sentido, el MCP-ES cuenta con las directrices de gobernanza alineado al Documento Marco del Fondo Mundial que expresan un compromiso con los programas liderados e impulsados por los países que garanticen la participación de las diversas partes interesadas. Consagran el empoderamiento a nivel nacional y alientan al MCP-ES a que se coordine con las estructuras existentes y las tomen como base, siempre sea que sea posible.</a:t>
            </a:r>
          </a:p>
          <a:p>
            <a:pPr algn="just">
              <a:lnSpc>
                <a:spcPct val="115000"/>
              </a:lnSpc>
              <a:spcAft>
                <a:spcPts val="800"/>
              </a:spcAft>
            </a:pPr>
            <a:endParaRPr lang="es-MX" sz="3099" dirty="0">
              <a:solidFill>
                <a:srgbClr val="2D262A"/>
              </a:solidFill>
              <a:latin typeface="Montserrat"/>
            </a:endParaRPr>
          </a:p>
        </p:txBody>
      </p:sp>
    </p:spTree>
    <p:extLst>
      <p:ext uri="{BB962C8B-B14F-4D97-AF65-F5344CB8AC3E}">
        <p14:creationId xmlns:p14="http://schemas.microsoft.com/office/powerpoint/2010/main" val="2434177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15B0C-6206-9CEF-D4E3-E4D896C2B997}"/>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0C605E1-B446-9EAD-F70B-6C7FF4A059AD}"/>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a:extLst>
              <a:ext uri="{FF2B5EF4-FFF2-40B4-BE49-F238E27FC236}">
                <a16:creationId xmlns:a16="http://schemas.microsoft.com/office/drawing/2014/main" id="{D9B6C742-42BC-3A85-CC2F-8201ADB9ED1B}"/>
              </a:ext>
            </a:extLst>
          </p:cNvPr>
          <p:cNvSpPr txBox="1"/>
          <p:nvPr/>
        </p:nvSpPr>
        <p:spPr>
          <a:xfrm>
            <a:off x="151558" y="2219212"/>
            <a:ext cx="18051017" cy="2008563"/>
          </a:xfrm>
          <a:prstGeom prst="rect">
            <a:avLst/>
          </a:prstGeom>
        </p:spPr>
        <p:txBody>
          <a:bodyPr wrap="square"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Parte 2: Para los </a:t>
            </a:r>
            <a:r>
              <a:rPr lang="en-US" sz="4200" b="1" dirty="0" err="1">
                <a:solidFill>
                  <a:srgbClr val="1211CA"/>
                </a:solidFill>
                <a:latin typeface="Montserrat Ultra-Bold"/>
                <a:ea typeface="Montserrat Ultra-Bold"/>
                <a:cs typeface="Montserrat Ultra-Bold"/>
                <a:sym typeface="Montserrat Ultra-Bold"/>
              </a:rPr>
              <a:t>Interesados</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r>
              <a:rPr lang="en-US" sz="4200" b="1"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CF7A96FE-DC0F-7F94-2540-C899FFC57176}"/>
              </a:ext>
            </a:extLst>
          </p:cNvPr>
          <p:cNvSpPr txBox="1"/>
          <p:nvPr/>
        </p:nvSpPr>
        <p:spPr>
          <a:xfrm>
            <a:off x="33068" y="4991100"/>
            <a:ext cx="18287999" cy="4098045"/>
          </a:xfrm>
          <a:prstGeom prst="rect">
            <a:avLst/>
          </a:prstGeom>
          <a:noFill/>
        </p:spPr>
        <p:txBody>
          <a:bodyPr wrap="square">
            <a:spAutoFit/>
          </a:bodyPr>
          <a:lstStyle/>
          <a:p>
            <a:pPr algn="just">
              <a:lnSpc>
                <a:spcPct val="115000"/>
              </a:lnSpc>
              <a:spcAft>
                <a:spcPts val="800"/>
              </a:spcAft>
            </a:pPr>
            <a:r>
              <a:rPr lang="es-MX" sz="3099" dirty="0">
                <a:solidFill>
                  <a:srgbClr val="2D262A"/>
                </a:solidFill>
                <a:latin typeface="Montserrat"/>
              </a:rPr>
              <a:t>Estos requisitos, establecen que los mecanismos de coordinación evidencien efectivamente la participación dentro de su estructura de la representación de sociedad civil, y que esta representación ha sido seleccionada respetando los principios de transparencia, representatividad de las poblaciones afectadas y el reconocimiento de sus pares. </a:t>
            </a:r>
          </a:p>
          <a:p>
            <a:pPr algn="just">
              <a:lnSpc>
                <a:spcPct val="115000"/>
              </a:lnSpc>
              <a:spcAft>
                <a:spcPts val="800"/>
              </a:spcAft>
            </a:pPr>
            <a:endParaRPr lang="es-MX" sz="3099" dirty="0">
              <a:solidFill>
                <a:srgbClr val="2D262A"/>
              </a:solidFill>
              <a:latin typeface="Montserrat"/>
            </a:endParaRPr>
          </a:p>
          <a:p>
            <a:pPr algn="just">
              <a:lnSpc>
                <a:spcPct val="115000"/>
              </a:lnSpc>
              <a:spcAft>
                <a:spcPts val="800"/>
              </a:spcAft>
            </a:pPr>
            <a:endParaRPr lang="es-MX" sz="3099" dirty="0">
              <a:solidFill>
                <a:srgbClr val="2D262A"/>
              </a:solidFill>
              <a:latin typeface="Montserrat"/>
            </a:endParaRPr>
          </a:p>
        </p:txBody>
      </p:sp>
    </p:spTree>
    <p:extLst>
      <p:ext uri="{BB962C8B-B14F-4D97-AF65-F5344CB8AC3E}">
        <p14:creationId xmlns:p14="http://schemas.microsoft.com/office/powerpoint/2010/main" val="846922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5C4E3-FD4F-C4E0-280E-A34D54D5F7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C776450-81A4-24E6-27DC-C0D9947F1229}"/>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a:extLst>
              <a:ext uri="{FF2B5EF4-FFF2-40B4-BE49-F238E27FC236}">
                <a16:creationId xmlns:a16="http://schemas.microsoft.com/office/drawing/2014/main" id="{CD681E6D-B9A7-20AC-FC5A-8B0150661588}"/>
              </a:ext>
            </a:extLst>
          </p:cNvPr>
          <p:cNvSpPr txBox="1"/>
          <p:nvPr/>
        </p:nvSpPr>
        <p:spPr>
          <a:xfrm>
            <a:off x="1659381" y="1485361"/>
            <a:ext cx="16298417" cy="2008563"/>
          </a:xfrm>
          <a:prstGeom prst="rect">
            <a:avLst/>
          </a:prstGeom>
        </p:spPr>
        <p:txBody>
          <a:bodyPr wrap="square"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Parte 2: Para los </a:t>
            </a:r>
            <a:r>
              <a:rPr lang="en-US" sz="4200" b="1" dirty="0" err="1">
                <a:solidFill>
                  <a:srgbClr val="1211CA"/>
                </a:solidFill>
                <a:latin typeface="Montserrat Ultra-Bold"/>
                <a:ea typeface="Montserrat Ultra-Bold"/>
                <a:cs typeface="Montserrat Ultra-Bold"/>
                <a:sym typeface="Montserrat Ultra-Bold"/>
              </a:rPr>
              <a:t>Interesados</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r>
              <a:rPr lang="en-US" sz="4200" b="1"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B7155848-694B-398D-EC0B-E9F23B91EF21}"/>
              </a:ext>
            </a:extLst>
          </p:cNvPr>
          <p:cNvSpPr txBox="1"/>
          <p:nvPr/>
        </p:nvSpPr>
        <p:spPr>
          <a:xfrm>
            <a:off x="1" y="3543300"/>
            <a:ext cx="18287999" cy="6497163"/>
          </a:xfrm>
          <a:prstGeom prst="rect">
            <a:avLst/>
          </a:prstGeom>
          <a:noFill/>
        </p:spPr>
        <p:txBody>
          <a:bodyPr wrap="square">
            <a:spAutoFit/>
          </a:bodyPr>
          <a:lstStyle/>
          <a:p>
            <a:pPr algn="just">
              <a:lnSpc>
                <a:spcPct val="115000"/>
              </a:lnSpc>
              <a:spcAft>
                <a:spcPts val="800"/>
              </a:spcAft>
            </a:pPr>
            <a:r>
              <a:rPr lang="es-MX" sz="3099" b="1" dirty="0">
                <a:solidFill>
                  <a:srgbClr val="2D262A"/>
                </a:solidFill>
                <a:latin typeface="Montserrat"/>
              </a:rPr>
              <a:t>Comité de Selección</a:t>
            </a:r>
          </a:p>
          <a:p>
            <a:pPr algn="just">
              <a:lnSpc>
                <a:spcPct val="115000"/>
              </a:lnSpc>
              <a:spcAft>
                <a:spcPts val="800"/>
              </a:spcAft>
            </a:pPr>
            <a:endParaRPr lang="es-MX" sz="3099" b="1" dirty="0">
              <a:solidFill>
                <a:srgbClr val="2D262A"/>
              </a:solidFill>
              <a:latin typeface="Montserrat"/>
            </a:endParaRPr>
          </a:p>
          <a:p>
            <a:pPr algn="just">
              <a:lnSpc>
                <a:spcPct val="115000"/>
              </a:lnSpc>
              <a:spcAft>
                <a:spcPts val="800"/>
              </a:spcAft>
            </a:pPr>
            <a:r>
              <a:rPr lang="es-MX" sz="3099" dirty="0">
                <a:solidFill>
                  <a:srgbClr val="2D262A"/>
                </a:solidFill>
                <a:latin typeface="Montserrat"/>
              </a:rPr>
              <a:t>En reunión realizada el 5 de diciembre del 2024, el pleno del MCP-ES designó al comité de selección que tiene bajo su responsabilidad acompañar a los subsectores de sociedad civil para el proceso de elección de  la nueva membresía que será parte del MCP-ES en el periodo de  1 de julio 2025 al 30 de junio  del 2028, las actividades de elección darán inicio en el mes de febrero con las reuniones del comité de selección, en los meses de abril, mayo  y junio se realizarán reuniones presenciales instalándose el nuevo MCP-ES en la reunión del cambio de membresía que se llevará a cabo  el 3 de julio como punto único de asamblea.</a:t>
            </a:r>
          </a:p>
          <a:p>
            <a:pPr algn="just">
              <a:lnSpc>
                <a:spcPct val="115000"/>
              </a:lnSpc>
              <a:spcAft>
                <a:spcPts val="800"/>
              </a:spcAft>
            </a:pPr>
            <a:endParaRPr lang="es-MX" sz="3099" dirty="0">
              <a:solidFill>
                <a:srgbClr val="2D262A"/>
              </a:solidFill>
              <a:latin typeface="Montserrat"/>
            </a:endParaRPr>
          </a:p>
          <a:p>
            <a:pPr algn="just">
              <a:lnSpc>
                <a:spcPct val="115000"/>
              </a:lnSpc>
              <a:spcAft>
                <a:spcPts val="800"/>
              </a:spcAft>
            </a:pPr>
            <a:endParaRPr lang="es-MX" sz="3099" dirty="0">
              <a:solidFill>
                <a:srgbClr val="2D262A"/>
              </a:solidFill>
              <a:latin typeface="Montserrat"/>
            </a:endParaRPr>
          </a:p>
        </p:txBody>
      </p:sp>
    </p:spTree>
    <p:extLst>
      <p:ext uri="{BB962C8B-B14F-4D97-AF65-F5344CB8AC3E}">
        <p14:creationId xmlns:p14="http://schemas.microsoft.com/office/powerpoint/2010/main" val="742808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p:cNvSpPr txBox="1"/>
          <p:nvPr/>
        </p:nvSpPr>
        <p:spPr>
          <a:xfrm>
            <a:off x="1295400" y="2381235"/>
            <a:ext cx="16382999" cy="1508426"/>
          </a:xfrm>
          <a:prstGeom prst="rect">
            <a:avLst/>
          </a:prstGeom>
        </p:spPr>
        <p:txBody>
          <a:bodyPr wrap="square"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F351464D-2C6A-0F80-A41F-A254E2B4CB79}"/>
              </a:ext>
            </a:extLst>
          </p:cNvPr>
          <p:cNvSpPr txBox="1"/>
          <p:nvPr/>
        </p:nvSpPr>
        <p:spPr>
          <a:xfrm>
            <a:off x="685800" y="4762500"/>
            <a:ext cx="17373600" cy="2476960"/>
          </a:xfrm>
          <a:prstGeom prst="rect">
            <a:avLst/>
          </a:prstGeom>
          <a:noFill/>
        </p:spPr>
        <p:txBody>
          <a:bodyPr wrap="square">
            <a:spAutoFit/>
          </a:bodyPr>
          <a:lstStyle/>
          <a:p>
            <a:r>
              <a:rPr lang="es-MX" sz="3099" dirty="0">
                <a:solidFill>
                  <a:srgbClr val="2D262A"/>
                </a:solidFill>
                <a:latin typeface="Montserrat"/>
              </a:rPr>
              <a:t>Introducción para seleccionar a membresía del MCP-ES para el periodo 2025-2028, será requerido que las organizaciones realicen un proceso de postulación para lo cual se han establecido en estos TDR los criterios a considerar. </a:t>
            </a:r>
          </a:p>
          <a:p>
            <a:endParaRPr lang="es-MX" sz="3099" dirty="0">
              <a:solidFill>
                <a:srgbClr val="2D262A"/>
              </a:solidFill>
              <a:latin typeface="Montserrat"/>
            </a:endParaRPr>
          </a:p>
          <a:p>
            <a:endParaRPr lang="es-MX" sz="3099" dirty="0">
              <a:solidFill>
                <a:srgbClr val="2D262A"/>
              </a:solidFill>
              <a:latin typeface="Montserra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5DC4F-2753-F92C-D573-D5ADBFE5181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C0EADF6-F9E3-27A8-3AC4-07DF29C02999}"/>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52A19B38-F9F0-5FDB-7289-85703C0E885B}"/>
              </a:ext>
            </a:extLst>
          </p:cNvPr>
          <p:cNvSpPr txBox="1"/>
          <p:nvPr/>
        </p:nvSpPr>
        <p:spPr>
          <a:xfrm>
            <a:off x="2447977" y="1807490"/>
            <a:ext cx="15471719" cy="1508426"/>
          </a:xfrm>
          <a:prstGeom prst="rect">
            <a:avLst/>
          </a:prstGeom>
        </p:spPr>
        <p:txBody>
          <a:bodyPr wrap="square"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57364410-EAEF-67C7-0763-D8703E982CCC}"/>
              </a:ext>
            </a:extLst>
          </p:cNvPr>
          <p:cNvSpPr txBox="1"/>
          <p:nvPr/>
        </p:nvSpPr>
        <p:spPr>
          <a:xfrm>
            <a:off x="528843" y="2561703"/>
            <a:ext cx="17373600" cy="8200065"/>
          </a:xfrm>
          <a:prstGeom prst="rect">
            <a:avLst/>
          </a:prstGeom>
          <a:noFill/>
        </p:spPr>
        <p:txBody>
          <a:bodyPr wrap="square">
            <a:spAutoFit/>
          </a:bodyPr>
          <a:lstStyle/>
          <a:p>
            <a:endParaRPr lang="es-MX" sz="3099" dirty="0">
              <a:solidFill>
                <a:srgbClr val="2D262A"/>
              </a:solidFill>
              <a:latin typeface="Montserrat"/>
            </a:endParaRPr>
          </a:p>
          <a:p>
            <a:r>
              <a:rPr lang="es-MX" sz="3099" b="1" dirty="0">
                <a:solidFill>
                  <a:srgbClr val="2D262A"/>
                </a:solidFill>
                <a:latin typeface="Montserrat"/>
              </a:rPr>
              <a:t>Requisitos para la postulación:</a:t>
            </a:r>
          </a:p>
          <a:p>
            <a:r>
              <a:rPr lang="es-MX" sz="3099" dirty="0">
                <a:solidFill>
                  <a:srgbClr val="2D262A"/>
                </a:solidFill>
                <a:latin typeface="Montserrat"/>
              </a:rPr>
              <a:t>Pueden aplicar al proceso las siguientes entidades:</a:t>
            </a:r>
          </a:p>
          <a:p>
            <a:r>
              <a:rPr lang="es-MX" sz="3099" dirty="0">
                <a:solidFill>
                  <a:srgbClr val="2D262A"/>
                </a:solidFill>
                <a:latin typeface="Montserrat"/>
              </a:rPr>
              <a:t>•	Asociaciones/Fundaciones nacionales o internacionales sin ánimo de lucro con o sin personería jurídica.</a:t>
            </a:r>
          </a:p>
          <a:p>
            <a:r>
              <a:rPr lang="es-MX" sz="3099" dirty="0">
                <a:solidFill>
                  <a:srgbClr val="2D262A"/>
                </a:solidFill>
                <a:latin typeface="Montserrat"/>
              </a:rPr>
              <a:t>•	Organizaciones de personas afectadas por VIH y/o tuberculosis con o sin personería jurídica.</a:t>
            </a:r>
          </a:p>
          <a:p>
            <a:r>
              <a:rPr lang="es-MX" sz="3099" dirty="0">
                <a:solidFill>
                  <a:srgbClr val="2D262A"/>
                </a:solidFill>
                <a:latin typeface="Montserrat"/>
              </a:rPr>
              <a:t>•	Organizaciones de Poblaciones clave en respuesta al VIH (HSH, Mujeres Trans, Trabajadoras Sexuales, etc.).</a:t>
            </a:r>
          </a:p>
          <a:p>
            <a:r>
              <a:rPr lang="es-MX" sz="3099" dirty="0">
                <a:solidFill>
                  <a:srgbClr val="2D262A"/>
                </a:solidFill>
                <a:latin typeface="Montserrat"/>
              </a:rPr>
              <a:t>•	Organizaciones basadas en la fe. </a:t>
            </a:r>
          </a:p>
          <a:p>
            <a:r>
              <a:rPr lang="es-MX" sz="3099" dirty="0">
                <a:solidFill>
                  <a:srgbClr val="2D262A"/>
                </a:solidFill>
                <a:latin typeface="Montserrat"/>
              </a:rPr>
              <a:t>•	Instituciones académicas</a:t>
            </a:r>
          </a:p>
          <a:p>
            <a:r>
              <a:rPr lang="es-MX" sz="3099" dirty="0">
                <a:solidFill>
                  <a:srgbClr val="2D262A"/>
                </a:solidFill>
                <a:latin typeface="Montserrat"/>
              </a:rPr>
              <a:t>•	Gremiales empresariales. </a:t>
            </a:r>
          </a:p>
          <a:p>
            <a:endParaRPr lang="es-MX" sz="3099" dirty="0">
              <a:solidFill>
                <a:srgbClr val="2D262A"/>
              </a:solidFill>
              <a:latin typeface="Montserrat"/>
            </a:endParaRPr>
          </a:p>
          <a:p>
            <a:r>
              <a:rPr lang="es-MX" sz="3099" b="1" dirty="0">
                <a:solidFill>
                  <a:srgbClr val="2D262A"/>
                </a:solidFill>
                <a:latin typeface="Montserrat"/>
              </a:rPr>
              <a:t>Nota: </a:t>
            </a:r>
            <a:r>
              <a:rPr lang="es-MX" sz="3099" dirty="0">
                <a:solidFill>
                  <a:srgbClr val="2D262A"/>
                </a:solidFill>
                <a:latin typeface="Montserrat"/>
              </a:rPr>
              <a:t>No se consideran Redes ni alianzas entre organizaciones, dado que en este proceso las organizaciones participan de manera individual y no se puede duplicar el voto.</a:t>
            </a:r>
          </a:p>
          <a:p>
            <a:endParaRPr lang="es-MX" sz="3099" dirty="0">
              <a:solidFill>
                <a:srgbClr val="2D262A"/>
              </a:solidFill>
              <a:latin typeface="Montserrat"/>
            </a:endParaRPr>
          </a:p>
        </p:txBody>
      </p:sp>
    </p:spTree>
    <p:extLst>
      <p:ext uri="{BB962C8B-B14F-4D97-AF65-F5344CB8AC3E}">
        <p14:creationId xmlns:p14="http://schemas.microsoft.com/office/powerpoint/2010/main" val="842097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50BB9-65A4-6FDE-5EF9-F87817666E7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CDCFF7-8E11-632F-07D1-C507576A45A2}"/>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4D84419C-BDB0-228B-4DC4-40350062577F}"/>
              </a:ext>
            </a:extLst>
          </p:cNvPr>
          <p:cNvSpPr txBox="1"/>
          <p:nvPr/>
        </p:nvSpPr>
        <p:spPr>
          <a:xfrm>
            <a:off x="2341779" y="2050180"/>
            <a:ext cx="13604441" cy="1508426"/>
          </a:xfrm>
          <a:prstGeom prst="rect">
            <a:avLst/>
          </a:prstGeom>
        </p:spPr>
        <p:txBody>
          <a:bodyPr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6F7282FB-125C-DFB9-B4B4-FCC988A9033C}"/>
              </a:ext>
            </a:extLst>
          </p:cNvPr>
          <p:cNvSpPr txBox="1"/>
          <p:nvPr/>
        </p:nvSpPr>
        <p:spPr>
          <a:xfrm>
            <a:off x="530281" y="4152900"/>
            <a:ext cx="17373600" cy="4384662"/>
          </a:xfrm>
          <a:prstGeom prst="rect">
            <a:avLst/>
          </a:prstGeom>
          <a:noFill/>
        </p:spPr>
        <p:txBody>
          <a:bodyPr wrap="square">
            <a:spAutoFit/>
          </a:bodyPr>
          <a:lstStyle/>
          <a:p>
            <a:r>
              <a:rPr lang="es-MX" sz="3099" b="1" dirty="0">
                <a:solidFill>
                  <a:srgbClr val="2D262A"/>
                </a:solidFill>
                <a:latin typeface="Montserrat"/>
              </a:rPr>
              <a:t>Perfil de las Organizaciones:</a:t>
            </a:r>
          </a:p>
          <a:p>
            <a:r>
              <a:rPr lang="es-MX" sz="3099" dirty="0">
                <a:solidFill>
                  <a:srgbClr val="2D262A"/>
                </a:solidFill>
                <a:latin typeface="Montserrat"/>
              </a:rPr>
              <a:t>•	Presencia activa en El Salvador con estructura administrativa mínima.</a:t>
            </a:r>
          </a:p>
          <a:p>
            <a:r>
              <a:rPr lang="es-MX" sz="3099" dirty="0">
                <a:solidFill>
                  <a:srgbClr val="2D262A"/>
                </a:solidFill>
                <a:latin typeface="Montserrat"/>
              </a:rPr>
              <a:t>•	Experiencia en una o más de las siguientes áreas:  VIH o tuberculosis o derechos humanos o género.</a:t>
            </a:r>
          </a:p>
          <a:p>
            <a:r>
              <a:rPr lang="es-MX" sz="3099" dirty="0">
                <a:solidFill>
                  <a:srgbClr val="2D262A"/>
                </a:solidFill>
                <a:latin typeface="Montserrat"/>
              </a:rPr>
              <a:t>•	Capacidad de representación en su sector.</a:t>
            </a:r>
          </a:p>
          <a:p>
            <a:r>
              <a:rPr lang="es-MX" sz="3099" dirty="0">
                <a:solidFill>
                  <a:srgbClr val="2D262A"/>
                </a:solidFill>
                <a:latin typeface="Montserrat"/>
              </a:rPr>
              <a:t>•	Adherencia al marco regulatorio del MCP-ES.</a:t>
            </a:r>
          </a:p>
          <a:p>
            <a:r>
              <a:rPr lang="es-MX" sz="3099" dirty="0">
                <a:solidFill>
                  <a:srgbClr val="2D262A"/>
                </a:solidFill>
                <a:latin typeface="Montserrat"/>
              </a:rPr>
              <a:t>•	No haber sido objeto de denuncias por mala gestión de fondos o conductas inapropiadas.</a:t>
            </a:r>
          </a:p>
          <a:p>
            <a:endParaRPr lang="es-MX" sz="3099" dirty="0">
              <a:solidFill>
                <a:srgbClr val="2D262A"/>
              </a:solidFill>
              <a:latin typeface="Montserrat"/>
            </a:endParaRPr>
          </a:p>
        </p:txBody>
      </p:sp>
    </p:spTree>
    <p:extLst>
      <p:ext uri="{BB962C8B-B14F-4D97-AF65-F5344CB8AC3E}">
        <p14:creationId xmlns:p14="http://schemas.microsoft.com/office/powerpoint/2010/main" val="243980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BD38D-C2F6-0DEE-3CF2-60A2DB7755C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8F1A316-A006-403E-C526-CF23E69C7BC4}"/>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18400C9D-DE0D-83B8-F15D-60D4EC82760B}"/>
              </a:ext>
            </a:extLst>
          </p:cNvPr>
          <p:cNvSpPr txBox="1"/>
          <p:nvPr/>
        </p:nvSpPr>
        <p:spPr>
          <a:xfrm>
            <a:off x="1944320" y="2316880"/>
            <a:ext cx="13604441" cy="1508426"/>
          </a:xfrm>
          <a:prstGeom prst="rect">
            <a:avLst/>
          </a:prstGeom>
        </p:spPr>
        <p:txBody>
          <a:bodyPr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8A819A7E-86E4-EE5D-FC37-AC2AA85CB30A}"/>
              </a:ext>
            </a:extLst>
          </p:cNvPr>
          <p:cNvSpPr txBox="1"/>
          <p:nvPr/>
        </p:nvSpPr>
        <p:spPr>
          <a:xfrm>
            <a:off x="530281" y="4686300"/>
            <a:ext cx="17373600" cy="3907736"/>
          </a:xfrm>
          <a:prstGeom prst="rect">
            <a:avLst/>
          </a:prstGeom>
          <a:noFill/>
        </p:spPr>
        <p:txBody>
          <a:bodyPr wrap="square">
            <a:spAutoFit/>
          </a:bodyPr>
          <a:lstStyle/>
          <a:p>
            <a:r>
              <a:rPr lang="es-MX" sz="3099" b="1" dirty="0">
                <a:solidFill>
                  <a:srgbClr val="2D262A"/>
                </a:solidFill>
                <a:latin typeface="Montserrat"/>
              </a:rPr>
              <a:t>Perfil de las Personas Delegadas por las organizaciones que se postulen:</a:t>
            </a:r>
          </a:p>
          <a:p>
            <a:r>
              <a:rPr lang="es-MX" sz="3099" dirty="0">
                <a:solidFill>
                  <a:srgbClr val="2D262A"/>
                </a:solidFill>
                <a:latin typeface="Montserrat"/>
              </a:rPr>
              <a:t>•	Capacidad de toma de decisiones dentro de su organización.</a:t>
            </a:r>
          </a:p>
          <a:p>
            <a:r>
              <a:rPr lang="es-MX" sz="3099" dirty="0">
                <a:solidFill>
                  <a:srgbClr val="2D262A"/>
                </a:solidFill>
                <a:latin typeface="Montserrat"/>
              </a:rPr>
              <a:t>•	Conocimiento en áreas clave como VIH, tuberculosis, formulación de planes, monitoreo y evaluación, incidencia política, etc.</a:t>
            </a:r>
          </a:p>
          <a:p>
            <a:r>
              <a:rPr lang="es-MX" sz="3099" dirty="0">
                <a:solidFill>
                  <a:srgbClr val="2D262A"/>
                </a:solidFill>
                <a:latin typeface="Montserrat"/>
              </a:rPr>
              <a:t>•	Adherencia a los principios del MCP-ES.</a:t>
            </a:r>
          </a:p>
          <a:p>
            <a:r>
              <a:rPr lang="es-MX" sz="3099" dirty="0">
                <a:solidFill>
                  <a:srgbClr val="2D262A"/>
                </a:solidFill>
                <a:latin typeface="Montserrat"/>
              </a:rPr>
              <a:t>•	No haber sido objeto de denuncias por mala gestión de fondos o conductas inapropiadas, abuso o acoso laboral o sexual.</a:t>
            </a:r>
          </a:p>
          <a:p>
            <a:endParaRPr lang="es-MX" sz="3099" dirty="0">
              <a:solidFill>
                <a:srgbClr val="2D262A"/>
              </a:solidFill>
              <a:latin typeface="Montserrat"/>
            </a:endParaRPr>
          </a:p>
        </p:txBody>
      </p:sp>
    </p:spTree>
    <p:extLst>
      <p:ext uri="{BB962C8B-B14F-4D97-AF65-F5344CB8AC3E}">
        <p14:creationId xmlns:p14="http://schemas.microsoft.com/office/powerpoint/2010/main" val="1640785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23138-1DCB-0610-9828-B2A50D13D78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7AA2E88-9395-56E5-5056-0BCE70681B8C}"/>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7A6E181B-C4F1-8147-65AB-9751EEC52C16}"/>
              </a:ext>
            </a:extLst>
          </p:cNvPr>
          <p:cNvSpPr txBox="1"/>
          <p:nvPr/>
        </p:nvSpPr>
        <p:spPr>
          <a:xfrm>
            <a:off x="2971800" y="2069144"/>
            <a:ext cx="13604441" cy="1508426"/>
          </a:xfrm>
          <a:prstGeom prst="rect">
            <a:avLst/>
          </a:prstGeom>
        </p:spPr>
        <p:txBody>
          <a:bodyPr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A038D8E3-316D-8B23-E5CF-478D50156411}"/>
              </a:ext>
            </a:extLst>
          </p:cNvPr>
          <p:cNvSpPr txBox="1"/>
          <p:nvPr/>
        </p:nvSpPr>
        <p:spPr>
          <a:xfrm>
            <a:off x="560473" y="4134756"/>
            <a:ext cx="17373600" cy="5815438"/>
          </a:xfrm>
          <a:prstGeom prst="rect">
            <a:avLst/>
          </a:prstGeom>
          <a:noFill/>
        </p:spPr>
        <p:txBody>
          <a:bodyPr wrap="square">
            <a:spAutoFit/>
          </a:bodyPr>
          <a:lstStyle/>
          <a:p>
            <a:r>
              <a:rPr lang="es-MX" sz="3099" b="1" dirty="0">
                <a:solidFill>
                  <a:srgbClr val="2D262A"/>
                </a:solidFill>
                <a:latin typeface="Montserrat"/>
              </a:rPr>
              <a:t>Documentación Requerida:</a:t>
            </a:r>
          </a:p>
          <a:p>
            <a:r>
              <a:rPr lang="es-MX" sz="3099" dirty="0">
                <a:solidFill>
                  <a:srgbClr val="2D262A"/>
                </a:solidFill>
                <a:latin typeface="Montserrat"/>
              </a:rPr>
              <a:t>•	Carta de interés.</a:t>
            </a:r>
          </a:p>
          <a:p>
            <a:r>
              <a:rPr lang="es-MX" sz="3099" dirty="0">
                <a:solidFill>
                  <a:srgbClr val="2D262A"/>
                </a:solidFill>
                <a:latin typeface="Montserrat"/>
              </a:rPr>
              <a:t>•	Resumen ejecutivo de la organización.</a:t>
            </a:r>
          </a:p>
          <a:p>
            <a:r>
              <a:rPr lang="es-MX" sz="3099" dirty="0">
                <a:solidFill>
                  <a:srgbClr val="2D262A"/>
                </a:solidFill>
                <a:latin typeface="Montserrat"/>
              </a:rPr>
              <a:t>•	Hoja de vida del delegado previsto a ser designado.</a:t>
            </a:r>
          </a:p>
          <a:p>
            <a:r>
              <a:rPr lang="es-MX" sz="3099" dirty="0">
                <a:solidFill>
                  <a:srgbClr val="2D262A"/>
                </a:solidFill>
                <a:latin typeface="Montserrat"/>
              </a:rPr>
              <a:t>•	Organigrama de la organización.</a:t>
            </a:r>
          </a:p>
          <a:p>
            <a:r>
              <a:rPr lang="es-MX" sz="3099" dirty="0">
                <a:solidFill>
                  <a:srgbClr val="2D262A"/>
                </a:solidFill>
                <a:latin typeface="Montserrat"/>
              </a:rPr>
              <a:t>•	Estatutos o reglamento interno.</a:t>
            </a:r>
          </a:p>
          <a:p>
            <a:endParaRPr lang="es-MX" sz="3099" dirty="0">
              <a:solidFill>
                <a:srgbClr val="2D262A"/>
              </a:solidFill>
              <a:latin typeface="Montserrat"/>
            </a:endParaRPr>
          </a:p>
          <a:p>
            <a:r>
              <a:rPr lang="es-MX" sz="3099" b="1" dirty="0">
                <a:solidFill>
                  <a:srgbClr val="2D262A"/>
                </a:solidFill>
                <a:latin typeface="Montserrat"/>
              </a:rPr>
              <a:t>Envío de Documentación:</a:t>
            </a:r>
          </a:p>
          <a:p>
            <a:r>
              <a:rPr lang="es-MX" sz="3099" dirty="0">
                <a:solidFill>
                  <a:srgbClr val="2D262A"/>
                </a:solidFill>
                <a:latin typeface="Montserrat"/>
              </a:rPr>
              <a:t>•	Fecha límite por sector establecida en el cronograma.</a:t>
            </a:r>
          </a:p>
          <a:p>
            <a:r>
              <a:rPr lang="es-MX" sz="3099" dirty="0">
                <a:solidFill>
                  <a:srgbClr val="2D262A"/>
                </a:solidFill>
                <a:latin typeface="Montserrat"/>
              </a:rPr>
              <a:t>•	Correo para envío de documentos: </a:t>
            </a:r>
            <a:r>
              <a:rPr lang="es-MX" sz="3099" dirty="0">
                <a:solidFill>
                  <a:srgbClr val="2D262A"/>
                </a:solidFill>
                <a:latin typeface="Montserrat"/>
                <a:hlinkClick r:id="rId3"/>
              </a:rPr>
              <a:t>malvarado@sisca.int</a:t>
            </a:r>
            <a:r>
              <a:rPr lang="es-MX" sz="3099" dirty="0">
                <a:solidFill>
                  <a:srgbClr val="2D262A"/>
                </a:solidFill>
                <a:latin typeface="Montserrat"/>
              </a:rPr>
              <a:t>.</a:t>
            </a:r>
          </a:p>
          <a:p>
            <a:endParaRPr lang="es-MX" sz="3099" dirty="0">
              <a:solidFill>
                <a:srgbClr val="2D262A"/>
              </a:solidFill>
              <a:latin typeface="Montserrat"/>
            </a:endParaRPr>
          </a:p>
          <a:p>
            <a:endParaRPr lang="es-MX" sz="3099" dirty="0">
              <a:solidFill>
                <a:srgbClr val="2D262A"/>
              </a:solidFill>
              <a:latin typeface="Montserrat"/>
            </a:endParaRPr>
          </a:p>
        </p:txBody>
      </p:sp>
    </p:spTree>
    <p:extLst>
      <p:ext uri="{BB962C8B-B14F-4D97-AF65-F5344CB8AC3E}">
        <p14:creationId xmlns:p14="http://schemas.microsoft.com/office/powerpoint/2010/main" val="3550168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09C16-49EF-FFE3-2429-C832D33E10F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FC55E6F-FB44-58AE-6EF0-2EA7F9254DCE}"/>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4C672D95-FBA2-4961-A8C1-0AF0B66C33F0}"/>
              </a:ext>
            </a:extLst>
          </p:cNvPr>
          <p:cNvSpPr txBox="1"/>
          <p:nvPr/>
        </p:nvSpPr>
        <p:spPr>
          <a:xfrm>
            <a:off x="2743200" y="1894905"/>
            <a:ext cx="13604441" cy="1508426"/>
          </a:xfrm>
          <a:prstGeom prst="rect">
            <a:avLst/>
          </a:prstGeom>
        </p:spPr>
        <p:txBody>
          <a:bodyPr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POSTULACIÓN PARA REPRESENTANTES DE SOCIEDAD CIVIL</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D0A958DC-58FB-5EBB-1E58-5EFEC28A8E7B}"/>
              </a:ext>
            </a:extLst>
          </p:cNvPr>
          <p:cNvSpPr txBox="1"/>
          <p:nvPr/>
        </p:nvSpPr>
        <p:spPr>
          <a:xfrm>
            <a:off x="1066800" y="3771900"/>
            <a:ext cx="17373600" cy="4384662"/>
          </a:xfrm>
          <a:prstGeom prst="rect">
            <a:avLst/>
          </a:prstGeom>
          <a:noFill/>
        </p:spPr>
        <p:txBody>
          <a:bodyPr wrap="square">
            <a:spAutoFit/>
          </a:bodyPr>
          <a:lstStyle/>
          <a:p>
            <a:endParaRPr lang="es-MX" sz="3099" dirty="0">
              <a:solidFill>
                <a:srgbClr val="2D262A"/>
              </a:solidFill>
              <a:latin typeface="Montserrat"/>
            </a:endParaRPr>
          </a:p>
          <a:p>
            <a:r>
              <a:rPr lang="es-MX" sz="3099" b="1" dirty="0">
                <a:solidFill>
                  <a:srgbClr val="2D262A"/>
                </a:solidFill>
                <a:latin typeface="Montserrat"/>
              </a:rPr>
              <a:t>Proceso de Selección:</a:t>
            </a:r>
          </a:p>
          <a:p>
            <a:r>
              <a:rPr lang="es-MX" sz="3099" dirty="0">
                <a:solidFill>
                  <a:srgbClr val="2D262A"/>
                </a:solidFill>
                <a:latin typeface="Montserrat"/>
              </a:rPr>
              <a:t>•	Revisión de documentos y cumplimiento de requisitos.</a:t>
            </a:r>
          </a:p>
          <a:p>
            <a:r>
              <a:rPr lang="es-MX" sz="3099" dirty="0">
                <a:solidFill>
                  <a:srgbClr val="2D262A"/>
                </a:solidFill>
                <a:latin typeface="Montserrat"/>
              </a:rPr>
              <a:t>•	Participación en reuniones presenciales de votación según subsector.</a:t>
            </a:r>
          </a:p>
          <a:p>
            <a:r>
              <a:rPr lang="es-MX" sz="3099" dirty="0">
                <a:solidFill>
                  <a:srgbClr val="2D262A"/>
                </a:solidFill>
                <a:latin typeface="Montserrat"/>
              </a:rPr>
              <a:t>•	Instalación en Pleno y publicación de resultados.</a:t>
            </a:r>
          </a:p>
          <a:p>
            <a:endParaRPr lang="es-MX" sz="3099" dirty="0">
              <a:solidFill>
                <a:srgbClr val="2D262A"/>
              </a:solidFill>
              <a:latin typeface="Montserrat"/>
            </a:endParaRPr>
          </a:p>
          <a:p>
            <a:r>
              <a:rPr lang="es-MX" sz="3099" dirty="0">
                <a:solidFill>
                  <a:srgbClr val="2D262A"/>
                </a:solidFill>
                <a:latin typeface="Montserrat"/>
              </a:rPr>
              <a:t>Para más información del proceso: Visite: </a:t>
            </a:r>
            <a:r>
              <a:rPr lang="es-MX" sz="3099" b="1" dirty="0">
                <a:solidFill>
                  <a:srgbClr val="2D262A"/>
                </a:solidFill>
                <a:latin typeface="Montserrat"/>
              </a:rPr>
              <a:t>mcpelsalvador.org.sv</a:t>
            </a:r>
          </a:p>
          <a:p>
            <a:endParaRPr lang="es-MX" sz="3099" dirty="0">
              <a:solidFill>
                <a:srgbClr val="2D262A"/>
              </a:solidFill>
              <a:latin typeface="Montserrat"/>
            </a:endParaRPr>
          </a:p>
          <a:p>
            <a:endParaRPr lang="es-MX" sz="3099" dirty="0">
              <a:solidFill>
                <a:srgbClr val="2D262A"/>
              </a:solidFill>
              <a:latin typeface="Montserrat"/>
            </a:endParaRPr>
          </a:p>
        </p:txBody>
      </p:sp>
    </p:spTree>
    <p:extLst>
      <p:ext uri="{BB962C8B-B14F-4D97-AF65-F5344CB8AC3E}">
        <p14:creationId xmlns:p14="http://schemas.microsoft.com/office/powerpoint/2010/main" val="2725697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46017" y="2361042"/>
            <a:ext cx="5922266" cy="529209"/>
          </a:xfrm>
          <a:prstGeom prst="rect">
            <a:avLst/>
          </a:prstGeom>
        </p:spPr>
        <p:txBody>
          <a:bodyPr lIns="0" tIns="0" rIns="0" bIns="0" rtlCol="0" anchor="t">
            <a:spAutoFit/>
          </a:bodyPr>
          <a:lstStyle/>
          <a:p>
            <a:pPr algn="l">
              <a:lnSpc>
                <a:spcPts val="3947"/>
              </a:lnSpc>
            </a:pPr>
            <a:r>
              <a:rPr lang="en-US" sz="4200" b="1">
                <a:solidFill>
                  <a:srgbClr val="1211CA"/>
                </a:solidFill>
                <a:latin typeface="Montserrat Ultra-Bold"/>
                <a:ea typeface="Montserrat Ultra-Bold"/>
                <a:cs typeface="Montserrat Ultra-Bold"/>
                <a:sym typeface="Montserrat Ultra-Bold"/>
              </a:rPr>
              <a:t>Objetivo del </a:t>
            </a:r>
          </a:p>
        </p:txBody>
      </p:sp>
      <p:sp>
        <p:nvSpPr>
          <p:cNvPr id="3" name="TextBox 3"/>
          <p:cNvSpPr txBox="1"/>
          <p:nvPr/>
        </p:nvSpPr>
        <p:spPr>
          <a:xfrm>
            <a:off x="4025723" y="2361042"/>
            <a:ext cx="5922266" cy="529209"/>
          </a:xfrm>
          <a:prstGeom prst="rect">
            <a:avLst/>
          </a:prstGeom>
        </p:spPr>
        <p:txBody>
          <a:bodyPr lIns="0" tIns="0" rIns="0" bIns="0" rtlCol="0" anchor="t">
            <a:spAutoFit/>
          </a:bodyPr>
          <a:lstStyle/>
          <a:p>
            <a:pPr algn="l">
              <a:lnSpc>
                <a:spcPts val="3947"/>
              </a:lnSpc>
            </a:pPr>
            <a:r>
              <a:rPr lang="en-US" sz="4200" b="1">
                <a:solidFill>
                  <a:srgbClr val="F9B314"/>
                </a:solidFill>
                <a:latin typeface="Montserrat Ultra-Bold"/>
                <a:ea typeface="Montserrat Ultra-Bold"/>
                <a:cs typeface="Montserrat Ultra-Bold"/>
                <a:sym typeface="Montserrat Ultra-Bold"/>
              </a:rPr>
              <a:t>Proceso </a:t>
            </a:r>
          </a:p>
        </p:txBody>
      </p:sp>
      <p:sp>
        <p:nvSpPr>
          <p:cNvPr id="4" name="TextBox 4"/>
          <p:cNvSpPr txBox="1"/>
          <p:nvPr/>
        </p:nvSpPr>
        <p:spPr>
          <a:xfrm>
            <a:off x="692066" y="3385551"/>
            <a:ext cx="16903867" cy="5199244"/>
          </a:xfrm>
          <a:prstGeom prst="rect">
            <a:avLst/>
          </a:prstGeom>
        </p:spPr>
        <p:txBody>
          <a:bodyPr lIns="0" tIns="0" rIns="0" bIns="0" rtlCol="0" anchor="t">
            <a:spAutoFit/>
          </a:bodyPr>
          <a:lstStyle/>
          <a:p>
            <a:pPr algn="l">
              <a:lnSpc>
                <a:spcPts val="3359"/>
              </a:lnSpc>
            </a:pPr>
            <a:endParaRPr dirty="0"/>
          </a:p>
          <a:p>
            <a:pPr algn="l">
              <a:lnSpc>
                <a:spcPts val="3359"/>
              </a:lnSpc>
            </a:pPr>
            <a:r>
              <a:rPr lang="es-SV" sz="2400" noProof="0" dirty="0">
                <a:solidFill>
                  <a:srgbClr val="2D262A"/>
                </a:solidFill>
                <a:latin typeface="Montserrat Medium"/>
                <a:ea typeface="Montserrat Medium"/>
                <a:cs typeface="Montserrat Medium"/>
                <a:sym typeface="Montserrat Medium"/>
              </a:rPr>
              <a:t>Garantizar una selección transparente y equitativa de los representantes de la sociedad civil en el MCP-ES, asegurando que cumplan con los criterios de elegibilidad y sean seleccionados conforme a los principios de mérito, idoneidad y transparencia.</a:t>
            </a:r>
          </a:p>
          <a:p>
            <a:pPr algn="l">
              <a:lnSpc>
                <a:spcPts val="3359"/>
              </a:lnSpc>
            </a:pPr>
            <a:endParaRPr lang="es-SV" sz="2400" noProof="0" dirty="0">
              <a:solidFill>
                <a:srgbClr val="2D262A"/>
              </a:solidFill>
              <a:latin typeface="Montserrat Medium"/>
              <a:ea typeface="Montserrat Medium"/>
              <a:cs typeface="Montserrat Medium"/>
              <a:sym typeface="Montserrat Medium"/>
            </a:endParaRPr>
          </a:p>
          <a:p>
            <a:pPr algn="l">
              <a:lnSpc>
                <a:spcPts val="3359"/>
              </a:lnSpc>
            </a:pPr>
            <a:r>
              <a:rPr lang="es-SV" sz="2400" noProof="0" dirty="0">
                <a:solidFill>
                  <a:srgbClr val="2D262A"/>
                </a:solidFill>
                <a:latin typeface="Montserrat Medium"/>
                <a:ea typeface="Montserrat Medium"/>
                <a:cs typeface="Montserrat Medium"/>
                <a:sym typeface="Montserrat Medium"/>
              </a:rPr>
              <a:t>Responsabilidades del Comité de Selección:</a:t>
            </a:r>
          </a:p>
          <a:p>
            <a:pPr marL="518160" lvl="1" indent="-259080" algn="l">
              <a:lnSpc>
                <a:spcPts val="3359"/>
              </a:lnSpc>
              <a:buFont typeface="Arial"/>
              <a:buChar char="•"/>
            </a:pPr>
            <a:r>
              <a:rPr lang="es-SV" sz="2400" noProof="0" dirty="0">
                <a:solidFill>
                  <a:srgbClr val="2D262A"/>
                </a:solidFill>
                <a:latin typeface="Montserrat Medium"/>
                <a:ea typeface="Montserrat Medium"/>
                <a:cs typeface="Montserrat Medium"/>
                <a:sym typeface="Montserrat Medium"/>
              </a:rPr>
              <a:t>Acompañar a los subsectores de sociedad civil en el proceso de elección de nuevos representantes.</a:t>
            </a:r>
          </a:p>
          <a:p>
            <a:pPr marL="518160" lvl="1" indent="-259080" algn="l">
              <a:lnSpc>
                <a:spcPts val="3359"/>
              </a:lnSpc>
              <a:buFont typeface="Arial"/>
              <a:buChar char="•"/>
            </a:pPr>
            <a:r>
              <a:rPr lang="es-SV" sz="2400" noProof="0" dirty="0">
                <a:solidFill>
                  <a:srgbClr val="2D262A"/>
                </a:solidFill>
                <a:latin typeface="Montserrat Medium"/>
                <a:ea typeface="Montserrat Medium"/>
                <a:cs typeface="Montserrat Medium"/>
                <a:sym typeface="Montserrat Medium"/>
              </a:rPr>
              <a:t>Verificar el cumplimiento de los requisitos de elegibilidad y documentación requerida.</a:t>
            </a:r>
          </a:p>
          <a:p>
            <a:pPr marL="518160" lvl="1" indent="-259080" algn="l">
              <a:lnSpc>
                <a:spcPts val="3359"/>
              </a:lnSpc>
              <a:buFont typeface="Arial"/>
              <a:buChar char="•"/>
            </a:pPr>
            <a:r>
              <a:rPr lang="es-SV" sz="2400" noProof="0" dirty="0">
                <a:solidFill>
                  <a:srgbClr val="2D262A"/>
                </a:solidFill>
                <a:latin typeface="Montserrat Medium"/>
                <a:ea typeface="Montserrat Medium"/>
                <a:cs typeface="Montserrat Medium"/>
                <a:sym typeface="Montserrat Medium"/>
              </a:rPr>
              <a:t>Facilitar reuniones de votación y asegurar que el proceso se lleve a cabo conforme a las normas establecidas.</a:t>
            </a:r>
          </a:p>
          <a:p>
            <a:pPr marL="518160" lvl="1" indent="-259080" algn="l">
              <a:lnSpc>
                <a:spcPts val="3359"/>
              </a:lnSpc>
              <a:buFont typeface="Arial"/>
              <a:buChar char="•"/>
            </a:pPr>
            <a:r>
              <a:rPr lang="es-SV" sz="2400" noProof="0" dirty="0">
                <a:solidFill>
                  <a:srgbClr val="2D262A"/>
                </a:solidFill>
                <a:latin typeface="Montserrat Medium"/>
                <a:ea typeface="Montserrat Medium"/>
                <a:cs typeface="Montserrat Medium"/>
                <a:sym typeface="Montserrat Medium"/>
              </a:rPr>
              <a:t>Supervisar la ejecución del cronograma de selección.</a:t>
            </a:r>
          </a:p>
          <a:p>
            <a:pPr algn="l">
              <a:lnSpc>
                <a:spcPts val="3359"/>
              </a:lnSpc>
            </a:pPr>
            <a:endParaRPr lang="en-US" sz="2400" b="1" dirty="0">
              <a:solidFill>
                <a:srgbClr val="2D262A"/>
              </a:solidFill>
              <a:latin typeface="Montserrat Medium"/>
              <a:ea typeface="Montserrat Medium"/>
              <a:cs typeface="Montserrat Medium"/>
              <a:sym typeface="Montserrat Medium"/>
            </a:endParaRPr>
          </a:p>
        </p:txBody>
      </p:sp>
      <p:sp>
        <p:nvSpPr>
          <p:cNvPr id="5" name="Freeform 5"/>
          <p:cNvSpPr/>
          <p:nvPr/>
        </p:nvSpPr>
        <p:spPr>
          <a:xfrm>
            <a:off x="346017" y="336806"/>
            <a:ext cx="4045178" cy="1383788"/>
          </a:xfrm>
          <a:custGeom>
            <a:avLst/>
            <a:gdLst/>
            <a:ahLst/>
            <a:cxnLst/>
            <a:rect l="l" t="t" r="r" b="b"/>
            <a:pathLst>
              <a:path w="4045178" h="1383788">
                <a:moveTo>
                  <a:pt x="0" y="0"/>
                </a:moveTo>
                <a:lnTo>
                  <a:pt x="4045178" y="0"/>
                </a:lnTo>
                <a:lnTo>
                  <a:pt x="4045178" y="1383788"/>
                </a:lnTo>
                <a:lnTo>
                  <a:pt x="0" y="1383788"/>
                </a:lnTo>
                <a:lnTo>
                  <a:pt x="0" y="0"/>
                </a:lnTo>
                <a:close/>
              </a:path>
            </a:pathLst>
          </a:custGeom>
          <a:blipFill>
            <a:blip r:embed="rId2"/>
            <a:stretch>
              <a:fillRect/>
            </a:stretch>
          </a:blipFill>
        </p:spPr>
        <p:txBody>
          <a:bodyPr/>
          <a:lstStyle/>
          <a:p>
            <a:endParaRPr lang="es-SV"/>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0A920-05C8-1ED9-FC79-AA2B9229085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5E25F1F-4587-1102-5793-CA5338815592}"/>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908A5086-64B9-4002-CD4F-17772A864007}"/>
              </a:ext>
            </a:extLst>
          </p:cNvPr>
          <p:cNvSpPr txBox="1"/>
          <p:nvPr/>
        </p:nvSpPr>
        <p:spPr>
          <a:xfrm>
            <a:off x="2341779" y="2482639"/>
            <a:ext cx="13604441" cy="1024509"/>
          </a:xfrm>
          <a:prstGeom prst="rect">
            <a:avLst/>
          </a:prstGeom>
        </p:spPr>
        <p:txBody>
          <a:bodyPr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CRONOGRAMA PARA LOS SUBSECTORES</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6" name="CuadroTexto 5">
            <a:extLst>
              <a:ext uri="{FF2B5EF4-FFF2-40B4-BE49-F238E27FC236}">
                <a16:creationId xmlns:a16="http://schemas.microsoft.com/office/drawing/2014/main" id="{69AF38CC-8228-E2C3-E0CB-DF9D5ED545EA}"/>
              </a:ext>
            </a:extLst>
          </p:cNvPr>
          <p:cNvSpPr txBox="1"/>
          <p:nvPr/>
        </p:nvSpPr>
        <p:spPr>
          <a:xfrm>
            <a:off x="723900" y="4533900"/>
            <a:ext cx="16840200" cy="4661661"/>
          </a:xfrm>
          <a:prstGeom prst="rect">
            <a:avLst/>
          </a:prstGeom>
          <a:noFill/>
        </p:spPr>
        <p:txBody>
          <a:bodyPr wrap="square">
            <a:spAutoFit/>
          </a:bodyPr>
          <a:lstStyle/>
          <a:p>
            <a:r>
              <a:rPr lang="es-SV" sz="3099" dirty="0">
                <a:solidFill>
                  <a:srgbClr val="2D262A"/>
                </a:solidFill>
                <a:latin typeface="Montserrat"/>
              </a:rPr>
              <a:t>Puede ver el documento en el siguiente enlace </a:t>
            </a:r>
            <a:r>
              <a:rPr lang="es-SV" sz="3099" dirty="0">
                <a:solidFill>
                  <a:srgbClr val="2D262A"/>
                </a:solidFill>
                <a:latin typeface="Montserrat"/>
                <a:hlinkClick r:id="rId3" action="ppaction://hlinkfile"/>
              </a:rPr>
              <a:t>..\..\..\..\Cronograma para los subsectores.pdf</a:t>
            </a:r>
            <a:endParaRPr lang="es-SV" sz="3099" dirty="0">
              <a:solidFill>
                <a:srgbClr val="2D262A"/>
              </a:solidFill>
              <a:latin typeface="Montserrat"/>
            </a:endParaRPr>
          </a:p>
          <a:p>
            <a:endParaRPr lang="es-SV" sz="3099" dirty="0">
              <a:solidFill>
                <a:srgbClr val="2D262A"/>
              </a:solidFill>
              <a:latin typeface="Montserrat"/>
            </a:endParaRPr>
          </a:p>
          <a:p>
            <a:r>
              <a:rPr lang="es-MX" sz="3099" dirty="0">
                <a:solidFill>
                  <a:srgbClr val="2D262A"/>
                </a:solidFill>
                <a:latin typeface="Montserrat"/>
              </a:rPr>
              <a:t>La elección de representantes de Personas con TB se hará en una reunión presencial específica.  Se Coordinará la convocatoria con el programa nacional de TB para garantizar participación de las 5 regiones de salud. </a:t>
            </a:r>
          </a:p>
          <a:p>
            <a:endParaRPr lang="es-MX" sz="3099" dirty="0">
              <a:solidFill>
                <a:srgbClr val="2D262A"/>
              </a:solidFill>
              <a:latin typeface="Montserrat"/>
            </a:endParaRPr>
          </a:p>
          <a:p>
            <a:endParaRPr lang="es-MX" sz="3099" dirty="0">
              <a:solidFill>
                <a:srgbClr val="2D262A"/>
              </a:solidFill>
              <a:latin typeface="Montserrat"/>
            </a:endParaRPr>
          </a:p>
          <a:p>
            <a:endParaRPr lang="es-SV" sz="3099" dirty="0">
              <a:solidFill>
                <a:srgbClr val="2D262A"/>
              </a:solidFill>
              <a:latin typeface="Montserrat"/>
            </a:endParaRPr>
          </a:p>
          <a:p>
            <a:endParaRPr lang="es-SV" dirty="0"/>
          </a:p>
        </p:txBody>
      </p:sp>
    </p:spTree>
    <p:extLst>
      <p:ext uri="{BB962C8B-B14F-4D97-AF65-F5344CB8AC3E}">
        <p14:creationId xmlns:p14="http://schemas.microsoft.com/office/powerpoint/2010/main" val="1941817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3C23C-7BCC-86E3-1C91-0C6EB5ADE40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B743096-4063-0A17-C801-25EC13E42947}"/>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TextBox 3">
            <a:extLst>
              <a:ext uri="{FF2B5EF4-FFF2-40B4-BE49-F238E27FC236}">
                <a16:creationId xmlns:a16="http://schemas.microsoft.com/office/drawing/2014/main" id="{81EB8ADB-00A5-3554-63FF-175AE3A8324C}"/>
              </a:ext>
            </a:extLst>
          </p:cNvPr>
          <p:cNvSpPr txBox="1"/>
          <p:nvPr/>
        </p:nvSpPr>
        <p:spPr>
          <a:xfrm>
            <a:off x="2341779" y="2224950"/>
            <a:ext cx="13604441" cy="1024509"/>
          </a:xfrm>
          <a:prstGeom prst="rect">
            <a:avLst/>
          </a:prstGeom>
        </p:spPr>
        <p:txBody>
          <a:bodyPr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CRONOGRAMA PARA LOS SUBSECTORES</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6" name="CuadroTexto 5">
            <a:extLst>
              <a:ext uri="{FF2B5EF4-FFF2-40B4-BE49-F238E27FC236}">
                <a16:creationId xmlns:a16="http://schemas.microsoft.com/office/drawing/2014/main" id="{879B835B-EC78-B84A-1131-3F53F3D5192A}"/>
              </a:ext>
            </a:extLst>
          </p:cNvPr>
          <p:cNvSpPr txBox="1"/>
          <p:nvPr/>
        </p:nvSpPr>
        <p:spPr>
          <a:xfrm>
            <a:off x="890202" y="3249459"/>
            <a:ext cx="16840200" cy="6569362"/>
          </a:xfrm>
          <a:prstGeom prst="rect">
            <a:avLst/>
          </a:prstGeom>
          <a:noFill/>
        </p:spPr>
        <p:txBody>
          <a:bodyPr wrap="square">
            <a:spAutoFit/>
          </a:bodyPr>
          <a:lstStyle/>
          <a:p>
            <a:endParaRPr lang="es-MX" sz="3099" dirty="0">
              <a:solidFill>
                <a:srgbClr val="2D262A"/>
              </a:solidFill>
              <a:latin typeface="Montserrat"/>
            </a:endParaRPr>
          </a:p>
          <a:p>
            <a:r>
              <a:rPr lang="es-MX" sz="3099" b="1" dirty="0">
                <a:solidFill>
                  <a:srgbClr val="2D262A"/>
                </a:solidFill>
                <a:latin typeface="Montserrat"/>
              </a:rPr>
              <a:t>Notas adicionales:</a:t>
            </a:r>
          </a:p>
          <a:p>
            <a:r>
              <a:rPr lang="es-MX" sz="3099" dirty="0">
                <a:solidFill>
                  <a:srgbClr val="2D262A"/>
                </a:solidFill>
                <a:latin typeface="Montserrat"/>
              </a:rPr>
              <a:t>•Durante las reuniones presenciales, cada organización cuenta con un voto único.</a:t>
            </a:r>
          </a:p>
          <a:p>
            <a:r>
              <a:rPr lang="es-MX" sz="3099" dirty="0">
                <a:solidFill>
                  <a:srgbClr val="2D262A"/>
                </a:solidFill>
                <a:latin typeface="Montserrat"/>
              </a:rPr>
              <a:t>•En casos especiales (MTS, PVS, HSH y TRANS), se permite la votación de instituciones y personas naturales sin relación laboral con las organizaciones postulantes.</a:t>
            </a:r>
          </a:p>
          <a:p>
            <a:r>
              <a:rPr lang="es-MX" sz="3099" dirty="0">
                <a:solidFill>
                  <a:srgbClr val="2D262A"/>
                </a:solidFill>
                <a:latin typeface="Montserrat"/>
              </a:rPr>
              <a:t>•En caso de empate, se repetirá la votación con las personas presentes.</a:t>
            </a:r>
          </a:p>
          <a:p>
            <a:r>
              <a:rPr lang="es-MX" sz="3099" dirty="0">
                <a:solidFill>
                  <a:srgbClr val="2D262A"/>
                </a:solidFill>
                <a:latin typeface="Montserrat"/>
              </a:rPr>
              <a:t>•Se brindará apoyo logístico y de transporte mediante plataformas como Uber e </a:t>
            </a:r>
            <a:r>
              <a:rPr lang="es-MX" sz="3099" dirty="0" err="1">
                <a:solidFill>
                  <a:srgbClr val="2D262A"/>
                </a:solidFill>
                <a:latin typeface="Montserrat"/>
              </a:rPr>
              <a:t>InDrive</a:t>
            </a:r>
            <a:r>
              <a:rPr lang="es-MX" sz="3099" dirty="0">
                <a:solidFill>
                  <a:srgbClr val="2D262A"/>
                </a:solidFill>
                <a:latin typeface="Montserrat"/>
              </a:rPr>
              <a:t>, con reembolso al momento de la reunión contra recibo.</a:t>
            </a:r>
          </a:p>
          <a:p>
            <a:r>
              <a:rPr lang="es-MX" sz="3099" dirty="0">
                <a:solidFill>
                  <a:srgbClr val="2D262A"/>
                </a:solidFill>
                <a:latin typeface="Montserrat"/>
              </a:rPr>
              <a:t>•Cada representante de subsector deberá informar a los convocados sobre la modalidad de apoyo al transporte.</a:t>
            </a:r>
          </a:p>
          <a:p>
            <a:endParaRPr lang="es-MX" sz="3099" dirty="0">
              <a:solidFill>
                <a:srgbClr val="2D262A"/>
              </a:solidFill>
              <a:latin typeface="Montserrat"/>
            </a:endParaRPr>
          </a:p>
          <a:p>
            <a:endParaRPr lang="es-SV" sz="3099" dirty="0">
              <a:solidFill>
                <a:srgbClr val="2D262A"/>
              </a:solidFill>
              <a:latin typeface="Montserrat"/>
            </a:endParaRPr>
          </a:p>
          <a:p>
            <a:endParaRPr lang="es-SV" dirty="0"/>
          </a:p>
        </p:txBody>
      </p:sp>
    </p:spTree>
    <p:extLst>
      <p:ext uri="{BB962C8B-B14F-4D97-AF65-F5344CB8AC3E}">
        <p14:creationId xmlns:p14="http://schemas.microsoft.com/office/powerpoint/2010/main" val="3073794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5223875" y="8772632"/>
            <a:ext cx="177766" cy="266816"/>
          </a:xfrm>
          <a:custGeom>
            <a:avLst/>
            <a:gdLst/>
            <a:ahLst/>
            <a:cxnLst/>
            <a:rect l="l" t="t" r="r" b="b"/>
            <a:pathLst>
              <a:path w="177766" h="266816">
                <a:moveTo>
                  <a:pt x="0" y="0"/>
                </a:moveTo>
                <a:lnTo>
                  <a:pt x="177766" y="0"/>
                </a:lnTo>
                <a:lnTo>
                  <a:pt x="177766" y="266816"/>
                </a:lnTo>
                <a:lnTo>
                  <a:pt x="0" y="2668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s-SV"/>
          </a:p>
        </p:txBody>
      </p:sp>
      <p:sp>
        <p:nvSpPr>
          <p:cNvPr id="4" name="Freeform 4"/>
          <p:cNvSpPr/>
          <p:nvPr/>
        </p:nvSpPr>
        <p:spPr>
          <a:xfrm>
            <a:off x="14478000" y="132065"/>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4"/>
            <a:stretch>
              <a:fillRect/>
            </a:stretch>
          </a:blipFill>
        </p:spPr>
        <p:txBody>
          <a:bodyPr/>
          <a:lstStyle/>
          <a:p>
            <a:endParaRPr lang="es-SV"/>
          </a:p>
        </p:txBody>
      </p:sp>
      <p:sp>
        <p:nvSpPr>
          <p:cNvPr id="6" name="CuadroTexto 5">
            <a:extLst>
              <a:ext uri="{FF2B5EF4-FFF2-40B4-BE49-F238E27FC236}">
                <a16:creationId xmlns:a16="http://schemas.microsoft.com/office/drawing/2014/main" id="{32F263BA-03A5-1C69-5CD2-5587FEA66C8A}"/>
              </a:ext>
            </a:extLst>
          </p:cNvPr>
          <p:cNvSpPr txBox="1"/>
          <p:nvPr/>
        </p:nvSpPr>
        <p:spPr>
          <a:xfrm>
            <a:off x="228600" y="105008"/>
            <a:ext cx="10210800" cy="10181991"/>
          </a:xfrm>
          <a:prstGeom prst="rect">
            <a:avLst/>
          </a:prstGeom>
          <a:noFill/>
        </p:spPr>
        <p:txBody>
          <a:bodyPr wrap="square">
            <a:spAutoFit/>
          </a:bodyPr>
          <a:lstStyle/>
          <a:p>
            <a:r>
              <a:rPr lang="es-MX" sz="2800" b="1" dirty="0"/>
              <a:t>ANEXO 1</a:t>
            </a:r>
          </a:p>
          <a:p>
            <a:endParaRPr lang="es-MX" sz="2000" dirty="0"/>
          </a:p>
          <a:p>
            <a:r>
              <a:rPr lang="es-MX" sz="2000" dirty="0"/>
              <a:t>FORMATO CARTA DE PRESENTACIÓN PARA SOLICITAR INCORPORACIÓN AL PROCESO DE ELECCIÓN DE MIEMBROS ANTE EL MCP-ES</a:t>
            </a:r>
          </a:p>
          <a:p>
            <a:endParaRPr lang="es-MX" sz="2000" dirty="0"/>
          </a:p>
          <a:p>
            <a:r>
              <a:rPr lang="es-MX" sz="2000" dirty="0"/>
              <a:t>Lugar y Fecha</a:t>
            </a:r>
          </a:p>
          <a:p>
            <a:endParaRPr lang="es-MX" sz="2000" dirty="0"/>
          </a:p>
          <a:p>
            <a:r>
              <a:rPr lang="es-MX" sz="2000" dirty="0"/>
              <a:t>Dra. Celina de Miranda</a:t>
            </a:r>
          </a:p>
          <a:p>
            <a:r>
              <a:rPr lang="es-MX" sz="2000" dirty="0"/>
              <a:t>Presidencia del MCP-ES</a:t>
            </a:r>
          </a:p>
          <a:p>
            <a:r>
              <a:rPr lang="es-MX" sz="2000" dirty="0"/>
              <a:t>Presente</a:t>
            </a:r>
          </a:p>
          <a:p>
            <a:endParaRPr lang="es-MX" sz="2000" dirty="0"/>
          </a:p>
          <a:p>
            <a:r>
              <a:rPr lang="es-MX" sz="2000" dirty="0"/>
              <a:t>Por este medio someto a su consideración la solicitud de que (nombre de la organización) sea considerada para participar como candidata a miembro del Mecanismo Coordinador de País (MCP-ES)</a:t>
            </a:r>
          </a:p>
          <a:p>
            <a:r>
              <a:rPr lang="es-MX" sz="2000" dirty="0"/>
              <a:t>La organización_________________________________________________, juega un rol importante en la respuesta nacional a (VIH), (Tuberculosis), (Derechos Humanos).  Pueden marcar más de una.</a:t>
            </a:r>
          </a:p>
          <a:p>
            <a:endParaRPr lang="es-MX" sz="2000" dirty="0"/>
          </a:p>
          <a:p>
            <a:r>
              <a:rPr lang="es-MX" sz="2000" dirty="0"/>
              <a:t>Específicamente nuestra organización implementa los siguientes programas o acciones en el país:</a:t>
            </a:r>
          </a:p>
          <a:p>
            <a:endParaRPr lang="es-MX" sz="2000" dirty="0"/>
          </a:p>
          <a:p>
            <a:r>
              <a:rPr lang="es-MX" sz="2000" dirty="0"/>
              <a:t>Nuestro interés en pertenecer al MCP-ES es debido a:</a:t>
            </a:r>
          </a:p>
          <a:p>
            <a:endParaRPr lang="es-MX" sz="2000" dirty="0"/>
          </a:p>
          <a:p>
            <a:r>
              <a:rPr lang="es-MX" sz="2000" dirty="0"/>
              <a:t>Adjunto además el currículum de la organización.</a:t>
            </a:r>
          </a:p>
          <a:p>
            <a:endParaRPr lang="es-MX" sz="2000" dirty="0"/>
          </a:p>
          <a:p>
            <a:endParaRPr lang="es-MX" sz="2000" dirty="0"/>
          </a:p>
          <a:p>
            <a:r>
              <a:rPr lang="es-MX" sz="2000" dirty="0"/>
              <a:t>Sin otro particular los saluda muy atentamente</a:t>
            </a:r>
          </a:p>
          <a:p>
            <a:endParaRPr lang="es-MX" sz="2000" dirty="0"/>
          </a:p>
          <a:p>
            <a:endParaRPr lang="es-MX" sz="2000" dirty="0"/>
          </a:p>
          <a:p>
            <a:r>
              <a:rPr lang="es-MX" sz="2000" dirty="0"/>
              <a:t>Nombre y firma del representante</a:t>
            </a:r>
          </a:p>
          <a:p>
            <a:r>
              <a:rPr lang="es-MX" sz="2000" dirty="0"/>
              <a:t>Institución</a:t>
            </a:r>
          </a:p>
          <a:p>
            <a:endParaRPr lang="es-MX"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97CBA-0404-C654-96E7-E87390AA09F5}"/>
            </a:ext>
          </a:extLst>
        </p:cNvPr>
        <p:cNvGrpSpPr/>
        <p:nvPr/>
      </p:nvGrpSpPr>
      <p:grpSpPr>
        <a:xfrm>
          <a:off x="0" y="0"/>
          <a:ext cx="0" cy="0"/>
          <a:chOff x="0" y="0"/>
          <a:chExt cx="0" cy="0"/>
        </a:xfrm>
      </p:grpSpPr>
      <p:sp>
        <p:nvSpPr>
          <p:cNvPr id="4" name="Freeform 4">
            <a:extLst>
              <a:ext uri="{FF2B5EF4-FFF2-40B4-BE49-F238E27FC236}">
                <a16:creationId xmlns:a16="http://schemas.microsoft.com/office/drawing/2014/main" id="{656C8957-A62A-618A-A75F-CA7138DE57F6}"/>
              </a:ext>
            </a:extLst>
          </p:cNvPr>
          <p:cNvSpPr/>
          <p:nvPr/>
        </p:nvSpPr>
        <p:spPr>
          <a:xfrm>
            <a:off x="14478000" y="132065"/>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3" name="CuadroTexto 2">
            <a:extLst>
              <a:ext uri="{FF2B5EF4-FFF2-40B4-BE49-F238E27FC236}">
                <a16:creationId xmlns:a16="http://schemas.microsoft.com/office/drawing/2014/main" id="{1D0A12FF-D8C0-C031-A8E5-8C2D150C68F1}"/>
              </a:ext>
            </a:extLst>
          </p:cNvPr>
          <p:cNvSpPr txBox="1"/>
          <p:nvPr/>
        </p:nvSpPr>
        <p:spPr>
          <a:xfrm>
            <a:off x="723900" y="2019300"/>
            <a:ext cx="16840200" cy="1046184"/>
          </a:xfrm>
          <a:prstGeom prst="rect">
            <a:avLst/>
          </a:prstGeom>
          <a:noFill/>
        </p:spPr>
        <p:txBody>
          <a:bodyPr wrap="square">
            <a:spAutoFit/>
          </a:bodyPr>
          <a:lstStyle/>
          <a:p>
            <a:r>
              <a:rPr lang="es-SV" sz="3099" dirty="0">
                <a:solidFill>
                  <a:srgbClr val="2D262A"/>
                </a:solidFill>
                <a:latin typeface="Montserrat"/>
              </a:rPr>
              <a:t>Anexo 2: Puede ver el documento en el siguiente enlace:</a:t>
            </a:r>
            <a:r>
              <a:rPr lang="es-SV" sz="3099" dirty="0">
                <a:solidFill>
                  <a:srgbClr val="2D262A"/>
                </a:solidFill>
                <a:latin typeface="Montserrat"/>
                <a:hlinkClick r:id="rId3" action="ppaction://hlinkfile"/>
              </a:rPr>
              <a:t>..\..\..\..\Anexo 2 TDR´s Proceso de selección 2025.pdf</a:t>
            </a:r>
            <a:endParaRPr lang="es-SV" dirty="0"/>
          </a:p>
        </p:txBody>
      </p:sp>
    </p:spTree>
    <p:extLst>
      <p:ext uri="{BB962C8B-B14F-4D97-AF65-F5344CB8AC3E}">
        <p14:creationId xmlns:p14="http://schemas.microsoft.com/office/powerpoint/2010/main" val="3287095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7963C-CDBC-B06D-675A-4FE38E973C1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5603A3B-A7F9-76AC-7018-EABD7AE41481}"/>
              </a:ext>
            </a:extLst>
          </p:cNvPr>
          <p:cNvSpPr/>
          <p:nvPr/>
        </p:nvSpPr>
        <p:spPr>
          <a:xfrm>
            <a:off x="15223875" y="8772632"/>
            <a:ext cx="177766" cy="266816"/>
          </a:xfrm>
          <a:custGeom>
            <a:avLst/>
            <a:gdLst/>
            <a:ahLst/>
            <a:cxnLst/>
            <a:rect l="l" t="t" r="r" b="b"/>
            <a:pathLst>
              <a:path w="177766" h="266816">
                <a:moveTo>
                  <a:pt x="0" y="0"/>
                </a:moveTo>
                <a:lnTo>
                  <a:pt x="177766" y="0"/>
                </a:lnTo>
                <a:lnTo>
                  <a:pt x="177766" y="266816"/>
                </a:lnTo>
                <a:lnTo>
                  <a:pt x="0" y="26681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s-SV"/>
          </a:p>
        </p:txBody>
      </p:sp>
      <p:sp>
        <p:nvSpPr>
          <p:cNvPr id="3" name="Freeform 3">
            <a:extLst>
              <a:ext uri="{FF2B5EF4-FFF2-40B4-BE49-F238E27FC236}">
                <a16:creationId xmlns:a16="http://schemas.microsoft.com/office/drawing/2014/main" id="{A2CE3884-68E0-2423-5897-348DA4DB9E2C}"/>
              </a:ext>
            </a:extLst>
          </p:cNvPr>
          <p:cNvSpPr/>
          <p:nvPr/>
        </p:nvSpPr>
        <p:spPr>
          <a:xfrm>
            <a:off x="3159317" y="2275478"/>
            <a:ext cx="11969366" cy="5736044"/>
          </a:xfrm>
          <a:custGeom>
            <a:avLst/>
            <a:gdLst/>
            <a:ahLst/>
            <a:cxnLst/>
            <a:rect l="l" t="t" r="r" b="b"/>
            <a:pathLst>
              <a:path w="11969366" h="5736044">
                <a:moveTo>
                  <a:pt x="0" y="0"/>
                </a:moveTo>
                <a:lnTo>
                  <a:pt x="11969366" y="0"/>
                </a:lnTo>
                <a:lnTo>
                  <a:pt x="11969366" y="5736044"/>
                </a:lnTo>
                <a:lnTo>
                  <a:pt x="0" y="5736044"/>
                </a:lnTo>
                <a:lnTo>
                  <a:pt x="0" y="0"/>
                </a:lnTo>
                <a:close/>
              </a:path>
            </a:pathLst>
          </a:custGeom>
          <a:blipFill>
            <a:blip r:embed="rId4"/>
            <a:stretch>
              <a:fillRect/>
            </a:stretch>
          </a:blipFill>
        </p:spPr>
        <p:txBody>
          <a:bodyPr/>
          <a:lstStyle/>
          <a:p>
            <a:endParaRPr lang="es-SV"/>
          </a:p>
        </p:txBody>
      </p:sp>
      <p:sp>
        <p:nvSpPr>
          <p:cNvPr id="4" name="Freeform 4">
            <a:extLst>
              <a:ext uri="{FF2B5EF4-FFF2-40B4-BE49-F238E27FC236}">
                <a16:creationId xmlns:a16="http://schemas.microsoft.com/office/drawing/2014/main" id="{95C21D1E-22BC-B0CF-115B-2185463E5529}"/>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5"/>
            <a:stretch>
              <a:fillRect/>
            </a:stretch>
          </a:blipFill>
        </p:spPr>
        <p:txBody>
          <a:bodyPr/>
          <a:lstStyle/>
          <a:p>
            <a:endParaRPr lang="es-SV"/>
          </a:p>
        </p:txBody>
      </p:sp>
    </p:spTree>
    <p:extLst>
      <p:ext uri="{BB962C8B-B14F-4D97-AF65-F5344CB8AC3E}">
        <p14:creationId xmlns:p14="http://schemas.microsoft.com/office/powerpoint/2010/main" val="530713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46017" y="2400300"/>
            <a:ext cx="17941983" cy="529209"/>
          </a:xfrm>
          <a:prstGeom prst="rect">
            <a:avLst/>
          </a:prstGeom>
        </p:spPr>
        <p:txBody>
          <a:bodyPr lIns="0" tIns="0" rIns="0" bIns="0" rtlCol="0" anchor="t">
            <a:spAutoFit/>
          </a:bodyPr>
          <a:lstStyle/>
          <a:p>
            <a:pPr algn="l">
              <a:lnSpc>
                <a:spcPts val="3947"/>
              </a:lnSpc>
            </a:pPr>
            <a:r>
              <a:rPr lang="es-SV" sz="4200" b="1" noProof="0" dirty="0">
                <a:solidFill>
                  <a:srgbClr val="1211CA"/>
                </a:solidFill>
                <a:latin typeface="Montserrat Ultra-Bold"/>
                <a:ea typeface="Montserrat Ultra-Bold"/>
                <a:cs typeface="Montserrat Ultra-Bold"/>
                <a:sym typeface="Montserrat Ultra-Bold"/>
              </a:rPr>
              <a:t>Criterios de Selección de los representantes de sociedad civil:</a:t>
            </a:r>
          </a:p>
        </p:txBody>
      </p:sp>
      <p:sp>
        <p:nvSpPr>
          <p:cNvPr id="3" name="TextBox 3"/>
          <p:cNvSpPr txBox="1"/>
          <p:nvPr/>
        </p:nvSpPr>
        <p:spPr>
          <a:xfrm>
            <a:off x="692066" y="3221355"/>
            <a:ext cx="16903867" cy="5302250"/>
          </a:xfrm>
          <a:prstGeom prst="rect">
            <a:avLst/>
          </a:prstGeom>
        </p:spPr>
        <p:txBody>
          <a:bodyPr lIns="0" tIns="0" rIns="0" bIns="0" rtlCol="0" anchor="t">
            <a:spAutoFit/>
          </a:bodyPr>
          <a:lstStyle/>
          <a:p>
            <a:pPr algn="l">
              <a:lnSpc>
                <a:spcPts val="4339"/>
              </a:lnSpc>
            </a:pPr>
            <a:endParaRPr dirty="0"/>
          </a:p>
          <a:p>
            <a:pPr algn="l">
              <a:lnSpc>
                <a:spcPts val="4339"/>
              </a:lnSpc>
            </a:pPr>
            <a:r>
              <a:rPr lang="es-SV" sz="3099" noProof="0" dirty="0">
                <a:solidFill>
                  <a:srgbClr val="2D262A"/>
                </a:solidFill>
                <a:latin typeface="Montserrat"/>
                <a:ea typeface="Montserrat"/>
                <a:cs typeface="Montserrat"/>
                <a:sym typeface="Montserrat"/>
              </a:rPr>
              <a:t>Los representantes serán elegidos con base en los siguientes principios:</a:t>
            </a:r>
          </a:p>
          <a:p>
            <a:pPr marL="669286" lvl="1" indent="-334643" algn="l">
              <a:lnSpc>
                <a:spcPts val="4339"/>
              </a:lnSpc>
              <a:buFont typeface="Arial"/>
              <a:buChar char="•"/>
            </a:pPr>
            <a:r>
              <a:rPr lang="es-SV" sz="3099" noProof="0" dirty="0">
                <a:solidFill>
                  <a:srgbClr val="2D262A"/>
                </a:solidFill>
                <a:latin typeface="Montserrat"/>
                <a:ea typeface="Montserrat"/>
                <a:cs typeface="Montserrat"/>
                <a:sym typeface="Montserrat"/>
              </a:rPr>
              <a:t>Mérito y experiencia: conocimiento en VIH, tuberculosis, derechos humanos, formulación de proyectos, incidencia política, entre otros.</a:t>
            </a:r>
          </a:p>
          <a:p>
            <a:pPr marL="669286" lvl="1" indent="-334643" algn="l">
              <a:lnSpc>
                <a:spcPts val="4339"/>
              </a:lnSpc>
              <a:buFont typeface="Arial"/>
              <a:buChar char="•"/>
            </a:pPr>
            <a:r>
              <a:rPr lang="es-SV" sz="3099" noProof="0" dirty="0">
                <a:solidFill>
                  <a:srgbClr val="2D262A"/>
                </a:solidFill>
                <a:latin typeface="Montserrat"/>
                <a:ea typeface="Montserrat"/>
                <a:cs typeface="Montserrat"/>
                <a:sym typeface="Montserrat"/>
              </a:rPr>
              <a:t>Representatividad: capacidad de representar y articularse con su sector constituyente.</a:t>
            </a:r>
          </a:p>
          <a:p>
            <a:pPr marL="669286" lvl="1" indent="-334643" algn="l">
              <a:lnSpc>
                <a:spcPts val="4339"/>
              </a:lnSpc>
              <a:buFont typeface="Arial"/>
              <a:buChar char="•"/>
            </a:pPr>
            <a:r>
              <a:rPr lang="es-SV" sz="3099" noProof="0" dirty="0">
                <a:solidFill>
                  <a:srgbClr val="2D262A"/>
                </a:solidFill>
                <a:latin typeface="Montserrat"/>
                <a:ea typeface="Montserrat"/>
                <a:cs typeface="Montserrat"/>
                <a:sym typeface="Montserrat"/>
              </a:rPr>
              <a:t>Transparencia: adherencia al marco regulatorio y ética del MCP-ES.</a:t>
            </a:r>
          </a:p>
          <a:p>
            <a:pPr marL="669286" lvl="1" indent="-334643" algn="l">
              <a:lnSpc>
                <a:spcPts val="4339"/>
              </a:lnSpc>
              <a:buFont typeface="Arial"/>
              <a:buChar char="•"/>
            </a:pPr>
            <a:r>
              <a:rPr lang="es-SV" sz="3099" noProof="0" dirty="0">
                <a:solidFill>
                  <a:srgbClr val="2D262A"/>
                </a:solidFill>
                <a:latin typeface="Montserrat"/>
                <a:ea typeface="Montserrat"/>
                <a:cs typeface="Montserrat"/>
                <a:sym typeface="Montserrat"/>
              </a:rPr>
              <a:t>Antecedentes: No haber sido objeto de denuncias por mal manejo de fondos, abuso de representación, acoso sexual, estigma y discriminación.</a:t>
            </a:r>
          </a:p>
          <a:p>
            <a:pPr algn="l">
              <a:lnSpc>
                <a:spcPts val="3359"/>
              </a:lnSpc>
            </a:pPr>
            <a:endParaRPr lang="en-US" sz="3099" dirty="0">
              <a:solidFill>
                <a:srgbClr val="2D262A"/>
              </a:solidFill>
              <a:latin typeface="Montserrat"/>
              <a:ea typeface="Montserrat"/>
              <a:cs typeface="Montserrat"/>
              <a:sym typeface="Montserrat"/>
            </a:endParaRPr>
          </a:p>
        </p:txBody>
      </p:sp>
      <p:sp>
        <p:nvSpPr>
          <p:cNvPr id="4" name="Freeform 4"/>
          <p:cNvSpPr/>
          <p:nvPr/>
        </p:nvSpPr>
        <p:spPr>
          <a:xfrm>
            <a:off x="346017" y="336806"/>
            <a:ext cx="4045178" cy="1383788"/>
          </a:xfrm>
          <a:custGeom>
            <a:avLst/>
            <a:gdLst/>
            <a:ahLst/>
            <a:cxnLst/>
            <a:rect l="l" t="t" r="r" b="b"/>
            <a:pathLst>
              <a:path w="4045178" h="1383788">
                <a:moveTo>
                  <a:pt x="0" y="0"/>
                </a:moveTo>
                <a:lnTo>
                  <a:pt x="4045178" y="0"/>
                </a:lnTo>
                <a:lnTo>
                  <a:pt x="4045178" y="1383788"/>
                </a:lnTo>
                <a:lnTo>
                  <a:pt x="0" y="1383788"/>
                </a:lnTo>
                <a:lnTo>
                  <a:pt x="0" y="0"/>
                </a:lnTo>
                <a:close/>
              </a:path>
            </a:pathLst>
          </a:custGeom>
          <a:blipFill>
            <a:blip r:embed="rId2"/>
            <a:stretch>
              <a:fillRect/>
            </a:stretch>
          </a:blipFill>
        </p:spPr>
        <p:txBody>
          <a:bodyPr/>
          <a:lstStyle/>
          <a:p>
            <a:endParaRPr lang="es-SV"/>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4" name="TextBox 4"/>
          <p:cNvSpPr txBox="1"/>
          <p:nvPr/>
        </p:nvSpPr>
        <p:spPr>
          <a:xfrm>
            <a:off x="346017" y="1805980"/>
            <a:ext cx="18113039" cy="1024509"/>
          </a:xfrm>
          <a:prstGeom prst="rect">
            <a:avLst/>
          </a:prstGeom>
        </p:spPr>
        <p:txBody>
          <a:bodyPr lIns="0" tIns="0" rIns="0" bIns="0" rtlCol="0" anchor="t">
            <a:spAutoFit/>
          </a:bodyPr>
          <a:lstStyle/>
          <a:p>
            <a:pPr algn="ctr">
              <a:lnSpc>
                <a:spcPts val="3947"/>
              </a:lnSpc>
            </a:pPr>
            <a:r>
              <a:rPr lang="en-US" sz="4200" b="1">
                <a:solidFill>
                  <a:srgbClr val="1211CA"/>
                </a:solidFill>
                <a:latin typeface="Montserrat Ultra-Bold"/>
                <a:ea typeface="Montserrat Ultra-Bold"/>
                <a:cs typeface="Montserrat Ultra-Bold"/>
                <a:sym typeface="Montserrat Ultra-Bold"/>
              </a:rPr>
              <a:t>Cronograma del Proceso que compete al Comité de Selección 2025</a:t>
            </a:r>
          </a:p>
        </p:txBody>
      </p:sp>
      <p:sp>
        <p:nvSpPr>
          <p:cNvPr id="6" name="CuadroTexto 5">
            <a:extLst>
              <a:ext uri="{FF2B5EF4-FFF2-40B4-BE49-F238E27FC236}">
                <a16:creationId xmlns:a16="http://schemas.microsoft.com/office/drawing/2014/main" id="{6C876519-4B25-F5BE-A9B1-87B6E7C4636B}"/>
              </a:ext>
            </a:extLst>
          </p:cNvPr>
          <p:cNvSpPr txBox="1"/>
          <p:nvPr/>
        </p:nvSpPr>
        <p:spPr>
          <a:xfrm>
            <a:off x="745673" y="3218682"/>
            <a:ext cx="17713383" cy="3001078"/>
          </a:xfrm>
          <a:prstGeom prst="rect">
            <a:avLst/>
          </a:prstGeom>
          <a:noFill/>
        </p:spPr>
        <p:txBody>
          <a:bodyPr wrap="square">
            <a:spAutoFit/>
          </a:bodyPr>
          <a:lstStyle/>
          <a:p>
            <a:pPr>
              <a:lnSpc>
                <a:spcPct val="115000"/>
              </a:lnSpc>
              <a:spcAft>
                <a:spcPts val="800"/>
              </a:spcAft>
            </a:pPr>
            <a:r>
              <a:rPr lang="es-SV" sz="3099" dirty="0">
                <a:solidFill>
                  <a:srgbClr val="2D262A"/>
                </a:solidFill>
                <a:latin typeface="Montserrat"/>
              </a:rPr>
              <a:t>Este cronograma incluye únicamente las actividades del Comité de Selección, asegurando un enfoque en sus responsabilidades dentro del proceso.</a:t>
            </a:r>
          </a:p>
          <a:p>
            <a:pPr>
              <a:lnSpc>
                <a:spcPct val="115000"/>
              </a:lnSpc>
              <a:spcAft>
                <a:spcPts val="800"/>
              </a:spcAft>
            </a:pPr>
            <a:endParaRPr lang="es-SV" sz="3099" dirty="0">
              <a:solidFill>
                <a:srgbClr val="2D262A"/>
              </a:solidFill>
              <a:latin typeface="Montserrat"/>
            </a:endParaRPr>
          </a:p>
          <a:p>
            <a:pPr>
              <a:lnSpc>
                <a:spcPct val="115000"/>
              </a:lnSpc>
              <a:spcAft>
                <a:spcPts val="800"/>
              </a:spcAft>
            </a:pPr>
            <a:r>
              <a:rPr lang="es-SV" sz="3099" dirty="0">
                <a:solidFill>
                  <a:srgbClr val="2D262A"/>
                </a:solidFill>
                <a:latin typeface="Montserrat"/>
              </a:rPr>
              <a:t>Puede ver el documento en:</a:t>
            </a:r>
            <a:r>
              <a:rPr lang="es-MX" sz="3099" dirty="0">
                <a:solidFill>
                  <a:srgbClr val="2D262A"/>
                </a:solidFill>
                <a:latin typeface="Montserrat"/>
                <a:hlinkClick r:id="rId3" action="ppaction://hlinkfile"/>
              </a:rPr>
              <a:t>..\..\..\..\Cronograma del Proceso que compete al Comité de Selección 2025.pdf</a:t>
            </a:r>
            <a:endParaRPr lang="es-SV" sz="3099" dirty="0">
              <a:solidFill>
                <a:srgbClr val="2D262A"/>
              </a:solidFill>
              <a:latin typeface="Montserrat"/>
            </a:endParaRPr>
          </a:p>
        </p:txBody>
      </p:sp>
      <p:sp>
        <p:nvSpPr>
          <p:cNvPr id="8" name="CuadroTexto 7">
            <a:extLst>
              <a:ext uri="{FF2B5EF4-FFF2-40B4-BE49-F238E27FC236}">
                <a16:creationId xmlns:a16="http://schemas.microsoft.com/office/drawing/2014/main" id="{0D77FB9D-BE85-4693-E9C7-DEC179FF8426}"/>
              </a:ext>
            </a:extLst>
          </p:cNvPr>
          <p:cNvSpPr txBox="1"/>
          <p:nvPr/>
        </p:nvSpPr>
        <p:spPr>
          <a:xfrm>
            <a:off x="715736" y="6743700"/>
            <a:ext cx="17373599" cy="2247410"/>
          </a:xfrm>
          <a:prstGeom prst="rect">
            <a:avLst/>
          </a:prstGeom>
          <a:noFill/>
        </p:spPr>
        <p:txBody>
          <a:bodyPr wrap="square">
            <a:spAutoFit/>
          </a:bodyPr>
          <a:lstStyle/>
          <a:p>
            <a:pPr algn="just">
              <a:lnSpc>
                <a:spcPct val="115000"/>
              </a:lnSpc>
              <a:spcAft>
                <a:spcPts val="800"/>
              </a:spcAft>
            </a:pPr>
            <a:r>
              <a:rPr lang="es-SV" sz="3099" dirty="0">
                <a:solidFill>
                  <a:srgbClr val="2D262A"/>
                </a:solidFill>
                <a:latin typeface="Montserrat"/>
              </a:rPr>
              <a:t>Para cumplir con el cronograma los representantes de cada subsector deberán enviar los listados de organizaciones de su respectivo subsector a la dirección ejecutiva a más tardar el 7 de abril para que el comité comparta los TDR. A excepción de los sectores OBF y Privado quienes los deberán enviar el 30 de marzo.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4" name="TextBox 4"/>
          <p:cNvSpPr txBox="1"/>
          <p:nvPr/>
        </p:nvSpPr>
        <p:spPr>
          <a:xfrm>
            <a:off x="4876800" y="529960"/>
            <a:ext cx="13582256" cy="1008289"/>
          </a:xfrm>
          <a:prstGeom prst="rect">
            <a:avLst/>
          </a:prstGeom>
        </p:spPr>
        <p:txBody>
          <a:bodyPr wrap="square"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El listado de organizaciones deberá contener los siguientes datos: </a:t>
            </a:r>
            <a:endParaRPr lang="en-US" sz="4200" b="1" dirty="0">
              <a:solidFill>
                <a:srgbClr val="1211CA"/>
              </a:solidFill>
              <a:latin typeface="Montserrat Ultra-Bold"/>
              <a:ea typeface="Montserrat Ultra-Bold"/>
              <a:cs typeface="Montserrat Ultra-Bold"/>
              <a:sym typeface="Montserrat Ultra-Bold"/>
            </a:endParaRPr>
          </a:p>
        </p:txBody>
      </p:sp>
      <p:sp>
        <p:nvSpPr>
          <p:cNvPr id="6" name="CuadroTexto 5">
            <a:extLst>
              <a:ext uri="{FF2B5EF4-FFF2-40B4-BE49-F238E27FC236}">
                <a16:creationId xmlns:a16="http://schemas.microsoft.com/office/drawing/2014/main" id="{21D02072-8F4B-9BBB-6DA6-BB5894C3B805}"/>
              </a:ext>
            </a:extLst>
          </p:cNvPr>
          <p:cNvSpPr txBox="1"/>
          <p:nvPr/>
        </p:nvSpPr>
        <p:spPr>
          <a:xfrm>
            <a:off x="152400" y="2247900"/>
            <a:ext cx="18459056" cy="6267228"/>
          </a:xfrm>
          <a:prstGeom prst="rect">
            <a:avLst/>
          </a:prstGeom>
          <a:noFill/>
        </p:spPr>
        <p:txBody>
          <a:bodyPr wrap="square">
            <a:spAutoFit/>
          </a:bodyPr>
          <a:lstStyle/>
          <a:p>
            <a:pPr algn="just">
              <a:lnSpc>
                <a:spcPct val="115000"/>
              </a:lnSpc>
              <a:spcAft>
                <a:spcPts val="800"/>
              </a:spcAft>
              <a:buNone/>
            </a:pPr>
            <a:r>
              <a:rPr lang="es-SV"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SV"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s-SV" sz="3099" dirty="0">
                <a:solidFill>
                  <a:srgbClr val="2D262A"/>
                </a:solidFill>
                <a:latin typeface="Montserrat"/>
              </a:rPr>
              <a:t>Nombre de la organización</a:t>
            </a:r>
          </a:p>
          <a:p>
            <a:pPr marL="342900" lvl="0" indent="-342900" algn="just">
              <a:lnSpc>
                <a:spcPct val="115000"/>
              </a:lnSpc>
              <a:buFont typeface="Symbol" panose="05050102010706020507" pitchFamily="18" charset="2"/>
              <a:buChar char=""/>
            </a:pPr>
            <a:r>
              <a:rPr lang="es-SV" sz="3099" dirty="0">
                <a:solidFill>
                  <a:srgbClr val="2D262A"/>
                </a:solidFill>
                <a:latin typeface="Montserrat"/>
              </a:rPr>
              <a:t>Contacto principal</a:t>
            </a:r>
          </a:p>
          <a:p>
            <a:pPr marL="342900" lvl="0" indent="-342900" algn="just">
              <a:lnSpc>
                <a:spcPct val="115000"/>
              </a:lnSpc>
              <a:buFont typeface="Symbol" panose="05050102010706020507" pitchFamily="18" charset="2"/>
              <a:buChar char=""/>
            </a:pPr>
            <a:r>
              <a:rPr lang="es-SV" sz="3099" dirty="0">
                <a:solidFill>
                  <a:srgbClr val="2D262A"/>
                </a:solidFill>
                <a:latin typeface="Montserrat"/>
              </a:rPr>
              <a:t>Cargo en la organización</a:t>
            </a:r>
          </a:p>
          <a:p>
            <a:pPr marL="342900" lvl="0" indent="-342900" algn="just">
              <a:lnSpc>
                <a:spcPct val="115000"/>
              </a:lnSpc>
              <a:buFont typeface="Symbol" panose="05050102010706020507" pitchFamily="18" charset="2"/>
              <a:buChar char=""/>
            </a:pPr>
            <a:r>
              <a:rPr lang="es-SV" sz="3099" dirty="0">
                <a:solidFill>
                  <a:srgbClr val="2D262A"/>
                </a:solidFill>
                <a:latin typeface="Montserrat"/>
              </a:rPr>
              <a:t>Dirección de Correo electrónico</a:t>
            </a:r>
          </a:p>
          <a:p>
            <a:pPr marL="342900" lvl="0" indent="-342900" algn="just">
              <a:lnSpc>
                <a:spcPct val="115000"/>
              </a:lnSpc>
              <a:spcAft>
                <a:spcPts val="800"/>
              </a:spcAft>
              <a:buFont typeface="Symbol" panose="05050102010706020507" pitchFamily="18" charset="2"/>
              <a:buChar char=""/>
            </a:pPr>
            <a:r>
              <a:rPr lang="es-SV" sz="3099" dirty="0">
                <a:solidFill>
                  <a:srgbClr val="2D262A"/>
                </a:solidFill>
                <a:latin typeface="Montserrat"/>
              </a:rPr>
              <a:t>Número de Celular</a:t>
            </a:r>
          </a:p>
          <a:p>
            <a:pPr>
              <a:lnSpc>
                <a:spcPct val="115000"/>
              </a:lnSpc>
              <a:spcAft>
                <a:spcPts val="800"/>
              </a:spcAft>
              <a:buNone/>
            </a:pPr>
            <a:r>
              <a:rPr lang="es-SV" sz="3099" dirty="0">
                <a:solidFill>
                  <a:srgbClr val="2D262A"/>
                </a:solidFill>
                <a:latin typeface="Montserrat"/>
              </a:rPr>
              <a:t> </a:t>
            </a:r>
          </a:p>
          <a:p>
            <a:pPr>
              <a:lnSpc>
                <a:spcPct val="115000"/>
              </a:lnSpc>
              <a:spcAft>
                <a:spcPts val="800"/>
              </a:spcAft>
              <a:buNone/>
            </a:pPr>
            <a:r>
              <a:rPr lang="es-SV" sz="3099" dirty="0">
                <a:solidFill>
                  <a:srgbClr val="2D262A"/>
                </a:solidFill>
                <a:latin typeface="Montserrat"/>
              </a:rPr>
              <a:t>La lista solicitada se utilizará para compartir los TDR y para girar la invitación a la reunión de elección, para el día de la elección se habilitará para los sectores votación electrónica. </a:t>
            </a:r>
          </a:p>
          <a:p>
            <a:pPr>
              <a:lnSpc>
                <a:spcPct val="115000"/>
              </a:lnSpc>
              <a:spcAft>
                <a:spcPts val="800"/>
              </a:spcAft>
              <a:buNone/>
            </a:pPr>
            <a:r>
              <a:rPr lang="es-SV" sz="3099" dirty="0">
                <a:solidFill>
                  <a:srgbClr val="2D262A"/>
                </a:solidFill>
                <a:latin typeface="Montserrat"/>
              </a:rPr>
              <a:t>La elección se realizará entre las organizaciones o grupos de apoyo que se postulen según cada subsector.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4721E-1BE9-FE9C-EE03-7AB11E502D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7656826-D076-12DB-B315-129ADC983291}"/>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6" name="CuadroTexto 5">
            <a:extLst>
              <a:ext uri="{FF2B5EF4-FFF2-40B4-BE49-F238E27FC236}">
                <a16:creationId xmlns:a16="http://schemas.microsoft.com/office/drawing/2014/main" id="{9DB08B33-DD4E-CAE1-E828-04F35F982CFD}"/>
              </a:ext>
            </a:extLst>
          </p:cNvPr>
          <p:cNvSpPr txBox="1"/>
          <p:nvPr/>
        </p:nvSpPr>
        <p:spPr>
          <a:xfrm>
            <a:off x="609600" y="2705100"/>
            <a:ext cx="16554056" cy="5170262"/>
          </a:xfrm>
          <a:prstGeom prst="rect">
            <a:avLst/>
          </a:prstGeom>
          <a:noFill/>
        </p:spPr>
        <p:txBody>
          <a:bodyPr wrap="square">
            <a:spAutoFit/>
          </a:bodyPr>
          <a:lstStyle/>
          <a:p>
            <a:pPr algn="just">
              <a:lnSpc>
                <a:spcPct val="115000"/>
              </a:lnSpc>
              <a:spcAft>
                <a:spcPts val="800"/>
              </a:spcAft>
              <a:buNone/>
            </a:pPr>
            <a:r>
              <a:rPr lang="es-SV"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SV"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es-SV" sz="3099" dirty="0">
                <a:solidFill>
                  <a:srgbClr val="2D262A"/>
                </a:solidFill>
                <a:latin typeface="Montserrat"/>
              </a:rPr>
              <a:t>La votación se realizará entre las organizaciones que participen el día de la reunión de votación la cual podrá ser virtual y/o presencial. </a:t>
            </a:r>
          </a:p>
          <a:p>
            <a:pPr algn="just">
              <a:lnSpc>
                <a:spcPct val="115000"/>
              </a:lnSpc>
              <a:spcAft>
                <a:spcPts val="800"/>
              </a:spcAft>
              <a:buNone/>
            </a:pPr>
            <a:endParaRPr lang="es-SV" sz="3099" dirty="0">
              <a:solidFill>
                <a:srgbClr val="2D262A"/>
              </a:solidFill>
              <a:latin typeface="Montserrat"/>
            </a:endParaRPr>
          </a:p>
          <a:p>
            <a:pPr algn="just">
              <a:lnSpc>
                <a:spcPct val="115000"/>
              </a:lnSpc>
              <a:spcAft>
                <a:spcPts val="800"/>
              </a:spcAft>
              <a:buNone/>
            </a:pPr>
            <a:r>
              <a:rPr lang="es-SV" sz="3099" dirty="0">
                <a:solidFill>
                  <a:srgbClr val="2D262A"/>
                </a:solidFill>
                <a:latin typeface="Montserrat"/>
              </a:rPr>
              <a:t>Se habilitará video llamada para facilitar la participación de más organizaciones.</a:t>
            </a:r>
          </a:p>
          <a:p>
            <a:pPr algn="just">
              <a:lnSpc>
                <a:spcPct val="115000"/>
              </a:lnSpc>
              <a:spcAft>
                <a:spcPts val="800"/>
              </a:spcAft>
            </a:pPr>
            <a:r>
              <a:rPr lang="es-SV" sz="3099" dirty="0">
                <a:solidFill>
                  <a:srgbClr val="2D262A"/>
                </a:solidFill>
                <a:latin typeface="Montserrat"/>
              </a:rPr>
              <a:t>En el caso de la elección de los representantes del sector de Personas afectadas por TB, la elección será únicamente de manera presencial. Se solicitará para la convocatoria apoyo al programa de TB para garantizar representatividad de las 5 regiones de salud. </a:t>
            </a:r>
          </a:p>
        </p:txBody>
      </p:sp>
    </p:spTree>
    <p:extLst>
      <p:ext uri="{BB962C8B-B14F-4D97-AF65-F5344CB8AC3E}">
        <p14:creationId xmlns:p14="http://schemas.microsoft.com/office/powerpoint/2010/main" val="2228729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A33A5-34E0-6729-5AB6-B4CECB473C6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B275AE7-4607-C704-FEB7-F42CDB6A5050}"/>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4" name="TextBox 4">
            <a:extLst>
              <a:ext uri="{FF2B5EF4-FFF2-40B4-BE49-F238E27FC236}">
                <a16:creationId xmlns:a16="http://schemas.microsoft.com/office/drawing/2014/main" id="{D9131D4A-5FD0-16B6-439F-DDF8E39DB1DD}"/>
              </a:ext>
            </a:extLst>
          </p:cNvPr>
          <p:cNvSpPr txBox="1"/>
          <p:nvPr/>
        </p:nvSpPr>
        <p:spPr>
          <a:xfrm>
            <a:off x="3124200" y="708645"/>
            <a:ext cx="13582256" cy="508152"/>
          </a:xfrm>
          <a:prstGeom prst="rect">
            <a:avLst/>
          </a:prstGeom>
        </p:spPr>
        <p:txBody>
          <a:bodyPr wrap="square"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Votación y Elección:</a:t>
            </a:r>
            <a:endParaRPr lang="en-US" sz="4200" b="1" dirty="0">
              <a:solidFill>
                <a:srgbClr val="1211CA"/>
              </a:solidFill>
              <a:latin typeface="Montserrat Ultra-Bold"/>
              <a:ea typeface="Montserrat Ultra-Bold"/>
              <a:cs typeface="Montserrat Ultra-Bold"/>
              <a:sym typeface="Montserrat Ultra-Bold"/>
            </a:endParaRPr>
          </a:p>
        </p:txBody>
      </p:sp>
      <p:sp>
        <p:nvSpPr>
          <p:cNvPr id="6" name="CuadroTexto 5">
            <a:extLst>
              <a:ext uri="{FF2B5EF4-FFF2-40B4-BE49-F238E27FC236}">
                <a16:creationId xmlns:a16="http://schemas.microsoft.com/office/drawing/2014/main" id="{F00BF6B5-1DA9-E9C0-6E7C-7F6713371E7F}"/>
              </a:ext>
            </a:extLst>
          </p:cNvPr>
          <p:cNvSpPr txBox="1"/>
          <p:nvPr/>
        </p:nvSpPr>
        <p:spPr>
          <a:xfrm>
            <a:off x="685800" y="1821256"/>
            <a:ext cx="18459056" cy="3524811"/>
          </a:xfrm>
          <a:prstGeom prst="rect">
            <a:avLst/>
          </a:prstGeom>
          <a:noFill/>
        </p:spPr>
        <p:txBody>
          <a:bodyPr wrap="square">
            <a:spAutoFit/>
          </a:bodyPr>
          <a:lstStyle/>
          <a:p>
            <a:pPr algn="just">
              <a:lnSpc>
                <a:spcPct val="115000"/>
              </a:lnSpc>
              <a:spcAft>
                <a:spcPts val="800"/>
              </a:spcAft>
              <a:buNone/>
            </a:pPr>
            <a:r>
              <a:rPr lang="es-SV"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SV"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s-MX" sz="3099" dirty="0">
                <a:solidFill>
                  <a:srgbClr val="2D262A"/>
                </a:solidFill>
                <a:latin typeface="Montserrat"/>
              </a:rPr>
              <a:t>Cada organización cuenta con un voto único.</a:t>
            </a:r>
          </a:p>
          <a:p>
            <a:pPr marL="342900" lvl="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En caso de empate, se repetirá la votación.</a:t>
            </a:r>
          </a:p>
          <a:p>
            <a:pPr marL="342900" lvl="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La votación es por mayoría simple.</a:t>
            </a:r>
          </a:p>
          <a:p>
            <a:pPr lvl="0" algn="just">
              <a:lnSpc>
                <a:spcPct val="115000"/>
              </a:lnSpc>
              <a:spcAft>
                <a:spcPts val="800"/>
              </a:spcAft>
            </a:pPr>
            <a:endParaRPr lang="es-SV" sz="3099" dirty="0">
              <a:solidFill>
                <a:srgbClr val="2D262A"/>
              </a:solidFill>
              <a:latin typeface="Montserrat"/>
            </a:endParaRPr>
          </a:p>
          <a:p>
            <a:pPr>
              <a:lnSpc>
                <a:spcPct val="115000"/>
              </a:lnSpc>
              <a:spcAft>
                <a:spcPts val="800"/>
              </a:spcAft>
              <a:buNone/>
            </a:pPr>
            <a:r>
              <a:rPr lang="es-SV" sz="3099" dirty="0">
                <a:solidFill>
                  <a:srgbClr val="2D262A"/>
                </a:solidFill>
                <a:latin typeface="Montserrat"/>
              </a:rPr>
              <a:t> </a:t>
            </a:r>
          </a:p>
        </p:txBody>
      </p:sp>
      <p:sp>
        <p:nvSpPr>
          <p:cNvPr id="3" name="TextBox 4">
            <a:extLst>
              <a:ext uri="{FF2B5EF4-FFF2-40B4-BE49-F238E27FC236}">
                <a16:creationId xmlns:a16="http://schemas.microsoft.com/office/drawing/2014/main" id="{D12BA178-0538-7B46-9CB0-A7F3E11E547F}"/>
              </a:ext>
            </a:extLst>
          </p:cNvPr>
          <p:cNvSpPr txBox="1"/>
          <p:nvPr/>
        </p:nvSpPr>
        <p:spPr>
          <a:xfrm>
            <a:off x="2352872" y="4440915"/>
            <a:ext cx="13582256" cy="508152"/>
          </a:xfrm>
          <a:prstGeom prst="rect">
            <a:avLst/>
          </a:prstGeom>
        </p:spPr>
        <p:txBody>
          <a:bodyPr wrap="square" lIns="0" tIns="0" rIns="0" bIns="0" rtlCol="0" anchor="t">
            <a:spAutoFit/>
          </a:bodyPr>
          <a:lstStyle/>
          <a:p>
            <a:pPr algn="ctr">
              <a:lnSpc>
                <a:spcPts val="3947"/>
              </a:lnSpc>
            </a:pPr>
            <a:r>
              <a:rPr lang="es-MX" sz="4200" b="1" dirty="0">
                <a:solidFill>
                  <a:srgbClr val="1211CA"/>
                </a:solidFill>
                <a:latin typeface="Montserrat Ultra-Bold"/>
                <a:ea typeface="Montserrat Ultra-Bold"/>
                <a:cs typeface="Montserrat Ultra-Bold"/>
                <a:sym typeface="Montserrat Ultra-Bold"/>
              </a:rPr>
              <a:t>Proceso de Votación y Elección:</a:t>
            </a:r>
            <a:endParaRPr lang="en-US" sz="4200" b="1" dirty="0">
              <a:solidFill>
                <a:srgbClr val="1211CA"/>
              </a:solidFill>
              <a:latin typeface="Montserrat Ultra-Bold"/>
              <a:ea typeface="Montserrat Ultra-Bold"/>
              <a:cs typeface="Montserrat Ultra-Bold"/>
              <a:sym typeface="Montserrat Ultra-Bold"/>
            </a:endParaRPr>
          </a:p>
        </p:txBody>
      </p:sp>
      <p:sp>
        <p:nvSpPr>
          <p:cNvPr id="5" name="CuadroTexto 4">
            <a:extLst>
              <a:ext uri="{FF2B5EF4-FFF2-40B4-BE49-F238E27FC236}">
                <a16:creationId xmlns:a16="http://schemas.microsoft.com/office/drawing/2014/main" id="{5E5EDB8F-FFF0-26A2-B9C9-2D33F02DAF84}"/>
              </a:ext>
            </a:extLst>
          </p:cNvPr>
          <p:cNvSpPr txBox="1"/>
          <p:nvPr/>
        </p:nvSpPr>
        <p:spPr>
          <a:xfrm>
            <a:off x="687238" y="5210016"/>
            <a:ext cx="18459056" cy="3524811"/>
          </a:xfrm>
          <a:prstGeom prst="rect">
            <a:avLst/>
          </a:prstGeom>
          <a:noFill/>
        </p:spPr>
        <p:txBody>
          <a:bodyPr wrap="square">
            <a:spAutoFit/>
          </a:bodyPr>
          <a:lstStyle/>
          <a:p>
            <a:pPr algn="just">
              <a:lnSpc>
                <a:spcPct val="115000"/>
              </a:lnSpc>
              <a:spcAft>
                <a:spcPts val="800"/>
              </a:spcAft>
              <a:buNone/>
            </a:pPr>
            <a:r>
              <a:rPr lang="es-SV"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SV"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s-MX" sz="3099" dirty="0">
                <a:solidFill>
                  <a:srgbClr val="2D262A"/>
                </a:solidFill>
                <a:latin typeface="Montserrat"/>
              </a:rPr>
              <a:t>Correos internos a los miembros</a:t>
            </a:r>
          </a:p>
          <a:p>
            <a:pPr marL="342900" lvl="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Página web MCP-ES</a:t>
            </a:r>
          </a:p>
          <a:p>
            <a:pPr marL="342900" lvl="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Redes sociales </a:t>
            </a:r>
          </a:p>
          <a:p>
            <a:pPr lvl="0" algn="just">
              <a:lnSpc>
                <a:spcPct val="115000"/>
              </a:lnSpc>
              <a:spcAft>
                <a:spcPts val="800"/>
              </a:spcAft>
            </a:pPr>
            <a:endParaRPr lang="es-SV" sz="3099" dirty="0">
              <a:solidFill>
                <a:srgbClr val="2D262A"/>
              </a:solidFill>
              <a:latin typeface="Montserrat"/>
            </a:endParaRPr>
          </a:p>
          <a:p>
            <a:pPr>
              <a:lnSpc>
                <a:spcPct val="115000"/>
              </a:lnSpc>
              <a:spcAft>
                <a:spcPts val="800"/>
              </a:spcAft>
              <a:buNone/>
            </a:pPr>
            <a:r>
              <a:rPr lang="es-SV" sz="3099" dirty="0">
                <a:solidFill>
                  <a:srgbClr val="2D262A"/>
                </a:solidFill>
                <a:latin typeface="Montserrat"/>
              </a:rPr>
              <a:t> </a:t>
            </a:r>
          </a:p>
        </p:txBody>
      </p:sp>
    </p:spTree>
    <p:extLst>
      <p:ext uri="{BB962C8B-B14F-4D97-AF65-F5344CB8AC3E}">
        <p14:creationId xmlns:p14="http://schemas.microsoft.com/office/powerpoint/2010/main" val="941005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p:cNvSpPr txBox="1"/>
          <p:nvPr/>
        </p:nvSpPr>
        <p:spPr>
          <a:xfrm>
            <a:off x="2286000" y="1832461"/>
            <a:ext cx="15392400" cy="2008563"/>
          </a:xfrm>
          <a:prstGeom prst="rect">
            <a:avLst/>
          </a:prstGeom>
        </p:spPr>
        <p:txBody>
          <a:bodyPr wrap="square" lIns="0" tIns="0" rIns="0" bIns="0" rtlCol="0" anchor="t">
            <a:spAutoFit/>
          </a:bodyPr>
          <a:lstStyle/>
          <a:p>
            <a:pPr algn="ctr">
              <a:lnSpc>
                <a:spcPts val="3947"/>
              </a:lnSpc>
            </a:pPr>
            <a:r>
              <a:rPr lang="en-US" sz="4200" b="1" dirty="0">
                <a:solidFill>
                  <a:srgbClr val="1211CA"/>
                </a:solidFill>
                <a:latin typeface="Montserrat Ultra-Bold"/>
                <a:ea typeface="Montserrat Ultra-Bold"/>
                <a:cs typeface="Montserrat Ultra-Bold"/>
                <a:sym typeface="Montserrat Ultra-Bold"/>
              </a:rPr>
              <a:t>Parte 2: Para los </a:t>
            </a:r>
            <a:r>
              <a:rPr lang="en-US" sz="4200" b="1" dirty="0" err="1">
                <a:solidFill>
                  <a:srgbClr val="1211CA"/>
                </a:solidFill>
                <a:latin typeface="Montserrat Ultra-Bold"/>
                <a:ea typeface="Montserrat Ultra-Bold"/>
                <a:cs typeface="Montserrat Ultra-Bold"/>
                <a:sym typeface="Montserrat Ultra-Bold"/>
              </a:rPr>
              <a:t>Interesados</a:t>
            </a:r>
            <a:endParaRPr lang="en-US" sz="4200" b="1" dirty="0">
              <a:solidFill>
                <a:srgbClr val="1211CA"/>
              </a:solidFill>
              <a:latin typeface="Montserrat Ultra-Bold"/>
              <a:ea typeface="Montserrat Ultra-Bold"/>
              <a:cs typeface="Montserrat Ultra-Bold"/>
              <a:sym typeface="Montserrat Ultra-Bold"/>
            </a:endParaRPr>
          </a:p>
          <a:p>
            <a:pPr algn="ctr">
              <a:lnSpc>
                <a:spcPts val="3947"/>
              </a:lnSpc>
            </a:pPr>
            <a:r>
              <a:rPr lang="en-US" sz="4200" b="1"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C85B5C48-94BE-4623-7EA1-5C526A744D50}"/>
              </a:ext>
            </a:extLst>
          </p:cNvPr>
          <p:cNvSpPr txBox="1"/>
          <p:nvPr/>
        </p:nvSpPr>
        <p:spPr>
          <a:xfrm>
            <a:off x="330202" y="4217598"/>
            <a:ext cx="18287999" cy="3549561"/>
          </a:xfrm>
          <a:prstGeom prst="rect">
            <a:avLst/>
          </a:prstGeom>
          <a:noFill/>
        </p:spPr>
        <p:txBody>
          <a:bodyPr wrap="square">
            <a:spAutoFit/>
          </a:bodyPr>
          <a:lstStyle/>
          <a:p>
            <a:pPr algn="just">
              <a:lnSpc>
                <a:spcPct val="115000"/>
              </a:lnSpc>
              <a:spcAft>
                <a:spcPts val="800"/>
              </a:spcAft>
            </a:pPr>
            <a:r>
              <a:rPr lang="es-MX" sz="3099" b="1" dirty="0">
                <a:solidFill>
                  <a:srgbClr val="2D262A"/>
                </a:solidFill>
                <a:latin typeface="Montserrat"/>
              </a:rPr>
              <a:t>ANTECEDENTES:</a:t>
            </a:r>
          </a:p>
          <a:p>
            <a:pPr marL="342900" indent="-342900" algn="just">
              <a:lnSpc>
                <a:spcPct val="115000"/>
              </a:lnSpc>
              <a:spcAft>
                <a:spcPts val="800"/>
              </a:spcAft>
              <a:buFont typeface="Symbol" panose="05050102010706020507" pitchFamily="18" charset="2"/>
              <a:buChar char=""/>
            </a:pPr>
            <a:endParaRPr lang="es-MX" sz="3099" dirty="0">
              <a:solidFill>
                <a:srgbClr val="2D262A"/>
              </a:solidFill>
              <a:latin typeface="Montserrat"/>
            </a:endParaRPr>
          </a:p>
          <a:p>
            <a:pPr algn="just">
              <a:lnSpc>
                <a:spcPct val="115000"/>
              </a:lnSpc>
              <a:spcAft>
                <a:spcPts val="800"/>
              </a:spcAft>
            </a:pPr>
            <a:r>
              <a:rPr lang="es-MX" sz="3099" dirty="0">
                <a:solidFill>
                  <a:srgbClr val="2D262A"/>
                </a:solidFill>
                <a:latin typeface="Montserrat"/>
              </a:rPr>
              <a:t>El MCP-ES, es un organismo multisectorial que coordina y supervisa la implementación de subvenciones en El Salvador para combatir el VIH, tuberculosis y malaria. actúa como un ente de coordinación y enlace entre el Fondo Mundial, los Receptores Principales (</a:t>
            </a:r>
            <a:r>
              <a:rPr lang="es-MX" sz="3099" dirty="0" err="1">
                <a:solidFill>
                  <a:srgbClr val="2D262A"/>
                </a:solidFill>
                <a:latin typeface="Montserrat"/>
              </a:rPr>
              <a:t>RPs</a:t>
            </a:r>
            <a:r>
              <a:rPr lang="es-MX" sz="3099" dirty="0">
                <a:solidFill>
                  <a:srgbClr val="2D262A"/>
                </a:solidFill>
                <a:latin typeface="Montserrat"/>
              </a:rPr>
              <a:t>) y otros actores clave de la sociedad civil y el sector privado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32E46-25B9-2EC5-D18A-4F0E5A78FD4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973D793-146E-7E7A-BC8A-A99A29C27AA5}"/>
              </a:ext>
            </a:extLst>
          </p:cNvPr>
          <p:cNvSpPr/>
          <p:nvPr/>
        </p:nvSpPr>
        <p:spPr>
          <a:xfrm>
            <a:off x="346017" y="336806"/>
            <a:ext cx="3271369" cy="1119081"/>
          </a:xfrm>
          <a:custGeom>
            <a:avLst/>
            <a:gdLst/>
            <a:ahLst/>
            <a:cxnLst/>
            <a:rect l="l" t="t" r="r" b="b"/>
            <a:pathLst>
              <a:path w="3271369" h="1119081">
                <a:moveTo>
                  <a:pt x="0" y="0"/>
                </a:moveTo>
                <a:lnTo>
                  <a:pt x="3271369" y="0"/>
                </a:lnTo>
                <a:lnTo>
                  <a:pt x="3271369" y="1119081"/>
                </a:lnTo>
                <a:lnTo>
                  <a:pt x="0" y="1119081"/>
                </a:lnTo>
                <a:lnTo>
                  <a:pt x="0" y="0"/>
                </a:lnTo>
                <a:close/>
              </a:path>
            </a:pathLst>
          </a:custGeom>
          <a:blipFill>
            <a:blip r:embed="rId2"/>
            <a:stretch>
              <a:fillRect/>
            </a:stretch>
          </a:blipFill>
        </p:spPr>
        <p:txBody>
          <a:bodyPr/>
          <a:lstStyle/>
          <a:p>
            <a:endParaRPr lang="es-SV"/>
          </a:p>
        </p:txBody>
      </p:sp>
      <p:sp>
        <p:nvSpPr>
          <p:cNvPr id="5" name="TextBox 5">
            <a:extLst>
              <a:ext uri="{FF2B5EF4-FFF2-40B4-BE49-F238E27FC236}">
                <a16:creationId xmlns:a16="http://schemas.microsoft.com/office/drawing/2014/main" id="{E43FCA2F-743E-4D82-1C4D-3867293DED30}"/>
              </a:ext>
            </a:extLst>
          </p:cNvPr>
          <p:cNvSpPr txBox="1"/>
          <p:nvPr/>
        </p:nvSpPr>
        <p:spPr>
          <a:xfrm>
            <a:off x="1676400" y="1872800"/>
            <a:ext cx="15316200" cy="2008563"/>
          </a:xfrm>
          <a:prstGeom prst="rect">
            <a:avLst/>
          </a:prstGeom>
        </p:spPr>
        <p:txBody>
          <a:bodyPr wrap="square" lIns="0" tIns="0" rIns="0" bIns="0" rtlCol="0" anchor="t">
            <a:spAutoFit/>
          </a:bodyPr>
          <a:lstStyle/>
          <a:p>
            <a:pPr algn="ctr">
              <a:lnSpc>
                <a:spcPts val="3947"/>
              </a:lnSpc>
            </a:pPr>
            <a:r>
              <a:rPr lang="es-SV" sz="4200" b="1" noProof="0" dirty="0">
                <a:solidFill>
                  <a:srgbClr val="1211CA"/>
                </a:solidFill>
                <a:latin typeface="Montserrat Ultra-Bold"/>
                <a:ea typeface="Montserrat Ultra-Bold"/>
                <a:cs typeface="Montserrat Ultra-Bold"/>
                <a:sym typeface="Montserrat Ultra-Bold"/>
              </a:rPr>
              <a:t>Parte 2: Para los Interesados</a:t>
            </a:r>
          </a:p>
          <a:p>
            <a:pPr algn="ctr">
              <a:lnSpc>
                <a:spcPts val="3947"/>
              </a:lnSpc>
            </a:pPr>
            <a:r>
              <a:rPr lang="es-SV" sz="4200" b="1" noProof="0" dirty="0">
                <a:solidFill>
                  <a:srgbClr val="1211CA"/>
                </a:solidFill>
                <a:latin typeface="Montserrat Ultra-Bold"/>
                <a:ea typeface="Montserrat Ultra-Bold"/>
                <a:cs typeface="Montserrat Ultra-Bold"/>
                <a:sym typeface="Montserrat Ultra-Bold"/>
              </a:rPr>
              <a:t>TDR PARA PROCESO DE SELECCIÓN DE REPRESENTANTES DE SOCIEDAD CIVIL</a:t>
            </a:r>
          </a:p>
          <a:p>
            <a:pPr algn="ctr">
              <a:lnSpc>
                <a:spcPts val="3947"/>
              </a:lnSpc>
            </a:pPr>
            <a:endParaRPr lang="en-US" sz="4200" b="1" dirty="0">
              <a:solidFill>
                <a:srgbClr val="1211CA"/>
              </a:solidFill>
              <a:latin typeface="Montserrat Ultra-Bold"/>
              <a:ea typeface="Montserrat Ultra-Bold"/>
              <a:cs typeface="Montserrat Ultra-Bold"/>
              <a:sym typeface="Montserrat Ultra-Bold"/>
            </a:endParaRPr>
          </a:p>
        </p:txBody>
      </p:sp>
      <p:sp>
        <p:nvSpPr>
          <p:cNvPr id="7" name="CuadroTexto 6">
            <a:extLst>
              <a:ext uri="{FF2B5EF4-FFF2-40B4-BE49-F238E27FC236}">
                <a16:creationId xmlns:a16="http://schemas.microsoft.com/office/drawing/2014/main" id="{667FC302-FE14-3F0E-FED9-990267BB6F49}"/>
              </a:ext>
            </a:extLst>
          </p:cNvPr>
          <p:cNvSpPr txBox="1"/>
          <p:nvPr/>
        </p:nvSpPr>
        <p:spPr>
          <a:xfrm>
            <a:off x="5752" y="4381500"/>
            <a:ext cx="18287999" cy="4749121"/>
          </a:xfrm>
          <a:prstGeom prst="rect">
            <a:avLst/>
          </a:prstGeom>
          <a:noFill/>
        </p:spPr>
        <p:txBody>
          <a:bodyPr wrap="square">
            <a:spAutoFit/>
          </a:bodyPr>
          <a:lstStyle/>
          <a:p>
            <a:pPr algn="just">
              <a:lnSpc>
                <a:spcPct val="115000"/>
              </a:lnSpc>
              <a:spcAft>
                <a:spcPts val="800"/>
              </a:spcAft>
            </a:pPr>
            <a:r>
              <a:rPr lang="es-MX" sz="3099" b="1" dirty="0">
                <a:solidFill>
                  <a:srgbClr val="2D262A"/>
                </a:solidFill>
                <a:latin typeface="Montserrat"/>
              </a:rPr>
              <a:t>Objetivo:</a:t>
            </a:r>
          </a:p>
          <a:p>
            <a:pPr marL="34290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Contribuir a mejorar la salud de la población salvadoreña a través de la disminución del impacto del VIH-sida, la tuberculosis y la malaria.</a:t>
            </a:r>
          </a:p>
          <a:p>
            <a:pPr marL="34290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Apoyar la incorporación de nuevas estrategias que puedan ser financiadas por el Fondo Mundial u otras instancias financiadoras en estos temas.</a:t>
            </a:r>
          </a:p>
          <a:p>
            <a:pPr marL="342900" indent="-342900" algn="just">
              <a:lnSpc>
                <a:spcPct val="115000"/>
              </a:lnSpc>
              <a:spcAft>
                <a:spcPts val="800"/>
              </a:spcAft>
              <a:buFont typeface="Symbol" panose="05050102010706020507" pitchFamily="18" charset="2"/>
              <a:buChar char=""/>
            </a:pPr>
            <a:r>
              <a:rPr lang="es-MX" sz="3099" dirty="0">
                <a:solidFill>
                  <a:srgbClr val="2D262A"/>
                </a:solidFill>
                <a:latin typeface="Montserrat"/>
              </a:rPr>
              <a:t>Garantizar la ejecución efectiva y transparente de los recursos asignados a los programas de país y regionales financiados por el Fondo Mundial u otras instancias financiadoras en los temas que hubieran sido gestionados a través del MCP-ES.</a:t>
            </a:r>
          </a:p>
        </p:txBody>
      </p:sp>
    </p:spTree>
    <p:extLst>
      <p:ext uri="{BB962C8B-B14F-4D97-AF65-F5344CB8AC3E}">
        <p14:creationId xmlns:p14="http://schemas.microsoft.com/office/powerpoint/2010/main" val="3155535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1907</Words>
  <Application>Microsoft Office PowerPoint</Application>
  <PresentationFormat>Personalizado</PresentationFormat>
  <Paragraphs>172</Paragraphs>
  <Slides>24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24</vt:i4>
      </vt:variant>
    </vt:vector>
  </HeadingPairs>
  <TitlesOfParts>
    <vt:vector size="33" baseType="lpstr">
      <vt:lpstr>Symbol</vt:lpstr>
      <vt:lpstr>Montserrat Ultra-Bold</vt:lpstr>
      <vt:lpstr>Times New Roman</vt:lpstr>
      <vt:lpstr>Arial</vt:lpstr>
      <vt:lpstr>Montserrat Medium</vt:lpstr>
      <vt:lpstr>Calibri</vt:lpstr>
      <vt:lpstr>Aptos</vt:lpstr>
      <vt:lpstr>Montserrat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and White Project Proposal - Presentation</dc:title>
  <dc:creator>María Eugenia Ochoa Valencia</dc:creator>
  <cp:lastModifiedBy>Administración y Comunicaciones MCP</cp:lastModifiedBy>
  <cp:revision>6</cp:revision>
  <dcterms:created xsi:type="dcterms:W3CDTF">2006-08-16T00:00:00Z</dcterms:created>
  <dcterms:modified xsi:type="dcterms:W3CDTF">2025-03-19T21:01:33Z</dcterms:modified>
  <dc:identifier>DAGiMqATvxo</dc:identifier>
</cp:coreProperties>
</file>