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99" r:id="rId6"/>
    <p:sldId id="258" r:id="rId7"/>
    <p:sldId id="305" r:id="rId8"/>
    <p:sldId id="304" r:id="rId9"/>
    <p:sldId id="302" r:id="rId10"/>
    <p:sldId id="308" r:id="rId11"/>
    <p:sldId id="315" r:id="rId12"/>
    <p:sldId id="311" r:id="rId13"/>
    <p:sldId id="262" r:id="rId14"/>
    <p:sldId id="289" r:id="rId15"/>
    <p:sldId id="286" r:id="rId16"/>
    <p:sldId id="307" r:id="rId17"/>
    <p:sldId id="309" r:id="rId18"/>
    <p:sldId id="310" r:id="rId19"/>
    <p:sldId id="312" r:id="rId20"/>
    <p:sldId id="288" r:id="rId21"/>
    <p:sldId id="306" r:id="rId22"/>
    <p:sldId id="292" r:id="rId23"/>
    <p:sldId id="313" r:id="rId24"/>
    <p:sldId id="314" r:id="rId25"/>
    <p:sldId id="303" r:id="rId2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9B5769-1A69-4006-A00F-5E11DD11A0FA}" v="1163" dt="2024-11-27T18:54:21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13" autoAdjust="0"/>
  </p:normalViewPr>
  <p:slideViewPr>
    <p:cSldViewPr snapToGrid="0">
      <p:cViewPr varScale="1">
        <p:scale>
          <a:sx n="83" d="100"/>
          <a:sy n="83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C682F-0A93-41B6-93CE-B606603E412A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SV"/>
        </a:p>
      </dgm:t>
    </dgm:pt>
    <dgm:pt modelId="{E34BC0A9-A51F-4E95-B870-A40E2801FD9F}">
      <dgm:prSet phldrT="[Texto]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El ME se centra en el "gran marco" de la ejecución de subvenciones, </a:t>
          </a:r>
          <a:r>
            <a:rPr lang="es-ES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teniendo en cuenta el interés nacional y las necesidades globales de financiamiento </a:t>
          </a:r>
          <a:r>
            <a: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para la respuesta nacional a las tres enfermedades. </a:t>
          </a:r>
        </a:p>
      </dgm:t>
    </dgm:pt>
    <dgm:pt modelId="{0816E3EF-D8C5-4693-887D-12581D0CE0AB}" type="parTrans" cxnId="{8C8FA385-F075-48B6-84C3-00A374B61F31}">
      <dgm:prSet/>
      <dgm:spPr/>
      <dgm:t>
        <a:bodyPr/>
        <a:lstStyle/>
        <a:p>
          <a:endParaRPr lang="es-SV"/>
        </a:p>
      </dgm:t>
    </dgm:pt>
    <dgm:pt modelId="{09137F3A-B809-4A46-9750-6F21C94054D3}" type="sibTrans" cxnId="{8C8FA385-F075-48B6-84C3-00A374B61F31}">
      <dgm:prSet/>
      <dgm:spPr/>
      <dgm:t>
        <a:bodyPr/>
        <a:lstStyle/>
        <a:p>
          <a:endParaRPr lang="es-SV"/>
        </a:p>
      </dgm:t>
    </dgm:pt>
    <dgm:pt modelId="{522135A8-30EF-48FD-9091-4FF711FF1D2D}">
      <dgm:prSet/>
      <dgm:spPr>
        <a:solidFill>
          <a:schemeClr val="bg1"/>
        </a:solidFill>
      </dgm:spPr>
      <dgm:t>
        <a:bodyPr/>
        <a:lstStyle/>
        <a:p>
          <a:r>
            <a: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El Monitoreo constante del Receptor Principal (RP), en su tarea de monitoreo y evaluación, </a:t>
          </a:r>
          <a:r>
            <a:rPr lang="es-ES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 centra en los detalles de cada una de las actividades</a:t>
          </a:r>
          <a:r>
            <a: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procurando dar seguimiento al cumplimiento de estas, en el logro de las metas programáticas y financieras de la subvención y en el desempeño de los subreceptores (SR). </a:t>
          </a:r>
        </a:p>
      </dgm:t>
    </dgm:pt>
    <dgm:pt modelId="{4946D8AD-92BF-444A-87E1-829097CC126B}" type="parTrans" cxnId="{80D79685-E033-4DE0-8068-2D51C7B1D5B2}">
      <dgm:prSet/>
      <dgm:spPr/>
      <dgm:t>
        <a:bodyPr/>
        <a:lstStyle/>
        <a:p>
          <a:endParaRPr lang="es-SV"/>
        </a:p>
      </dgm:t>
    </dgm:pt>
    <dgm:pt modelId="{DA495545-9682-4156-99E6-F12E542657FB}" type="sibTrans" cxnId="{80D79685-E033-4DE0-8068-2D51C7B1D5B2}">
      <dgm:prSet/>
      <dgm:spPr/>
      <dgm:t>
        <a:bodyPr/>
        <a:lstStyle/>
        <a:p>
          <a:endParaRPr lang="es-SV"/>
        </a:p>
      </dgm:t>
    </dgm:pt>
    <dgm:pt modelId="{49220717-AF2A-45BB-8968-9887D53E37E5}">
      <dgm:prSet/>
      <dgm:spPr>
        <a:solidFill>
          <a:srgbClr val="FFFF00"/>
        </a:solidFill>
      </dgm:spPr>
      <dgm:t>
        <a:bodyPr/>
        <a:lstStyle/>
        <a:p>
          <a:r>
            <a: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Los controles del agente local del Fondo (ALF), observa la subvención desde el punto de vista del Fondo Mundial, </a:t>
          </a:r>
          <a:r>
            <a:rPr lang="es-ES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enfocándose en el cumplimiento de los aspectos, programáticos, financieros, </a:t>
          </a:r>
          <a:r>
            <a: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asegurando la transparencia, el buen manejo y la prevención del riesgo.</a:t>
          </a:r>
          <a:endParaRPr lang="es-SV" dirty="0"/>
        </a:p>
      </dgm:t>
    </dgm:pt>
    <dgm:pt modelId="{5C553686-85FA-45F2-AADA-98C00C36B291}" type="parTrans" cxnId="{1E9ED642-3F48-4D8F-B134-CD1D12448B5E}">
      <dgm:prSet/>
      <dgm:spPr/>
      <dgm:t>
        <a:bodyPr/>
        <a:lstStyle/>
        <a:p>
          <a:endParaRPr lang="es-SV"/>
        </a:p>
      </dgm:t>
    </dgm:pt>
    <dgm:pt modelId="{265A36CC-56F8-4D1A-997D-4B0FB3F9FDBE}" type="sibTrans" cxnId="{1E9ED642-3F48-4D8F-B134-CD1D12448B5E}">
      <dgm:prSet/>
      <dgm:spPr/>
      <dgm:t>
        <a:bodyPr/>
        <a:lstStyle/>
        <a:p>
          <a:endParaRPr lang="es-SV"/>
        </a:p>
      </dgm:t>
    </dgm:pt>
    <dgm:pt modelId="{6B533767-646C-4907-B4A9-3E78579A9AD3}" type="pres">
      <dgm:prSet presAssocID="{73EC682F-0A93-41B6-93CE-B606603E412A}" presName="diagram" presStyleCnt="0">
        <dgm:presLayoutVars>
          <dgm:dir/>
          <dgm:resizeHandles val="exact"/>
        </dgm:presLayoutVars>
      </dgm:prSet>
      <dgm:spPr/>
    </dgm:pt>
    <dgm:pt modelId="{295F8CC3-8EB1-41A5-8149-73591B06B698}" type="pres">
      <dgm:prSet presAssocID="{E34BC0A9-A51F-4E95-B870-A40E2801FD9F}" presName="node" presStyleLbl="node1" presStyleIdx="0" presStyleCnt="3">
        <dgm:presLayoutVars>
          <dgm:bulletEnabled val="1"/>
        </dgm:presLayoutVars>
      </dgm:prSet>
      <dgm:spPr/>
    </dgm:pt>
    <dgm:pt modelId="{F9ECCC0A-A96C-412F-AF9C-57DCA32877EC}" type="pres">
      <dgm:prSet presAssocID="{09137F3A-B809-4A46-9750-6F21C94054D3}" presName="sibTrans" presStyleCnt="0"/>
      <dgm:spPr/>
    </dgm:pt>
    <dgm:pt modelId="{2879F264-2BFB-45EC-A515-664D547B9FD4}" type="pres">
      <dgm:prSet presAssocID="{49220717-AF2A-45BB-8968-9887D53E37E5}" presName="node" presStyleLbl="node1" presStyleIdx="1" presStyleCnt="3">
        <dgm:presLayoutVars>
          <dgm:bulletEnabled val="1"/>
        </dgm:presLayoutVars>
      </dgm:prSet>
      <dgm:spPr/>
    </dgm:pt>
    <dgm:pt modelId="{1EF4270A-1721-4BF4-B7BB-AB7DC434FD7C}" type="pres">
      <dgm:prSet presAssocID="{265A36CC-56F8-4D1A-997D-4B0FB3F9FDBE}" presName="sibTrans" presStyleCnt="0"/>
      <dgm:spPr/>
    </dgm:pt>
    <dgm:pt modelId="{ABFA5132-6457-48FF-A250-72BCEE33D3F9}" type="pres">
      <dgm:prSet presAssocID="{522135A8-30EF-48FD-9091-4FF711FF1D2D}" presName="node" presStyleLbl="node1" presStyleIdx="2" presStyleCnt="3">
        <dgm:presLayoutVars>
          <dgm:bulletEnabled val="1"/>
        </dgm:presLayoutVars>
      </dgm:prSet>
      <dgm:spPr/>
    </dgm:pt>
  </dgm:ptLst>
  <dgm:cxnLst>
    <dgm:cxn modelId="{38F89C15-B6B6-408B-9AB6-B7B778ECA5D4}" type="presOf" srcId="{E34BC0A9-A51F-4E95-B870-A40E2801FD9F}" destId="{295F8CC3-8EB1-41A5-8149-73591B06B698}" srcOrd="0" destOrd="0" presId="urn:microsoft.com/office/officeart/2005/8/layout/default"/>
    <dgm:cxn modelId="{1E9ED642-3F48-4D8F-B134-CD1D12448B5E}" srcId="{73EC682F-0A93-41B6-93CE-B606603E412A}" destId="{49220717-AF2A-45BB-8968-9887D53E37E5}" srcOrd="1" destOrd="0" parTransId="{5C553686-85FA-45F2-AADA-98C00C36B291}" sibTransId="{265A36CC-56F8-4D1A-997D-4B0FB3F9FDBE}"/>
    <dgm:cxn modelId="{6CB8A443-F1FF-4155-9B74-3488C52D1EA2}" type="presOf" srcId="{49220717-AF2A-45BB-8968-9887D53E37E5}" destId="{2879F264-2BFB-45EC-A515-664D547B9FD4}" srcOrd="0" destOrd="0" presId="urn:microsoft.com/office/officeart/2005/8/layout/default"/>
    <dgm:cxn modelId="{80D79685-E033-4DE0-8068-2D51C7B1D5B2}" srcId="{73EC682F-0A93-41B6-93CE-B606603E412A}" destId="{522135A8-30EF-48FD-9091-4FF711FF1D2D}" srcOrd="2" destOrd="0" parTransId="{4946D8AD-92BF-444A-87E1-829097CC126B}" sibTransId="{DA495545-9682-4156-99E6-F12E542657FB}"/>
    <dgm:cxn modelId="{8C8FA385-F075-48B6-84C3-00A374B61F31}" srcId="{73EC682F-0A93-41B6-93CE-B606603E412A}" destId="{E34BC0A9-A51F-4E95-B870-A40E2801FD9F}" srcOrd="0" destOrd="0" parTransId="{0816E3EF-D8C5-4693-887D-12581D0CE0AB}" sibTransId="{09137F3A-B809-4A46-9750-6F21C94054D3}"/>
    <dgm:cxn modelId="{AFB72ABE-1FF8-4744-83B2-A4B8F2DA5CCB}" type="presOf" srcId="{73EC682F-0A93-41B6-93CE-B606603E412A}" destId="{6B533767-646C-4907-B4A9-3E78579A9AD3}" srcOrd="0" destOrd="0" presId="urn:microsoft.com/office/officeart/2005/8/layout/default"/>
    <dgm:cxn modelId="{A9AF15F8-A5F3-4A3F-9F39-6FFA9B4267A3}" type="presOf" srcId="{522135A8-30EF-48FD-9091-4FF711FF1D2D}" destId="{ABFA5132-6457-48FF-A250-72BCEE33D3F9}" srcOrd="0" destOrd="0" presId="urn:microsoft.com/office/officeart/2005/8/layout/default"/>
    <dgm:cxn modelId="{741A65C9-3036-404A-A0DD-E4A70CB79F78}" type="presParOf" srcId="{6B533767-646C-4907-B4A9-3E78579A9AD3}" destId="{295F8CC3-8EB1-41A5-8149-73591B06B698}" srcOrd="0" destOrd="0" presId="urn:microsoft.com/office/officeart/2005/8/layout/default"/>
    <dgm:cxn modelId="{D6B95D19-4992-473F-90A0-095130BDCBDC}" type="presParOf" srcId="{6B533767-646C-4907-B4A9-3E78579A9AD3}" destId="{F9ECCC0A-A96C-412F-AF9C-57DCA32877EC}" srcOrd="1" destOrd="0" presId="urn:microsoft.com/office/officeart/2005/8/layout/default"/>
    <dgm:cxn modelId="{209786A5-70C9-40A6-B871-5535D70E1D07}" type="presParOf" srcId="{6B533767-646C-4907-B4A9-3E78579A9AD3}" destId="{2879F264-2BFB-45EC-A515-664D547B9FD4}" srcOrd="2" destOrd="0" presId="urn:microsoft.com/office/officeart/2005/8/layout/default"/>
    <dgm:cxn modelId="{935CEE75-5015-4F9B-9E47-E8EAA9291429}" type="presParOf" srcId="{6B533767-646C-4907-B4A9-3E78579A9AD3}" destId="{1EF4270A-1721-4BF4-B7BB-AB7DC434FD7C}" srcOrd="3" destOrd="0" presId="urn:microsoft.com/office/officeart/2005/8/layout/default"/>
    <dgm:cxn modelId="{AE4CF3BC-4EB5-4DD7-8A10-93443E6DC637}" type="presParOf" srcId="{6B533767-646C-4907-B4A9-3E78579A9AD3}" destId="{ABFA5132-6457-48FF-A250-72BCEE33D3F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E47E7D-A980-4FA6-ACDD-69B19DDD0406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2AFE2DE4-CE79-4D3A-A001-A937EEC87336}">
      <dgm:prSet phldrT="[Texto]" custT="1"/>
      <dgm:spPr/>
      <dgm:t>
        <a:bodyPr/>
        <a:lstStyle/>
        <a:p>
          <a:r>
            <a:rPr lang="es-SV" sz="2400" dirty="0"/>
            <a:t>Análisis financiero </a:t>
          </a:r>
        </a:p>
        <a:p>
          <a:r>
            <a:rPr lang="es-SV" sz="1600" dirty="0"/>
            <a:t>Uso adecuado y oportuno y eficaz del financiamiento</a:t>
          </a:r>
        </a:p>
      </dgm:t>
    </dgm:pt>
    <dgm:pt modelId="{CB5409AB-5421-4740-98DD-84238B77CCF8}" type="parTrans" cxnId="{AD5E963D-260F-4147-99C8-80E286D408F7}">
      <dgm:prSet/>
      <dgm:spPr/>
      <dgm:t>
        <a:bodyPr/>
        <a:lstStyle/>
        <a:p>
          <a:endParaRPr lang="es-SV" sz="2400"/>
        </a:p>
      </dgm:t>
    </dgm:pt>
    <dgm:pt modelId="{60017FF3-8476-4E30-AE72-1FC2B828B019}" type="sibTrans" cxnId="{AD5E963D-260F-4147-99C8-80E286D408F7}">
      <dgm:prSet custT="1"/>
      <dgm:spPr/>
      <dgm:t>
        <a:bodyPr/>
        <a:lstStyle/>
        <a:p>
          <a:endParaRPr lang="es-SV" sz="2000"/>
        </a:p>
      </dgm:t>
    </dgm:pt>
    <dgm:pt modelId="{927424DA-3BFB-4539-A397-F6EBFB6768CC}">
      <dgm:prSet phldrT="[Texto]" custT="1"/>
      <dgm:spPr/>
      <dgm:t>
        <a:bodyPr/>
        <a:lstStyle/>
        <a:p>
          <a:r>
            <a:rPr lang="es-SV" sz="2000" dirty="0"/>
            <a:t>Análisis programático</a:t>
          </a:r>
        </a:p>
        <a:p>
          <a:r>
            <a:rPr lang="es-SV" sz="1600" dirty="0"/>
            <a:t>Asegurar logro de objetivos programáticos, identificando áreas de bajo rendimiento y medidas correctivas.</a:t>
          </a:r>
        </a:p>
      </dgm:t>
    </dgm:pt>
    <dgm:pt modelId="{BCEEFD2E-821A-4E88-A66E-8662DD6848B1}" type="parTrans" cxnId="{88C1B2AE-CB1A-4E1E-BB3F-0466747C1427}">
      <dgm:prSet/>
      <dgm:spPr/>
      <dgm:t>
        <a:bodyPr/>
        <a:lstStyle/>
        <a:p>
          <a:endParaRPr lang="es-SV" sz="2400"/>
        </a:p>
      </dgm:t>
    </dgm:pt>
    <dgm:pt modelId="{8CE28351-969F-4C0B-8878-C9E04355CEB6}" type="sibTrans" cxnId="{88C1B2AE-CB1A-4E1E-BB3F-0466747C1427}">
      <dgm:prSet custT="1"/>
      <dgm:spPr/>
      <dgm:t>
        <a:bodyPr/>
        <a:lstStyle/>
        <a:p>
          <a:endParaRPr lang="es-SV" sz="2000"/>
        </a:p>
      </dgm:t>
    </dgm:pt>
    <dgm:pt modelId="{E2D129BC-3CD4-494C-8F88-B1FE530B901B}">
      <dgm:prSet phldrT="[Texto]" custT="1"/>
      <dgm:spPr/>
      <dgm:t>
        <a:bodyPr/>
        <a:lstStyle/>
        <a:p>
          <a:r>
            <a:rPr lang="es-SV" sz="2000" dirty="0"/>
            <a:t>Gestión de adquisiciones</a:t>
          </a:r>
        </a:p>
        <a:p>
          <a:endParaRPr lang="es-SV" sz="1400" dirty="0"/>
        </a:p>
        <a:p>
          <a:pPr>
            <a:buSzPts val="1000"/>
            <a:buFont typeface="Courier New" panose="02070309020205020404" pitchFamily="49" charset="0"/>
            <a:buChar char="o"/>
          </a:pPr>
          <a:r>
            <a:rPr lang="es-SV" sz="1400" dirty="0"/>
            <a:t>Gestión transparente y suministros, asegurando la calidad pertinente y  cumplimiento de la legislación nacional y las orientaciones del FM.</a:t>
          </a:r>
        </a:p>
        <a:p>
          <a:endParaRPr lang="es-SV" sz="1400" dirty="0"/>
        </a:p>
      </dgm:t>
    </dgm:pt>
    <dgm:pt modelId="{CFAAD886-9524-41E9-A00C-40A90D510352}" type="parTrans" cxnId="{999BAF81-3AF4-4489-93F3-0FCDDE9392B1}">
      <dgm:prSet/>
      <dgm:spPr/>
      <dgm:t>
        <a:bodyPr/>
        <a:lstStyle/>
        <a:p>
          <a:endParaRPr lang="es-SV" sz="2400"/>
        </a:p>
      </dgm:t>
    </dgm:pt>
    <dgm:pt modelId="{49AEED67-115C-4C5A-8062-949D46A9EAB2}" type="sibTrans" cxnId="{999BAF81-3AF4-4489-93F3-0FCDDE9392B1}">
      <dgm:prSet custT="1"/>
      <dgm:spPr/>
      <dgm:t>
        <a:bodyPr/>
        <a:lstStyle/>
        <a:p>
          <a:endParaRPr lang="es-SV" sz="2000"/>
        </a:p>
      </dgm:t>
    </dgm:pt>
    <dgm:pt modelId="{9F8D207A-66E6-4601-B21E-55DC471DA860}">
      <dgm:prSet custT="1"/>
      <dgm:spPr/>
      <dgm:t>
        <a:bodyPr/>
        <a:lstStyle/>
        <a:p>
          <a:r>
            <a:rPr lang="es-SV" sz="2000" b="1" dirty="0"/>
            <a:t>Gestión de adquisiciones</a:t>
          </a:r>
        </a:p>
        <a:p>
          <a:endParaRPr lang="es-SV" sz="1600" dirty="0"/>
        </a:p>
        <a:p>
          <a:pPr>
            <a:buSzPts val="1000"/>
            <a:buFont typeface="Courier New" panose="02070309020205020404" pitchFamily="49" charset="0"/>
            <a:buChar char="o"/>
          </a:pPr>
          <a:r>
            <a:rPr lang="es-SV" sz="1600" dirty="0"/>
            <a:t>Asegurar que las medidas de gestión clave requeridas por el fondo</a:t>
          </a:r>
        </a:p>
      </dgm:t>
    </dgm:pt>
    <dgm:pt modelId="{052E5BD2-F5A8-42F9-9C0C-70F1BBA77B09}" type="parTrans" cxnId="{92EFD630-A25D-45CE-BA37-B843C1965777}">
      <dgm:prSet/>
      <dgm:spPr/>
      <dgm:t>
        <a:bodyPr/>
        <a:lstStyle/>
        <a:p>
          <a:endParaRPr lang="es-SV" sz="2400"/>
        </a:p>
      </dgm:t>
    </dgm:pt>
    <dgm:pt modelId="{8B39DF48-CBF9-4BA7-8334-316B8BCD5845}" type="sibTrans" cxnId="{92EFD630-A25D-45CE-BA37-B843C1965777}">
      <dgm:prSet/>
      <dgm:spPr/>
      <dgm:t>
        <a:bodyPr/>
        <a:lstStyle/>
        <a:p>
          <a:endParaRPr lang="es-SV" sz="2400"/>
        </a:p>
      </dgm:t>
    </dgm:pt>
    <dgm:pt modelId="{494A27E2-E6B1-463A-BFCF-6F823D39FAA8}" type="pres">
      <dgm:prSet presAssocID="{EDE47E7D-A980-4FA6-ACDD-69B19DDD0406}" presName="Name0" presStyleCnt="0">
        <dgm:presLayoutVars>
          <dgm:dir/>
          <dgm:resizeHandles val="exact"/>
        </dgm:presLayoutVars>
      </dgm:prSet>
      <dgm:spPr/>
    </dgm:pt>
    <dgm:pt modelId="{45F2F875-9894-4A13-96CE-0DB4093095C1}" type="pres">
      <dgm:prSet presAssocID="{2AFE2DE4-CE79-4D3A-A001-A937EEC87336}" presName="node" presStyleLbl="node1" presStyleIdx="0" presStyleCnt="4">
        <dgm:presLayoutVars>
          <dgm:bulletEnabled val="1"/>
        </dgm:presLayoutVars>
      </dgm:prSet>
      <dgm:spPr/>
    </dgm:pt>
    <dgm:pt modelId="{09926D36-F581-46A8-BB3F-015DF8FF94E9}" type="pres">
      <dgm:prSet presAssocID="{60017FF3-8476-4E30-AE72-1FC2B828B019}" presName="sibTrans" presStyleLbl="sibTrans2D1" presStyleIdx="0" presStyleCnt="3"/>
      <dgm:spPr/>
    </dgm:pt>
    <dgm:pt modelId="{52E6FEAD-0A6B-40DE-97EA-DD5B33358636}" type="pres">
      <dgm:prSet presAssocID="{60017FF3-8476-4E30-AE72-1FC2B828B019}" presName="connectorText" presStyleLbl="sibTrans2D1" presStyleIdx="0" presStyleCnt="3"/>
      <dgm:spPr/>
    </dgm:pt>
    <dgm:pt modelId="{30FD836F-C810-4C9D-BCD2-1DB3EE673135}" type="pres">
      <dgm:prSet presAssocID="{927424DA-3BFB-4539-A397-F6EBFB6768CC}" presName="node" presStyleLbl="node1" presStyleIdx="1" presStyleCnt="4">
        <dgm:presLayoutVars>
          <dgm:bulletEnabled val="1"/>
        </dgm:presLayoutVars>
      </dgm:prSet>
      <dgm:spPr/>
    </dgm:pt>
    <dgm:pt modelId="{EB9A636D-3835-41C5-A53B-137875D3168C}" type="pres">
      <dgm:prSet presAssocID="{8CE28351-969F-4C0B-8878-C9E04355CEB6}" presName="sibTrans" presStyleLbl="sibTrans2D1" presStyleIdx="1" presStyleCnt="3"/>
      <dgm:spPr/>
    </dgm:pt>
    <dgm:pt modelId="{D86C13F9-8C57-40ED-953E-D6339A9FD51A}" type="pres">
      <dgm:prSet presAssocID="{8CE28351-969F-4C0B-8878-C9E04355CEB6}" presName="connectorText" presStyleLbl="sibTrans2D1" presStyleIdx="1" presStyleCnt="3"/>
      <dgm:spPr/>
    </dgm:pt>
    <dgm:pt modelId="{2B10305F-0A54-4B82-B558-21398914FDD1}" type="pres">
      <dgm:prSet presAssocID="{E2D129BC-3CD4-494C-8F88-B1FE530B901B}" presName="node" presStyleLbl="node1" presStyleIdx="2" presStyleCnt="4">
        <dgm:presLayoutVars>
          <dgm:bulletEnabled val="1"/>
        </dgm:presLayoutVars>
      </dgm:prSet>
      <dgm:spPr/>
    </dgm:pt>
    <dgm:pt modelId="{F79A7E0D-4952-44CD-B560-85ADD7F1FEBC}" type="pres">
      <dgm:prSet presAssocID="{49AEED67-115C-4C5A-8062-949D46A9EAB2}" presName="sibTrans" presStyleLbl="sibTrans2D1" presStyleIdx="2" presStyleCnt="3"/>
      <dgm:spPr/>
    </dgm:pt>
    <dgm:pt modelId="{538AC1B8-09E5-441F-8E32-5805D7BF3717}" type="pres">
      <dgm:prSet presAssocID="{49AEED67-115C-4C5A-8062-949D46A9EAB2}" presName="connectorText" presStyleLbl="sibTrans2D1" presStyleIdx="2" presStyleCnt="3"/>
      <dgm:spPr/>
    </dgm:pt>
    <dgm:pt modelId="{49F29BB1-057D-4537-AD91-C5A2F0B6FF34}" type="pres">
      <dgm:prSet presAssocID="{9F8D207A-66E6-4601-B21E-55DC471DA860}" presName="node" presStyleLbl="node1" presStyleIdx="3" presStyleCnt="4">
        <dgm:presLayoutVars>
          <dgm:bulletEnabled val="1"/>
        </dgm:presLayoutVars>
      </dgm:prSet>
      <dgm:spPr/>
    </dgm:pt>
  </dgm:ptLst>
  <dgm:cxnLst>
    <dgm:cxn modelId="{8953AC0C-2880-498F-8016-C05688033E13}" type="presOf" srcId="{8CE28351-969F-4C0B-8878-C9E04355CEB6}" destId="{EB9A636D-3835-41C5-A53B-137875D3168C}" srcOrd="0" destOrd="0" presId="urn:microsoft.com/office/officeart/2005/8/layout/process1"/>
    <dgm:cxn modelId="{474EEF14-ED14-46B2-87CC-8237DC5724D8}" type="presOf" srcId="{49AEED67-115C-4C5A-8062-949D46A9EAB2}" destId="{538AC1B8-09E5-441F-8E32-5805D7BF3717}" srcOrd="1" destOrd="0" presId="urn:microsoft.com/office/officeart/2005/8/layout/process1"/>
    <dgm:cxn modelId="{8464041C-5CA7-4190-AE5E-EE464AC691C8}" type="presOf" srcId="{49AEED67-115C-4C5A-8062-949D46A9EAB2}" destId="{F79A7E0D-4952-44CD-B560-85ADD7F1FEBC}" srcOrd="0" destOrd="0" presId="urn:microsoft.com/office/officeart/2005/8/layout/process1"/>
    <dgm:cxn modelId="{F5A8D027-E678-49FA-99A9-16EC872660F7}" type="presOf" srcId="{60017FF3-8476-4E30-AE72-1FC2B828B019}" destId="{09926D36-F581-46A8-BB3F-015DF8FF94E9}" srcOrd="0" destOrd="0" presId="urn:microsoft.com/office/officeart/2005/8/layout/process1"/>
    <dgm:cxn modelId="{92EFD630-A25D-45CE-BA37-B843C1965777}" srcId="{EDE47E7D-A980-4FA6-ACDD-69B19DDD0406}" destId="{9F8D207A-66E6-4601-B21E-55DC471DA860}" srcOrd="3" destOrd="0" parTransId="{052E5BD2-F5A8-42F9-9C0C-70F1BBA77B09}" sibTransId="{8B39DF48-CBF9-4BA7-8334-316B8BCD5845}"/>
    <dgm:cxn modelId="{AD5E963D-260F-4147-99C8-80E286D408F7}" srcId="{EDE47E7D-A980-4FA6-ACDD-69B19DDD0406}" destId="{2AFE2DE4-CE79-4D3A-A001-A937EEC87336}" srcOrd="0" destOrd="0" parTransId="{CB5409AB-5421-4740-98DD-84238B77CCF8}" sibTransId="{60017FF3-8476-4E30-AE72-1FC2B828B019}"/>
    <dgm:cxn modelId="{F3744840-5CD5-4EBB-AA3F-CB00FD2C9C3E}" type="presOf" srcId="{8CE28351-969F-4C0B-8878-C9E04355CEB6}" destId="{D86C13F9-8C57-40ED-953E-D6339A9FD51A}" srcOrd="1" destOrd="0" presId="urn:microsoft.com/office/officeart/2005/8/layout/process1"/>
    <dgm:cxn modelId="{F048916B-1A5C-40CE-B0B6-BE860342A79F}" type="presOf" srcId="{E2D129BC-3CD4-494C-8F88-B1FE530B901B}" destId="{2B10305F-0A54-4B82-B558-21398914FDD1}" srcOrd="0" destOrd="0" presId="urn:microsoft.com/office/officeart/2005/8/layout/process1"/>
    <dgm:cxn modelId="{24BEB175-928D-4A10-8715-268E9BBFBFC5}" type="presOf" srcId="{EDE47E7D-A980-4FA6-ACDD-69B19DDD0406}" destId="{494A27E2-E6B1-463A-BFCF-6F823D39FAA8}" srcOrd="0" destOrd="0" presId="urn:microsoft.com/office/officeart/2005/8/layout/process1"/>
    <dgm:cxn modelId="{999BAF81-3AF4-4489-93F3-0FCDDE9392B1}" srcId="{EDE47E7D-A980-4FA6-ACDD-69B19DDD0406}" destId="{E2D129BC-3CD4-494C-8F88-B1FE530B901B}" srcOrd="2" destOrd="0" parTransId="{CFAAD886-9524-41E9-A00C-40A90D510352}" sibTransId="{49AEED67-115C-4C5A-8062-949D46A9EAB2}"/>
    <dgm:cxn modelId="{C8E78283-47C8-43DA-9F47-34CFC88DE754}" type="presOf" srcId="{2AFE2DE4-CE79-4D3A-A001-A937EEC87336}" destId="{45F2F875-9894-4A13-96CE-0DB4093095C1}" srcOrd="0" destOrd="0" presId="urn:microsoft.com/office/officeart/2005/8/layout/process1"/>
    <dgm:cxn modelId="{88C1B2AE-CB1A-4E1E-BB3F-0466747C1427}" srcId="{EDE47E7D-A980-4FA6-ACDD-69B19DDD0406}" destId="{927424DA-3BFB-4539-A397-F6EBFB6768CC}" srcOrd="1" destOrd="0" parTransId="{BCEEFD2E-821A-4E88-A66E-8662DD6848B1}" sibTransId="{8CE28351-969F-4C0B-8878-C9E04355CEB6}"/>
    <dgm:cxn modelId="{647B2BB3-4436-472A-ADBF-566299C64D5F}" type="presOf" srcId="{9F8D207A-66E6-4601-B21E-55DC471DA860}" destId="{49F29BB1-057D-4537-AD91-C5A2F0B6FF34}" srcOrd="0" destOrd="0" presId="urn:microsoft.com/office/officeart/2005/8/layout/process1"/>
    <dgm:cxn modelId="{73B68DE9-C2C6-4619-8AE7-BABE3DABFD6E}" type="presOf" srcId="{60017FF3-8476-4E30-AE72-1FC2B828B019}" destId="{52E6FEAD-0A6B-40DE-97EA-DD5B33358636}" srcOrd="1" destOrd="0" presId="urn:microsoft.com/office/officeart/2005/8/layout/process1"/>
    <dgm:cxn modelId="{37EC2AF0-24C6-42CC-A291-3F851642A422}" type="presOf" srcId="{927424DA-3BFB-4539-A397-F6EBFB6768CC}" destId="{30FD836F-C810-4C9D-BCD2-1DB3EE673135}" srcOrd="0" destOrd="0" presId="urn:microsoft.com/office/officeart/2005/8/layout/process1"/>
    <dgm:cxn modelId="{E4A81C13-CADA-4393-9DE2-C90987635EE4}" type="presParOf" srcId="{494A27E2-E6B1-463A-BFCF-6F823D39FAA8}" destId="{45F2F875-9894-4A13-96CE-0DB4093095C1}" srcOrd="0" destOrd="0" presId="urn:microsoft.com/office/officeart/2005/8/layout/process1"/>
    <dgm:cxn modelId="{E856B839-019C-457C-95A9-A01B7C3428AA}" type="presParOf" srcId="{494A27E2-E6B1-463A-BFCF-6F823D39FAA8}" destId="{09926D36-F581-46A8-BB3F-015DF8FF94E9}" srcOrd="1" destOrd="0" presId="urn:microsoft.com/office/officeart/2005/8/layout/process1"/>
    <dgm:cxn modelId="{98C626E9-DDE8-4A22-A542-3F39256A8E4A}" type="presParOf" srcId="{09926D36-F581-46A8-BB3F-015DF8FF94E9}" destId="{52E6FEAD-0A6B-40DE-97EA-DD5B33358636}" srcOrd="0" destOrd="0" presId="urn:microsoft.com/office/officeart/2005/8/layout/process1"/>
    <dgm:cxn modelId="{6D187C5F-F357-4AA5-B22B-7614E40E4C44}" type="presParOf" srcId="{494A27E2-E6B1-463A-BFCF-6F823D39FAA8}" destId="{30FD836F-C810-4C9D-BCD2-1DB3EE673135}" srcOrd="2" destOrd="0" presId="urn:microsoft.com/office/officeart/2005/8/layout/process1"/>
    <dgm:cxn modelId="{85D8725F-83EF-4B3A-B47A-91143FBC565A}" type="presParOf" srcId="{494A27E2-E6B1-463A-BFCF-6F823D39FAA8}" destId="{EB9A636D-3835-41C5-A53B-137875D3168C}" srcOrd="3" destOrd="0" presId="urn:microsoft.com/office/officeart/2005/8/layout/process1"/>
    <dgm:cxn modelId="{2EADA16D-487B-4F23-90C3-837E7360FD4F}" type="presParOf" srcId="{EB9A636D-3835-41C5-A53B-137875D3168C}" destId="{D86C13F9-8C57-40ED-953E-D6339A9FD51A}" srcOrd="0" destOrd="0" presId="urn:microsoft.com/office/officeart/2005/8/layout/process1"/>
    <dgm:cxn modelId="{4AF5A59C-0746-49AF-BB5F-056DFBAF3451}" type="presParOf" srcId="{494A27E2-E6B1-463A-BFCF-6F823D39FAA8}" destId="{2B10305F-0A54-4B82-B558-21398914FDD1}" srcOrd="4" destOrd="0" presId="urn:microsoft.com/office/officeart/2005/8/layout/process1"/>
    <dgm:cxn modelId="{7AF5D962-67BF-4F9D-8294-9E69518C0841}" type="presParOf" srcId="{494A27E2-E6B1-463A-BFCF-6F823D39FAA8}" destId="{F79A7E0D-4952-44CD-B560-85ADD7F1FEBC}" srcOrd="5" destOrd="0" presId="urn:microsoft.com/office/officeart/2005/8/layout/process1"/>
    <dgm:cxn modelId="{EC7EC83A-B307-4C64-98B3-2B9113599272}" type="presParOf" srcId="{F79A7E0D-4952-44CD-B560-85ADD7F1FEBC}" destId="{538AC1B8-09E5-441F-8E32-5805D7BF3717}" srcOrd="0" destOrd="0" presId="urn:microsoft.com/office/officeart/2005/8/layout/process1"/>
    <dgm:cxn modelId="{BA990906-18B1-4976-81E9-3EC77235E966}" type="presParOf" srcId="{494A27E2-E6B1-463A-BFCF-6F823D39FAA8}" destId="{49F29BB1-057D-4537-AD91-C5A2F0B6FF3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480F4A-73C1-4B9E-9661-682921CAB911}" type="doc">
      <dgm:prSet loTypeId="urn:microsoft.com/office/officeart/2005/8/layout/pyramid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SV"/>
        </a:p>
      </dgm:t>
    </dgm:pt>
    <dgm:pt modelId="{8609D846-7C43-44EC-82B2-59B6D130586A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400" b="1" dirty="0"/>
            <a:t>Corresponsabilidad</a:t>
          </a:r>
          <a:r>
            <a:rPr lang="es-ES" sz="1400" dirty="0"/>
            <a:t>: Coordinación entre todos los cuerpos involucrados para un uso eficiente de recursos.</a:t>
          </a:r>
        </a:p>
        <a:p>
          <a:pPr>
            <a:buFont typeface="Arial" panose="020B0604020202020204" pitchFamily="34" charset="0"/>
            <a:buChar char="•"/>
          </a:pPr>
          <a:endParaRPr lang="es-ES" sz="1400" b="1" dirty="0"/>
        </a:p>
      </dgm:t>
    </dgm:pt>
    <dgm:pt modelId="{02C9F10C-243F-4634-92EC-6D2AA1A49F85}" type="parTrans" cxnId="{689DFD20-78BD-4976-B515-F87FE095056D}">
      <dgm:prSet/>
      <dgm:spPr/>
      <dgm:t>
        <a:bodyPr/>
        <a:lstStyle/>
        <a:p>
          <a:endParaRPr lang="es-SV" sz="1400"/>
        </a:p>
      </dgm:t>
    </dgm:pt>
    <dgm:pt modelId="{10C8AA34-5529-4F58-8E38-1352B77E4C89}" type="sibTrans" cxnId="{689DFD20-78BD-4976-B515-F87FE095056D}">
      <dgm:prSet/>
      <dgm:spPr/>
      <dgm:t>
        <a:bodyPr/>
        <a:lstStyle/>
        <a:p>
          <a:endParaRPr lang="es-SV" sz="1400"/>
        </a:p>
      </dgm:t>
    </dgm:pt>
    <dgm:pt modelId="{7DCCB908-6AE0-493F-80F7-3A7A6D335E3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400" b="1" dirty="0"/>
            <a:t>Complementariedad</a:t>
          </a:r>
          <a:r>
            <a:rPr lang="es-ES" sz="1400" dirty="0"/>
            <a:t>: El MCP-ES supervisa el desempeño estratégico de las subvenciones; los </a:t>
          </a:r>
          <a:r>
            <a:rPr lang="es-ES" sz="1400" dirty="0" err="1"/>
            <a:t>RPs</a:t>
          </a:r>
          <a:r>
            <a:rPr lang="es-ES" sz="1400" dirty="0"/>
            <a:t> se ocupan de los aspectos operativos.</a:t>
          </a:r>
        </a:p>
      </dgm:t>
    </dgm:pt>
    <dgm:pt modelId="{7F8DE342-2320-441E-97F7-8DD3B5A660D2}" type="parTrans" cxnId="{45FB8EFB-5D80-4F7E-8C38-505F1AF67AB9}">
      <dgm:prSet/>
      <dgm:spPr/>
      <dgm:t>
        <a:bodyPr/>
        <a:lstStyle/>
        <a:p>
          <a:endParaRPr lang="es-SV" sz="1400"/>
        </a:p>
      </dgm:t>
    </dgm:pt>
    <dgm:pt modelId="{B6055B9A-E435-4815-B508-83A2EAE383F1}" type="sibTrans" cxnId="{45FB8EFB-5D80-4F7E-8C38-505F1AF67AB9}">
      <dgm:prSet/>
      <dgm:spPr/>
      <dgm:t>
        <a:bodyPr/>
        <a:lstStyle/>
        <a:p>
          <a:endParaRPr lang="es-SV" sz="1400"/>
        </a:p>
      </dgm:t>
    </dgm:pt>
    <dgm:pt modelId="{6562C72A-7303-4BFF-9206-C1B6F3F7B6AF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400" b="1" dirty="0"/>
            <a:t>Capacidad y Tiempo</a:t>
          </a:r>
          <a:r>
            <a:rPr lang="es-ES" sz="1400" dirty="0"/>
            <a:t>: Planificación y reuniones bien estructuradas para optimizar el uso del tiempo de los miembros del MCP-ES.</a:t>
          </a:r>
        </a:p>
      </dgm:t>
    </dgm:pt>
    <dgm:pt modelId="{CD29EE71-EB02-46F5-B711-FC5E400DF537}" type="parTrans" cxnId="{D100405F-ECB4-4EC4-A6A9-E2926758B6A0}">
      <dgm:prSet/>
      <dgm:spPr/>
      <dgm:t>
        <a:bodyPr/>
        <a:lstStyle/>
        <a:p>
          <a:endParaRPr lang="es-SV" sz="1400"/>
        </a:p>
      </dgm:t>
    </dgm:pt>
    <dgm:pt modelId="{6467BB83-BF66-4181-BB8B-31E610F5EACC}" type="sibTrans" cxnId="{D100405F-ECB4-4EC4-A6A9-E2926758B6A0}">
      <dgm:prSet/>
      <dgm:spPr/>
      <dgm:t>
        <a:bodyPr/>
        <a:lstStyle/>
        <a:p>
          <a:endParaRPr lang="es-SV" sz="1400"/>
        </a:p>
      </dgm:t>
    </dgm:pt>
    <dgm:pt modelId="{62C4F16F-B0E5-46A3-B738-FF4639D5588E}">
      <dgm:prSet custT="1"/>
      <dgm:spPr/>
      <dgm:t>
        <a:bodyPr/>
        <a:lstStyle/>
        <a:p>
          <a:r>
            <a:rPr lang="es-ES" sz="1400" b="1"/>
            <a:t>Enfoque en Aspectos Críticos</a:t>
          </a:r>
          <a:r>
            <a:rPr lang="es-ES" sz="1400"/>
            <a:t>: Monitoreo de financiamiento, adquisición de productos de salud, ejecución de actividades, y resultados.</a:t>
          </a:r>
          <a:endParaRPr lang="es-ES" sz="1400" dirty="0"/>
        </a:p>
      </dgm:t>
    </dgm:pt>
    <dgm:pt modelId="{CEDD425D-8AD7-45C2-9CD2-52632A687070}" type="parTrans" cxnId="{AE3B9304-BE97-46FC-992A-F0294FB48F4F}">
      <dgm:prSet/>
      <dgm:spPr/>
      <dgm:t>
        <a:bodyPr/>
        <a:lstStyle/>
        <a:p>
          <a:endParaRPr lang="es-SV" sz="1400"/>
        </a:p>
      </dgm:t>
    </dgm:pt>
    <dgm:pt modelId="{8836566F-7FBD-4BEF-A19B-FE342B121AC9}" type="sibTrans" cxnId="{AE3B9304-BE97-46FC-992A-F0294FB48F4F}">
      <dgm:prSet/>
      <dgm:spPr/>
      <dgm:t>
        <a:bodyPr/>
        <a:lstStyle/>
        <a:p>
          <a:endParaRPr lang="es-SV" sz="1400"/>
        </a:p>
      </dgm:t>
    </dgm:pt>
    <dgm:pt modelId="{9865961C-12D9-4749-AE97-A996040AE7E9}">
      <dgm:prSet custT="1"/>
      <dgm:spPr/>
      <dgm:t>
        <a:bodyPr/>
        <a:lstStyle/>
        <a:p>
          <a:r>
            <a:rPr lang="es-ES" sz="1400" b="1"/>
            <a:t>Comunicación Regular</a:t>
          </a:r>
          <a:r>
            <a:rPr lang="es-ES" sz="1400"/>
            <a:t>: Comunicación constante entre el MCP-ES y RPs, incluyendo informes periódicos.</a:t>
          </a:r>
          <a:endParaRPr lang="es-ES" sz="1400" dirty="0"/>
        </a:p>
      </dgm:t>
    </dgm:pt>
    <dgm:pt modelId="{37E7AB58-8573-4DAF-8E3F-EA3837EEB11F}" type="parTrans" cxnId="{424D03E1-DCCE-481A-B84B-6447F7218C1A}">
      <dgm:prSet/>
      <dgm:spPr/>
      <dgm:t>
        <a:bodyPr/>
        <a:lstStyle/>
        <a:p>
          <a:endParaRPr lang="es-SV" sz="1400"/>
        </a:p>
      </dgm:t>
    </dgm:pt>
    <dgm:pt modelId="{D76CDC6F-4781-4224-9578-14AC3ABF7FA0}" type="sibTrans" cxnId="{424D03E1-DCCE-481A-B84B-6447F7218C1A}">
      <dgm:prSet/>
      <dgm:spPr/>
      <dgm:t>
        <a:bodyPr/>
        <a:lstStyle/>
        <a:p>
          <a:endParaRPr lang="es-SV" sz="1400"/>
        </a:p>
      </dgm:t>
    </dgm:pt>
    <dgm:pt modelId="{36812322-C5B9-4B4C-B817-2E4D399A9561}">
      <dgm:prSet custT="1"/>
      <dgm:spPr/>
      <dgm:t>
        <a:bodyPr/>
        <a:lstStyle/>
        <a:p>
          <a:r>
            <a:rPr lang="es-ES" sz="1400" b="1"/>
            <a:t>Transparencia</a:t>
          </a:r>
          <a:r>
            <a:rPr lang="es-ES" sz="1400"/>
            <a:t>: Prácticas de gobernanza transparente, publicación de actas y resultados.</a:t>
          </a:r>
          <a:endParaRPr lang="es-ES" sz="1400" dirty="0"/>
        </a:p>
      </dgm:t>
    </dgm:pt>
    <dgm:pt modelId="{C19BB6E7-1EDB-47EB-86B5-29FEA6B9E96F}" type="parTrans" cxnId="{69469707-B175-4E3E-8FBC-35515552C037}">
      <dgm:prSet/>
      <dgm:spPr/>
      <dgm:t>
        <a:bodyPr/>
        <a:lstStyle/>
        <a:p>
          <a:endParaRPr lang="es-SV" sz="1400"/>
        </a:p>
      </dgm:t>
    </dgm:pt>
    <dgm:pt modelId="{90C01DF7-AD05-4FD5-B091-092AD668BB6B}" type="sibTrans" cxnId="{69469707-B175-4E3E-8FBC-35515552C037}">
      <dgm:prSet/>
      <dgm:spPr/>
      <dgm:t>
        <a:bodyPr/>
        <a:lstStyle/>
        <a:p>
          <a:endParaRPr lang="es-SV" sz="1400"/>
        </a:p>
      </dgm:t>
    </dgm:pt>
    <dgm:pt modelId="{FF3FBE54-E012-4367-880B-4B3760BE509B}">
      <dgm:prSet custT="1"/>
      <dgm:spPr/>
      <dgm:t>
        <a:bodyPr/>
        <a:lstStyle/>
        <a:p>
          <a:r>
            <a:rPr lang="es-ES" sz="1400" b="1"/>
            <a:t>Participación de Grupos de Interés</a:t>
          </a:r>
          <a:r>
            <a:rPr lang="es-ES" sz="1400"/>
            <a:t>: Mecanismos para asegurar la participación de todos los sectores y partes interesadas.</a:t>
          </a:r>
          <a:endParaRPr lang="es-SV" sz="1400" dirty="0"/>
        </a:p>
      </dgm:t>
    </dgm:pt>
    <dgm:pt modelId="{1C3C4C7C-67EA-40D3-B3FE-78549DED003E}" type="parTrans" cxnId="{E1FECA78-480E-4A5D-8B85-C544B3F405B0}">
      <dgm:prSet/>
      <dgm:spPr/>
      <dgm:t>
        <a:bodyPr/>
        <a:lstStyle/>
        <a:p>
          <a:endParaRPr lang="es-SV" sz="1400"/>
        </a:p>
      </dgm:t>
    </dgm:pt>
    <dgm:pt modelId="{09BD5B1E-EBED-48C4-8D8B-81C3CD60A282}" type="sibTrans" cxnId="{E1FECA78-480E-4A5D-8B85-C544B3F405B0}">
      <dgm:prSet/>
      <dgm:spPr/>
      <dgm:t>
        <a:bodyPr/>
        <a:lstStyle/>
        <a:p>
          <a:endParaRPr lang="es-SV" sz="1400"/>
        </a:p>
      </dgm:t>
    </dgm:pt>
    <dgm:pt modelId="{3CDE68F6-ACA0-4E64-B271-CFCDCC3EC14F}" type="pres">
      <dgm:prSet presAssocID="{A5480F4A-73C1-4B9E-9661-682921CAB911}" presName="compositeShape" presStyleCnt="0">
        <dgm:presLayoutVars>
          <dgm:dir/>
          <dgm:resizeHandles/>
        </dgm:presLayoutVars>
      </dgm:prSet>
      <dgm:spPr/>
    </dgm:pt>
    <dgm:pt modelId="{F88F0973-CCEA-4505-AB59-15EB986ACCC2}" type="pres">
      <dgm:prSet presAssocID="{A5480F4A-73C1-4B9E-9661-682921CAB911}" presName="pyramid" presStyleLbl="node1" presStyleIdx="0" presStyleCnt="1" custLinFactNeighborX="-16046"/>
      <dgm:spPr/>
    </dgm:pt>
    <dgm:pt modelId="{93058A64-E9E1-4B02-ABF8-B49DB71A9073}" type="pres">
      <dgm:prSet presAssocID="{A5480F4A-73C1-4B9E-9661-682921CAB911}" presName="theList" presStyleCnt="0"/>
      <dgm:spPr/>
    </dgm:pt>
    <dgm:pt modelId="{CA3F93B2-5F2E-49C3-B561-2FB51F239F38}" type="pres">
      <dgm:prSet presAssocID="{8609D846-7C43-44EC-82B2-59B6D130586A}" presName="aNode" presStyleLbl="fgAcc1" presStyleIdx="0" presStyleCnt="7">
        <dgm:presLayoutVars>
          <dgm:bulletEnabled val="1"/>
        </dgm:presLayoutVars>
      </dgm:prSet>
      <dgm:spPr/>
    </dgm:pt>
    <dgm:pt modelId="{BA11D2E2-3987-4ABA-9198-01244219120F}" type="pres">
      <dgm:prSet presAssocID="{8609D846-7C43-44EC-82B2-59B6D130586A}" presName="aSpace" presStyleCnt="0"/>
      <dgm:spPr/>
    </dgm:pt>
    <dgm:pt modelId="{F2ABD535-CABE-4516-95E6-DA14664012C9}" type="pres">
      <dgm:prSet presAssocID="{7DCCB908-6AE0-493F-80F7-3A7A6D335E30}" presName="aNode" presStyleLbl="fgAcc1" presStyleIdx="1" presStyleCnt="7">
        <dgm:presLayoutVars>
          <dgm:bulletEnabled val="1"/>
        </dgm:presLayoutVars>
      </dgm:prSet>
      <dgm:spPr/>
    </dgm:pt>
    <dgm:pt modelId="{1F0D6F1B-AB0A-40CF-BE75-66EB525AF4ED}" type="pres">
      <dgm:prSet presAssocID="{7DCCB908-6AE0-493F-80F7-3A7A6D335E30}" presName="aSpace" presStyleCnt="0"/>
      <dgm:spPr/>
    </dgm:pt>
    <dgm:pt modelId="{6F6F7628-158A-4C3F-A2D5-A9AC63BDF2A1}" type="pres">
      <dgm:prSet presAssocID="{62C4F16F-B0E5-46A3-B738-FF4639D5588E}" presName="aNode" presStyleLbl="fgAcc1" presStyleIdx="2" presStyleCnt="7">
        <dgm:presLayoutVars>
          <dgm:bulletEnabled val="1"/>
        </dgm:presLayoutVars>
      </dgm:prSet>
      <dgm:spPr/>
    </dgm:pt>
    <dgm:pt modelId="{1F9A7B52-BE4C-42B2-B81D-78989E858832}" type="pres">
      <dgm:prSet presAssocID="{62C4F16F-B0E5-46A3-B738-FF4639D5588E}" presName="aSpace" presStyleCnt="0"/>
      <dgm:spPr/>
    </dgm:pt>
    <dgm:pt modelId="{9415FA9E-7EE4-4767-887B-E656156A1391}" type="pres">
      <dgm:prSet presAssocID="{9865961C-12D9-4749-AE97-A996040AE7E9}" presName="aNode" presStyleLbl="fgAcc1" presStyleIdx="3" presStyleCnt="7">
        <dgm:presLayoutVars>
          <dgm:bulletEnabled val="1"/>
        </dgm:presLayoutVars>
      </dgm:prSet>
      <dgm:spPr/>
    </dgm:pt>
    <dgm:pt modelId="{8D62487A-3843-41B1-86AD-C5457349B43C}" type="pres">
      <dgm:prSet presAssocID="{9865961C-12D9-4749-AE97-A996040AE7E9}" presName="aSpace" presStyleCnt="0"/>
      <dgm:spPr/>
    </dgm:pt>
    <dgm:pt modelId="{2C8736B1-FD7B-4428-A2AF-1A4AE1FF550F}" type="pres">
      <dgm:prSet presAssocID="{36812322-C5B9-4B4C-B817-2E4D399A9561}" presName="aNode" presStyleLbl="fgAcc1" presStyleIdx="4" presStyleCnt="7">
        <dgm:presLayoutVars>
          <dgm:bulletEnabled val="1"/>
        </dgm:presLayoutVars>
      </dgm:prSet>
      <dgm:spPr/>
    </dgm:pt>
    <dgm:pt modelId="{5DA6EE9C-277A-4A84-A973-FED91DDE5500}" type="pres">
      <dgm:prSet presAssocID="{36812322-C5B9-4B4C-B817-2E4D399A9561}" presName="aSpace" presStyleCnt="0"/>
      <dgm:spPr/>
    </dgm:pt>
    <dgm:pt modelId="{57484698-670B-4B68-9105-E29168501822}" type="pres">
      <dgm:prSet presAssocID="{FF3FBE54-E012-4367-880B-4B3760BE509B}" presName="aNode" presStyleLbl="fgAcc1" presStyleIdx="5" presStyleCnt="7">
        <dgm:presLayoutVars>
          <dgm:bulletEnabled val="1"/>
        </dgm:presLayoutVars>
      </dgm:prSet>
      <dgm:spPr/>
    </dgm:pt>
    <dgm:pt modelId="{E2735A51-037A-4BCA-AAEE-355FEECBB08A}" type="pres">
      <dgm:prSet presAssocID="{FF3FBE54-E012-4367-880B-4B3760BE509B}" presName="aSpace" presStyleCnt="0"/>
      <dgm:spPr/>
    </dgm:pt>
    <dgm:pt modelId="{B75DB966-CEAF-488D-95C6-06F2FA5140D5}" type="pres">
      <dgm:prSet presAssocID="{6562C72A-7303-4BFF-9206-C1B6F3F7B6AF}" presName="aNode" presStyleLbl="fgAcc1" presStyleIdx="6" presStyleCnt="7">
        <dgm:presLayoutVars>
          <dgm:bulletEnabled val="1"/>
        </dgm:presLayoutVars>
      </dgm:prSet>
      <dgm:spPr/>
    </dgm:pt>
    <dgm:pt modelId="{E716F129-BD73-45A5-8463-2B423EB0BC95}" type="pres">
      <dgm:prSet presAssocID="{6562C72A-7303-4BFF-9206-C1B6F3F7B6AF}" presName="aSpace" presStyleCnt="0"/>
      <dgm:spPr/>
    </dgm:pt>
  </dgm:ptLst>
  <dgm:cxnLst>
    <dgm:cxn modelId="{4FF56300-F652-4F10-B905-BFAC7FECB01E}" type="presOf" srcId="{FF3FBE54-E012-4367-880B-4B3760BE509B}" destId="{57484698-670B-4B68-9105-E29168501822}" srcOrd="0" destOrd="0" presId="urn:microsoft.com/office/officeart/2005/8/layout/pyramid2"/>
    <dgm:cxn modelId="{AE3B9304-BE97-46FC-992A-F0294FB48F4F}" srcId="{A5480F4A-73C1-4B9E-9661-682921CAB911}" destId="{62C4F16F-B0E5-46A3-B738-FF4639D5588E}" srcOrd="2" destOrd="0" parTransId="{CEDD425D-8AD7-45C2-9CD2-52632A687070}" sibTransId="{8836566F-7FBD-4BEF-A19B-FE342B121AC9}"/>
    <dgm:cxn modelId="{A70A1B07-1D83-4F37-BAC7-665319444B27}" type="presOf" srcId="{A5480F4A-73C1-4B9E-9661-682921CAB911}" destId="{3CDE68F6-ACA0-4E64-B271-CFCDCC3EC14F}" srcOrd="0" destOrd="0" presId="urn:microsoft.com/office/officeart/2005/8/layout/pyramid2"/>
    <dgm:cxn modelId="{69469707-B175-4E3E-8FBC-35515552C037}" srcId="{A5480F4A-73C1-4B9E-9661-682921CAB911}" destId="{36812322-C5B9-4B4C-B817-2E4D399A9561}" srcOrd="4" destOrd="0" parTransId="{C19BB6E7-1EDB-47EB-86B5-29FEA6B9E96F}" sibTransId="{90C01DF7-AD05-4FD5-B091-092AD668BB6B}"/>
    <dgm:cxn modelId="{AC0BB71C-0F56-4B9F-B0C6-284EE8395995}" type="presOf" srcId="{36812322-C5B9-4B4C-B817-2E4D399A9561}" destId="{2C8736B1-FD7B-4428-A2AF-1A4AE1FF550F}" srcOrd="0" destOrd="0" presId="urn:microsoft.com/office/officeart/2005/8/layout/pyramid2"/>
    <dgm:cxn modelId="{D953CC1E-F05A-4416-A4AD-5456EC27C83D}" type="presOf" srcId="{8609D846-7C43-44EC-82B2-59B6D130586A}" destId="{CA3F93B2-5F2E-49C3-B561-2FB51F239F38}" srcOrd="0" destOrd="0" presId="urn:microsoft.com/office/officeart/2005/8/layout/pyramid2"/>
    <dgm:cxn modelId="{689DFD20-78BD-4976-B515-F87FE095056D}" srcId="{A5480F4A-73C1-4B9E-9661-682921CAB911}" destId="{8609D846-7C43-44EC-82B2-59B6D130586A}" srcOrd="0" destOrd="0" parTransId="{02C9F10C-243F-4634-92EC-6D2AA1A49F85}" sibTransId="{10C8AA34-5529-4F58-8E38-1352B77E4C89}"/>
    <dgm:cxn modelId="{715CE13D-2A06-47FA-B6B8-B0FA3C832728}" type="presOf" srcId="{9865961C-12D9-4749-AE97-A996040AE7E9}" destId="{9415FA9E-7EE4-4767-887B-E656156A1391}" srcOrd="0" destOrd="0" presId="urn:microsoft.com/office/officeart/2005/8/layout/pyramid2"/>
    <dgm:cxn modelId="{D100405F-ECB4-4EC4-A6A9-E2926758B6A0}" srcId="{A5480F4A-73C1-4B9E-9661-682921CAB911}" destId="{6562C72A-7303-4BFF-9206-C1B6F3F7B6AF}" srcOrd="6" destOrd="0" parTransId="{CD29EE71-EB02-46F5-B711-FC5E400DF537}" sibTransId="{6467BB83-BF66-4181-BB8B-31E610F5EACC}"/>
    <dgm:cxn modelId="{E25E4A76-7EE6-453E-99BB-CC92AE3D856D}" type="presOf" srcId="{6562C72A-7303-4BFF-9206-C1B6F3F7B6AF}" destId="{B75DB966-CEAF-488D-95C6-06F2FA5140D5}" srcOrd="0" destOrd="0" presId="urn:microsoft.com/office/officeart/2005/8/layout/pyramid2"/>
    <dgm:cxn modelId="{E1FECA78-480E-4A5D-8B85-C544B3F405B0}" srcId="{A5480F4A-73C1-4B9E-9661-682921CAB911}" destId="{FF3FBE54-E012-4367-880B-4B3760BE509B}" srcOrd="5" destOrd="0" parTransId="{1C3C4C7C-67EA-40D3-B3FE-78549DED003E}" sibTransId="{09BD5B1E-EBED-48C4-8D8B-81C3CD60A282}"/>
    <dgm:cxn modelId="{F1C71A80-4962-44F7-BCCB-DF859788386C}" type="presOf" srcId="{62C4F16F-B0E5-46A3-B738-FF4639D5588E}" destId="{6F6F7628-158A-4C3F-A2D5-A9AC63BDF2A1}" srcOrd="0" destOrd="0" presId="urn:microsoft.com/office/officeart/2005/8/layout/pyramid2"/>
    <dgm:cxn modelId="{46D412CF-D29B-4FF2-9594-B58F7B84E953}" type="presOf" srcId="{7DCCB908-6AE0-493F-80F7-3A7A6D335E30}" destId="{F2ABD535-CABE-4516-95E6-DA14664012C9}" srcOrd="0" destOrd="0" presId="urn:microsoft.com/office/officeart/2005/8/layout/pyramid2"/>
    <dgm:cxn modelId="{424D03E1-DCCE-481A-B84B-6447F7218C1A}" srcId="{A5480F4A-73C1-4B9E-9661-682921CAB911}" destId="{9865961C-12D9-4749-AE97-A996040AE7E9}" srcOrd="3" destOrd="0" parTransId="{37E7AB58-8573-4DAF-8E3F-EA3837EEB11F}" sibTransId="{D76CDC6F-4781-4224-9578-14AC3ABF7FA0}"/>
    <dgm:cxn modelId="{45FB8EFB-5D80-4F7E-8C38-505F1AF67AB9}" srcId="{A5480F4A-73C1-4B9E-9661-682921CAB911}" destId="{7DCCB908-6AE0-493F-80F7-3A7A6D335E30}" srcOrd="1" destOrd="0" parTransId="{7F8DE342-2320-441E-97F7-8DD3B5A660D2}" sibTransId="{B6055B9A-E435-4815-B508-83A2EAE383F1}"/>
    <dgm:cxn modelId="{60D07A69-AC72-44C8-AFD3-72D2C99F8400}" type="presParOf" srcId="{3CDE68F6-ACA0-4E64-B271-CFCDCC3EC14F}" destId="{F88F0973-CCEA-4505-AB59-15EB986ACCC2}" srcOrd="0" destOrd="0" presId="urn:microsoft.com/office/officeart/2005/8/layout/pyramid2"/>
    <dgm:cxn modelId="{64C62871-8807-445E-94AA-69EB5A93BBF4}" type="presParOf" srcId="{3CDE68F6-ACA0-4E64-B271-CFCDCC3EC14F}" destId="{93058A64-E9E1-4B02-ABF8-B49DB71A9073}" srcOrd="1" destOrd="0" presId="urn:microsoft.com/office/officeart/2005/8/layout/pyramid2"/>
    <dgm:cxn modelId="{41F1433C-084F-4B8E-B08E-EE0C3F378F36}" type="presParOf" srcId="{93058A64-E9E1-4B02-ABF8-B49DB71A9073}" destId="{CA3F93B2-5F2E-49C3-B561-2FB51F239F38}" srcOrd="0" destOrd="0" presId="urn:microsoft.com/office/officeart/2005/8/layout/pyramid2"/>
    <dgm:cxn modelId="{B8B50BB0-EDB2-4EBB-BD36-7E1CFA5798EB}" type="presParOf" srcId="{93058A64-E9E1-4B02-ABF8-B49DB71A9073}" destId="{BA11D2E2-3987-4ABA-9198-01244219120F}" srcOrd="1" destOrd="0" presId="urn:microsoft.com/office/officeart/2005/8/layout/pyramid2"/>
    <dgm:cxn modelId="{A9FA2596-D80F-45E9-95B0-F5F2AB301C18}" type="presParOf" srcId="{93058A64-E9E1-4B02-ABF8-B49DB71A9073}" destId="{F2ABD535-CABE-4516-95E6-DA14664012C9}" srcOrd="2" destOrd="0" presId="urn:microsoft.com/office/officeart/2005/8/layout/pyramid2"/>
    <dgm:cxn modelId="{49953F64-60EF-4820-A3F3-CD28ABA5B467}" type="presParOf" srcId="{93058A64-E9E1-4B02-ABF8-B49DB71A9073}" destId="{1F0D6F1B-AB0A-40CF-BE75-66EB525AF4ED}" srcOrd="3" destOrd="0" presId="urn:microsoft.com/office/officeart/2005/8/layout/pyramid2"/>
    <dgm:cxn modelId="{D1B895BF-E5DB-4197-8DB4-50D8D581D3B6}" type="presParOf" srcId="{93058A64-E9E1-4B02-ABF8-B49DB71A9073}" destId="{6F6F7628-158A-4C3F-A2D5-A9AC63BDF2A1}" srcOrd="4" destOrd="0" presId="urn:microsoft.com/office/officeart/2005/8/layout/pyramid2"/>
    <dgm:cxn modelId="{6875D5AC-C882-4003-BFDD-34E9E1E09FE2}" type="presParOf" srcId="{93058A64-E9E1-4B02-ABF8-B49DB71A9073}" destId="{1F9A7B52-BE4C-42B2-B81D-78989E858832}" srcOrd="5" destOrd="0" presId="urn:microsoft.com/office/officeart/2005/8/layout/pyramid2"/>
    <dgm:cxn modelId="{397CD04D-635F-444E-B277-B3FEC8D3D458}" type="presParOf" srcId="{93058A64-E9E1-4B02-ABF8-B49DB71A9073}" destId="{9415FA9E-7EE4-4767-887B-E656156A1391}" srcOrd="6" destOrd="0" presId="urn:microsoft.com/office/officeart/2005/8/layout/pyramid2"/>
    <dgm:cxn modelId="{4897EC0C-E483-4D0A-9AFF-E1BBBD3A1BF6}" type="presParOf" srcId="{93058A64-E9E1-4B02-ABF8-B49DB71A9073}" destId="{8D62487A-3843-41B1-86AD-C5457349B43C}" srcOrd="7" destOrd="0" presId="urn:microsoft.com/office/officeart/2005/8/layout/pyramid2"/>
    <dgm:cxn modelId="{CEEB691F-880E-43E9-A00D-21958BE9E2EB}" type="presParOf" srcId="{93058A64-E9E1-4B02-ABF8-B49DB71A9073}" destId="{2C8736B1-FD7B-4428-A2AF-1A4AE1FF550F}" srcOrd="8" destOrd="0" presId="urn:microsoft.com/office/officeart/2005/8/layout/pyramid2"/>
    <dgm:cxn modelId="{CD6650B9-666E-4325-B3C7-EFDB64C7A555}" type="presParOf" srcId="{93058A64-E9E1-4B02-ABF8-B49DB71A9073}" destId="{5DA6EE9C-277A-4A84-A973-FED91DDE5500}" srcOrd="9" destOrd="0" presId="urn:microsoft.com/office/officeart/2005/8/layout/pyramid2"/>
    <dgm:cxn modelId="{1B045873-4C17-47A9-B849-5375AE283E7B}" type="presParOf" srcId="{93058A64-E9E1-4B02-ABF8-B49DB71A9073}" destId="{57484698-670B-4B68-9105-E29168501822}" srcOrd="10" destOrd="0" presId="urn:microsoft.com/office/officeart/2005/8/layout/pyramid2"/>
    <dgm:cxn modelId="{A4306D58-038C-413D-9775-A8133BBDDEB4}" type="presParOf" srcId="{93058A64-E9E1-4B02-ABF8-B49DB71A9073}" destId="{E2735A51-037A-4BCA-AAEE-355FEECBB08A}" srcOrd="11" destOrd="0" presId="urn:microsoft.com/office/officeart/2005/8/layout/pyramid2"/>
    <dgm:cxn modelId="{91D25F3F-8624-48D5-BF23-3817188A980D}" type="presParOf" srcId="{93058A64-E9E1-4B02-ABF8-B49DB71A9073}" destId="{B75DB966-CEAF-488D-95C6-06F2FA5140D5}" srcOrd="12" destOrd="0" presId="urn:microsoft.com/office/officeart/2005/8/layout/pyramid2"/>
    <dgm:cxn modelId="{B980E960-7D51-45E6-BFF4-68659E78EECD}" type="presParOf" srcId="{93058A64-E9E1-4B02-ABF8-B49DB71A9073}" destId="{E716F129-BD73-45A5-8463-2B423EB0BC95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3B0B1F-C0DB-43C2-AB9C-85CC3066FA88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62B13323-AD74-4B99-8A2A-342224804017}">
      <dgm:prSet phldrT="[Texto]" custT="1"/>
      <dgm:spPr/>
      <dgm:t>
        <a:bodyPr/>
        <a:lstStyle/>
        <a:p>
          <a:pPr>
            <a:buFont typeface="+mj-lt"/>
            <a:buAutoNum type="arabicParenR"/>
          </a:pPr>
          <a:r>
            <a:rPr lang="es-ES" sz="1200" b="1" dirty="0"/>
            <a:t>1. Discutir e identificar los desafíos que enfrenta el RP</a:t>
          </a:r>
          <a:r>
            <a:rPr lang="es-ES" sz="1200" dirty="0"/>
            <a:t> identificará problemas, reprogramaciones y redistribución de recursos entre programas y actividades. Dar seguimiento a la gestión de riegos, el cofinanciamiento/compromisos país y la sostenibilidad, y a los procesos de vinculación entre el MCP-ES y otros</a:t>
          </a:r>
          <a:endParaRPr lang="es-SV" sz="1200" dirty="0"/>
        </a:p>
      </dgm:t>
    </dgm:pt>
    <dgm:pt modelId="{92FAF2DD-9FCE-4804-BBF0-CDBB3FD11535}" type="parTrans" cxnId="{C5BF95D9-71AD-4A47-90FF-F08E2F89B422}">
      <dgm:prSet/>
      <dgm:spPr/>
      <dgm:t>
        <a:bodyPr/>
        <a:lstStyle/>
        <a:p>
          <a:endParaRPr lang="es-SV" sz="2000"/>
        </a:p>
      </dgm:t>
    </dgm:pt>
    <dgm:pt modelId="{169C703E-EFB7-4898-90B7-58E68CAB44E1}" type="sibTrans" cxnId="{C5BF95D9-71AD-4A47-90FF-F08E2F89B422}">
      <dgm:prSet/>
      <dgm:spPr/>
      <dgm:t>
        <a:bodyPr/>
        <a:lstStyle/>
        <a:p>
          <a:endParaRPr lang="es-SV" sz="2000"/>
        </a:p>
      </dgm:t>
    </dgm:pt>
    <dgm:pt modelId="{B22CF1F2-42E2-4AC7-AC09-6D2F4E38DFCC}">
      <dgm:prSet phldrT="[Texto]" custT="1"/>
      <dgm:spPr/>
      <dgm:t>
        <a:bodyPr/>
        <a:lstStyle/>
        <a:p>
          <a:r>
            <a:rPr lang="es-ES" sz="1200" b="1" dirty="0"/>
            <a:t>2. Plan de Mejora:</a:t>
          </a:r>
          <a:r>
            <a:rPr lang="es-ES" sz="1200" dirty="0"/>
            <a:t> El MCP-ES deberá proponer soluciones implementando un plan de mejora si fuera necesario. El éxito de la implementación requiere que el MCP-ES y el RP tengan una coordinación proactiva y recíproca</a:t>
          </a:r>
          <a:endParaRPr lang="es-SV" sz="1200" dirty="0"/>
        </a:p>
      </dgm:t>
    </dgm:pt>
    <dgm:pt modelId="{A310DA2F-5305-4724-B322-C9E6185C2A5C}" type="parTrans" cxnId="{8C2DBC0F-2B1E-4DC0-95E5-E616C4C3DB8C}">
      <dgm:prSet/>
      <dgm:spPr/>
      <dgm:t>
        <a:bodyPr/>
        <a:lstStyle/>
        <a:p>
          <a:endParaRPr lang="es-SV" sz="2000"/>
        </a:p>
      </dgm:t>
    </dgm:pt>
    <dgm:pt modelId="{01A80AFD-2ACD-4C78-B4F0-E4FEB198A08C}" type="sibTrans" cxnId="{8C2DBC0F-2B1E-4DC0-95E5-E616C4C3DB8C}">
      <dgm:prSet/>
      <dgm:spPr/>
      <dgm:t>
        <a:bodyPr/>
        <a:lstStyle/>
        <a:p>
          <a:endParaRPr lang="es-SV" sz="2000"/>
        </a:p>
      </dgm:t>
    </dgm:pt>
    <dgm:pt modelId="{164F963B-4451-4E98-B305-C4B206DF00A2}">
      <dgm:prSet phldrT="[Texto]" custT="1"/>
      <dgm:spPr/>
      <dgm:t>
        <a:bodyPr/>
        <a:lstStyle/>
        <a:p>
          <a:pPr>
            <a:buFont typeface="+mj-lt"/>
            <a:buAutoNum type="arabicParenR"/>
          </a:pPr>
          <a:r>
            <a:rPr lang="es-ES" sz="1200" b="1" dirty="0"/>
            <a:t>3. Compartir los resultados del Monitoreo Estratégico</a:t>
          </a:r>
          <a:r>
            <a:rPr lang="es-ES" sz="1200" dirty="0"/>
            <a:t> con el Fondo Mundial, con sus miembros y con la sociedad en general de manera regular, a través de los diferentes procesos definidos por la Dirección Ejecutiva del MCP-ES.</a:t>
          </a:r>
          <a:endParaRPr lang="es-SV" sz="1200" dirty="0"/>
        </a:p>
      </dgm:t>
    </dgm:pt>
    <dgm:pt modelId="{7D55C625-EF07-4BFA-83F2-37E19A81D7C0}" type="parTrans" cxnId="{D3444518-A3D1-43EA-BCE5-C94DBE7358EC}">
      <dgm:prSet/>
      <dgm:spPr/>
      <dgm:t>
        <a:bodyPr/>
        <a:lstStyle/>
        <a:p>
          <a:endParaRPr lang="es-SV" sz="2000"/>
        </a:p>
      </dgm:t>
    </dgm:pt>
    <dgm:pt modelId="{C8A1A5B8-4DCF-46FA-9360-4F3382C6C55E}" type="sibTrans" cxnId="{D3444518-A3D1-43EA-BCE5-C94DBE7358EC}">
      <dgm:prSet/>
      <dgm:spPr/>
      <dgm:t>
        <a:bodyPr/>
        <a:lstStyle/>
        <a:p>
          <a:endParaRPr lang="es-SV" sz="2000"/>
        </a:p>
      </dgm:t>
    </dgm:pt>
    <dgm:pt modelId="{B2713D67-3E41-459A-846D-C5EDEC987114}" type="pres">
      <dgm:prSet presAssocID="{A83B0B1F-C0DB-43C2-AB9C-85CC3066FA88}" presName="CompostProcess" presStyleCnt="0">
        <dgm:presLayoutVars>
          <dgm:dir/>
          <dgm:resizeHandles val="exact"/>
        </dgm:presLayoutVars>
      </dgm:prSet>
      <dgm:spPr/>
    </dgm:pt>
    <dgm:pt modelId="{405B70A7-72AA-4B3D-95C8-DB103184189C}" type="pres">
      <dgm:prSet presAssocID="{A83B0B1F-C0DB-43C2-AB9C-85CC3066FA88}" presName="arrow" presStyleLbl="bgShp" presStyleIdx="0" presStyleCnt="1"/>
      <dgm:spPr/>
    </dgm:pt>
    <dgm:pt modelId="{F838B98B-634D-4BF9-A39F-2FC0146423CF}" type="pres">
      <dgm:prSet presAssocID="{A83B0B1F-C0DB-43C2-AB9C-85CC3066FA88}" presName="linearProcess" presStyleCnt="0"/>
      <dgm:spPr/>
    </dgm:pt>
    <dgm:pt modelId="{AFFE5C22-6001-4E28-A751-9712756F25F6}" type="pres">
      <dgm:prSet presAssocID="{62B13323-AD74-4B99-8A2A-342224804017}" presName="textNode" presStyleLbl="node1" presStyleIdx="0" presStyleCnt="3">
        <dgm:presLayoutVars>
          <dgm:bulletEnabled val="1"/>
        </dgm:presLayoutVars>
      </dgm:prSet>
      <dgm:spPr/>
    </dgm:pt>
    <dgm:pt modelId="{30C1D6D7-5897-493E-A9B1-9085E0DCCBCE}" type="pres">
      <dgm:prSet presAssocID="{169C703E-EFB7-4898-90B7-58E68CAB44E1}" presName="sibTrans" presStyleCnt="0"/>
      <dgm:spPr/>
    </dgm:pt>
    <dgm:pt modelId="{45BDDB1B-3112-4AFA-8C52-CFE442F31845}" type="pres">
      <dgm:prSet presAssocID="{B22CF1F2-42E2-4AC7-AC09-6D2F4E38DFCC}" presName="textNode" presStyleLbl="node1" presStyleIdx="1" presStyleCnt="3">
        <dgm:presLayoutVars>
          <dgm:bulletEnabled val="1"/>
        </dgm:presLayoutVars>
      </dgm:prSet>
      <dgm:spPr/>
    </dgm:pt>
    <dgm:pt modelId="{30467985-8B74-4ED6-A371-D4E1CB041057}" type="pres">
      <dgm:prSet presAssocID="{01A80AFD-2ACD-4C78-B4F0-E4FEB198A08C}" presName="sibTrans" presStyleCnt="0"/>
      <dgm:spPr/>
    </dgm:pt>
    <dgm:pt modelId="{7859EB91-670E-4D71-9D7A-FFCB914F57F1}" type="pres">
      <dgm:prSet presAssocID="{164F963B-4451-4E98-B305-C4B206DF00A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C2DBC0F-2B1E-4DC0-95E5-E616C4C3DB8C}" srcId="{A83B0B1F-C0DB-43C2-AB9C-85CC3066FA88}" destId="{B22CF1F2-42E2-4AC7-AC09-6D2F4E38DFCC}" srcOrd="1" destOrd="0" parTransId="{A310DA2F-5305-4724-B322-C9E6185C2A5C}" sibTransId="{01A80AFD-2ACD-4C78-B4F0-E4FEB198A08C}"/>
    <dgm:cxn modelId="{D3444518-A3D1-43EA-BCE5-C94DBE7358EC}" srcId="{A83B0B1F-C0DB-43C2-AB9C-85CC3066FA88}" destId="{164F963B-4451-4E98-B305-C4B206DF00A2}" srcOrd="2" destOrd="0" parTransId="{7D55C625-EF07-4BFA-83F2-37E19A81D7C0}" sibTransId="{C8A1A5B8-4DCF-46FA-9360-4F3382C6C55E}"/>
    <dgm:cxn modelId="{D32F645D-1299-43CE-B2EE-92D34555D655}" type="presOf" srcId="{164F963B-4451-4E98-B305-C4B206DF00A2}" destId="{7859EB91-670E-4D71-9D7A-FFCB914F57F1}" srcOrd="0" destOrd="0" presId="urn:microsoft.com/office/officeart/2005/8/layout/hProcess9"/>
    <dgm:cxn modelId="{72A44196-5495-4D49-A6AC-ADB0C75FB083}" type="presOf" srcId="{B22CF1F2-42E2-4AC7-AC09-6D2F4E38DFCC}" destId="{45BDDB1B-3112-4AFA-8C52-CFE442F31845}" srcOrd="0" destOrd="0" presId="urn:microsoft.com/office/officeart/2005/8/layout/hProcess9"/>
    <dgm:cxn modelId="{8BED5FBF-557E-4A71-8BF2-E9BA3EF5CB7A}" type="presOf" srcId="{62B13323-AD74-4B99-8A2A-342224804017}" destId="{AFFE5C22-6001-4E28-A751-9712756F25F6}" srcOrd="0" destOrd="0" presId="urn:microsoft.com/office/officeart/2005/8/layout/hProcess9"/>
    <dgm:cxn modelId="{5E0B91C6-01F6-48FA-A1D4-AC2C5067CB87}" type="presOf" srcId="{A83B0B1F-C0DB-43C2-AB9C-85CC3066FA88}" destId="{B2713D67-3E41-459A-846D-C5EDEC987114}" srcOrd="0" destOrd="0" presId="urn:microsoft.com/office/officeart/2005/8/layout/hProcess9"/>
    <dgm:cxn modelId="{C5BF95D9-71AD-4A47-90FF-F08E2F89B422}" srcId="{A83B0B1F-C0DB-43C2-AB9C-85CC3066FA88}" destId="{62B13323-AD74-4B99-8A2A-342224804017}" srcOrd="0" destOrd="0" parTransId="{92FAF2DD-9FCE-4804-BBF0-CDBB3FD11535}" sibTransId="{169C703E-EFB7-4898-90B7-58E68CAB44E1}"/>
    <dgm:cxn modelId="{E3730AC0-81C4-4DBF-A3FA-B633F657908C}" type="presParOf" srcId="{B2713D67-3E41-459A-846D-C5EDEC987114}" destId="{405B70A7-72AA-4B3D-95C8-DB103184189C}" srcOrd="0" destOrd="0" presId="urn:microsoft.com/office/officeart/2005/8/layout/hProcess9"/>
    <dgm:cxn modelId="{B1E574BC-8F2D-460B-9BCA-6162C77A8188}" type="presParOf" srcId="{B2713D67-3E41-459A-846D-C5EDEC987114}" destId="{F838B98B-634D-4BF9-A39F-2FC0146423CF}" srcOrd="1" destOrd="0" presId="urn:microsoft.com/office/officeart/2005/8/layout/hProcess9"/>
    <dgm:cxn modelId="{5EDC5EBF-38CA-4642-94F2-FE064EA65C1B}" type="presParOf" srcId="{F838B98B-634D-4BF9-A39F-2FC0146423CF}" destId="{AFFE5C22-6001-4E28-A751-9712756F25F6}" srcOrd="0" destOrd="0" presId="urn:microsoft.com/office/officeart/2005/8/layout/hProcess9"/>
    <dgm:cxn modelId="{9371341B-5370-4E4F-B67F-D6EE8BC93151}" type="presParOf" srcId="{F838B98B-634D-4BF9-A39F-2FC0146423CF}" destId="{30C1D6D7-5897-493E-A9B1-9085E0DCCBCE}" srcOrd="1" destOrd="0" presId="urn:microsoft.com/office/officeart/2005/8/layout/hProcess9"/>
    <dgm:cxn modelId="{AB764688-9946-4E51-A47C-815F1FD5B4A0}" type="presParOf" srcId="{F838B98B-634D-4BF9-A39F-2FC0146423CF}" destId="{45BDDB1B-3112-4AFA-8C52-CFE442F31845}" srcOrd="2" destOrd="0" presId="urn:microsoft.com/office/officeart/2005/8/layout/hProcess9"/>
    <dgm:cxn modelId="{6F5D21D9-62A7-40D8-9925-D4A255A8FED2}" type="presParOf" srcId="{F838B98B-634D-4BF9-A39F-2FC0146423CF}" destId="{30467985-8B74-4ED6-A371-D4E1CB041057}" srcOrd="3" destOrd="0" presId="urn:microsoft.com/office/officeart/2005/8/layout/hProcess9"/>
    <dgm:cxn modelId="{6B38C1DF-74EF-4C46-A401-7C9411228A82}" type="presParOf" srcId="{F838B98B-634D-4BF9-A39F-2FC0146423CF}" destId="{7859EB91-670E-4D71-9D7A-FFCB914F57F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8EB902-3696-4B6F-88BD-797388D68B5D}" type="doc">
      <dgm:prSet loTypeId="urn:microsoft.com/office/officeart/2005/8/layout/vList4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SV"/>
        </a:p>
      </dgm:t>
    </dgm:pt>
    <dgm:pt modelId="{CF965270-32CD-410E-9CE1-53C5C9B061A5}">
      <dgm:prSet phldrT="[Texto]" custT="1"/>
      <dgm:spPr/>
      <dgm:t>
        <a:bodyPr/>
        <a:lstStyle/>
        <a:p>
          <a:r>
            <a:rPr lang="es-SV" sz="2400" b="1" dirty="0"/>
            <a:t>1.Identificar desafíos de programación</a:t>
          </a:r>
        </a:p>
      </dgm:t>
    </dgm:pt>
    <dgm:pt modelId="{68E36E15-0653-4CB7-822B-C184F817D214}" type="parTrans" cxnId="{9E45986E-B520-4D9F-AB01-8454EC8C07A6}">
      <dgm:prSet/>
      <dgm:spPr/>
      <dgm:t>
        <a:bodyPr/>
        <a:lstStyle/>
        <a:p>
          <a:endParaRPr lang="es-SV" sz="2000"/>
        </a:p>
      </dgm:t>
    </dgm:pt>
    <dgm:pt modelId="{E0E0AED5-BE7A-4128-8699-A45C33290D14}" type="sibTrans" cxnId="{9E45986E-B520-4D9F-AB01-8454EC8C07A6}">
      <dgm:prSet/>
      <dgm:spPr/>
      <dgm:t>
        <a:bodyPr/>
        <a:lstStyle/>
        <a:p>
          <a:endParaRPr lang="es-SV" sz="2000"/>
        </a:p>
      </dgm:t>
    </dgm:pt>
    <dgm:pt modelId="{C84FEE16-2145-48BD-8895-29EA7BE27D73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S" sz="2000" dirty="0"/>
            <a:t>El CME discute desafíos y, si es necesario, reprograma o redistribuye recursos con los </a:t>
          </a:r>
          <a:r>
            <a:rPr lang="es-ES" sz="2000" dirty="0" err="1"/>
            <a:t>RPs</a:t>
          </a:r>
          <a:r>
            <a:rPr lang="es-ES" sz="2000" dirty="0"/>
            <a:t>.</a:t>
          </a:r>
          <a:endParaRPr lang="es-SV" sz="2000" dirty="0"/>
        </a:p>
      </dgm:t>
    </dgm:pt>
    <dgm:pt modelId="{EF914222-F4AF-4168-B4CC-2BBC7F08BEE9}" type="parTrans" cxnId="{BA9BCE1E-D742-4806-B1CB-E9C99B88B12B}">
      <dgm:prSet/>
      <dgm:spPr/>
      <dgm:t>
        <a:bodyPr/>
        <a:lstStyle/>
        <a:p>
          <a:endParaRPr lang="es-SV" sz="2000"/>
        </a:p>
      </dgm:t>
    </dgm:pt>
    <dgm:pt modelId="{03015FCB-81E9-4825-B898-183F251AEA3A}" type="sibTrans" cxnId="{BA9BCE1E-D742-4806-B1CB-E9C99B88B12B}">
      <dgm:prSet/>
      <dgm:spPr/>
      <dgm:t>
        <a:bodyPr/>
        <a:lstStyle/>
        <a:p>
          <a:endParaRPr lang="es-SV" sz="2000"/>
        </a:p>
      </dgm:t>
    </dgm:pt>
    <dgm:pt modelId="{86DE10E3-4468-4CAD-AC71-471F5F85446E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S" sz="2000" dirty="0"/>
            <a:t>Monitoreo de riesgos, cofinanciamiento y sostenibilidad en el marco del proyecto “Evolución del MCP-ES”.</a:t>
          </a:r>
          <a:endParaRPr lang="es-SV" sz="2000" dirty="0"/>
        </a:p>
      </dgm:t>
    </dgm:pt>
    <dgm:pt modelId="{AFFCB944-0FB8-4E8E-A48E-DE141169C44E}" type="parTrans" cxnId="{5C8F8224-99A6-4B86-8DB8-D0A671BC66AA}">
      <dgm:prSet/>
      <dgm:spPr/>
      <dgm:t>
        <a:bodyPr/>
        <a:lstStyle/>
        <a:p>
          <a:endParaRPr lang="es-SV" sz="2000"/>
        </a:p>
      </dgm:t>
    </dgm:pt>
    <dgm:pt modelId="{AD03B246-87AE-4DBE-8BCF-B7F784584DAC}" type="sibTrans" cxnId="{5C8F8224-99A6-4B86-8DB8-D0A671BC66AA}">
      <dgm:prSet/>
      <dgm:spPr/>
      <dgm:t>
        <a:bodyPr/>
        <a:lstStyle/>
        <a:p>
          <a:endParaRPr lang="es-SV" sz="2000"/>
        </a:p>
      </dgm:t>
    </dgm:pt>
    <dgm:pt modelId="{8632A47C-70BF-4C92-8745-2D21F87201D8}">
      <dgm:prSet phldrT="[Texto]"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>
              <a:latin typeface="Gill Sans Nova"/>
              <a:ea typeface="+mn-ea"/>
              <a:cs typeface="+mn-cs"/>
            </a:rPr>
            <a:t>3. Compartir resultados del ME</a:t>
          </a:r>
          <a:endParaRPr lang="es-SV" sz="2400" b="1" kern="1200" dirty="0">
            <a:latin typeface="Gill Sans Nova"/>
            <a:ea typeface="+mn-ea"/>
            <a:cs typeface="+mn-cs"/>
          </a:endParaRPr>
        </a:p>
      </dgm:t>
    </dgm:pt>
    <dgm:pt modelId="{E9629B0F-2F11-4FDD-91CE-5AF6928E5482}" type="sibTrans" cxnId="{3E2A61A6-ECD6-4F0C-B976-7BEDF884E604}">
      <dgm:prSet/>
      <dgm:spPr/>
      <dgm:t>
        <a:bodyPr/>
        <a:lstStyle/>
        <a:p>
          <a:endParaRPr lang="es-SV" sz="2000"/>
        </a:p>
      </dgm:t>
    </dgm:pt>
    <dgm:pt modelId="{921A28D2-42AF-4ABB-9D76-82DCB7E2E14A}" type="parTrans" cxnId="{3E2A61A6-ECD6-4F0C-B976-7BEDF884E604}">
      <dgm:prSet/>
      <dgm:spPr/>
      <dgm:t>
        <a:bodyPr/>
        <a:lstStyle/>
        <a:p>
          <a:endParaRPr lang="es-SV" sz="2000"/>
        </a:p>
      </dgm:t>
    </dgm:pt>
    <dgm:pt modelId="{6034C0D8-A3CC-4DE9-85F5-EB3926215B16}">
      <dgm:prSet phldrT="[Texto]"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"/>
          </a:pPr>
          <a:r>
            <a:rPr lang="es-ES" sz="2000" kern="1200" dirty="0"/>
            <a:t>El MCP-ES comparte resultados del ME con el Fondo Mundial y otros actores relevantes.</a:t>
          </a:r>
          <a:endParaRPr lang="es-SV" sz="2000" kern="1200" dirty="0"/>
        </a:p>
      </dgm:t>
    </dgm:pt>
    <dgm:pt modelId="{51FD3D8C-B34E-4788-A757-4CF40F96E970}" type="sibTrans" cxnId="{38722F41-2EE7-4788-AA43-F2DC23470AB0}">
      <dgm:prSet/>
      <dgm:spPr/>
      <dgm:t>
        <a:bodyPr/>
        <a:lstStyle/>
        <a:p>
          <a:endParaRPr lang="es-SV" sz="2000"/>
        </a:p>
      </dgm:t>
    </dgm:pt>
    <dgm:pt modelId="{2F69EDE0-C353-415F-8E21-C7C100E7A228}" type="parTrans" cxnId="{38722F41-2EE7-4788-AA43-F2DC23470AB0}">
      <dgm:prSet/>
      <dgm:spPr/>
      <dgm:t>
        <a:bodyPr/>
        <a:lstStyle/>
        <a:p>
          <a:endParaRPr lang="es-SV" sz="2000"/>
        </a:p>
      </dgm:t>
    </dgm:pt>
    <dgm:pt modelId="{DCF8271F-7E66-4CF2-84D9-B4596777B213}">
      <dgm:prSet phldrT="[Texto]"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 dirty="0">
              <a:latin typeface="Gill Sans Nova"/>
              <a:ea typeface="+mn-ea"/>
              <a:cs typeface="+mn-cs"/>
            </a:rPr>
            <a:t>2. Plan de Mejora</a:t>
          </a:r>
        </a:p>
      </dgm:t>
    </dgm:pt>
    <dgm:pt modelId="{0C8C23B2-8406-40D6-BA53-053CBF96DF3B}" type="sibTrans" cxnId="{618640B6-EC5C-41D2-AC73-E5C8EE0B05F8}">
      <dgm:prSet/>
      <dgm:spPr/>
      <dgm:t>
        <a:bodyPr/>
        <a:lstStyle/>
        <a:p>
          <a:endParaRPr lang="es-SV" sz="2000"/>
        </a:p>
      </dgm:t>
    </dgm:pt>
    <dgm:pt modelId="{6F9BA010-55F5-4620-B1F4-05806FE9B94F}" type="parTrans" cxnId="{618640B6-EC5C-41D2-AC73-E5C8EE0B05F8}">
      <dgm:prSet/>
      <dgm:spPr/>
      <dgm:t>
        <a:bodyPr/>
        <a:lstStyle/>
        <a:p>
          <a:endParaRPr lang="es-SV" sz="2000"/>
        </a:p>
      </dgm:t>
    </dgm:pt>
    <dgm:pt modelId="{CE34BDDA-799B-473C-8701-B1809FA19522}">
      <dgm:prSet phldrT="[Texto]"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ES" sz="2000" kern="1200" dirty="0"/>
            <a:t>El MCP-ES implementa un plan de mejora si es necesario, </a:t>
          </a:r>
          <a:endParaRPr lang="es-SV" sz="2000" kern="1200" dirty="0"/>
        </a:p>
      </dgm:t>
    </dgm:pt>
    <dgm:pt modelId="{7BBE937A-B22F-4984-A007-397AF8381188}" type="sibTrans" cxnId="{83C302F5-D747-4A7B-B39B-F8FCEB7A6E20}">
      <dgm:prSet/>
      <dgm:spPr/>
      <dgm:t>
        <a:bodyPr/>
        <a:lstStyle/>
        <a:p>
          <a:endParaRPr lang="es-SV" sz="2000"/>
        </a:p>
      </dgm:t>
    </dgm:pt>
    <dgm:pt modelId="{1FF15D3B-13E0-4209-9FCD-9A769B67E7E7}" type="parTrans" cxnId="{83C302F5-D747-4A7B-B39B-F8FCEB7A6E20}">
      <dgm:prSet/>
      <dgm:spPr/>
      <dgm:t>
        <a:bodyPr/>
        <a:lstStyle/>
        <a:p>
          <a:endParaRPr lang="es-SV" sz="2000"/>
        </a:p>
      </dgm:t>
    </dgm:pt>
    <dgm:pt modelId="{BF2E0500-3C18-43FF-BF6C-3C48BE76B6EB}">
      <dgm:prSet phldrT="[Texto]"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SV" sz="2000" kern="1200" dirty="0"/>
            <a:t>Coordinado con los </a:t>
          </a:r>
          <a:r>
            <a:rPr lang="es-SV" sz="2000" kern="1200" dirty="0" err="1"/>
            <a:t>RPs</a:t>
          </a:r>
          <a:endParaRPr lang="es-SV" sz="2000" kern="1200" dirty="0"/>
        </a:p>
      </dgm:t>
    </dgm:pt>
    <dgm:pt modelId="{C396EAAD-FB06-40C1-80C4-9CDB59FC4364}" type="sibTrans" cxnId="{73204F9F-10F5-4F0E-A543-3EE79F5072FB}">
      <dgm:prSet/>
      <dgm:spPr/>
      <dgm:t>
        <a:bodyPr/>
        <a:lstStyle/>
        <a:p>
          <a:endParaRPr lang="es-SV" sz="2000"/>
        </a:p>
      </dgm:t>
    </dgm:pt>
    <dgm:pt modelId="{F57D427E-A4BE-4239-AB47-31F9418B93FD}" type="parTrans" cxnId="{73204F9F-10F5-4F0E-A543-3EE79F5072FB}">
      <dgm:prSet/>
      <dgm:spPr/>
      <dgm:t>
        <a:bodyPr/>
        <a:lstStyle/>
        <a:p>
          <a:endParaRPr lang="es-SV" sz="2000"/>
        </a:p>
      </dgm:t>
    </dgm:pt>
    <dgm:pt modelId="{D55DE806-4D1F-4B75-867D-AB1F7FF8B4EB}" type="pres">
      <dgm:prSet presAssocID="{C58EB902-3696-4B6F-88BD-797388D68B5D}" presName="linear" presStyleCnt="0">
        <dgm:presLayoutVars>
          <dgm:dir/>
          <dgm:resizeHandles val="exact"/>
        </dgm:presLayoutVars>
      </dgm:prSet>
      <dgm:spPr/>
    </dgm:pt>
    <dgm:pt modelId="{1D1B87F9-4FF3-474B-92E2-7387FE4378B6}" type="pres">
      <dgm:prSet presAssocID="{CF965270-32CD-410E-9CE1-53C5C9B061A5}" presName="comp" presStyleCnt="0"/>
      <dgm:spPr/>
    </dgm:pt>
    <dgm:pt modelId="{96061D94-8870-457B-98CE-4624C433E212}" type="pres">
      <dgm:prSet presAssocID="{CF965270-32CD-410E-9CE1-53C5C9B061A5}" presName="box" presStyleLbl="node1" presStyleIdx="0" presStyleCnt="3"/>
      <dgm:spPr/>
    </dgm:pt>
    <dgm:pt modelId="{297CE900-4ABB-4C74-AA0C-359866668A53}" type="pres">
      <dgm:prSet presAssocID="{CF965270-32CD-410E-9CE1-53C5C9B061A5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5000" b="-15000"/>
          </a:stretch>
        </a:blipFill>
      </dgm:spPr>
      <dgm:extLst>
        <a:ext uri="{E40237B7-FDA0-4F09-8148-C483321AD2D9}">
          <dgm14:cNvPr xmlns:dgm14="http://schemas.microsoft.com/office/drawing/2010/diagram" id="0" name="" descr="Cadena de bloques contorno"/>
        </a:ext>
      </dgm:extLst>
    </dgm:pt>
    <dgm:pt modelId="{341D93E3-0A28-49BE-99F0-7D67713B2C23}" type="pres">
      <dgm:prSet presAssocID="{CF965270-32CD-410E-9CE1-53C5C9B061A5}" presName="text" presStyleLbl="node1" presStyleIdx="0" presStyleCnt="3">
        <dgm:presLayoutVars>
          <dgm:bulletEnabled val="1"/>
        </dgm:presLayoutVars>
      </dgm:prSet>
      <dgm:spPr/>
    </dgm:pt>
    <dgm:pt modelId="{52010191-7BBB-418F-B826-AA15E00CDFD5}" type="pres">
      <dgm:prSet presAssocID="{E0E0AED5-BE7A-4128-8699-A45C33290D14}" presName="spacer" presStyleCnt="0"/>
      <dgm:spPr/>
    </dgm:pt>
    <dgm:pt modelId="{881FFA4B-FEAC-478B-A0AB-BB69DD86BF50}" type="pres">
      <dgm:prSet presAssocID="{DCF8271F-7E66-4CF2-84D9-B4596777B213}" presName="comp" presStyleCnt="0"/>
      <dgm:spPr/>
    </dgm:pt>
    <dgm:pt modelId="{27A9E325-B587-4DEE-9190-F4EED9805E67}" type="pres">
      <dgm:prSet presAssocID="{DCF8271F-7E66-4CF2-84D9-B4596777B213}" presName="box" presStyleLbl="node1" presStyleIdx="1" presStyleCnt="3" custLinFactNeighborX="197" custLinFactNeighborY="0"/>
      <dgm:spPr/>
    </dgm:pt>
    <dgm:pt modelId="{027B183D-4B40-43ED-BCAD-F2AF4B044A03}" type="pres">
      <dgm:prSet presAssocID="{DCF8271F-7E66-4CF2-84D9-B4596777B213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5000" b="-15000"/>
          </a:stretch>
        </a:blipFill>
      </dgm:spPr>
      <dgm:extLst>
        <a:ext uri="{E40237B7-FDA0-4F09-8148-C483321AD2D9}">
          <dgm14:cNvPr xmlns:dgm14="http://schemas.microsoft.com/office/drawing/2010/diagram" id="0" name="" descr="Lista de comprobación contorno"/>
        </a:ext>
      </dgm:extLst>
    </dgm:pt>
    <dgm:pt modelId="{172C832F-448A-4DF1-B531-8F3685D22624}" type="pres">
      <dgm:prSet presAssocID="{DCF8271F-7E66-4CF2-84D9-B4596777B213}" presName="text" presStyleLbl="node1" presStyleIdx="1" presStyleCnt="3">
        <dgm:presLayoutVars>
          <dgm:bulletEnabled val="1"/>
        </dgm:presLayoutVars>
      </dgm:prSet>
      <dgm:spPr/>
    </dgm:pt>
    <dgm:pt modelId="{2E52B2F4-0352-4E5D-A0BC-DCF051C16A28}" type="pres">
      <dgm:prSet presAssocID="{0C8C23B2-8406-40D6-BA53-053CBF96DF3B}" presName="spacer" presStyleCnt="0"/>
      <dgm:spPr/>
    </dgm:pt>
    <dgm:pt modelId="{1FFA91A1-6761-4CA9-8473-AB437D59500D}" type="pres">
      <dgm:prSet presAssocID="{8632A47C-70BF-4C92-8745-2D21F87201D8}" presName="comp" presStyleCnt="0"/>
      <dgm:spPr/>
    </dgm:pt>
    <dgm:pt modelId="{C6C33AE1-3B17-4C8F-9361-F50CD49D4AE0}" type="pres">
      <dgm:prSet presAssocID="{8632A47C-70BF-4C92-8745-2D21F87201D8}" presName="box" presStyleLbl="node1" presStyleIdx="2" presStyleCnt="3"/>
      <dgm:spPr/>
    </dgm:pt>
    <dgm:pt modelId="{82A9DEB9-0646-4421-927D-8C857744436E}" type="pres">
      <dgm:prSet presAssocID="{8632A47C-70BF-4C92-8745-2D21F87201D8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5000" b="-15000"/>
          </a:stretch>
        </a:blipFill>
      </dgm:spPr>
    </dgm:pt>
    <dgm:pt modelId="{C4D7872C-2F94-4729-B0E9-A35FD63D4ACE}" type="pres">
      <dgm:prSet presAssocID="{8632A47C-70BF-4C92-8745-2D21F87201D8}" presName="text" presStyleLbl="node1" presStyleIdx="2" presStyleCnt="3">
        <dgm:presLayoutVars>
          <dgm:bulletEnabled val="1"/>
        </dgm:presLayoutVars>
      </dgm:prSet>
      <dgm:spPr/>
    </dgm:pt>
  </dgm:ptLst>
  <dgm:cxnLst>
    <dgm:cxn modelId="{F57CED0A-FBE4-490F-A1CB-E14249696EEA}" type="presOf" srcId="{86DE10E3-4468-4CAD-AC71-471F5F85446E}" destId="{96061D94-8870-457B-98CE-4624C433E212}" srcOrd="0" destOrd="2" presId="urn:microsoft.com/office/officeart/2005/8/layout/vList4"/>
    <dgm:cxn modelId="{EF999C0D-83B0-4A44-B5DC-E5419A89D872}" type="presOf" srcId="{CE34BDDA-799B-473C-8701-B1809FA19522}" destId="{172C832F-448A-4DF1-B531-8F3685D22624}" srcOrd="1" destOrd="1" presId="urn:microsoft.com/office/officeart/2005/8/layout/vList4"/>
    <dgm:cxn modelId="{BA9BCE1E-D742-4806-B1CB-E9C99B88B12B}" srcId="{CF965270-32CD-410E-9CE1-53C5C9B061A5}" destId="{C84FEE16-2145-48BD-8895-29EA7BE27D73}" srcOrd="0" destOrd="0" parTransId="{EF914222-F4AF-4168-B4CC-2BBC7F08BEE9}" sibTransId="{03015FCB-81E9-4825-B898-183F251AEA3A}"/>
    <dgm:cxn modelId="{5C8F8224-99A6-4B86-8DB8-D0A671BC66AA}" srcId="{CF965270-32CD-410E-9CE1-53C5C9B061A5}" destId="{86DE10E3-4468-4CAD-AC71-471F5F85446E}" srcOrd="1" destOrd="0" parTransId="{AFFCB944-0FB8-4E8E-A48E-DE141169C44E}" sibTransId="{AD03B246-87AE-4DBE-8BCF-B7F784584DAC}"/>
    <dgm:cxn modelId="{62A9783D-D535-44BC-8D7B-4646964A3FC9}" type="presOf" srcId="{C84FEE16-2145-48BD-8895-29EA7BE27D73}" destId="{341D93E3-0A28-49BE-99F0-7D67713B2C23}" srcOrd="1" destOrd="1" presId="urn:microsoft.com/office/officeart/2005/8/layout/vList4"/>
    <dgm:cxn modelId="{C9DB8C5E-4C97-451A-85FE-F68E800EBBF5}" type="presOf" srcId="{86DE10E3-4468-4CAD-AC71-471F5F85446E}" destId="{341D93E3-0A28-49BE-99F0-7D67713B2C23}" srcOrd="1" destOrd="2" presId="urn:microsoft.com/office/officeart/2005/8/layout/vList4"/>
    <dgm:cxn modelId="{38722F41-2EE7-4788-AA43-F2DC23470AB0}" srcId="{8632A47C-70BF-4C92-8745-2D21F87201D8}" destId="{6034C0D8-A3CC-4DE9-85F5-EB3926215B16}" srcOrd="0" destOrd="0" parTransId="{2F69EDE0-C353-415F-8E21-C7C100E7A228}" sibTransId="{51FD3D8C-B34E-4788-A757-4CF40F96E970}"/>
    <dgm:cxn modelId="{882E4B4A-AF70-4A96-8E2E-AF25DF2FF0AC}" type="presOf" srcId="{DCF8271F-7E66-4CF2-84D9-B4596777B213}" destId="{172C832F-448A-4DF1-B531-8F3685D22624}" srcOrd="1" destOrd="0" presId="urn:microsoft.com/office/officeart/2005/8/layout/vList4"/>
    <dgm:cxn modelId="{09A9944E-CEBE-4D0E-BC77-857754EB1CC2}" type="presOf" srcId="{C84FEE16-2145-48BD-8895-29EA7BE27D73}" destId="{96061D94-8870-457B-98CE-4624C433E212}" srcOrd="0" destOrd="1" presId="urn:microsoft.com/office/officeart/2005/8/layout/vList4"/>
    <dgm:cxn modelId="{9E45986E-B520-4D9F-AB01-8454EC8C07A6}" srcId="{C58EB902-3696-4B6F-88BD-797388D68B5D}" destId="{CF965270-32CD-410E-9CE1-53C5C9B061A5}" srcOrd="0" destOrd="0" parTransId="{68E36E15-0653-4CB7-822B-C184F817D214}" sibTransId="{E0E0AED5-BE7A-4128-8699-A45C33290D14}"/>
    <dgm:cxn modelId="{CBB9B770-E68B-4E2C-9BBB-41D55FACE398}" type="presOf" srcId="{CE34BDDA-799B-473C-8701-B1809FA19522}" destId="{27A9E325-B587-4DEE-9190-F4EED9805E67}" srcOrd="0" destOrd="1" presId="urn:microsoft.com/office/officeart/2005/8/layout/vList4"/>
    <dgm:cxn modelId="{2583C754-8F05-43FC-B8E1-6DCB2822AE4F}" type="presOf" srcId="{C58EB902-3696-4B6F-88BD-797388D68B5D}" destId="{D55DE806-4D1F-4B75-867D-AB1F7FF8B4EB}" srcOrd="0" destOrd="0" presId="urn:microsoft.com/office/officeart/2005/8/layout/vList4"/>
    <dgm:cxn modelId="{CC470955-2C5B-43F7-9C9C-7F6BCC5C5245}" type="presOf" srcId="{CF965270-32CD-410E-9CE1-53C5C9B061A5}" destId="{96061D94-8870-457B-98CE-4624C433E212}" srcOrd="0" destOrd="0" presId="urn:microsoft.com/office/officeart/2005/8/layout/vList4"/>
    <dgm:cxn modelId="{9A6E5E7B-5C32-4969-84ED-B3A7D3B70CD6}" type="presOf" srcId="{CF965270-32CD-410E-9CE1-53C5C9B061A5}" destId="{341D93E3-0A28-49BE-99F0-7D67713B2C23}" srcOrd="1" destOrd="0" presId="urn:microsoft.com/office/officeart/2005/8/layout/vList4"/>
    <dgm:cxn modelId="{94336F81-F4A5-4140-B80E-1C46A4DEBAB7}" type="presOf" srcId="{6034C0D8-A3CC-4DE9-85F5-EB3926215B16}" destId="{C6C33AE1-3B17-4C8F-9361-F50CD49D4AE0}" srcOrd="0" destOrd="1" presId="urn:microsoft.com/office/officeart/2005/8/layout/vList4"/>
    <dgm:cxn modelId="{973EB685-06C0-46C2-A1AB-14206A13FEE3}" type="presOf" srcId="{8632A47C-70BF-4C92-8745-2D21F87201D8}" destId="{C6C33AE1-3B17-4C8F-9361-F50CD49D4AE0}" srcOrd="0" destOrd="0" presId="urn:microsoft.com/office/officeart/2005/8/layout/vList4"/>
    <dgm:cxn modelId="{6D1A4D8A-82D5-4DA6-8508-F4E00C6D9966}" type="presOf" srcId="{BF2E0500-3C18-43FF-BF6C-3C48BE76B6EB}" destId="{172C832F-448A-4DF1-B531-8F3685D22624}" srcOrd="1" destOrd="2" presId="urn:microsoft.com/office/officeart/2005/8/layout/vList4"/>
    <dgm:cxn modelId="{73204F9F-10F5-4F0E-A543-3EE79F5072FB}" srcId="{DCF8271F-7E66-4CF2-84D9-B4596777B213}" destId="{BF2E0500-3C18-43FF-BF6C-3C48BE76B6EB}" srcOrd="1" destOrd="0" parTransId="{F57D427E-A4BE-4239-AB47-31F9418B93FD}" sibTransId="{C396EAAD-FB06-40C1-80C4-9CDB59FC4364}"/>
    <dgm:cxn modelId="{3E2A61A6-ECD6-4F0C-B976-7BEDF884E604}" srcId="{C58EB902-3696-4B6F-88BD-797388D68B5D}" destId="{8632A47C-70BF-4C92-8745-2D21F87201D8}" srcOrd="2" destOrd="0" parTransId="{921A28D2-42AF-4ABB-9D76-82DCB7E2E14A}" sibTransId="{E9629B0F-2F11-4FDD-91CE-5AF6928E5482}"/>
    <dgm:cxn modelId="{618640B6-EC5C-41D2-AC73-E5C8EE0B05F8}" srcId="{C58EB902-3696-4B6F-88BD-797388D68B5D}" destId="{DCF8271F-7E66-4CF2-84D9-B4596777B213}" srcOrd="1" destOrd="0" parTransId="{6F9BA010-55F5-4620-B1F4-05806FE9B94F}" sibTransId="{0C8C23B2-8406-40D6-BA53-053CBF96DF3B}"/>
    <dgm:cxn modelId="{32D5ADB9-D4E0-4C84-BF63-87E3CDFE4603}" type="presOf" srcId="{6034C0D8-A3CC-4DE9-85F5-EB3926215B16}" destId="{C4D7872C-2F94-4729-B0E9-A35FD63D4ACE}" srcOrd="1" destOrd="1" presId="urn:microsoft.com/office/officeart/2005/8/layout/vList4"/>
    <dgm:cxn modelId="{F3999FC2-9864-4BBA-944F-25CDBF7593BD}" type="presOf" srcId="{8632A47C-70BF-4C92-8745-2D21F87201D8}" destId="{C4D7872C-2F94-4729-B0E9-A35FD63D4ACE}" srcOrd="1" destOrd="0" presId="urn:microsoft.com/office/officeart/2005/8/layout/vList4"/>
    <dgm:cxn modelId="{3C70E4C4-1018-4C59-A628-6A68C8AB2269}" type="presOf" srcId="{DCF8271F-7E66-4CF2-84D9-B4596777B213}" destId="{27A9E325-B587-4DEE-9190-F4EED9805E67}" srcOrd="0" destOrd="0" presId="urn:microsoft.com/office/officeart/2005/8/layout/vList4"/>
    <dgm:cxn modelId="{83C302F5-D747-4A7B-B39B-F8FCEB7A6E20}" srcId="{DCF8271F-7E66-4CF2-84D9-B4596777B213}" destId="{CE34BDDA-799B-473C-8701-B1809FA19522}" srcOrd="0" destOrd="0" parTransId="{1FF15D3B-13E0-4209-9FCD-9A769B67E7E7}" sibTransId="{7BBE937A-B22F-4984-A007-397AF8381188}"/>
    <dgm:cxn modelId="{B33C6AF7-AE07-4616-9B85-098FE52A6B3E}" type="presOf" srcId="{BF2E0500-3C18-43FF-BF6C-3C48BE76B6EB}" destId="{27A9E325-B587-4DEE-9190-F4EED9805E67}" srcOrd="0" destOrd="2" presId="urn:microsoft.com/office/officeart/2005/8/layout/vList4"/>
    <dgm:cxn modelId="{3D13D6AC-AA98-41A4-9299-2D2BC865F0DF}" type="presParOf" srcId="{D55DE806-4D1F-4B75-867D-AB1F7FF8B4EB}" destId="{1D1B87F9-4FF3-474B-92E2-7387FE4378B6}" srcOrd="0" destOrd="0" presId="urn:microsoft.com/office/officeart/2005/8/layout/vList4"/>
    <dgm:cxn modelId="{2F7AAB57-93B2-4E33-AE79-690A709F2DB4}" type="presParOf" srcId="{1D1B87F9-4FF3-474B-92E2-7387FE4378B6}" destId="{96061D94-8870-457B-98CE-4624C433E212}" srcOrd="0" destOrd="0" presId="urn:microsoft.com/office/officeart/2005/8/layout/vList4"/>
    <dgm:cxn modelId="{4B2BD3B1-BFF7-4359-A44F-FB80A52E5BA7}" type="presParOf" srcId="{1D1B87F9-4FF3-474B-92E2-7387FE4378B6}" destId="{297CE900-4ABB-4C74-AA0C-359866668A53}" srcOrd="1" destOrd="0" presId="urn:microsoft.com/office/officeart/2005/8/layout/vList4"/>
    <dgm:cxn modelId="{CDA08F27-050A-4B2E-9C10-EBF9462E374F}" type="presParOf" srcId="{1D1B87F9-4FF3-474B-92E2-7387FE4378B6}" destId="{341D93E3-0A28-49BE-99F0-7D67713B2C23}" srcOrd="2" destOrd="0" presId="urn:microsoft.com/office/officeart/2005/8/layout/vList4"/>
    <dgm:cxn modelId="{27B7BC76-A8A4-47C5-8D74-F62FFF32E355}" type="presParOf" srcId="{D55DE806-4D1F-4B75-867D-AB1F7FF8B4EB}" destId="{52010191-7BBB-418F-B826-AA15E00CDFD5}" srcOrd="1" destOrd="0" presId="urn:microsoft.com/office/officeart/2005/8/layout/vList4"/>
    <dgm:cxn modelId="{5E7C9A6A-487D-46F1-BBED-374B99999C79}" type="presParOf" srcId="{D55DE806-4D1F-4B75-867D-AB1F7FF8B4EB}" destId="{881FFA4B-FEAC-478B-A0AB-BB69DD86BF50}" srcOrd="2" destOrd="0" presId="urn:microsoft.com/office/officeart/2005/8/layout/vList4"/>
    <dgm:cxn modelId="{BCF5C0A7-D89B-4740-BBE3-102A85B95DD9}" type="presParOf" srcId="{881FFA4B-FEAC-478B-A0AB-BB69DD86BF50}" destId="{27A9E325-B587-4DEE-9190-F4EED9805E67}" srcOrd="0" destOrd="0" presId="urn:microsoft.com/office/officeart/2005/8/layout/vList4"/>
    <dgm:cxn modelId="{31CD18EE-420E-4ABB-ACE3-68765F212EB1}" type="presParOf" srcId="{881FFA4B-FEAC-478B-A0AB-BB69DD86BF50}" destId="{027B183D-4B40-43ED-BCAD-F2AF4B044A03}" srcOrd="1" destOrd="0" presId="urn:microsoft.com/office/officeart/2005/8/layout/vList4"/>
    <dgm:cxn modelId="{9E5E3D69-822D-428E-B9AA-1F5C4FD70194}" type="presParOf" srcId="{881FFA4B-FEAC-478B-A0AB-BB69DD86BF50}" destId="{172C832F-448A-4DF1-B531-8F3685D22624}" srcOrd="2" destOrd="0" presId="urn:microsoft.com/office/officeart/2005/8/layout/vList4"/>
    <dgm:cxn modelId="{5B7038A8-D0F3-43D1-BD1D-6981A70F9E18}" type="presParOf" srcId="{D55DE806-4D1F-4B75-867D-AB1F7FF8B4EB}" destId="{2E52B2F4-0352-4E5D-A0BC-DCF051C16A28}" srcOrd="3" destOrd="0" presId="urn:microsoft.com/office/officeart/2005/8/layout/vList4"/>
    <dgm:cxn modelId="{CFEC7509-F682-4A20-A359-5E4315297400}" type="presParOf" srcId="{D55DE806-4D1F-4B75-867D-AB1F7FF8B4EB}" destId="{1FFA91A1-6761-4CA9-8473-AB437D59500D}" srcOrd="4" destOrd="0" presId="urn:microsoft.com/office/officeart/2005/8/layout/vList4"/>
    <dgm:cxn modelId="{950DCB37-D332-4943-93B0-E7BD6A299D63}" type="presParOf" srcId="{1FFA91A1-6761-4CA9-8473-AB437D59500D}" destId="{C6C33AE1-3B17-4C8F-9361-F50CD49D4AE0}" srcOrd="0" destOrd="0" presId="urn:microsoft.com/office/officeart/2005/8/layout/vList4"/>
    <dgm:cxn modelId="{3D39CFE4-BF52-4111-927F-4090CA65BEB7}" type="presParOf" srcId="{1FFA91A1-6761-4CA9-8473-AB437D59500D}" destId="{82A9DEB9-0646-4421-927D-8C857744436E}" srcOrd="1" destOrd="0" presId="urn:microsoft.com/office/officeart/2005/8/layout/vList4"/>
    <dgm:cxn modelId="{B8A35946-10F8-4D0F-BB94-C5361E314E96}" type="presParOf" srcId="{1FFA91A1-6761-4CA9-8473-AB437D59500D}" destId="{C4D7872C-2F94-4729-B0E9-A35FD63D4AC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F8CC3-8EB1-41A5-8149-73591B06B698}">
      <dsp:nvSpPr>
        <dsp:cNvPr id="0" name=""/>
        <dsp:cNvSpPr/>
      </dsp:nvSpPr>
      <dsp:spPr>
        <a:xfrm>
          <a:off x="1047" y="163631"/>
          <a:ext cx="4084169" cy="245050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El ME se centra en el "gran marco" de la ejecución de subvenciones, </a:t>
          </a:r>
          <a:r>
            <a:rPr lang="es-ES" sz="1800" u="sng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teniendo en cuenta el interés nacional y las necesidades globales de financiamiento </a:t>
          </a:r>
          <a:r>
            <a:rPr lang="es-ES" sz="1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para la respuesta nacional a las tres enfermedades. </a:t>
          </a:r>
        </a:p>
      </dsp:txBody>
      <dsp:txXfrm>
        <a:off x="1047" y="163631"/>
        <a:ext cx="4084169" cy="2450501"/>
      </dsp:txXfrm>
    </dsp:sp>
    <dsp:sp modelId="{2879F264-2BFB-45EC-A515-664D547B9FD4}">
      <dsp:nvSpPr>
        <dsp:cNvPr id="0" name=""/>
        <dsp:cNvSpPr/>
      </dsp:nvSpPr>
      <dsp:spPr>
        <a:xfrm>
          <a:off x="4493633" y="163631"/>
          <a:ext cx="4084169" cy="2450501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Los controles del agente local del Fondo (ALF), observa la subvención desde el punto de vista del Fondo Mundial, </a:t>
          </a:r>
          <a:r>
            <a:rPr lang="es-ES" sz="1800" u="sng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enfocándose en el cumplimiento de los aspectos, programáticos, financieros, </a:t>
          </a:r>
          <a:r>
            <a:rPr lang="es-ES" sz="1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asegurando la transparencia, el buen manejo y la prevención del riesgo.</a:t>
          </a:r>
          <a:endParaRPr lang="es-SV" sz="1800" kern="1200" dirty="0"/>
        </a:p>
      </dsp:txBody>
      <dsp:txXfrm>
        <a:off x="4493633" y="163631"/>
        <a:ext cx="4084169" cy="2450501"/>
      </dsp:txXfrm>
    </dsp:sp>
    <dsp:sp modelId="{ABFA5132-6457-48FF-A250-72BCEE33D3F9}">
      <dsp:nvSpPr>
        <dsp:cNvPr id="0" name=""/>
        <dsp:cNvSpPr/>
      </dsp:nvSpPr>
      <dsp:spPr>
        <a:xfrm>
          <a:off x="2247340" y="3022550"/>
          <a:ext cx="4084169" cy="24505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El Monitoreo constante del Receptor Principal (RP), en su tarea de monitoreo y evaluación, </a:t>
          </a:r>
          <a:r>
            <a:rPr lang="es-ES" sz="1800" u="sng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 centra en los detalles de cada una de las actividades</a:t>
          </a:r>
          <a:r>
            <a:rPr lang="es-ES" sz="1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procurando dar seguimiento al cumplimiento de estas, en el logro de las metas programáticas y financieras de la subvención y en el desempeño de los subreceptores (SR). </a:t>
          </a:r>
        </a:p>
      </dsp:txBody>
      <dsp:txXfrm>
        <a:off x="2247340" y="3022550"/>
        <a:ext cx="4084169" cy="2450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2F875-9894-4A13-96CE-0DB4093095C1}">
      <dsp:nvSpPr>
        <dsp:cNvPr id="0" name=""/>
        <dsp:cNvSpPr/>
      </dsp:nvSpPr>
      <dsp:spPr>
        <a:xfrm>
          <a:off x="8133" y="848630"/>
          <a:ext cx="1683560" cy="34297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Análisis financiero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kern="1200" dirty="0"/>
            <a:t>Uso adecuado y oportuno y eficaz del financiamiento</a:t>
          </a:r>
        </a:p>
      </dsp:txBody>
      <dsp:txXfrm>
        <a:off x="57443" y="897940"/>
        <a:ext cx="1584940" cy="3331141"/>
      </dsp:txXfrm>
    </dsp:sp>
    <dsp:sp modelId="{09926D36-F581-46A8-BB3F-015DF8FF94E9}">
      <dsp:nvSpPr>
        <dsp:cNvPr id="0" name=""/>
        <dsp:cNvSpPr/>
      </dsp:nvSpPr>
      <dsp:spPr>
        <a:xfrm>
          <a:off x="1860049" y="2354749"/>
          <a:ext cx="356914" cy="417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000" kern="1200"/>
        </a:p>
      </dsp:txBody>
      <dsp:txXfrm>
        <a:off x="1860049" y="2438254"/>
        <a:ext cx="249840" cy="250513"/>
      </dsp:txXfrm>
    </dsp:sp>
    <dsp:sp modelId="{30FD836F-C810-4C9D-BCD2-1DB3EE673135}">
      <dsp:nvSpPr>
        <dsp:cNvPr id="0" name=""/>
        <dsp:cNvSpPr/>
      </dsp:nvSpPr>
      <dsp:spPr>
        <a:xfrm>
          <a:off x="2365117" y="848630"/>
          <a:ext cx="1683560" cy="34297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/>
            <a:t>Análisis programático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kern="1200" dirty="0"/>
            <a:t>Asegurar logro de objetivos programáticos, identificando áreas de bajo rendimiento y medidas correctivas.</a:t>
          </a:r>
        </a:p>
      </dsp:txBody>
      <dsp:txXfrm>
        <a:off x="2414427" y="897940"/>
        <a:ext cx="1584940" cy="3331141"/>
      </dsp:txXfrm>
    </dsp:sp>
    <dsp:sp modelId="{EB9A636D-3835-41C5-A53B-137875D3168C}">
      <dsp:nvSpPr>
        <dsp:cNvPr id="0" name=""/>
        <dsp:cNvSpPr/>
      </dsp:nvSpPr>
      <dsp:spPr>
        <a:xfrm>
          <a:off x="4217034" y="2354749"/>
          <a:ext cx="356914" cy="417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000" kern="1200"/>
        </a:p>
      </dsp:txBody>
      <dsp:txXfrm>
        <a:off x="4217034" y="2438254"/>
        <a:ext cx="249840" cy="250513"/>
      </dsp:txXfrm>
    </dsp:sp>
    <dsp:sp modelId="{2B10305F-0A54-4B82-B558-21398914FDD1}">
      <dsp:nvSpPr>
        <dsp:cNvPr id="0" name=""/>
        <dsp:cNvSpPr/>
      </dsp:nvSpPr>
      <dsp:spPr>
        <a:xfrm>
          <a:off x="4722102" y="848630"/>
          <a:ext cx="1683560" cy="34297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/>
            <a:t>Gestión de adquisiciones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14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SV" sz="1400" kern="1200" dirty="0"/>
            <a:t>Gestión transparente y suministros, asegurando la calidad pertinente y  cumplimiento de la legislación nacional y las orientaciones del FM.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1400" kern="1200" dirty="0"/>
        </a:p>
      </dsp:txBody>
      <dsp:txXfrm>
        <a:off x="4771412" y="897940"/>
        <a:ext cx="1584940" cy="3331141"/>
      </dsp:txXfrm>
    </dsp:sp>
    <dsp:sp modelId="{F79A7E0D-4952-44CD-B560-85ADD7F1FEBC}">
      <dsp:nvSpPr>
        <dsp:cNvPr id="0" name=""/>
        <dsp:cNvSpPr/>
      </dsp:nvSpPr>
      <dsp:spPr>
        <a:xfrm>
          <a:off x="6574019" y="2354749"/>
          <a:ext cx="356914" cy="417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000" kern="1200"/>
        </a:p>
      </dsp:txBody>
      <dsp:txXfrm>
        <a:off x="6574019" y="2438254"/>
        <a:ext cx="249840" cy="250513"/>
      </dsp:txXfrm>
    </dsp:sp>
    <dsp:sp modelId="{49F29BB1-057D-4537-AD91-C5A2F0B6FF34}">
      <dsp:nvSpPr>
        <dsp:cNvPr id="0" name=""/>
        <dsp:cNvSpPr/>
      </dsp:nvSpPr>
      <dsp:spPr>
        <a:xfrm>
          <a:off x="7079087" y="848630"/>
          <a:ext cx="1683560" cy="34297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b="1" kern="1200" dirty="0"/>
            <a:t>Gestión de adquisiciones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16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SV" sz="1600" kern="1200" dirty="0"/>
            <a:t>Asegurar que las medidas de gestión clave requeridas por el fondo</a:t>
          </a:r>
        </a:p>
      </dsp:txBody>
      <dsp:txXfrm>
        <a:off x="7128397" y="897940"/>
        <a:ext cx="1584940" cy="3331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F0973-CCEA-4505-AB59-15EB986ACCC2}">
      <dsp:nvSpPr>
        <dsp:cNvPr id="0" name=""/>
        <dsp:cNvSpPr/>
      </dsp:nvSpPr>
      <dsp:spPr>
        <a:xfrm>
          <a:off x="906293" y="0"/>
          <a:ext cx="6648450" cy="664845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F93B2-5F2E-49C3-B561-2FB51F239F38}">
      <dsp:nvSpPr>
        <dsp:cNvPr id="0" name=""/>
        <dsp:cNvSpPr/>
      </dsp:nvSpPr>
      <dsp:spPr>
        <a:xfrm>
          <a:off x="5297328" y="665494"/>
          <a:ext cx="4321492" cy="675233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400" b="1" kern="1200" dirty="0"/>
            <a:t>Corresponsabilidad</a:t>
          </a:r>
          <a:r>
            <a:rPr lang="es-ES" sz="1400" kern="1200" dirty="0"/>
            <a:t>: Coordinación entre todos los cuerpos involucrados para un uso eficiente de recursos.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ES" sz="1400" b="1" kern="1200" dirty="0"/>
        </a:p>
      </dsp:txBody>
      <dsp:txXfrm>
        <a:off x="5330290" y="698456"/>
        <a:ext cx="4255568" cy="609309"/>
      </dsp:txXfrm>
    </dsp:sp>
    <dsp:sp modelId="{F2ABD535-CABE-4516-95E6-DA14664012C9}">
      <dsp:nvSpPr>
        <dsp:cNvPr id="0" name=""/>
        <dsp:cNvSpPr/>
      </dsp:nvSpPr>
      <dsp:spPr>
        <a:xfrm>
          <a:off x="5297328" y="1425131"/>
          <a:ext cx="4321492" cy="675233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400" b="1" kern="1200" dirty="0"/>
            <a:t>Complementariedad</a:t>
          </a:r>
          <a:r>
            <a:rPr lang="es-ES" sz="1400" kern="1200" dirty="0"/>
            <a:t>: El MCP-ES supervisa el desempeño estratégico de las subvenciones; los </a:t>
          </a:r>
          <a:r>
            <a:rPr lang="es-ES" sz="1400" kern="1200" dirty="0" err="1"/>
            <a:t>RPs</a:t>
          </a:r>
          <a:r>
            <a:rPr lang="es-ES" sz="1400" kern="1200" dirty="0"/>
            <a:t> se ocupan de los aspectos operativos.</a:t>
          </a:r>
        </a:p>
      </dsp:txBody>
      <dsp:txXfrm>
        <a:off x="5330290" y="1458093"/>
        <a:ext cx="4255568" cy="609309"/>
      </dsp:txXfrm>
    </dsp:sp>
    <dsp:sp modelId="{6F6F7628-158A-4C3F-A2D5-A9AC63BDF2A1}">
      <dsp:nvSpPr>
        <dsp:cNvPr id="0" name=""/>
        <dsp:cNvSpPr/>
      </dsp:nvSpPr>
      <dsp:spPr>
        <a:xfrm>
          <a:off x="5297328" y="2184768"/>
          <a:ext cx="4321492" cy="675233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Enfoque en Aspectos Críticos</a:t>
          </a:r>
          <a:r>
            <a:rPr lang="es-ES" sz="1400" kern="1200"/>
            <a:t>: Monitoreo de financiamiento, adquisición de productos de salud, ejecución de actividades, y resultados.</a:t>
          </a:r>
          <a:endParaRPr lang="es-ES" sz="1400" kern="1200" dirty="0"/>
        </a:p>
      </dsp:txBody>
      <dsp:txXfrm>
        <a:off x="5330290" y="2217730"/>
        <a:ext cx="4255568" cy="609309"/>
      </dsp:txXfrm>
    </dsp:sp>
    <dsp:sp modelId="{9415FA9E-7EE4-4767-887B-E656156A1391}">
      <dsp:nvSpPr>
        <dsp:cNvPr id="0" name=""/>
        <dsp:cNvSpPr/>
      </dsp:nvSpPr>
      <dsp:spPr>
        <a:xfrm>
          <a:off x="5297328" y="2944406"/>
          <a:ext cx="4321492" cy="675233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Comunicación Regular</a:t>
          </a:r>
          <a:r>
            <a:rPr lang="es-ES" sz="1400" kern="1200"/>
            <a:t>: Comunicación constante entre el MCP-ES y RPs, incluyendo informes periódicos.</a:t>
          </a:r>
          <a:endParaRPr lang="es-ES" sz="1400" kern="1200" dirty="0"/>
        </a:p>
      </dsp:txBody>
      <dsp:txXfrm>
        <a:off x="5330290" y="2977368"/>
        <a:ext cx="4255568" cy="609309"/>
      </dsp:txXfrm>
    </dsp:sp>
    <dsp:sp modelId="{2C8736B1-FD7B-4428-A2AF-1A4AE1FF550F}">
      <dsp:nvSpPr>
        <dsp:cNvPr id="0" name=""/>
        <dsp:cNvSpPr/>
      </dsp:nvSpPr>
      <dsp:spPr>
        <a:xfrm>
          <a:off x="5297328" y="3704043"/>
          <a:ext cx="4321492" cy="675233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Transparencia</a:t>
          </a:r>
          <a:r>
            <a:rPr lang="es-ES" sz="1400" kern="1200"/>
            <a:t>: Prácticas de gobernanza transparente, publicación de actas y resultados.</a:t>
          </a:r>
          <a:endParaRPr lang="es-ES" sz="1400" kern="1200" dirty="0"/>
        </a:p>
      </dsp:txBody>
      <dsp:txXfrm>
        <a:off x="5330290" y="3737005"/>
        <a:ext cx="4255568" cy="609309"/>
      </dsp:txXfrm>
    </dsp:sp>
    <dsp:sp modelId="{57484698-670B-4B68-9105-E29168501822}">
      <dsp:nvSpPr>
        <dsp:cNvPr id="0" name=""/>
        <dsp:cNvSpPr/>
      </dsp:nvSpPr>
      <dsp:spPr>
        <a:xfrm>
          <a:off x="5297328" y="4463681"/>
          <a:ext cx="4321492" cy="675233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Participación de Grupos de Interés</a:t>
          </a:r>
          <a:r>
            <a:rPr lang="es-ES" sz="1400" kern="1200"/>
            <a:t>: Mecanismos para asegurar la participación de todos los sectores y partes interesadas.</a:t>
          </a:r>
          <a:endParaRPr lang="es-SV" sz="1400" kern="1200" dirty="0"/>
        </a:p>
      </dsp:txBody>
      <dsp:txXfrm>
        <a:off x="5330290" y="4496643"/>
        <a:ext cx="4255568" cy="609309"/>
      </dsp:txXfrm>
    </dsp:sp>
    <dsp:sp modelId="{B75DB966-CEAF-488D-95C6-06F2FA5140D5}">
      <dsp:nvSpPr>
        <dsp:cNvPr id="0" name=""/>
        <dsp:cNvSpPr/>
      </dsp:nvSpPr>
      <dsp:spPr>
        <a:xfrm>
          <a:off x="5297328" y="5223318"/>
          <a:ext cx="4321492" cy="675233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400" b="1" kern="1200" dirty="0"/>
            <a:t>Capacidad y Tiempo</a:t>
          </a:r>
          <a:r>
            <a:rPr lang="es-ES" sz="1400" kern="1200" dirty="0"/>
            <a:t>: Planificación y reuniones bien estructuradas para optimizar el uso del tiempo de los miembros del MCP-ES.</a:t>
          </a:r>
        </a:p>
      </dsp:txBody>
      <dsp:txXfrm>
        <a:off x="5330290" y="5256280"/>
        <a:ext cx="4255568" cy="609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B70A7-72AA-4B3D-95C8-DB103184189C}">
      <dsp:nvSpPr>
        <dsp:cNvPr id="0" name=""/>
        <dsp:cNvSpPr/>
      </dsp:nvSpPr>
      <dsp:spPr>
        <a:xfrm>
          <a:off x="683499" y="0"/>
          <a:ext cx="7746329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E5C22-6001-4E28-A751-9712756F25F6}">
      <dsp:nvSpPr>
        <dsp:cNvPr id="0" name=""/>
        <dsp:cNvSpPr/>
      </dsp:nvSpPr>
      <dsp:spPr>
        <a:xfrm>
          <a:off x="0" y="1625600"/>
          <a:ext cx="2733998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200" b="1" kern="1200" dirty="0"/>
            <a:t>1. Discutir e identificar los desafíos que enfrenta el RP</a:t>
          </a:r>
          <a:r>
            <a:rPr lang="es-ES" sz="1200" kern="1200" dirty="0"/>
            <a:t> identificará problemas, reprogramaciones y redistribución de recursos entre programas y actividades. Dar seguimiento a la gestión de riegos, el cofinanciamiento/compromisos país y la sostenibilidad, y a los procesos de vinculación entre el MCP-ES y otros</a:t>
          </a:r>
          <a:endParaRPr lang="es-SV" sz="1200" kern="1200" dirty="0"/>
        </a:p>
      </dsp:txBody>
      <dsp:txXfrm>
        <a:off x="105807" y="1731407"/>
        <a:ext cx="2522384" cy="1955852"/>
      </dsp:txXfrm>
    </dsp:sp>
    <dsp:sp modelId="{45BDDB1B-3112-4AFA-8C52-CFE442F31845}">
      <dsp:nvSpPr>
        <dsp:cNvPr id="0" name=""/>
        <dsp:cNvSpPr/>
      </dsp:nvSpPr>
      <dsp:spPr>
        <a:xfrm>
          <a:off x="3189665" y="1625600"/>
          <a:ext cx="2733998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2. Plan de Mejora:</a:t>
          </a:r>
          <a:r>
            <a:rPr lang="es-ES" sz="1200" kern="1200" dirty="0"/>
            <a:t> El MCP-ES deberá proponer soluciones implementando un plan de mejora si fuera necesario. El éxito de la implementación requiere que el MCP-ES y el RP tengan una coordinación proactiva y recíproca</a:t>
          </a:r>
          <a:endParaRPr lang="es-SV" sz="1200" kern="1200" dirty="0"/>
        </a:p>
      </dsp:txBody>
      <dsp:txXfrm>
        <a:off x="3295472" y="1731407"/>
        <a:ext cx="2522384" cy="1955852"/>
      </dsp:txXfrm>
    </dsp:sp>
    <dsp:sp modelId="{7859EB91-670E-4D71-9D7A-FFCB914F57F1}">
      <dsp:nvSpPr>
        <dsp:cNvPr id="0" name=""/>
        <dsp:cNvSpPr/>
      </dsp:nvSpPr>
      <dsp:spPr>
        <a:xfrm>
          <a:off x="6379330" y="1625600"/>
          <a:ext cx="2733998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200" b="1" kern="1200" dirty="0"/>
            <a:t>3. Compartir los resultados del Monitoreo Estratégico</a:t>
          </a:r>
          <a:r>
            <a:rPr lang="es-ES" sz="1200" kern="1200" dirty="0"/>
            <a:t> con el Fondo Mundial, con sus miembros y con la sociedad en general de manera regular, a través de los diferentes procesos definidos por la Dirección Ejecutiva del MCP-ES.</a:t>
          </a:r>
          <a:endParaRPr lang="es-SV" sz="1200" kern="1200" dirty="0"/>
        </a:p>
      </dsp:txBody>
      <dsp:txXfrm>
        <a:off x="6485137" y="1731407"/>
        <a:ext cx="2522384" cy="19558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61D94-8870-457B-98CE-4624C433E212}">
      <dsp:nvSpPr>
        <dsp:cNvPr id="0" name=""/>
        <dsp:cNvSpPr/>
      </dsp:nvSpPr>
      <dsp:spPr>
        <a:xfrm>
          <a:off x="0" y="0"/>
          <a:ext cx="8670027" cy="18735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 dirty="0"/>
            <a:t>1.Identificar desafíos de programación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"/>
          </a:pPr>
          <a:r>
            <a:rPr lang="es-ES" sz="2000" kern="1200" dirty="0"/>
            <a:t>El CME discute desafíos y, si es necesario, reprograma o redistribuye recursos con los </a:t>
          </a:r>
          <a:r>
            <a:rPr lang="es-ES" sz="2000" kern="1200" dirty="0" err="1"/>
            <a:t>RPs</a:t>
          </a:r>
          <a:r>
            <a:rPr lang="es-ES" sz="2000" kern="1200" dirty="0"/>
            <a:t>.</a:t>
          </a:r>
          <a:endParaRPr lang="es-SV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"/>
          </a:pPr>
          <a:r>
            <a:rPr lang="es-ES" sz="2000" kern="1200" dirty="0"/>
            <a:t>Monitoreo de riesgos, cofinanciamiento y sostenibilidad en el marco del proyecto “Evolución del MCP-ES”.</a:t>
          </a:r>
          <a:endParaRPr lang="es-SV" sz="2000" kern="1200" dirty="0"/>
        </a:p>
      </dsp:txBody>
      <dsp:txXfrm>
        <a:off x="1921360" y="0"/>
        <a:ext cx="6748666" cy="1873549"/>
      </dsp:txXfrm>
    </dsp:sp>
    <dsp:sp modelId="{297CE900-4ABB-4C74-AA0C-359866668A53}">
      <dsp:nvSpPr>
        <dsp:cNvPr id="0" name=""/>
        <dsp:cNvSpPr/>
      </dsp:nvSpPr>
      <dsp:spPr>
        <a:xfrm>
          <a:off x="187354" y="187354"/>
          <a:ext cx="1734005" cy="14988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9E325-B587-4DEE-9190-F4EED9805E67}">
      <dsp:nvSpPr>
        <dsp:cNvPr id="0" name=""/>
        <dsp:cNvSpPr/>
      </dsp:nvSpPr>
      <dsp:spPr>
        <a:xfrm>
          <a:off x="0" y="2060904"/>
          <a:ext cx="8670027" cy="18735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 dirty="0">
              <a:latin typeface="Gill Sans Nova"/>
              <a:ea typeface="+mn-ea"/>
              <a:cs typeface="+mn-cs"/>
            </a:rPr>
            <a:t>2. Plan de Mejora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El MCP-ES implementa un plan de mejora si es necesario, </a:t>
          </a:r>
          <a:endParaRPr lang="es-SV" sz="20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/>
            <a:t>Coordinado con los </a:t>
          </a:r>
          <a:r>
            <a:rPr lang="es-SV" sz="2000" kern="1200" dirty="0" err="1"/>
            <a:t>RPs</a:t>
          </a:r>
          <a:endParaRPr lang="es-SV" sz="2000" kern="1200" dirty="0"/>
        </a:p>
      </dsp:txBody>
      <dsp:txXfrm>
        <a:off x="1921360" y="2060904"/>
        <a:ext cx="6748666" cy="1873549"/>
      </dsp:txXfrm>
    </dsp:sp>
    <dsp:sp modelId="{027B183D-4B40-43ED-BCAD-F2AF4B044A03}">
      <dsp:nvSpPr>
        <dsp:cNvPr id="0" name=""/>
        <dsp:cNvSpPr/>
      </dsp:nvSpPr>
      <dsp:spPr>
        <a:xfrm>
          <a:off x="187354" y="2248259"/>
          <a:ext cx="1734005" cy="14988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33AE1-3B17-4C8F-9361-F50CD49D4AE0}">
      <dsp:nvSpPr>
        <dsp:cNvPr id="0" name=""/>
        <dsp:cNvSpPr/>
      </dsp:nvSpPr>
      <dsp:spPr>
        <a:xfrm>
          <a:off x="0" y="4121809"/>
          <a:ext cx="8670027" cy="18735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>
              <a:latin typeface="Gill Sans Nova"/>
              <a:ea typeface="+mn-ea"/>
              <a:cs typeface="+mn-cs"/>
            </a:rPr>
            <a:t>3. Compartir resultados del ME</a:t>
          </a:r>
          <a:endParaRPr lang="es-SV" sz="2400" b="1" kern="1200" dirty="0">
            <a:latin typeface="Gill Sans Nova"/>
            <a:ea typeface="+mn-ea"/>
            <a:cs typeface="+mn-cs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"/>
          </a:pPr>
          <a:r>
            <a:rPr lang="es-ES" sz="2000" kern="1200" dirty="0"/>
            <a:t>El MCP-ES comparte resultados del ME con el Fondo Mundial y otros actores relevantes.</a:t>
          </a:r>
          <a:endParaRPr lang="es-SV" sz="2000" kern="1200" dirty="0"/>
        </a:p>
      </dsp:txBody>
      <dsp:txXfrm>
        <a:off x="1921360" y="4121809"/>
        <a:ext cx="6748666" cy="1873549"/>
      </dsp:txXfrm>
    </dsp:sp>
    <dsp:sp modelId="{82A9DEB9-0646-4421-927D-8C857744436E}">
      <dsp:nvSpPr>
        <dsp:cNvPr id="0" name=""/>
        <dsp:cNvSpPr/>
      </dsp:nvSpPr>
      <dsp:spPr>
        <a:xfrm>
          <a:off x="187354" y="4309164"/>
          <a:ext cx="1734005" cy="14988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8F8BD3-7A6E-4829-9C52-6A5E8492ECBB}" type="datetime1">
              <a:rPr lang="es-ES" smtClean="0"/>
              <a:t>27/11/2024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BFECE9-3899-402D-9557-B34889DA2F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594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8F604-CCDB-4A43-A2E3-294E87B27C22}" type="datetime1">
              <a:rPr lang="es-ES" smtClean="0"/>
              <a:pPr/>
              <a:t>27/11/2024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B3784F3-2271-4F8D-A0BC-8F40E6849F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3784F3-2271-4F8D-A0BC-8F40E6849FE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211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A70D0-46A1-0E41-ABA6-6A44D2214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CC42474-06E7-6FC9-54E5-FA93B06F6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7C73920-88D0-3195-46F0-1E94D2297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2793C8-D634-35FE-283A-E038728F6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374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333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81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58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24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68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2DF7F-1277-4630-221A-53045A4CE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8C8BE81-F5D6-4E0C-EC49-62FD9FAAB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5583C7B-2870-4E92-2D4F-0CF9D2716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B65996-94AE-74EC-B4A7-113F92B89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532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226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494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479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12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3415570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1698549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-12823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8" y="1895475"/>
            <a:ext cx="5679621" cy="2413965"/>
          </a:xfrm>
        </p:spPr>
        <p:txBody>
          <a:bodyPr lIns="0" rtlCol="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99578" y="5597131"/>
            <a:ext cx="5050971" cy="472073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9578" y="5954904"/>
            <a:ext cx="2200154" cy="569912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Fecha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3415570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1698549" y="1079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1698549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1698549" y="5137031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-12823" y="1079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-12823" y="5137031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3" name="Marcador de posición de imagen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15570" y="1079"/>
            <a:ext cx="1719072" cy="1719072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5" name="Marcador de posición de imagen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5570" y="5137031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4" name="Marcador de posición de imagen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2823" y="1713063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F95796F3-1FF2-4CB3-9A21-2FA42B0F739C}"/>
              </a:ext>
            </a:extLst>
          </p:cNvPr>
          <p:cNvSpPr/>
          <p:nvPr userDrawn="1"/>
        </p:nvSpPr>
        <p:spPr>
          <a:xfrm>
            <a:off x="5699578" y="51422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ícula de tres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60B973DC-FC8B-48F4-9A50-A679872638A6}"/>
              </a:ext>
            </a:extLst>
          </p:cNvPr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E6651245-F8FA-4280-86E8-A02EA6F9D183}"/>
              </a:ext>
            </a:extLst>
          </p:cNvPr>
          <p:cNvSpPr/>
          <p:nvPr userDrawn="1"/>
        </p:nvSpPr>
        <p:spPr>
          <a:xfrm>
            <a:off x="1905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2243009-72E0-4065-A4ED-BF9024B3D4FB}"/>
              </a:ext>
            </a:extLst>
          </p:cNvPr>
          <p:cNvSpPr/>
          <p:nvPr userDrawn="1"/>
        </p:nvSpPr>
        <p:spPr>
          <a:xfrm>
            <a:off x="5334000" y="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445E1145-BC25-4AC5-8B8D-8AECD11F1713}"/>
              </a:ext>
            </a:extLst>
          </p:cNvPr>
          <p:cNvSpPr/>
          <p:nvPr userDrawn="1"/>
        </p:nvSpPr>
        <p:spPr>
          <a:xfrm>
            <a:off x="8763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4" name="Marcador de posición de imagen 43">
            <a:extLst>
              <a:ext uri="{FF2B5EF4-FFF2-40B4-BE49-F238E27FC236}">
                <a16:creationId xmlns:a16="http://schemas.microsoft.com/office/drawing/2014/main" id="{79F851B1-E044-41C4-88D1-6BA4FBC83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7" name="Marcador de posición de imagen 46">
            <a:extLst>
              <a:ext uri="{FF2B5EF4-FFF2-40B4-BE49-F238E27FC236}">
                <a16:creationId xmlns:a16="http://schemas.microsoft.com/office/drawing/2014/main" id="{EEE85C52-E5BA-4142-AE8D-7B357E4A47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0" name="Marcador de posición de imagen 49">
            <a:extLst>
              <a:ext uri="{FF2B5EF4-FFF2-40B4-BE49-F238E27FC236}">
                <a16:creationId xmlns:a16="http://schemas.microsoft.com/office/drawing/2014/main" id="{424B8959-FF9C-453C-8179-A0BF8D392B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3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3F2D93AE-80E9-4043-9384-F0F06D657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476501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Hacer clic para editar el título principal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718" y="4697806"/>
            <a:ext cx="2800350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5" name="Marcador de contenido 2">
            <a:extLst>
              <a:ext uri="{FF2B5EF4-FFF2-40B4-BE49-F238E27FC236}">
                <a16:creationId xmlns:a16="http://schemas.microsoft.com/office/drawing/2014/main" id="{9D493CB6-06D1-4AD2-924D-64007FFFAC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01931" y="4697805"/>
            <a:ext cx="2800351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6" name="Marcador de contenido 2">
            <a:extLst>
              <a:ext uri="{FF2B5EF4-FFF2-40B4-BE49-F238E27FC236}">
                <a16:creationId xmlns:a16="http://schemas.microsoft.com/office/drawing/2014/main" id="{D5B991DB-A408-4F6D-A8D0-5167D1E3076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23718" y="1268809"/>
            <a:ext cx="2853532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0" name="Marcador de fecha 6">
            <a:extLst>
              <a:ext uri="{FF2B5EF4-FFF2-40B4-BE49-F238E27FC236}">
                <a16:creationId xmlns:a16="http://schemas.microsoft.com/office/drawing/2014/main" id="{CAE1BB52-31E7-4A74-9ED4-FDD92237639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194718" y="6356350"/>
            <a:ext cx="98391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1" name="Marcador de pie de página 4">
            <a:extLst>
              <a:ext uri="{FF2B5EF4-FFF2-40B4-BE49-F238E27FC236}">
                <a16:creationId xmlns:a16="http://schemas.microsoft.com/office/drawing/2014/main" id="{EAF5ABA9-E5E2-43E4-ACD5-994ABC0856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34000" y="6356350"/>
            <a:ext cx="34290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2" name="Marcador de número de diapositiva 5">
            <a:extLst>
              <a:ext uri="{FF2B5EF4-FFF2-40B4-BE49-F238E27FC236}">
                <a16:creationId xmlns:a16="http://schemas.microsoft.com/office/drawing/2014/main" id="{40AEA096-23EC-471A-85DB-52788D8475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722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604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604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5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2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8435" y="3658480"/>
            <a:ext cx="393192" cy="390677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1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3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2" name="Marcador de texto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3" name="Marcador de texto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4" name="Marcador de texto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90430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80" name="Título 1">
            <a:extLst>
              <a:ext uri="{FF2B5EF4-FFF2-40B4-BE49-F238E27FC236}">
                <a16:creationId xmlns:a16="http://schemas.microsoft.com/office/drawing/2014/main" id="{BD315BE3-66BC-448E-AC25-B8B59C800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0952" y="629616"/>
            <a:ext cx="6550096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Hacer clic para editar el título principal 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8791A8F7-D0D7-459C-816C-06A776192CF1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63CFF470-94CA-4087-8B57-84A251AB5728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8741B3D2-0E68-4CDE-B746-65D383DA0EF1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F24D9BB9-0D5B-45D1-A9B9-F8985612AD6E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DB714EE5-FC7B-4FDA-88D7-B7DB551EA274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D6984438-C7B6-469B-A0A3-F7C9F2CC6DBD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57EBFF5E-9DF7-4591-AC16-CB1D6AE0D25A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29E0EA42-935D-43B4-AB8D-FDC3007FD20C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EDD61E09-E863-45B9-9F49-02EA501C578E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52DB4680-C46B-45C0-9514-7B5E0B10E393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2" name="Rectángulo 101">
            <a:extLst>
              <a:ext uri="{FF2B5EF4-FFF2-40B4-BE49-F238E27FC236}">
                <a16:creationId xmlns:a16="http://schemas.microsoft.com/office/drawing/2014/main" id="{3AAA84B2-8B6A-4266-8305-9222B397D900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6288CF74-DD4A-450A-A6CE-FD0BAFADE3CC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7CC73489-9E12-4EC4-BFC7-9BB5C27C2E1F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8" name="Rectángulo 107">
            <a:extLst>
              <a:ext uri="{FF2B5EF4-FFF2-40B4-BE49-F238E27FC236}">
                <a16:creationId xmlns:a16="http://schemas.microsoft.com/office/drawing/2014/main" id="{A2658D15-43FF-4F4D-AAE7-4B9122899193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AFA77309-00B7-459D-BA45-EE1AEAA3B0CD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30775FA4-041A-45A7-8F49-9CBD363A28BB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4" name="Rectángulo 113">
            <a:extLst>
              <a:ext uri="{FF2B5EF4-FFF2-40B4-BE49-F238E27FC236}">
                <a16:creationId xmlns:a16="http://schemas.microsoft.com/office/drawing/2014/main" id="{5508D4AD-2238-4B32-B766-397DD7A6E429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6" name="Rectángulo 115">
            <a:extLst>
              <a:ext uri="{FF2B5EF4-FFF2-40B4-BE49-F238E27FC236}">
                <a16:creationId xmlns:a16="http://schemas.microsoft.com/office/drawing/2014/main" id="{F4B50382-516D-4475-956A-F7F9FD3E08E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C399009F-0A9E-4E2F-B4EF-3ECF21378479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7CFBE686-CBC8-41CE-B11B-CF0C378E6EDE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D8450F92-73B1-46EB-A8BC-80B995ED31D0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E7EBDAD3-E952-4A8E-8DCF-BAD616AE8FD0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C135B39D-DCFF-48D1-B7C8-418310C34B9F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8" name="Rectángulo 127">
            <a:extLst>
              <a:ext uri="{FF2B5EF4-FFF2-40B4-BE49-F238E27FC236}">
                <a16:creationId xmlns:a16="http://schemas.microsoft.com/office/drawing/2014/main" id="{566893CC-18D8-4978-98A0-9F0F1A58F70F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A59803DA-84F5-4810-9D67-82851BBBF7B7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2" name="Rectángulo 131">
            <a:extLst>
              <a:ext uri="{FF2B5EF4-FFF2-40B4-BE49-F238E27FC236}">
                <a16:creationId xmlns:a16="http://schemas.microsoft.com/office/drawing/2014/main" id="{7A9BDBED-FA8E-4080-8786-5B97A485DDB6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4" name="Rectángulo 133">
            <a:extLst>
              <a:ext uri="{FF2B5EF4-FFF2-40B4-BE49-F238E27FC236}">
                <a16:creationId xmlns:a16="http://schemas.microsoft.com/office/drawing/2014/main" id="{9D3328E7-2083-4FC9-B32F-1FED3CDFFF3B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6" name="Rectángulo 135">
            <a:extLst>
              <a:ext uri="{FF2B5EF4-FFF2-40B4-BE49-F238E27FC236}">
                <a16:creationId xmlns:a16="http://schemas.microsoft.com/office/drawing/2014/main" id="{97D29CBA-4952-44B4-A695-45B4490EEB8D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8" name="Rectángulo 137">
            <a:extLst>
              <a:ext uri="{FF2B5EF4-FFF2-40B4-BE49-F238E27FC236}">
                <a16:creationId xmlns:a16="http://schemas.microsoft.com/office/drawing/2014/main" id="{65338F58-85B5-4095-931F-DE4D676A6192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0" name="Rectángulo 139">
            <a:extLst>
              <a:ext uri="{FF2B5EF4-FFF2-40B4-BE49-F238E27FC236}">
                <a16:creationId xmlns:a16="http://schemas.microsoft.com/office/drawing/2014/main" id="{62101AC6-3DF3-44E3-8F37-4D420EFB890E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2" name="Rectángulo 141">
            <a:extLst>
              <a:ext uri="{FF2B5EF4-FFF2-40B4-BE49-F238E27FC236}">
                <a16:creationId xmlns:a16="http://schemas.microsoft.com/office/drawing/2014/main" id="{D3E958D7-1972-40AD-A538-8302A14984AB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AAAD3289-DEFC-4EC6-BF0C-2B56CE1CD19B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6" name="Rectángulo 145">
            <a:extLst>
              <a:ext uri="{FF2B5EF4-FFF2-40B4-BE49-F238E27FC236}">
                <a16:creationId xmlns:a16="http://schemas.microsoft.com/office/drawing/2014/main" id="{7EA5B12A-0ADE-4B3A-A74C-D3487E40A7C4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423D27DE-07B7-4053-A551-3515F702FECE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5" name="Marcador de fecha 3">
            <a:extLst>
              <a:ext uri="{FF2B5EF4-FFF2-40B4-BE49-F238E27FC236}">
                <a16:creationId xmlns:a16="http://schemas.microsoft.com/office/drawing/2014/main" id="{DAAD24F3-0234-4B5A-84DA-945939E26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156" name="Marcador de pie de página 4">
            <a:extLst>
              <a:ext uri="{FF2B5EF4-FFF2-40B4-BE49-F238E27FC236}">
                <a16:creationId xmlns:a16="http://schemas.microsoft.com/office/drawing/2014/main" id="{664012DC-ACEF-433E-A505-4617F7A7E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157" name="Marcador de número de diapositiva 5">
            <a:extLst>
              <a:ext uri="{FF2B5EF4-FFF2-40B4-BE49-F238E27FC236}">
                <a16:creationId xmlns:a16="http://schemas.microsoft.com/office/drawing/2014/main" id="{58602E04-6AE9-4AB4-8C82-ADECCA2FC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5237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s, contenido e imagen enmarca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ángulo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758342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700735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7" name="Marcador de posición de imagen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351" y="572886"/>
            <a:ext cx="4608577" cy="5709042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86" y="1047146"/>
            <a:ext cx="4603750" cy="955826"/>
          </a:xfrm>
        </p:spPr>
        <p:txBody>
          <a:bodyPr lIns="0" rtlCol="0" anchor="t">
            <a:no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301" y="3202442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643128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643128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643128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643128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643128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643128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643128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6431280" y="4010202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643128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643128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643128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643128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700735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7583424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815949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8735568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9311640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988771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10463784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1103985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11615928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11615928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11615928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11615928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11615928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11615928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11615928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11615928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11615928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11615928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11615928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11615928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8159496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873556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9311640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9887712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10463784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11039856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posición de imagen en línea 4">
            <a:extLst>
              <a:ext uri="{FF2B5EF4-FFF2-40B4-BE49-F238E27FC236}">
                <a16:creationId xmlns:a16="http://schemas.microsoft.com/office/drawing/2014/main" id="{3F93CAB0-49C3-4A79-B42E-9E1448EB8C16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437001" y="2221535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 en línea</a:t>
            </a: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7F604C77-9D98-476E-94D5-E470DD4AF76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741177" y="3202442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0" name="Marcador de posición de imagen en línea 4">
            <a:extLst>
              <a:ext uri="{FF2B5EF4-FFF2-40B4-BE49-F238E27FC236}">
                <a16:creationId xmlns:a16="http://schemas.microsoft.com/office/drawing/2014/main" id="{9CF5CB34-93EF-4B2B-A1BE-32B6ED047CA5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4366877" y="2221535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 en línea</a:t>
            </a: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FC62B88D-998E-4BF7-848E-A2874E941CD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1301" y="5143144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4" name="Marcador de posición de imagen en línea 4">
            <a:extLst>
              <a:ext uri="{FF2B5EF4-FFF2-40B4-BE49-F238E27FC236}">
                <a16:creationId xmlns:a16="http://schemas.microsoft.com/office/drawing/2014/main" id="{5323F037-C84F-497F-BB92-7183D356BA26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1437001" y="4162237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 en línea</a:t>
            </a:r>
          </a:p>
        </p:txBody>
      </p:sp>
      <p:sp>
        <p:nvSpPr>
          <p:cNvPr id="56" name="Marcador de texto 2">
            <a:extLst>
              <a:ext uri="{FF2B5EF4-FFF2-40B4-BE49-F238E27FC236}">
                <a16:creationId xmlns:a16="http://schemas.microsoft.com/office/drawing/2014/main" id="{FF3F35AF-A5CD-4066-97B9-902126AD393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741177" y="5143144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8" name="Marcador de posición de imagen en línea 4">
            <a:extLst>
              <a:ext uri="{FF2B5EF4-FFF2-40B4-BE49-F238E27FC236}">
                <a16:creationId xmlns:a16="http://schemas.microsoft.com/office/drawing/2014/main" id="{9A265732-BAC2-478A-92AE-23D502B7FF1A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4366877" y="4162237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 en línea</a:t>
            </a:r>
          </a:p>
        </p:txBody>
      </p:sp>
      <p:sp>
        <p:nvSpPr>
          <p:cNvPr id="62" name="Marcador de fecha 3">
            <a:extLst>
              <a:ext uri="{FF2B5EF4-FFF2-40B4-BE49-F238E27FC236}">
                <a16:creationId xmlns:a16="http://schemas.microsoft.com/office/drawing/2014/main" id="{A156C4CF-5CE6-43DE-AA90-A75AB2BB67B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4" name="Marcador de pie de página 4">
            <a:extLst>
              <a:ext uri="{FF2B5EF4-FFF2-40B4-BE49-F238E27FC236}">
                <a16:creationId xmlns:a16="http://schemas.microsoft.com/office/drawing/2014/main" id="{4EA599FC-289F-4C20-9865-DAA03F574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1956" y="6356350"/>
            <a:ext cx="3028643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6" name="Marcador de número de diapositiva 5">
            <a:extLst>
              <a:ext uri="{FF2B5EF4-FFF2-40B4-BE49-F238E27FC236}">
                <a16:creationId xmlns:a16="http://schemas.microsoft.com/office/drawing/2014/main" id="{D18BF7DD-991C-4210-9977-3CCAFDB578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58274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  <p15:guide id="2" pos="352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3 conteni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ángulo 61">
            <a:extLst>
              <a:ext uri="{FF2B5EF4-FFF2-40B4-BE49-F238E27FC236}">
                <a16:creationId xmlns:a16="http://schemas.microsoft.com/office/drawing/2014/main" id="{E1FA9687-5666-46AC-B2C5-FDA4A4EF6670}"/>
              </a:ext>
            </a:extLst>
          </p:cNvPr>
          <p:cNvSpPr/>
          <p:nvPr userDrawn="1"/>
        </p:nvSpPr>
        <p:spPr>
          <a:xfrm>
            <a:off x="0" y="2682910"/>
            <a:ext cx="4050792" cy="4172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3A0B6809-6EF5-4C1C-AE26-93D43D084EE4}"/>
              </a:ext>
            </a:extLst>
          </p:cNvPr>
          <p:cNvSpPr/>
          <p:nvPr userDrawn="1"/>
        </p:nvSpPr>
        <p:spPr>
          <a:xfrm>
            <a:off x="4070604" y="2662273"/>
            <a:ext cx="4050792" cy="4172532"/>
          </a:xfrm>
          <a:prstGeom prst="rect">
            <a:avLst/>
          </a:prstGeom>
          <a:solidFill>
            <a:schemeClr val="accent4"/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6DDDE35A-F618-42E2-AA04-F609770EFA37}"/>
              </a:ext>
            </a:extLst>
          </p:cNvPr>
          <p:cNvSpPr/>
          <p:nvPr userDrawn="1"/>
        </p:nvSpPr>
        <p:spPr>
          <a:xfrm>
            <a:off x="8141208" y="2662273"/>
            <a:ext cx="4050792" cy="41931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505" y="629616"/>
            <a:ext cx="8042991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Hacer clic para editar el título principal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7" name="Marcador de texto 2">
            <a:extLst>
              <a:ext uri="{FF2B5EF4-FFF2-40B4-BE49-F238E27FC236}">
                <a16:creationId xmlns:a16="http://schemas.microsoft.com/office/drawing/2014/main" id="{EF16DA6B-95E3-47E1-84FF-3BC278B4138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56168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8" name="Marcador de posición de imagen en línea 4">
            <a:extLst>
              <a:ext uri="{FF2B5EF4-FFF2-40B4-BE49-F238E27FC236}">
                <a16:creationId xmlns:a16="http://schemas.microsoft.com/office/drawing/2014/main" id="{CAAD9B35-EE81-48EC-8761-181F054A07C5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668302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 en línea</a:t>
            </a:r>
          </a:p>
        </p:txBody>
      </p:sp>
      <p:sp>
        <p:nvSpPr>
          <p:cNvPr id="69" name="Marcador de texto 2">
            <a:extLst>
              <a:ext uri="{FF2B5EF4-FFF2-40B4-BE49-F238E27FC236}">
                <a16:creationId xmlns:a16="http://schemas.microsoft.com/office/drawing/2014/main" id="{BDA65F58-E1F7-44CA-BD9C-34919803B82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969746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0" name="Marcador de posición de imagen en línea 4">
            <a:extLst>
              <a:ext uri="{FF2B5EF4-FFF2-40B4-BE49-F238E27FC236}">
                <a16:creationId xmlns:a16="http://schemas.microsoft.com/office/drawing/2014/main" id="{0FC3B20B-4758-4A42-8F93-33F464E4670F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5681880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 en línea</a:t>
            </a:r>
          </a:p>
        </p:txBody>
      </p:sp>
      <p:sp>
        <p:nvSpPr>
          <p:cNvPr id="72" name="Marcador de texto 2">
            <a:extLst>
              <a:ext uri="{FF2B5EF4-FFF2-40B4-BE49-F238E27FC236}">
                <a16:creationId xmlns:a16="http://schemas.microsoft.com/office/drawing/2014/main" id="{3235C0E0-A540-41F6-8358-8E19E9EFBA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050970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3" name="Marcador de posición de imagen en línea 4">
            <a:extLst>
              <a:ext uri="{FF2B5EF4-FFF2-40B4-BE49-F238E27FC236}">
                <a16:creationId xmlns:a16="http://schemas.microsoft.com/office/drawing/2014/main" id="{D16285A0-0824-4A0A-892F-2ABEEB9CAC28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9763104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 en línea</a:t>
            </a:r>
          </a:p>
        </p:txBody>
      </p:sp>
      <p:sp>
        <p:nvSpPr>
          <p:cNvPr id="74" name="Marcador de fecha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5" name="Marcador de pie de página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6" name="Marcador de número de diapositiva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1025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3296920"/>
            <a:ext cx="7315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0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Hacer clic para editar el título principal</a:t>
            </a:r>
          </a:p>
        </p:txBody>
      </p:sp>
      <p:sp>
        <p:nvSpPr>
          <p:cNvPr id="50" name="Marcador de contenido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57600" y="4126230"/>
            <a:ext cx="7315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imagen en línea 4">
            <a:extLst>
              <a:ext uri="{FF2B5EF4-FFF2-40B4-BE49-F238E27FC236}">
                <a16:creationId xmlns:a16="http://schemas.microsoft.com/office/drawing/2014/main" id="{B1173A38-564B-4926-9E0B-57DAB42A7194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6743700" y="1899285"/>
            <a:ext cx="1127125" cy="112712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 en línea</a:t>
            </a:r>
          </a:p>
        </p:txBody>
      </p:sp>
      <p:sp>
        <p:nvSpPr>
          <p:cNvPr id="33" name="Marcador de fecha 3">
            <a:extLst>
              <a:ext uri="{FF2B5EF4-FFF2-40B4-BE49-F238E27FC236}">
                <a16:creationId xmlns:a16="http://schemas.microsoft.com/office/drawing/2014/main" id="{2A70D14D-B032-42AB-863B-09AB9DB8C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35" name="Marcador de pie de página 4">
            <a:extLst>
              <a:ext uri="{FF2B5EF4-FFF2-40B4-BE49-F238E27FC236}">
                <a16:creationId xmlns:a16="http://schemas.microsoft.com/office/drawing/2014/main" id="{06761B94-9FB3-4CC8-9201-29F603295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37" name="Marcador de número de diapositiva 5">
            <a:extLst>
              <a:ext uri="{FF2B5EF4-FFF2-40B4-BE49-F238E27FC236}">
                <a16:creationId xmlns:a16="http://schemas.microsoft.com/office/drawing/2014/main" id="{E3302F78-FDF8-4294-A286-EBE868040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2657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e imag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ción de imagen 28">
            <a:extLst>
              <a:ext uri="{FF2B5EF4-FFF2-40B4-BE49-F238E27FC236}">
                <a16:creationId xmlns:a16="http://schemas.microsoft.com/office/drawing/2014/main" id="{D6DBA18F-1861-4C2A-8FFE-4E883AEC0B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5" y="0"/>
            <a:ext cx="6099175" cy="625157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1333500"/>
            <a:ext cx="4493260" cy="1946275"/>
          </a:xfrm>
        </p:spPr>
        <p:txBody>
          <a:bodyPr rtlCol="0" anchor="b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86200"/>
            <a:ext cx="4493260" cy="2364740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06E491E-8435-44CE-B968-83D09EE49881}"/>
              </a:ext>
            </a:extLst>
          </p:cNvPr>
          <p:cNvSpPr/>
          <p:nvPr userDrawn="1"/>
        </p:nvSpPr>
        <p:spPr>
          <a:xfrm>
            <a:off x="6093585" y="625094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9A03180-44BE-4E4D-BF73-EE5DAD729554}"/>
              </a:ext>
            </a:extLst>
          </p:cNvPr>
          <p:cNvSpPr/>
          <p:nvPr userDrawn="1"/>
        </p:nvSpPr>
        <p:spPr>
          <a:xfrm>
            <a:off x="7313887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723494C-1FD5-4EBA-8A6B-6C58A70E245E}"/>
              </a:ext>
            </a:extLst>
          </p:cNvPr>
          <p:cNvSpPr/>
          <p:nvPr userDrawn="1"/>
        </p:nvSpPr>
        <p:spPr>
          <a:xfrm>
            <a:off x="7924038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7B4F5D5-9FB3-40E0-9D7F-F5F040B1600D}"/>
              </a:ext>
            </a:extLst>
          </p:cNvPr>
          <p:cNvSpPr/>
          <p:nvPr userDrawn="1"/>
        </p:nvSpPr>
        <p:spPr>
          <a:xfrm>
            <a:off x="8534189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E5FAC9F-7B71-487B-85A6-B4F56F65E4C2}"/>
              </a:ext>
            </a:extLst>
          </p:cNvPr>
          <p:cNvSpPr/>
          <p:nvPr userDrawn="1"/>
        </p:nvSpPr>
        <p:spPr>
          <a:xfrm>
            <a:off x="9144340" y="6252097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4321CDD-C6D0-43F2-A170-9E4DF40B2894}"/>
              </a:ext>
            </a:extLst>
          </p:cNvPr>
          <p:cNvSpPr/>
          <p:nvPr userDrawn="1"/>
        </p:nvSpPr>
        <p:spPr>
          <a:xfrm>
            <a:off x="9754491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DA8C59A-C559-4262-8FCA-EAC9CF7210A9}"/>
              </a:ext>
            </a:extLst>
          </p:cNvPr>
          <p:cNvSpPr/>
          <p:nvPr userDrawn="1"/>
        </p:nvSpPr>
        <p:spPr>
          <a:xfrm>
            <a:off x="10364642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73707CE-E446-40A9-83AF-F04214AFAEF3}"/>
              </a:ext>
            </a:extLst>
          </p:cNvPr>
          <p:cNvSpPr/>
          <p:nvPr userDrawn="1"/>
        </p:nvSpPr>
        <p:spPr>
          <a:xfrm>
            <a:off x="10974793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DB05DAC-B1E0-42D0-B507-570CF69E87E7}"/>
              </a:ext>
            </a:extLst>
          </p:cNvPr>
          <p:cNvSpPr/>
          <p:nvPr userDrawn="1"/>
        </p:nvSpPr>
        <p:spPr>
          <a:xfrm>
            <a:off x="11584940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0FA9F79-40D8-44D3-BDF1-C1310C2FC407}"/>
              </a:ext>
            </a:extLst>
          </p:cNvPr>
          <p:cNvSpPr/>
          <p:nvPr userDrawn="1"/>
        </p:nvSpPr>
        <p:spPr>
          <a:xfrm>
            <a:off x="6703736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DB852A5-9EEB-4624-BADD-F5FF19960517}"/>
              </a:ext>
            </a:extLst>
          </p:cNvPr>
          <p:cNvSpPr/>
          <p:nvPr userDrawn="1"/>
        </p:nvSpPr>
        <p:spPr>
          <a:xfrm>
            <a:off x="835025" y="848032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Marcador de fecha 3">
            <a:extLst>
              <a:ext uri="{FF2B5EF4-FFF2-40B4-BE49-F238E27FC236}">
                <a16:creationId xmlns:a16="http://schemas.microsoft.com/office/drawing/2014/main" id="{E2D1610F-F8AC-4CFC-BF3C-E85A51D67E2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0" name="Marcador de pie de página 4">
            <a:extLst>
              <a:ext uri="{FF2B5EF4-FFF2-40B4-BE49-F238E27FC236}">
                <a16:creationId xmlns:a16="http://schemas.microsoft.com/office/drawing/2014/main" id="{B9B1A01F-A9EE-4009-8274-36D560D838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2590346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2" name="Marcador de número de diapositiva 5">
            <a:extLst>
              <a:ext uri="{FF2B5EF4-FFF2-40B4-BE49-F238E27FC236}">
                <a16:creationId xmlns:a16="http://schemas.microsoft.com/office/drawing/2014/main" id="{816387B0-6878-4D33-A72D-26350FC7B1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18778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43621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10472928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7044535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025" y="2074089"/>
            <a:ext cx="5522750" cy="1492476"/>
          </a:xfrm>
        </p:spPr>
        <p:txBody>
          <a:bodyPr lIns="0" bIns="0" rtlCol="0" anchor="b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5" y="3865635"/>
            <a:ext cx="5522750" cy="194733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10472928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8755907" y="0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8755907" y="1713063"/>
            <a:ext cx="1719072" cy="17111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8755907" y="3425047"/>
            <a:ext cx="1719072" cy="171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7044535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3" name="Marcador de posición de imagen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72928" y="0"/>
            <a:ext cx="1719072" cy="1711166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5" name="Marcador de posición de imagen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72928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4" name="Marcador de posición de imagen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44535" y="1713063"/>
            <a:ext cx="1711372" cy="1711984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fecha 3">
            <a:extLst>
              <a:ext uri="{FF2B5EF4-FFF2-40B4-BE49-F238E27FC236}">
                <a16:creationId xmlns:a16="http://schemas.microsoft.com/office/drawing/2014/main" id="{B5DBA416-A900-41C7-B41E-F9D99DE451D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4" name="Marcador de pie de página 4">
            <a:extLst>
              <a:ext uri="{FF2B5EF4-FFF2-40B4-BE49-F238E27FC236}">
                <a16:creationId xmlns:a16="http://schemas.microsoft.com/office/drawing/2014/main" id="{994B7D60-DBB5-47AC-87E6-7194D4E37C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3660014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5" name="Marcador de número de diapositiva 5">
            <a:extLst>
              <a:ext uri="{FF2B5EF4-FFF2-40B4-BE49-F238E27FC236}">
                <a16:creationId xmlns:a16="http://schemas.microsoft.com/office/drawing/2014/main" id="{B1B87CF0-D8F7-4D29-BF5C-58C43C97C9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548268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8755907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7044535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0743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2 imágen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2200" y="1599882"/>
            <a:ext cx="3911600" cy="928688"/>
          </a:xfrm>
        </p:spPr>
        <p:txBody>
          <a:bodyPr lIns="0" rtlCol="0" anchor="t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200" y="2667000"/>
            <a:ext cx="3911600" cy="3438144"/>
          </a:xfrm>
        </p:spPr>
        <p:txBody>
          <a:bodyPr lIns="0" numCol="1"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2200" y="6356350"/>
            <a:ext cx="1005116" cy="365125"/>
          </a:xfrm>
        </p:spPr>
        <p:txBody>
          <a:bodyPr lIns="0"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8829" y="6356350"/>
            <a:ext cx="19812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17ADB92-0B1B-4197-89C6-501F1706428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A6E6F19-D213-4BFC-8D80-D66C9D2BD837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0" y="0"/>
            <a:ext cx="3438144" cy="345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2B2F89B6-A8D2-4031-8B1F-E4A466C202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572" y="0"/>
            <a:ext cx="3438144" cy="343814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73B27F20-1796-4DA8-9840-EFA1E9ABA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3572" y="3443974"/>
            <a:ext cx="3429000" cy="342290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52BCC36-E2CF-410A-AD2C-722D76849BDC}"/>
              </a:ext>
            </a:extLst>
          </p:cNvPr>
          <p:cNvSpPr/>
          <p:nvPr userDrawn="1"/>
        </p:nvSpPr>
        <p:spPr>
          <a:xfrm>
            <a:off x="7442200" y="1134423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5280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e imagen gran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C4E9CD21-8789-4906-BCC9-B0591D8285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" y="0"/>
            <a:ext cx="118491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299" y="1619250"/>
            <a:ext cx="4813301" cy="1325563"/>
          </a:xfrm>
        </p:spPr>
        <p:txBody>
          <a:bodyPr lIns="0" rtlCol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Hacer clic para editar el título principal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99" y="3233057"/>
            <a:ext cx="4203701" cy="296454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8AB15B89-DA8C-4D7D-B70F-286B95F8C931}"/>
              </a:ext>
            </a:extLst>
          </p:cNvPr>
          <p:cNvSpPr/>
          <p:nvPr userDrawn="1"/>
        </p:nvSpPr>
        <p:spPr>
          <a:xfrm>
            <a:off x="1130300" y="1066800"/>
            <a:ext cx="628650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4"/>
              </a:solidFill>
            </a:endParaRPr>
          </a:p>
        </p:txBody>
      </p:sp>
      <p:sp>
        <p:nvSpPr>
          <p:cNvPr id="26" name="Marcador de fecha 3">
            <a:extLst>
              <a:ext uri="{FF2B5EF4-FFF2-40B4-BE49-F238E27FC236}">
                <a16:creationId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8" name="Marcador de pie de página 4">
            <a:extLst>
              <a:ext uri="{FF2B5EF4-FFF2-40B4-BE49-F238E27FC236}">
                <a16:creationId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6169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e imagen enmarca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Marcador de posición de imagen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4" y="553068"/>
            <a:ext cx="4608576" cy="574867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rtlCol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0" y="4589463"/>
            <a:ext cx="4603750" cy="1500187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0" y="4010202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571944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1148016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172408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2300160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2876232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3452304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4028376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460444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518052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5180520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5180520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5180520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5180520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5180520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5180520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5180520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5180520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5180520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5180520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5180520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571944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1148016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1724088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230016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287623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345230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4028376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460444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4292027F-AAE9-4110-9FB9-9485D82493DC}"/>
              </a:ext>
            </a:extLst>
          </p:cNvPr>
          <p:cNvSpPr/>
          <p:nvPr userDrawn="1"/>
        </p:nvSpPr>
        <p:spPr>
          <a:xfrm>
            <a:off x="6743700" y="28375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4"/>
              </a:solidFill>
            </a:endParaRPr>
          </a:p>
        </p:txBody>
      </p:sp>
      <p:sp>
        <p:nvSpPr>
          <p:cNvPr id="112" name="Marcador de fecha 3">
            <a:extLst>
              <a:ext uri="{FF2B5EF4-FFF2-40B4-BE49-F238E27FC236}">
                <a16:creationId xmlns:a16="http://schemas.microsoft.com/office/drawing/2014/main" id="{2D66ED17-6A8B-4750-B089-A49B6B7F23C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43700" y="6356350"/>
            <a:ext cx="1005116" cy="365125"/>
          </a:xfrm>
        </p:spPr>
        <p:txBody>
          <a:bodyPr lIns="0"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113" name="Marcador de pie de página 4">
            <a:extLst>
              <a:ext uri="{FF2B5EF4-FFF2-40B4-BE49-F238E27FC236}">
                <a16:creationId xmlns:a16="http://schemas.microsoft.com/office/drawing/2014/main" id="{E0A74137-35DA-43A9-A740-435B3099BE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903029" y="6356350"/>
            <a:ext cx="2667000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114" name="Marcador de número de diapositiva 5">
            <a:extLst>
              <a:ext uri="{FF2B5EF4-FFF2-40B4-BE49-F238E27FC236}">
                <a16:creationId xmlns:a16="http://schemas.microsoft.com/office/drawing/2014/main" id="{B68A6459-3B6F-442B-914B-5A5522D327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2912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340" y="187071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Hacer clic para editar el título principal</a:t>
            </a:r>
          </a:p>
        </p:txBody>
      </p:sp>
      <p:sp>
        <p:nvSpPr>
          <p:cNvPr id="49" name="Marcador de texto 48">
            <a:extLst>
              <a:ext uri="{FF2B5EF4-FFF2-40B4-BE49-F238E27FC236}">
                <a16:creationId xmlns:a16="http://schemas.microsoft.com/office/drawing/2014/main" id="{A36FAFC0-63E1-4A5C-8C07-50890392F1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940" y="11785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50" name="Marcador de contenido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8340" y="350647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1" name="Marcador de texto 48">
            <a:extLst>
              <a:ext uri="{FF2B5EF4-FFF2-40B4-BE49-F238E27FC236}">
                <a16:creationId xmlns:a16="http://schemas.microsoft.com/office/drawing/2014/main" id="{D5AAA54C-0885-4221-AAAF-831C36B8C0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8940" y="28168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52" name="Marcador de contenido 2">
            <a:extLst>
              <a:ext uri="{FF2B5EF4-FFF2-40B4-BE49-F238E27FC236}">
                <a16:creationId xmlns:a16="http://schemas.microsoft.com/office/drawing/2014/main" id="{07D1309E-F6F7-4FFB-BFBE-F2B34D49D2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98340" y="515747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3" name="Marcador de texto 48">
            <a:extLst>
              <a:ext uri="{FF2B5EF4-FFF2-40B4-BE49-F238E27FC236}">
                <a16:creationId xmlns:a16="http://schemas.microsoft.com/office/drawing/2014/main" id="{020F4427-24B5-439F-BAD8-849395F5BD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940" y="44678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57" name="Marcador de fecha 3">
            <a:extLst>
              <a:ext uri="{FF2B5EF4-FFF2-40B4-BE49-F238E27FC236}">
                <a16:creationId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8" name="Marcador de pie de página 4">
            <a:extLst>
              <a:ext uri="{FF2B5EF4-FFF2-40B4-BE49-F238E27FC236}">
                <a16:creationId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9" name="Marcador de número de diapositiva 5">
            <a:extLst>
              <a:ext uri="{FF2B5EF4-FFF2-40B4-BE49-F238E27FC236}">
                <a16:creationId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Hacer clic para editar el título principal</a:t>
            </a:r>
          </a:p>
        </p:txBody>
      </p:sp>
      <p:sp>
        <p:nvSpPr>
          <p:cNvPr id="57" name="Marcador de fecha 3">
            <a:extLst>
              <a:ext uri="{FF2B5EF4-FFF2-40B4-BE49-F238E27FC236}">
                <a16:creationId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8" name="Marcador de pie de página 4">
            <a:extLst>
              <a:ext uri="{FF2B5EF4-FFF2-40B4-BE49-F238E27FC236}">
                <a16:creationId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9" name="Marcador de número de diapositiva 5">
            <a:extLst>
              <a:ext uri="{FF2B5EF4-FFF2-40B4-BE49-F238E27FC236}">
                <a16:creationId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096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1A29850-9B3D-49F0-9198-80F35FD55140}"/>
              </a:ext>
            </a:extLst>
          </p:cNvPr>
          <p:cNvSpPr/>
          <p:nvPr userDrawn="1"/>
        </p:nvSpPr>
        <p:spPr>
          <a:xfrm>
            <a:off x="5222748" y="0"/>
            <a:ext cx="1746503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20672AB-65F9-4533-9452-7872A8E7C3BC}"/>
              </a:ext>
            </a:extLst>
          </p:cNvPr>
          <p:cNvSpPr/>
          <p:nvPr userDrawn="1"/>
        </p:nvSpPr>
        <p:spPr>
          <a:xfrm>
            <a:off x="174091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A20BF50-7B12-496A-986A-AF0B9880118F}"/>
              </a:ext>
            </a:extLst>
          </p:cNvPr>
          <p:cNvSpPr/>
          <p:nvPr userDrawn="1"/>
        </p:nvSpPr>
        <p:spPr>
          <a:xfrm>
            <a:off x="0" y="0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E556028-47A8-47AD-A7ED-1CB2252FBE3D}"/>
              </a:ext>
            </a:extLst>
          </p:cNvPr>
          <p:cNvSpPr/>
          <p:nvPr userDrawn="1"/>
        </p:nvSpPr>
        <p:spPr>
          <a:xfrm>
            <a:off x="1044549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47570CE-A79F-452C-A098-5DE30EBBC6FB}"/>
              </a:ext>
            </a:extLst>
          </p:cNvPr>
          <p:cNvSpPr/>
          <p:nvPr userDrawn="1"/>
        </p:nvSpPr>
        <p:spPr>
          <a:xfrm>
            <a:off x="1740916" y="1733044"/>
            <a:ext cx="1746504" cy="1755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D3866FD-426E-414F-B17B-F648AF71EA9B}"/>
              </a:ext>
            </a:extLst>
          </p:cNvPr>
          <p:cNvSpPr/>
          <p:nvPr userDrawn="1"/>
        </p:nvSpPr>
        <p:spPr>
          <a:xfrm>
            <a:off x="0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B0C63F-EAB3-44FC-B94D-C69BCBD26EBB}"/>
              </a:ext>
            </a:extLst>
          </p:cNvPr>
          <p:cNvSpPr/>
          <p:nvPr userDrawn="1"/>
        </p:nvSpPr>
        <p:spPr>
          <a:xfrm>
            <a:off x="8704580" y="1733044"/>
            <a:ext cx="1746504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4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79B1BFC-C4E4-428C-A63D-1780C528C70E}"/>
              </a:ext>
            </a:extLst>
          </p:cNvPr>
          <p:cNvSpPr/>
          <p:nvPr userDrawn="1"/>
        </p:nvSpPr>
        <p:spPr>
          <a:xfrm>
            <a:off x="5222748" y="1733044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66506793-EC4D-4DB9-A0A1-CC46BD8565D8}"/>
              </a:ext>
            </a:extLst>
          </p:cNvPr>
          <p:cNvSpPr/>
          <p:nvPr userDrawn="1"/>
        </p:nvSpPr>
        <p:spPr>
          <a:xfrm>
            <a:off x="10451084" y="1733044"/>
            <a:ext cx="1740916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7BD3197-9B69-4E3D-9A01-662F1F8E514B}"/>
              </a:ext>
            </a:extLst>
          </p:cNvPr>
          <p:cNvSpPr/>
          <p:nvPr userDrawn="1"/>
        </p:nvSpPr>
        <p:spPr>
          <a:xfrm>
            <a:off x="3481832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720" y="5405755"/>
            <a:ext cx="9052560" cy="47688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Marcador de posición de imagen 52">
            <a:extLst>
              <a:ext uri="{FF2B5EF4-FFF2-40B4-BE49-F238E27FC236}">
                <a16:creationId xmlns:a16="http://schemas.microsoft.com/office/drawing/2014/main" id="{AEBBD699-238F-487D-A094-5E479CCCC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81832" y="0"/>
            <a:ext cx="1740916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7" name="Marcador de posición de imagen 52">
            <a:extLst>
              <a:ext uri="{FF2B5EF4-FFF2-40B4-BE49-F238E27FC236}">
                <a16:creationId xmlns:a16="http://schemas.microsoft.com/office/drawing/2014/main" id="{6A29DD5B-55DC-47F4-8032-1E78B3A990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04580" y="0"/>
            <a:ext cx="1746504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5" name="Marcador de posición de imagen 52">
            <a:extLst>
              <a:ext uri="{FF2B5EF4-FFF2-40B4-BE49-F238E27FC236}">
                <a16:creationId xmlns:a16="http://schemas.microsoft.com/office/drawing/2014/main" id="{DF373D3C-15A7-41D7-A80E-63E14EA87B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69252" y="1733044"/>
            <a:ext cx="1735328" cy="1755648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2FEFBC2-5C67-4F2E-8B5F-6AAF8656FBA4}"/>
              </a:ext>
            </a:extLst>
          </p:cNvPr>
          <p:cNvSpPr/>
          <p:nvPr userDrawn="1"/>
        </p:nvSpPr>
        <p:spPr>
          <a:xfrm>
            <a:off x="6969250" y="0"/>
            <a:ext cx="1740917" cy="1733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7059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8" y="6356350"/>
            <a:ext cx="783776" cy="365125"/>
          </a:xfrm>
        </p:spPr>
        <p:txBody>
          <a:bodyPr lIns="0" rtlCol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10" name="Marcador de posición de imagen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" y="607060"/>
            <a:ext cx="6082549" cy="625474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rtlCol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27093093-F077-4A1D-A6ED-946369A58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0" y="4589463"/>
            <a:ext cx="4603750" cy="1500187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674370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4"/>
              </a:solidFill>
            </a:endParaRPr>
          </a:p>
        </p:txBody>
      </p:sp>
      <p:sp>
        <p:nvSpPr>
          <p:cNvPr id="26" name="Marcador de pie de página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0"/>
            <a:ext cx="2808515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7" name="Marcador de número de diapositiva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vari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C4A94B9-9E00-4DD6-BCD4-604645044CAD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839AA0F-90FD-444F-B618-EE6F4C1F122A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F35D740-BF58-4DAE-A85B-5EF9B6EE3615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7B3B2E1-FF09-40A7-993A-BFF59632C25C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09981C2-BC8B-44CC-9A8B-A5B381264380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FFAAD0A-E8F9-47F8-874E-433E4C9A92AC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871ABB2-3607-4850-A2E7-141BF30EA1E4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AFBB6AA-DB66-48A4-BBD2-9B36C02E5371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09AC868-5C63-419B-8791-593862E707C6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136AF71-D03B-4190-8590-1688288FB9F2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DA6CEDE-A238-4C3A-B315-B3D3081EC7CC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4ACE100-6140-4208-8CE9-DFE45B35007E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675F84B-6DC9-4492-A492-95E4ABEF1B78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A788D4C-E960-45E8-ABC4-72FC2128647B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728D71AB-A26E-43A9-B413-A59CFBCDD9B1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71E9C91-A1C1-432A-9523-A511B304162F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A1D3C8E1-8F58-4916-9097-718454DAC9FC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1465436-7CD8-4713-84B2-BE392283D71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054BFDB3-CC2F-4666-9557-90812A8E5147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DD356C3-53D1-4AF1-B3FD-AEEFF75FDB5C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08C89E7C-AF7A-4E82-B01B-1A945C7BBF79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4605B19F-DE4A-4705-A964-0579015AED0E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4D299157-3482-4535-BECD-566EFFF308AD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C8CCBF5-CCDC-43C9-B57D-B9DAE23B58BE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F412D896-790A-420A-BBFB-AFDB7BD9B603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95941E70-EE67-4F80-B753-2F6426D0A9DA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6751E552-2222-4200-8E39-4DF2BEB677FD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B43002CA-9883-43A9-B000-00F9F7A14D27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861A1E0B-5D8C-42BB-8493-4A6E267A7C73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51E86EA3-C77E-4F5B-B2D8-06ACD07DECA4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5DD0E5EA-DA68-48FA-984B-26F2185EF431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B1E5F851-80EC-44A1-B97A-D40F00A63A11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006D6FCB-D2DE-4100-B034-4F158AA21763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293C2CDE-BD78-4521-A433-7332BF3D57FA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6" name="Marcador de texto 2">
            <a:extLst>
              <a:ext uri="{FF2B5EF4-FFF2-40B4-BE49-F238E27FC236}">
                <a16:creationId xmlns:a16="http://schemas.microsoft.com/office/drawing/2014/main" id="{4BBE4B76-BA2D-4EA4-A178-30F57AC1DF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3984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78" name="Marcador de texto 4">
            <a:extLst>
              <a:ext uri="{FF2B5EF4-FFF2-40B4-BE49-F238E27FC236}">
                <a16:creationId xmlns:a16="http://schemas.microsoft.com/office/drawing/2014/main" id="{045FF175-F59F-4A69-B296-E046C77842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43984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80" name="Marcador de texto 2">
            <a:extLst>
              <a:ext uri="{FF2B5EF4-FFF2-40B4-BE49-F238E27FC236}">
                <a16:creationId xmlns:a16="http://schemas.microsoft.com/office/drawing/2014/main" id="{FBAA7D2D-B5F0-416A-A89F-1DC3E6A877E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43984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82" name="Marcador de texto 2">
            <a:extLst>
              <a:ext uri="{FF2B5EF4-FFF2-40B4-BE49-F238E27FC236}">
                <a16:creationId xmlns:a16="http://schemas.microsoft.com/office/drawing/2014/main" id="{01187116-E25F-47A2-9BC5-532F3F42D31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43980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84" name="Marcador de texto 2">
            <a:extLst>
              <a:ext uri="{FF2B5EF4-FFF2-40B4-BE49-F238E27FC236}">
                <a16:creationId xmlns:a16="http://schemas.microsoft.com/office/drawing/2014/main" id="{B69B6CD5-B022-423C-A017-AD2D8FFA066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5226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86" name="Marcador de texto 2">
            <a:extLst>
              <a:ext uri="{FF2B5EF4-FFF2-40B4-BE49-F238E27FC236}">
                <a16:creationId xmlns:a16="http://schemas.microsoft.com/office/drawing/2014/main" id="{06A7180A-5FBF-4DE7-A668-E24E022DFA9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5226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87" name="Marcador de texto 2">
            <a:extLst>
              <a:ext uri="{FF2B5EF4-FFF2-40B4-BE49-F238E27FC236}">
                <a16:creationId xmlns:a16="http://schemas.microsoft.com/office/drawing/2014/main" id="{2EFABF40-7E40-4F8A-80D3-DB5903EEBDF1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5226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88" name="Marcador de texto 2">
            <a:extLst>
              <a:ext uri="{FF2B5EF4-FFF2-40B4-BE49-F238E27FC236}">
                <a16:creationId xmlns:a16="http://schemas.microsoft.com/office/drawing/2014/main" id="{FFD10C91-B253-496D-889A-D48B1A0AA55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562665" y="5226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89" name="Título 1">
            <a:extLst>
              <a:ext uri="{FF2B5EF4-FFF2-40B4-BE49-F238E27FC236}">
                <a16:creationId xmlns:a16="http://schemas.microsoft.com/office/drawing/2014/main" id="{9FDBCD91-EE94-4107-8814-059FE0E8F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0476" y="629616"/>
            <a:ext cx="9371048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título del patrón </a:t>
            </a:r>
          </a:p>
        </p:txBody>
      </p:sp>
      <p:sp>
        <p:nvSpPr>
          <p:cNvPr id="93" name="Marcador de fecha 3">
            <a:extLst>
              <a:ext uri="{FF2B5EF4-FFF2-40B4-BE49-F238E27FC236}">
                <a16:creationId xmlns:a16="http://schemas.microsoft.com/office/drawing/2014/main" id="{3EDC5EF0-E937-47AD-8F93-11A7E031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94" name="Marcador de pie de página 4">
            <a:extLst>
              <a:ext uri="{FF2B5EF4-FFF2-40B4-BE49-F238E27FC236}">
                <a16:creationId xmlns:a16="http://schemas.microsoft.com/office/drawing/2014/main" id="{4CB9AE8E-EB22-4097-951C-4A6E38B2D47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95" name="Marcador de número de diapositiva 5">
            <a:extLst>
              <a:ext uri="{FF2B5EF4-FFF2-40B4-BE49-F238E27FC236}">
                <a16:creationId xmlns:a16="http://schemas.microsoft.com/office/drawing/2014/main" id="{D89D10F4-442B-4B78-B541-92469482E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  <p:sldLayoutId id="2147483676" r:id="rId4"/>
    <p:sldLayoutId id="2147483650" r:id="rId5"/>
    <p:sldLayoutId id="2147483682" r:id="rId6"/>
    <p:sldLayoutId id="2147483667" r:id="rId7"/>
    <p:sldLayoutId id="2147483668" r:id="rId8"/>
    <p:sldLayoutId id="2147483656" r:id="rId9"/>
    <p:sldLayoutId id="2147483677" r:id="rId10"/>
    <p:sldLayoutId id="2147483664" r:id="rId11"/>
    <p:sldLayoutId id="2147483678" r:id="rId12"/>
    <p:sldLayoutId id="2147483679" r:id="rId13"/>
    <p:sldLayoutId id="2147483680" r:id="rId14"/>
    <p:sldLayoutId id="2147483673" r:id="rId15"/>
    <p:sldLayoutId id="2147483681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mcpelsalvador.org.sv/tablerodemandolookerstudio/" TargetMode="Externa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forms.gle/FcFGc1tezgqovy5h7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5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vhvYwKoMwYixyrWh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8" y="1895475"/>
            <a:ext cx="5679621" cy="2413965"/>
          </a:xfrm>
        </p:spPr>
        <p:txBody>
          <a:bodyPr rtlCol="0">
            <a:normAutofit/>
          </a:bodyPr>
          <a:lstStyle/>
          <a:p>
            <a:pPr algn="just" rtl="0"/>
            <a:r>
              <a:rPr lang="es-ES" sz="4400" dirty="0"/>
              <a:t>Monitoreo Estratégico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7" y="4309440"/>
            <a:ext cx="5050971" cy="472073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 sz="1600"/>
              <a:t>Mecanismo de Coordinación de País de El Salvador (MCP-ES)</a:t>
            </a:r>
            <a:endParaRPr lang="es-ES" sz="160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A801DCC8-3AD5-4A76-8E21-3CCFD33706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9577" y="5954904"/>
            <a:ext cx="4833275" cy="569912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s-ES"/>
              <a:t>Lidia Emely Rivas </a:t>
            </a:r>
          </a:p>
          <a:p>
            <a:pPr rtl="0"/>
            <a:r>
              <a:rPr lang="es-ES"/>
              <a:t>Facilitadora /Economista/Master en Gerencia de Proyectos</a:t>
            </a:r>
            <a:endParaRPr lang="es-ES" dirty="0"/>
          </a:p>
        </p:txBody>
      </p:sp>
      <p:pic>
        <p:nvPicPr>
          <p:cNvPr id="19" name="Marcador de posición de imagen 18" descr="Grupo contorno">
            <a:extLst>
              <a:ext uri="{FF2B5EF4-FFF2-40B4-BE49-F238E27FC236}">
                <a16:creationId xmlns:a16="http://schemas.microsoft.com/office/drawing/2014/main" id="{F9BF57D6-3C5A-D9C5-5687-FE4D784B508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" r="46"/>
          <a:stretch>
            <a:fillRect/>
          </a:stretch>
        </p:blipFill>
        <p:spPr/>
      </p:pic>
      <p:pic>
        <p:nvPicPr>
          <p:cNvPr id="31" name="Marcador de posición de imagen 30" descr="Grupo de personas contorno">
            <a:extLst>
              <a:ext uri="{FF2B5EF4-FFF2-40B4-BE49-F238E27FC236}">
                <a16:creationId xmlns:a16="http://schemas.microsoft.com/office/drawing/2014/main" id="{73A4DF50-836D-E566-BC37-6FB1964CD32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6" r="46"/>
          <a:stretch>
            <a:fillRect/>
          </a:stretch>
        </p:blipFill>
        <p:spPr/>
      </p:pic>
      <p:pic>
        <p:nvPicPr>
          <p:cNvPr id="37" name="Marcador de posición de imagen 36" descr="Grupo de mujeres contorno">
            <a:extLst>
              <a:ext uri="{FF2B5EF4-FFF2-40B4-BE49-F238E27FC236}">
                <a16:creationId xmlns:a16="http://schemas.microsoft.com/office/drawing/2014/main" id="{C6B398C4-22F8-888C-F370-2824ABD1DC5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08" y="212553"/>
            <a:ext cx="5843275" cy="955826"/>
          </a:xfrm>
        </p:spPr>
        <p:txBody>
          <a:bodyPr rtlCol="0"/>
          <a:lstStyle/>
          <a:p>
            <a:pPr algn="l" rtl="0"/>
            <a:r>
              <a:rPr lang="es-ES" sz="2800" dirty="0"/>
              <a:t>Requerimientos del FM, indicadores de cumplimiento del  ME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9FD8F96-CA3F-4A9C-92B4-33CDCC3719A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181790" y="2135160"/>
            <a:ext cx="2001667" cy="747216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Comité con competencias claves</a:t>
            </a:r>
          </a:p>
          <a:p>
            <a:pPr lvl="0" rtl="0"/>
            <a:endParaRPr lang="es-ES" dirty="0"/>
          </a:p>
          <a:p>
            <a:pPr rtl="0"/>
            <a:endParaRPr lang="es-E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8152323-48DA-4D9E-B88F-B9599ED34B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319826" y="2251106"/>
            <a:ext cx="2073553" cy="1024391"/>
          </a:xfrm>
        </p:spPr>
        <p:txBody>
          <a:bodyPr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Nombramiento Oficial o la elección de los miembros del comité</a:t>
            </a:r>
          </a:p>
        </p:txBody>
      </p:sp>
      <p:pic>
        <p:nvPicPr>
          <p:cNvPr id="9" name="Marcador de posición de imagen 8" descr="Marca de insignia1 contorno">
            <a:extLst>
              <a:ext uri="{FF2B5EF4-FFF2-40B4-BE49-F238E27FC236}">
                <a16:creationId xmlns:a16="http://schemas.microsoft.com/office/drawing/2014/main" id="{DBBDF3A3-D469-5B7E-E52F-7AD1420EE7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636" r="9636"/>
          <a:stretch>
            <a:fillRect/>
          </a:stretch>
        </p:blipFill>
        <p:spPr>
          <a:xfrm>
            <a:off x="7049298" y="574479"/>
            <a:ext cx="4608577" cy="5709042"/>
          </a:xfrm>
        </p:spPr>
      </p:pic>
      <p:pic>
        <p:nvPicPr>
          <p:cNvPr id="55" name="Marcador de posición de imagen en línea 54" descr="Contorno ocular">
            <a:extLst>
              <a:ext uri="{FF2B5EF4-FFF2-40B4-BE49-F238E27FC236}">
                <a16:creationId xmlns:a16="http://schemas.microsoft.com/office/drawing/2014/main" id="{1021DF3C-E1FF-4DA0-864D-09513EB043B5}"/>
              </a:ext>
            </a:extLst>
          </p:cNvPr>
          <p:cNvPicPr>
            <a:picLocks noGrp="1" noChangeAspect="1"/>
          </p:cNvPicPr>
          <p:nvPr>
            <p:ph type="clipArt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1235" y="1467046"/>
            <a:ext cx="747216" cy="747216"/>
          </a:xfr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086" y="2095158"/>
            <a:ext cx="2001667" cy="74721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rtl="0"/>
            <a:r>
              <a:rPr lang="es-ES" dirty="0"/>
              <a:t>El MCP-ES tiene un Plan de Monitoreo Estratégico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782B5BC2-22E9-48C4-9B94-941BE14101A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0306" y="3861615"/>
            <a:ext cx="1977098" cy="955826"/>
          </a:xfrm>
        </p:spPr>
        <p:txBody>
          <a:bodyPr rtlCol="0"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Consultas, incluidas las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vistas de monitoreo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estratégico realizadas por el órgano de monitoreo estratégico o el MCP-ES, como mínimo una vez cada seis meses.</a:t>
            </a:r>
            <a:endParaRPr lang="es-S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sp>
        <p:nvSpPr>
          <p:cNvPr id="166" name="Marcador de número de diapositiva 165">
            <a:extLst>
              <a:ext uri="{FF2B5EF4-FFF2-40B4-BE49-F238E27FC236}">
                <a16:creationId xmlns:a16="http://schemas.microsoft.com/office/drawing/2014/main" id="{C6322F0B-DD10-4131-BAF2-2C4B6470F0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10</a:t>
            </a:fld>
            <a:endParaRPr lang="es-ES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0237A609-9A2B-0111-5D1C-B8590A45EF81}"/>
              </a:ext>
            </a:extLst>
          </p:cNvPr>
          <p:cNvSpPr txBox="1">
            <a:spLocks/>
          </p:cNvSpPr>
          <p:nvPr/>
        </p:nvSpPr>
        <p:spPr>
          <a:xfrm>
            <a:off x="3964282" y="3861615"/>
            <a:ext cx="2440736" cy="1024391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Dialogo trimestral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seguimiento realizado con cada uno de los RP</a:t>
            </a:r>
            <a:endParaRPr lang="es-SV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110571A4-E695-D45E-AC6F-360DBF0C59B6}"/>
              </a:ext>
            </a:extLst>
          </p:cNvPr>
          <p:cNvSpPr txBox="1">
            <a:spLocks/>
          </p:cNvSpPr>
          <p:nvPr/>
        </p:nvSpPr>
        <p:spPr>
          <a:xfrm>
            <a:off x="131110" y="5697084"/>
            <a:ext cx="2440736" cy="1024391"/>
          </a:xfrm>
          <a:prstGeom prst="rect">
            <a:avLst/>
          </a:prstGeom>
        </p:spPr>
        <p:txBody>
          <a:bodyPr vert="horz" lIns="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Pruebas de (los) informe(s) de monitoreo estratégico que se comparten trimestralmente con las partes interesadas.</a:t>
            </a:r>
            <a:endParaRPr lang="es-ES" dirty="0"/>
          </a:p>
        </p:txBody>
      </p:sp>
      <p:pic>
        <p:nvPicPr>
          <p:cNvPr id="14" name="Marcador de posición de imagen en línea 58" descr="Contorno de megáfono">
            <a:extLst>
              <a:ext uri="{FF2B5EF4-FFF2-40B4-BE49-F238E27FC236}">
                <a16:creationId xmlns:a16="http://schemas.microsoft.com/office/drawing/2014/main" id="{D91F8146-BF39-5DA2-2782-144CE94CA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62104" y="4920242"/>
            <a:ext cx="747216" cy="747216"/>
          </a:xfrm>
          <a:prstGeom prst="rect">
            <a:avLst/>
          </a:prstGeom>
        </p:spPr>
      </p:pic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C3F8D231-A28D-0E9B-AA2C-843C7632685F}"/>
              </a:ext>
            </a:extLst>
          </p:cNvPr>
          <p:cNvSpPr txBox="1">
            <a:spLocks/>
          </p:cNvSpPr>
          <p:nvPr/>
        </p:nvSpPr>
        <p:spPr>
          <a:xfrm>
            <a:off x="3815344" y="5649532"/>
            <a:ext cx="2440736" cy="1024391"/>
          </a:xfrm>
          <a:prstGeom prst="rect">
            <a:avLst/>
          </a:prstGeom>
        </p:spPr>
        <p:txBody>
          <a:bodyPr vert="horz" lIns="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MCP-ES toma decisiones basado en el desempeño de los indicadores y hace un seguimiento de las correcciones.</a:t>
            </a:r>
            <a:endParaRPr lang="es-ES" dirty="0"/>
          </a:p>
        </p:txBody>
      </p:sp>
      <p:pic>
        <p:nvPicPr>
          <p:cNvPr id="17" name="Gráfico 16" descr="Persona confundida contorno">
            <a:extLst>
              <a:ext uri="{FF2B5EF4-FFF2-40B4-BE49-F238E27FC236}">
                <a16:creationId xmlns:a16="http://schemas.microsoft.com/office/drawing/2014/main" id="{D293ED38-0F2A-CF34-2ED9-CF3CCDC346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6014" y="2934636"/>
            <a:ext cx="914400" cy="914400"/>
          </a:xfrm>
          <a:prstGeom prst="rect">
            <a:avLst/>
          </a:prstGeom>
        </p:spPr>
      </p:pic>
      <p:pic>
        <p:nvPicPr>
          <p:cNvPr id="23" name="Marcador de imágenes en línea 22" descr="Usuarios contorno">
            <a:extLst>
              <a:ext uri="{FF2B5EF4-FFF2-40B4-BE49-F238E27FC236}">
                <a16:creationId xmlns:a16="http://schemas.microsoft.com/office/drawing/2014/main" id="{0528623C-EDEF-5EB8-BB76-AEE51FB9AE2A}"/>
              </a:ext>
            </a:extLst>
          </p:cNvPr>
          <p:cNvPicPr>
            <a:picLocks noGrp="1" noChangeAspect="1"/>
          </p:cNvPicPr>
          <p:nvPr>
            <p:ph type="clipArt" sz="quarter" idx="13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23837" y="1504981"/>
            <a:ext cx="746125" cy="746125"/>
          </a:xfrm>
        </p:spPr>
      </p:pic>
      <p:pic>
        <p:nvPicPr>
          <p:cNvPr id="29" name="Marcador de imágenes en línea 28" descr="Grupo contorno">
            <a:extLst>
              <a:ext uri="{FF2B5EF4-FFF2-40B4-BE49-F238E27FC236}">
                <a16:creationId xmlns:a16="http://schemas.microsoft.com/office/drawing/2014/main" id="{13029223-8A37-4B50-94B2-349E7B01ECA8}"/>
              </a:ext>
            </a:extLst>
          </p:cNvPr>
          <p:cNvPicPr>
            <a:picLocks noGrp="1" noChangeAspect="1"/>
          </p:cNvPicPr>
          <p:nvPr>
            <p:ph type="clipArt" sz="quarter" idx="17"/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86567" y="3180713"/>
            <a:ext cx="746125" cy="746125"/>
          </a:xfrm>
        </p:spPr>
      </p:pic>
      <p:pic>
        <p:nvPicPr>
          <p:cNvPr id="31" name="Gráfico 30" descr="Diana contorno">
            <a:extLst>
              <a:ext uri="{FF2B5EF4-FFF2-40B4-BE49-F238E27FC236}">
                <a16:creationId xmlns:a16="http://schemas.microsoft.com/office/drawing/2014/main" id="{94B0D81C-7E08-72E8-DD41-6471418C72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02430" y="1450932"/>
            <a:ext cx="914400" cy="914400"/>
          </a:xfrm>
          <a:prstGeom prst="rect">
            <a:avLst/>
          </a:prstGeom>
        </p:spPr>
      </p:pic>
      <p:pic>
        <p:nvPicPr>
          <p:cNvPr id="33" name="Gráfico 32" descr="Aprendizaje remoto de matemáticas contorno">
            <a:extLst>
              <a:ext uri="{FF2B5EF4-FFF2-40B4-BE49-F238E27FC236}">
                <a16:creationId xmlns:a16="http://schemas.microsoft.com/office/drawing/2014/main" id="{D37E047E-BAF8-442B-84ED-F160A06F2C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6014" y="48860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8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07C42-2E7B-40D1-A2FD-075F7DB3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 fontScale="90000"/>
          </a:bodyPr>
          <a:lstStyle/>
          <a:p>
            <a:pPr rtl="0"/>
            <a:r>
              <a:rPr lang="es-ES" dirty="0"/>
              <a:t>Funciones específicas del Comité de Monitoreo Estratégico</a:t>
            </a:r>
          </a:p>
        </p:txBody>
      </p:sp>
      <p:sp>
        <p:nvSpPr>
          <p:cNvPr id="26" name="Marcador de número de diapositiva 25">
            <a:extLst>
              <a:ext uri="{FF2B5EF4-FFF2-40B4-BE49-F238E27FC236}">
                <a16:creationId xmlns:a16="http://schemas.microsoft.com/office/drawing/2014/main" id="{D9D7223C-05DC-44D0-899D-45F203655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smtClean="0"/>
              <a:pPr rtl="0">
                <a:spcAft>
                  <a:spcPts val="600"/>
                </a:spcAft>
              </a:pPr>
              <a:t>11</a:t>
            </a:fld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6EDBD-9882-4D3C-866D-07301A03447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924356" y="1340360"/>
            <a:ext cx="8755241" cy="5122323"/>
          </a:xfrm>
        </p:spPr>
        <p:txBody>
          <a:bodyPr rtlCol="0">
            <a:normAutofit/>
          </a:bodyPr>
          <a:lstStyle/>
          <a:p>
            <a:pPr marL="457200" lvl="0" indent="-457200" algn="just">
              <a:lnSpc>
                <a:spcPct val="107000"/>
              </a:lnSpc>
              <a:buFont typeface="+mj-lt"/>
              <a:buAutoNum type="arabicParenR"/>
            </a:pPr>
            <a:r>
              <a:rPr lang="es-E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Asegurar el ME de las subvenciones y de su marco de desempeño.</a:t>
            </a:r>
            <a:endParaRPr lang="es-SV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buFont typeface="+mj-lt"/>
              <a:buAutoNum type="arabicParenR"/>
            </a:pPr>
            <a:r>
              <a:rPr lang="es-E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Monitorear los indicadores relacionados con el proyecto de Evolución del MCP-ES.</a:t>
            </a:r>
            <a:endParaRPr lang="es-SV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buFont typeface="+mj-lt"/>
              <a:buAutoNum type="arabicParenR"/>
            </a:pPr>
            <a:r>
              <a:rPr lang="es-E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un plan de trabajo anual.</a:t>
            </a:r>
            <a:endParaRPr lang="es-SV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buFont typeface="+mj-lt"/>
              <a:buAutoNum type="arabicParenR"/>
            </a:pPr>
            <a:r>
              <a:rPr lang="es-E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Trabajar en coordinación con los </a:t>
            </a:r>
            <a:r>
              <a:rPr lang="es-E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RPs</a:t>
            </a:r>
            <a:r>
              <a:rPr lang="es-E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durante todo el ciclo de la subvención.</a:t>
            </a:r>
            <a:endParaRPr lang="es-SV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buFont typeface="+mj-lt"/>
              <a:buAutoNum type="arabicParenR"/>
            </a:pPr>
            <a:r>
              <a:rPr lang="es-E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Seleccionar los documentos a usar para el ME (,Tablero de Mando, Resumen del MCP-ES” y  Reportes de Progreso).</a:t>
            </a:r>
            <a:endParaRPr lang="es-SV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buFont typeface="+mj-lt"/>
              <a:buAutoNum type="arabicParenR"/>
            </a:pPr>
            <a:r>
              <a:rPr lang="es-E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Solicitar la presencia de otras instancias que ayuden al análisis de la información o a la resolución de problemas o cuellos de botella </a:t>
            </a:r>
          </a:p>
          <a:p>
            <a:pPr marL="457200" lvl="0" indent="-457200" algn="just">
              <a:lnSpc>
                <a:spcPct val="107000"/>
              </a:lnSpc>
              <a:buFont typeface="+mj-lt"/>
              <a:buAutoNum type="arabicParenR"/>
            </a:pPr>
            <a:r>
              <a:rPr lang="es-E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 información estratégica sobre cada componente, a ser presentada a la plenaria del MCP-ES </a:t>
            </a:r>
            <a:endParaRPr lang="es-SV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buFont typeface="+mj-lt"/>
              <a:buAutoNum type="arabicParenR"/>
            </a:pPr>
            <a:r>
              <a:rPr lang="es-E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 recomendaciones para elaborar un Plan de Acción o para superar los problemas encontrados</a:t>
            </a:r>
          </a:p>
          <a:p>
            <a:pPr marL="457200" lvl="0" indent="-457200" algn="just">
              <a:lnSpc>
                <a:spcPct val="107000"/>
              </a:lnSpc>
              <a:buFont typeface="+mj-lt"/>
              <a:buAutoNum type="arabicParenR"/>
            </a:pPr>
            <a:r>
              <a:rPr lang="es-E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estrategias de difusión de resultados del monitoreo estratégico en coordinación con el área de comunicaciones del Comité Conjunto (página web, boletines, correo electrónico, Facebook) etc.</a:t>
            </a:r>
            <a:endParaRPr lang="es-SV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buFont typeface="+mj-lt"/>
              <a:buAutoNum type="arabicParenR"/>
            </a:pPr>
            <a:r>
              <a:rPr lang="es-E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Monitorear la implementación de las acciones correctivas y difundir e informar sobre el avance de la ejecución de dichas acciones.</a:t>
            </a:r>
            <a:endParaRPr lang="es-SV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s-E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Mantener un archivo que documente los informes de visitas de campo, de las reuniones y de los acuerdos compartidos de forma pública.  </a:t>
            </a:r>
            <a:endParaRPr lang="es-SV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 rtl="0">
              <a:buFont typeface="Wingdings" panose="05000000000000000000" pitchFamily="2" charset="2"/>
              <a:buChar char="ü"/>
            </a:pPr>
            <a:endParaRPr lang="es-ES" sz="1200" dirty="0">
              <a:solidFill>
                <a:schemeClr val="bg1"/>
              </a:solidFill>
            </a:endParaRPr>
          </a:p>
          <a:p>
            <a:pPr marL="171450" indent="-171450" rtl="0">
              <a:buFont typeface="Wingdings" panose="05000000000000000000" pitchFamily="2" charset="2"/>
              <a:buChar char="ü"/>
            </a:pPr>
            <a:endParaRPr lang="es-ES" sz="8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A0C38C-E15E-1105-18F1-59BFE442F675}"/>
              </a:ext>
            </a:extLst>
          </p:cNvPr>
          <p:cNvSpPr txBox="1"/>
          <p:nvPr/>
        </p:nvSpPr>
        <p:spPr>
          <a:xfrm>
            <a:off x="2924356" y="326306"/>
            <a:ext cx="91526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El CME del MCP-ES es </a:t>
            </a:r>
            <a:r>
              <a:rPr lang="es-ES" sz="1600" b="0" i="0" u="sng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responsable de monitorear el desempeño de las subvenciones del Fondo Mundial</a:t>
            </a:r>
            <a:r>
              <a:rPr lang="es-E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, las fases en la ejecución del programa que se entrampan, proponer y dar seguimiento a las soluciones en coordinación con el RP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</a:rPr>
              <a:t> y</a:t>
            </a:r>
            <a:r>
              <a:rPr lang="es-E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establecer un plan de mejora: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23559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DCC9C-7429-45B0-8103-C0D20634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-64823"/>
            <a:ext cx="11811000" cy="1325563"/>
          </a:xfrm>
        </p:spPr>
        <p:txBody>
          <a:bodyPr lIns="0" rtlCol="0"/>
          <a:lstStyle/>
          <a:p>
            <a:pPr rtl="0"/>
            <a:r>
              <a:rPr lang="es-ES" dirty="0"/>
              <a:t>Objetivos del Plan de Monitoreo Estratégico:</a:t>
            </a:r>
          </a:p>
        </p:txBody>
      </p:sp>
      <p:pic>
        <p:nvPicPr>
          <p:cNvPr id="25" name="Marcador de imágenes en línea 24" descr="Publicidad contorno">
            <a:extLst>
              <a:ext uri="{FF2B5EF4-FFF2-40B4-BE49-F238E27FC236}">
                <a16:creationId xmlns:a16="http://schemas.microsoft.com/office/drawing/2014/main" id="{54E75F19-3D45-0B40-B071-F33DF0AD1869}"/>
              </a:ext>
            </a:extLst>
          </p:cNvPr>
          <p:cNvPicPr>
            <a:picLocks noGrp="1" noChangeAspect="1"/>
          </p:cNvPicPr>
          <p:nvPr>
            <p:ph type="clipArt" sz="quarter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9256" y="3911600"/>
            <a:ext cx="746125" cy="746125"/>
          </a:xfrm>
        </p:spPr>
      </p:pic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31ABFDC7-8AA1-75D4-9637-1482A4B6E85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97771" y="4616408"/>
            <a:ext cx="2983629" cy="566511"/>
          </a:xfrm>
        </p:spPr>
        <p:txBody>
          <a:bodyPr/>
          <a:lstStyle/>
          <a:p>
            <a:r>
              <a:rPr lang="es-SV" dirty="0"/>
              <a:t>Describir procedimientos y normas e instrumentos para monitorear el cumplimiento de las subvenciones y generar planes de acción</a:t>
            </a:r>
          </a:p>
        </p:txBody>
      </p:sp>
      <p:pic>
        <p:nvPicPr>
          <p:cNvPr id="8" name="Marcador de posición de imagen 7" descr="Grupo de personas contorno">
            <a:extLst>
              <a:ext uri="{FF2B5EF4-FFF2-40B4-BE49-F238E27FC236}">
                <a16:creationId xmlns:a16="http://schemas.microsoft.com/office/drawing/2014/main" id="{F9CEA13C-13BF-99D7-2F26-D069B4B2BEEE}"/>
              </a:ext>
            </a:extLst>
          </p:cNvPr>
          <p:cNvPicPr>
            <a:picLocks noGrp="1" noChangeAspect="1"/>
          </p:cNvPicPr>
          <p:nvPr>
            <p:ph type="clipArt" sz="quarter" idx="13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5682456" y="3911600"/>
            <a:ext cx="746125" cy="746125"/>
          </a:xfrm>
        </p:spPr>
      </p:pic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E7209B05-5A87-9C9E-861F-F15C3F0CF34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610601" y="4922388"/>
            <a:ext cx="2983628" cy="566511"/>
          </a:xfrm>
        </p:spPr>
        <p:txBody>
          <a:bodyPr/>
          <a:lstStyle/>
          <a:p>
            <a:r>
              <a:rPr lang="es-SV" dirty="0"/>
              <a:t>Recolectar datos y comunicar resultados asegurando que todos los actores reciban datos relevantes u oportunos mediante mecanismos como el tablero de mando</a:t>
            </a:r>
          </a:p>
        </p:txBody>
      </p:sp>
      <p:pic>
        <p:nvPicPr>
          <p:cNvPr id="27" name="Marcador de imágenes en línea 26" descr="Marca de verificación contorno">
            <a:extLst>
              <a:ext uri="{FF2B5EF4-FFF2-40B4-BE49-F238E27FC236}">
                <a16:creationId xmlns:a16="http://schemas.microsoft.com/office/drawing/2014/main" id="{1384B0BC-66EE-B2CE-DCDF-72C36D3A8F29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63919" y="3911600"/>
            <a:ext cx="746125" cy="746125"/>
          </a:xfrm>
        </p:spPr>
      </p:pic>
      <p:sp>
        <p:nvSpPr>
          <p:cNvPr id="11" name="Marcador de fecha 10">
            <a:extLst>
              <a:ext uri="{FF2B5EF4-FFF2-40B4-BE49-F238E27FC236}">
                <a16:creationId xmlns:a16="http://schemas.microsoft.com/office/drawing/2014/main" id="{AE5A3A44-9AA5-441A-84D6-481B1B8F2D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r>
              <a:rPr lang="es-ES"/>
              <a:t>13/07/20XX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A43AAF3-3113-4485-9EE6-34280B4E7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12</a:t>
            </a:fld>
            <a:endParaRPr lang="es-ES"/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18A24BCD-99AE-4864-B56E-758F526C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300" y="1941820"/>
            <a:ext cx="628650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D6980F5-E0BE-02B1-4C54-057FFC213D94}"/>
              </a:ext>
            </a:extLst>
          </p:cNvPr>
          <p:cNvSpPr txBox="1"/>
          <p:nvPr/>
        </p:nvSpPr>
        <p:spPr>
          <a:xfrm>
            <a:off x="6875254" y="1309557"/>
            <a:ext cx="4635021" cy="81451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s-SV" sz="1400" dirty="0">
                <a:solidFill>
                  <a:schemeClr val="bg1"/>
                </a:solidFill>
                <a:latin typeface="Arial" panose="020B0604020202020204" pitchFamily="34" charset="0"/>
              </a:rPr>
              <a:t>Lograr que las subvenciones se implementen de manera efectiva en beneficio del país, cumpliendo las metas de salud pública del Fondo Mundial</a:t>
            </a:r>
          </a:p>
        </p:txBody>
      </p:sp>
      <p:sp>
        <p:nvSpPr>
          <p:cNvPr id="30" name="Marcador de texto 29">
            <a:extLst>
              <a:ext uri="{FF2B5EF4-FFF2-40B4-BE49-F238E27FC236}">
                <a16:creationId xmlns:a16="http://schemas.microsoft.com/office/drawing/2014/main" id="{CACB2EEF-16E8-3720-5A55-0CB65210401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806424" y="4782119"/>
            <a:ext cx="2498187" cy="566511"/>
          </a:xfrm>
        </p:spPr>
        <p:txBody>
          <a:bodyPr/>
          <a:lstStyle/>
          <a:p>
            <a:r>
              <a:rPr lang="es-SV" dirty="0"/>
              <a:t>Proporcionar herramientas para evaluar la implementación de las subvenciones y generar planes de acción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0AB808-4603-A9C6-3480-1B23D1964CD4}"/>
              </a:ext>
            </a:extLst>
          </p:cNvPr>
          <p:cNvSpPr txBox="1"/>
          <p:nvPr/>
        </p:nvSpPr>
        <p:spPr>
          <a:xfrm>
            <a:off x="376792" y="1322937"/>
            <a:ext cx="5049223" cy="95410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</a:rPr>
              <a:t>El instrumento base es </a:t>
            </a:r>
            <a:r>
              <a:rPr lang="es-E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el </a:t>
            </a:r>
            <a:r>
              <a:rPr lang="es-ES" sz="1400" b="0" i="0" u="sng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plan de monitoreo estratégico </a:t>
            </a:r>
            <a:r>
              <a:rPr lang="es-E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(lista de actividades de monitoreo anuales, indicadores priorizados,  presupuesto de ME en el financiamiento del MCP, herramientas de monitoreo estratégico y otros). </a:t>
            </a:r>
          </a:p>
        </p:txBody>
      </p:sp>
    </p:spTree>
    <p:extLst>
      <p:ext uri="{BB962C8B-B14F-4D97-AF65-F5344CB8AC3E}">
        <p14:creationId xmlns:p14="http://schemas.microsoft.com/office/powerpoint/2010/main" val="281890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36F118C0-AD54-429D-D36B-998AA7ED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Actividades del ME: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196AF6A-19FF-CDA8-7EBF-C59538F6A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13</a:t>
            </a:fld>
            <a:endParaRPr lang="es-ES" noProof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621903-FF4D-689F-BC7C-7918473B58F0}"/>
              </a:ext>
            </a:extLst>
          </p:cNvPr>
          <p:cNvSpPr txBox="1"/>
          <p:nvPr/>
        </p:nvSpPr>
        <p:spPr>
          <a:xfrm>
            <a:off x="2600325" y="507017"/>
            <a:ext cx="9448800" cy="5859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ME comprende las actividades que realiza el MCP-ES para asegurar que:</a:t>
            </a:r>
            <a:endParaRPr lang="es-SV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Exista un desempeño exitoso de las subvenciones.</a:t>
            </a:r>
            <a:endParaRPr lang="es-SV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Verificar que se siguen las políticas y procedimientos del FM y otros donantes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cumplan los indicadores de gestión de riesgo, cofinanciamiento, sostenibilidad, indicadores de impacto, programáticos y financieros de la(s) subvención(es).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El/Los RP/</a:t>
            </a:r>
            <a:r>
              <a:rPr lang="es-E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RPs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reciba/n retroalimentación, apoyo y recomendaciones del MCP-ES sobre su desempeño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sectores representados en el MCP-ES, proporcionen insumos y reciban información sobre la implementación de los programas y sus </a:t>
            </a:r>
            <a:r>
              <a:rPr lang="es-ES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correspondientes resultados</a:t>
            </a:r>
            <a:endParaRPr lang="es-SV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0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85D10-00F1-65BB-6EC2-CA496551D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CDB7147B-B6F3-7F8F-B8E1-7E86C860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Estándares mínimos para el Monitoreo Estratégico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96AFFD4E-C39B-E91B-6E0A-70A303F64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14</a:t>
            </a:fld>
            <a:endParaRPr lang="es-ES" noProof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7FC6150-00A2-0898-9AA1-F55C279B9F22}"/>
              </a:ext>
            </a:extLst>
          </p:cNvPr>
          <p:cNvSpPr txBox="1"/>
          <p:nvPr/>
        </p:nvSpPr>
        <p:spPr>
          <a:xfrm>
            <a:off x="2632644" y="244792"/>
            <a:ext cx="9167722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MCP-ES llevará acabo 2 reuniones de Comité Ejecutivo Ampliado por trimestre, con un total de 8 reuniones al año y tantas reuniones extraordinarias como sean necesarias, estas reuniones se realizarán previo a las reuniones plenarias del MCP-ES.</a:t>
            </a:r>
            <a:endParaRPr lang="es-SV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9676494D-280D-FB32-674E-CF0DBBD278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526684"/>
              </p:ext>
            </p:extLst>
          </p:nvPr>
        </p:nvGraphicFramePr>
        <p:xfrm>
          <a:off x="2930554" y="1194541"/>
          <a:ext cx="91133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51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7D2D1-138E-BC86-5DC1-9024570E0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08AE6455-72C0-5017-D9ED-F2097071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Elementos para un completo y adecuado monitoreo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B60BEE0-6504-C1A3-9AF0-8F38C5950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15</a:t>
            </a:fld>
            <a:endParaRPr lang="es-ES" noProof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65E3C19-17C7-A284-2092-8A0F04849B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479978"/>
              </p:ext>
            </p:extLst>
          </p:nvPr>
        </p:nvGraphicFramePr>
        <p:xfrm>
          <a:off x="2984260" y="439947"/>
          <a:ext cx="8670027" cy="599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7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B586F5A9-9AAB-DEB6-2FA9-3F122CE4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8" y="6356350"/>
            <a:ext cx="783776" cy="365125"/>
          </a:xfrm>
        </p:spPr>
        <p:txBody>
          <a:bodyPr/>
          <a:lstStyle/>
          <a:p>
            <a:pPr rtl="0"/>
            <a:endParaRPr lang="es-ES" noProof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7A9627-15E4-FE7A-33C3-0DFBA518B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r="1" b="1"/>
          <a:stretch/>
        </p:blipFill>
        <p:spPr bwMode="auto">
          <a:xfrm>
            <a:off x="301625" y="607059"/>
            <a:ext cx="6082549" cy="6254745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0A4BDD-B42F-0318-47F6-3DADF1ACE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676275"/>
          </a:xfrm>
        </p:spPr>
        <p:txBody>
          <a:bodyPr anchor="t">
            <a:normAutofit/>
          </a:bodyPr>
          <a:lstStyle/>
          <a:p>
            <a:r>
              <a:rPr lang="es-SV" dirty="0"/>
              <a:t>Proceso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3C9F068-1132-2C97-0E3A-9DC4A9339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0" y="3734432"/>
            <a:ext cx="4603750" cy="1500187"/>
          </a:xfrm>
        </p:spPr>
        <p:txBody>
          <a:bodyPr/>
          <a:lstStyle/>
          <a:p>
            <a:r>
              <a:rPr lang="en-US" dirty="0"/>
              <a:t>De MONITOREO ESTRATÉGICO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460E67A7-F633-DF9C-3BFD-79C63625B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0"/>
            <a:ext cx="2808515" cy="365125"/>
          </a:xfrm>
        </p:spPr>
        <p:txBody>
          <a:bodyPr/>
          <a:lstStyle/>
          <a:p>
            <a:pPr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AB0E82-E39D-D1AD-209B-70F6AA6D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noProof="0" smtClean="0"/>
              <a:pPr rtl="0">
                <a:spcAft>
                  <a:spcPts val="600"/>
                </a:spcAft>
              </a:pPr>
              <a:t>16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95332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41252AFE-694A-6075-C71E-FDB0842284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54" r="21245"/>
          <a:stretch/>
        </p:blipFill>
        <p:spPr>
          <a:xfrm>
            <a:off x="0" y="619920"/>
            <a:ext cx="6082549" cy="6254745"/>
          </a:xfrm>
          <a:prstGeom prst="rect">
            <a:avLst/>
          </a:prstGeom>
          <a:noFill/>
        </p:spPr>
      </p:pic>
      <p:sp>
        <p:nvSpPr>
          <p:cNvPr id="67" name="Marcador de número de diapositiva 66">
            <a:extLst>
              <a:ext uri="{FF2B5EF4-FFF2-40B4-BE49-F238E27FC236}">
                <a16:creationId xmlns:a16="http://schemas.microsoft.com/office/drawing/2014/main" id="{7578ED86-4183-4FF7-B154-90D1E1F9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smtClean="0"/>
              <a:pPr rtl="0">
                <a:spcAft>
                  <a:spcPts val="600"/>
                </a:spcAft>
              </a:pPr>
              <a:t>17</a:t>
            </a:fld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295AEB-F2D6-9413-2055-6E29EDE30C4D}"/>
              </a:ext>
            </a:extLst>
          </p:cNvPr>
          <p:cNvSpPr txBox="1"/>
          <p:nvPr/>
        </p:nvSpPr>
        <p:spPr>
          <a:xfrm>
            <a:off x="6410325" y="209550"/>
            <a:ext cx="54197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5400" dirty="0">
                <a:solidFill>
                  <a:schemeClr val="bg1"/>
                </a:solidFill>
              </a:rPr>
              <a:t>Metodología de recolección de información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1513CF19-6E7A-B9D7-CB87-497958304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0325" y="3530598"/>
            <a:ext cx="5162550" cy="2778919"/>
          </a:xfrm>
        </p:spPr>
        <p:txBody>
          <a:bodyPr>
            <a:normAutofit/>
          </a:bodyPr>
          <a:lstStyle/>
          <a:p>
            <a:endParaRPr lang="es-SV" sz="2000" dirty="0">
              <a:effectLst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SV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Fuentes de Información</a:t>
            </a:r>
            <a:r>
              <a:rPr lang="es-SV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Datos de los reportes de los </a:t>
            </a:r>
            <a:r>
              <a:rPr lang="es-SV" sz="1800" kern="100" dirty="0" err="1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RPs</a:t>
            </a:r>
            <a:r>
              <a:rPr lang="es-SV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visitas de campo y datos obtenidos de la comunidad.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SV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Frecuencia de Revisión</a:t>
            </a:r>
            <a:r>
              <a:rPr lang="es-SV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Trimestral, para asegurar que los datos se revisen con regularidad y se mantengan actualizados.</a:t>
            </a:r>
          </a:p>
          <a:p>
            <a:endParaRPr lang="es-SV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E21FD499-45A2-F229-1F70-E1CD7823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129755"/>
            <a:ext cx="5086350" cy="1343025"/>
          </a:xfrm>
        </p:spPr>
        <p:txBody>
          <a:bodyPr>
            <a:normAutofit fontScale="90000"/>
          </a:bodyPr>
          <a:lstStyle/>
          <a:p>
            <a:r>
              <a:rPr lang="es-SV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Proceso de Recolección de Información Estratégica</a:t>
            </a:r>
            <a:r>
              <a:rPr lang="es-SV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br>
              <a:rPr lang="es-SV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SV" sz="4400" dirty="0"/>
          </a:p>
        </p:txBody>
      </p:sp>
    </p:spTree>
    <p:extLst>
      <p:ext uri="{BB962C8B-B14F-4D97-AF65-F5344CB8AC3E}">
        <p14:creationId xmlns:p14="http://schemas.microsoft.com/office/powerpoint/2010/main" val="2536718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A01DC-4474-0944-4854-9AFA9CA34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542916A4-A69B-459B-4DA9-6279939A17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54" r="21245"/>
          <a:stretch/>
        </p:blipFill>
        <p:spPr>
          <a:xfrm>
            <a:off x="0" y="619920"/>
            <a:ext cx="6082549" cy="6254745"/>
          </a:xfrm>
          <a:prstGeom prst="rect">
            <a:avLst/>
          </a:prstGeom>
          <a:noFill/>
        </p:spPr>
      </p:pic>
      <p:sp>
        <p:nvSpPr>
          <p:cNvPr id="67" name="Marcador de número de diapositiva 66">
            <a:extLst>
              <a:ext uri="{FF2B5EF4-FFF2-40B4-BE49-F238E27FC236}">
                <a16:creationId xmlns:a16="http://schemas.microsoft.com/office/drawing/2014/main" id="{1CFF2979-008C-A05C-F212-FA27D0B6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smtClean="0"/>
              <a:pPr rtl="0">
                <a:spcAft>
                  <a:spcPts val="600"/>
                </a:spcAft>
              </a:pPr>
              <a:t>18</a:t>
            </a:fld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878ABAF-7F1A-0506-1AD2-A642EC459861}"/>
              </a:ext>
            </a:extLst>
          </p:cNvPr>
          <p:cNvSpPr txBox="1"/>
          <p:nvPr/>
        </p:nvSpPr>
        <p:spPr>
          <a:xfrm>
            <a:off x="6410325" y="209550"/>
            <a:ext cx="54197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5400" dirty="0">
                <a:solidFill>
                  <a:schemeClr val="bg1"/>
                </a:solidFill>
              </a:rPr>
              <a:t>Metodología de recolección de información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2C287BEC-5D83-ED1C-25CC-04ADD4C4E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0324" y="3759993"/>
            <a:ext cx="5419725" cy="2778919"/>
          </a:xfrm>
        </p:spPr>
        <p:txBody>
          <a:bodyPr>
            <a:normAutofit fontScale="92500" lnSpcReduction="10000"/>
          </a:bodyPr>
          <a:lstStyle/>
          <a:p>
            <a:endParaRPr lang="es-SV" sz="2000" dirty="0">
              <a:effectLst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S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Ingreso de Datos Consolidados: </a:t>
            </a:r>
            <a:r>
              <a:rPr lang="es-E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Integración de datos provenientes de los tableros de los </a:t>
            </a:r>
            <a:r>
              <a:rPr lang="es-ES" sz="1800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RPs</a:t>
            </a:r>
            <a:r>
              <a:rPr lang="es-E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 el tablero principal del MCP.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S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Verificación de Calidad: </a:t>
            </a:r>
            <a:r>
              <a:rPr lang="es-E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Asegurar que los datos estén completos, consistentes y confiables, aplicando criterios de oportunidad, integridad y precisión.</a:t>
            </a:r>
          </a:p>
          <a:p>
            <a:endParaRPr lang="es-SV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CB72127D-17AC-3B5A-013A-58667083E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129755"/>
            <a:ext cx="5086350" cy="1343025"/>
          </a:xfrm>
        </p:spPr>
        <p:txBody>
          <a:bodyPr>
            <a:normAutofit/>
          </a:bodyPr>
          <a:lstStyle/>
          <a:p>
            <a:r>
              <a:rPr lang="es-E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Proceso de Ingreso de Datos y Verificación de Calidad:</a:t>
            </a:r>
            <a:endParaRPr lang="es-SV" sz="4400" dirty="0"/>
          </a:p>
        </p:txBody>
      </p:sp>
    </p:spTree>
    <p:extLst>
      <p:ext uri="{BB962C8B-B14F-4D97-AF65-F5344CB8AC3E}">
        <p14:creationId xmlns:p14="http://schemas.microsoft.com/office/powerpoint/2010/main" val="328544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contenido 21">
            <a:extLst>
              <a:ext uri="{FF2B5EF4-FFF2-40B4-BE49-F238E27FC236}">
                <a16:creationId xmlns:a16="http://schemas.microsoft.com/office/drawing/2014/main" id="{BB7AADC4-96C1-41B1-95A8-882A74D1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0674" y="2788091"/>
            <a:ext cx="2330726" cy="804859"/>
          </a:xfrm>
        </p:spPr>
        <p:txBody>
          <a:bodyPr rtlCol="0" anchor="b">
            <a:normAutofit/>
          </a:bodyPr>
          <a:lstStyle/>
          <a:p>
            <a:pPr rtl="0"/>
            <a:r>
              <a:rPr lang="es-ES" sz="1500" b="1" dirty="0"/>
              <a:t>Indicadores de desempeño programático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F5B303-F387-4BA0-8784-0D2EA6A30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0465" y="2689479"/>
            <a:ext cx="2342205" cy="8048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sz="1500" b="1" dirty="0"/>
              <a:t>Indicadores financieros</a:t>
            </a:r>
          </a:p>
        </p:txBody>
      </p:sp>
      <p:sp>
        <p:nvSpPr>
          <p:cNvPr id="23" name="Marcador de contenido 22">
            <a:extLst>
              <a:ext uri="{FF2B5EF4-FFF2-40B4-BE49-F238E27FC236}">
                <a16:creationId xmlns:a16="http://schemas.microsoft.com/office/drawing/2014/main" id="{8B0EE5BA-CA63-41C6-B15E-A8E2131ACA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515350" y="2963612"/>
            <a:ext cx="2330726" cy="804859"/>
          </a:xfrm>
        </p:spPr>
        <p:txBody>
          <a:bodyPr rtlCol="0" anchor="b">
            <a:normAutofit/>
          </a:bodyPr>
          <a:lstStyle/>
          <a:p>
            <a:pPr rtl="0"/>
            <a:r>
              <a:rPr lang="es-ES" sz="1800" dirty="0"/>
              <a:t>Indicadores de gestión de riesgos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2880BCD3-431A-6CB2-BDBF-892FAC791AF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44437" y="4334921"/>
            <a:ext cx="2330726" cy="438505"/>
          </a:xfrm>
        </p:spPr>
        <p:txBody>
          <a:bodyPr/>
          <a:lstStyle/>
          <a:p>
            <a:endParaRPr lang="es-SV" dirty="0">
              <a:effectLst/>
            </a:endParaRPr>
          </a:p>
          <a:p>
            <a:pPr lvl="1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s-SV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Reflejan el progreso en los objetivos de salud y cobertura de servicios.</a:t>
            </a:r>
          </a:p>
          <a:p>
            <a:endParaRPr lang="en-US" dirty="0"/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7F8664AA-AB3F-3B82-8B09-B370D020564A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515350" y="4119247"/>
            <a:ext cx="2330726" cy="438505"/>
          </a:xfrm>
        </p:spPr>
        <p:txBody>
          <a:bodyPr/>
          <a:lstStyle/>
          <a:p>
            <a:r>
              <a:rPr lang="en-US" sz="12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Aseguran</a:t>
            </a:r>
            <a:r>
              <a:rPr lang="en-US" sz="12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2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2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riesgos</a:t>
            </a:r>
            <a:r>
              <a:rPr lang="en-US" sz="12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2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gestionen</a:t>
            </a:r>
            <a:r>
              <a:rPr lang="en-US" sz="12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adecuadamente</a:t>
            </a:r>
            <a:r>
              <a:rPr lang="en-US" sz="12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minimizando</a:t>
            </a:r>
            <a:r>
              <a:rPr lang="en-US" sz="12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cualquier</a:t>
            </a:r>
            <a:r>
              <a:rPr lang="en-US" sz="12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impacto</a:t>
            </a:r>
            <a:r>
              <a:rPr lang="en-US" sz="12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adverso</a:t>
            </a:r>
            <a:endParaRPr lang="en-US" sz="1200" b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240FB2DA-A55F-94AF-FFCA-7E92B36F255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010465" y="3566793"/>
            <a:ext cx="2330726" cy="438505"/>
          </a:xfrm>
        </p:spPr>
        <p:txBody>
          <a:bodyPr/>
          <a:lstStyle/>
          <a:p>
            <a:r>
              <a:rPr lang="en-US" sz="12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Miden</a:t>
            </a:r>
            <a:r>
              <a:rPr lang="en-US" sz="12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2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utilización</a:t>
            </a:r>
            <a:r>
              <a:rPr lang="en-US" sz="12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12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eficiencia</a:t>
            </a:r>
            <a:r>
              <a:rPr lang="en-US" sz="12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2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recursos</a:t>
            </a:r>
            <a:r>
              <a:rPr lang="en-US" sz="12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humanos</a:t>
            </a:r>
            <a:endParaRPr lang="en-US" sz="1200" b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D5B31B-E901-480D-92F5-D6FB76A2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4048"/>
            <a:ext cx="11382375" cy="1566178"/>
          </a:xfrm>
        </p:spPr>
        <p:txBody>
          <a:bodyPr rtlCol="0" anchor="ctr">
            <a:normAutofit fontScale="90000"/>
          </a:bodyPr>
          <a:lstStyle/>
          <a:p>
            <a:pPr algn="l" rtl="0"/>
            <a:r>
              <a:rPr lang="es-ES" sz="4900" dirty="0"/>
              <a:t>Tablero de mando: </a:t>
            </a:r>
            <a:br>
              <a:rPr lang="es-ES" sz="4000" dirty="0"/>
            </a:br>
            <a:r>
              <a:rPr lang="es-SV" sz="2000" b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Herramienta principal para monitorear el avance y desempeño de los indicadores financieros, programáticos y de riesgo en tiempo real. Tiene como objetivo facilitar la toma de decisión mejorando la transparencia y el uso de recursos. </a:t>
            </a:r>
            <a:r>
              <a:rPr lang="es-SV" sz="2000" b="0" dirty="0">
                <a:latin typeface="Aptos" panose="020B0004020202020204" pitchFamily="34" charset="0"/>
                <a:cs typeface="Times New Roman" panose="02020603050405020304" pitchFamily="18" charset="0"/>
              </a:rPr>
              <a:t>Facilitar la toma de decisiones con información precisa, mejorando la transparencia y el uso de recursos</a:t>
            </a:r>
            <a:endParaRPr lang="es-ES" sz="2000" b="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Marcador de número de diapositiva 47">
            <a:extLst>
              <a:ext uri="{FF2B5EF4-FFF2-40B4-BE49-F238E27FC236}">
                <a16:creationId xmlns:a16="http://schemas.microsoft.com/office/drawing/2014/main" id="{C18313DC-9A78-47C0-B8C3-BA1756D3C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smtClean="0"/>
              <a:pPr rtl="0">
                <a:spcAft>
                  <a:spcPts val="600"/>
                </a:spcAft>
              </a:pPr>
              <a:t>19</a:t>
            </a:fld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2EE109-C356-7FD1-6E3F-E85CEA624786}"/>
              </a:ext>
            </a:extLst>
          </p:cNvPr>
          <p:cNvSpPr txBox="1"/>
          <p:nvPr/>
        </p:nvSpPr>
        <p:spPr>
          <a:xfrm>
            <a:off x="2124075" y="2351578"/>
            <a:ext cx="941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000" dirty="0">
                <a:solidFill>
                  <a:schemeClr val="bg1"/>
                </a:solidFill>
              </a:rPr>
              <a:t>Componentes del Tablero de Mando:</a:t>
            </a:r>
          </a:p>
        </p:txBody>
      </p:sp>
      <p:pic>
        <p:nvPicPr>
          <p:cNvPr id="12" name="Gráfico 11" descr="Crecimiento empresarial contorno">
            <a:extLst>
              <a:ext uri="{FF2B5EF4-FFF2-40B4-BE49-F238E27FC236}">
                <a16:creationId xmlns:a16="http://schemas.microsoft.com/office/drawing/2014/main" id="{AAB15027-6CF5-79FD-91E3-88BB0C605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3783" y="4184798"/>
            <a:ext cx="1929019" cy="1929019"/>
          </a:xfrm>
          <a:prstGeom prst="rect">
            <a:avLst/>
          </a:prstGeom>
        </p:spPr>
      </p:pic>
      <p:pic>
        <p:nvPicPr>
          <p:cNvPr id="14" name="Gráfico 13" descr="Cadena de bloques contorno">
            <a:extLst>
              <a:ext uri="{FF2B5EF4-FFF2-40B4-BE49-F238E27FC236}">
                <a16:creationId xmlns:a16="http://schemas.microsoft.com/office/drawing/2014/main" id="{74E6997A-DC5F-1050-36FC-AC7318D1C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50513" y="4334921"/>
            <a:ext cx="1628775" cy="1628775"/>
          </a:xfrm>
          <a:prstGeom prst="rect">
            <a:avLst/>
          </a:prstGeom>
        </p:spPr>
      </p:pic>
      <p:pic>
        <p:nvPicPr>
          <p:cNvPr id="16" name="Gráfico 15" descr="Portapapeles parcialmente comprobado contorno">
            <a:extLst>
              <a:ext uri="{FF2B5EF4-FFF2-40B4-BE49-F238E27FC236}">
                <a16:creationId xmlns:a16="http://schemas.microsoft.com/office/drawing/2014/main" id="{8149B745-562D-2783-A8FA-55D538514A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73365" y="4448952"/>
            <a:ext cx="16287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9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Marcador de posición de imagen 21" descr="Portapapeles contorno">
            <a:extLst>
              <a:ext uri="{FF2B5EF4-FFF2-40B4-BE49-F238E27FC236}">
                <a16:creationId xmlns:a16="http://schemas.microsoft.com/office/drawing/2014/main" id="{571EC63E-80AB-4BDC-03C3-5776F7C763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71" r="1371"/>
          <a:stretch/>
        </p:blipFill>
        <p:spPr>
          <a:xfrm>
            <a:off x="6283325" y="301627"/>
            <a:ext cx="6082549" cy="6254745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98C48D-8FE7-491A-A6C7-72647C2A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02" y="609254"/>
            <a:ext cx="4603750" cy="1343025"/>
          </a:xfrm>
        </p:spPr>
        <p:txBody>
          <a:bodyPr rtlCol="0"/>
          <a:lstStyle/>
          <a:p>
            <a:pPr rtl="0"/>
            <a:r>
              <a:rPr lang="es-ES" dirty="0"/>
              <a:t>Agenda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3DF7213-3C72-4451-B46A-78DA6524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smtClean="0"/>
              <a:pPr/>
              <a:t>2</a:t>
            </a:fld>
            <a:endParaRPr lang="es-ES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84960E3-0E08-F726-9D20-5168662CC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422736"/>
              </p:ext>
            </p:extLst>
          </p:nvPr>
        </p:nvGraphicFramePr>
        <p:xfrm>
          <a:off x="622320" y="1579888"/>
          <a:ext cx="5871786" cy="4616821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595116">
                  <a:extLst>
                    <a:ext uri="{9D8B030D-6E8A-4147-A177-3AD203B41FA5}">
                      <a16:colId xmlns:a16="http://schemas.microsoft.com/office/drawing/2014/main" val="2470361077"/>
                    </a:ext>
                  </a:extLst>
                </a:gridCol>
                <a:gridCol w="4276670">
                  <a:extLst>
                    <a:ext uri="{9D8B030D-6E8A-4147-A177-3AD203B41FA5}">
                      <a16:colId xmlns:a16="http://schemas.microsoft.com/office/drawing/2014/main" val="2721514887"/>
                    </a:ext>
                  </a:extLst>
                </a:gridCol>
              </a:tblGrid>
              <a:tr h="219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Horario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Actividad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extLst>
                  <a:ext uri="{0D108BD9-81ED-4DB2-BD59-A6C34878D82A}">
                    <a16:rowId xmlns:a16="http://schemas.microsoft.com/office/drawing/2014/main" val="2833715167"/>
                  </a:ext>
                </a:extLst>
              </a:tr>
              <a:tr h="219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8:00 a 8:30 am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Inscripción de participantes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extLst>
                  <a:ext uri="{0D108BD9-81ED-4DB2-BD59-A6C34878D82A}">
                    <a16:rowId xmlns:a16="http://schemas.microsoft.com/office/drawing/2014/main" val="1939261438"/>
                  </a:ext>
                </a:extLst>
              </a:tr>
              <a:tr h="268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8:30 a 8:45 am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200">
                          <a:effectLst/>
                        </a:rPr>
                        <a:t>Palabras de Bienvenida y presentación de participantes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extLst>
                  <a:ext uri="{0D108BD9-81ED-4DB2-BD59-A6C34878D82A}">
                    <a16:rowId xmlns:a16="http://schemas.microsoft.com/office/drawing/2014/main" val="1634380546"/>
                  </a:ext>
                </a:extLst>
              </a:tr>
              <a:tr h="385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8:45 a 9:00 am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200">
                          <a:effectLst/>
                        </a:rPr>
                        <a:t>Línea base</a:t>
                      </a:r>
                    </a:p>
                    <a:p>
                      <a:pPr marL="914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extLst>
                  <a:ext uri="{0D108BD9-81ED-4DB2-BD59-A6C34878D82A}">
                    <a16:rowId xmlns:a16="http://schemas.microsoft.com/office/drawing/2014/main" val="192757887"/>
                  </a:ext>
                </a:extLst>
              </a:tr>
              <a:tr h="268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9:00 a 10:00 am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200">
                          <a:effectLst/>
                        </a:rPr>
                        <a:t>Monitoreo estratégico: Concepto, objetivos y elementos clave 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extLst>
                  <a:ext uri="{0D108BD9-81ED-4DB2-BD59-A6C34878D82A}">
                    <a16:rowId xmlns:a16="http://schemas.microsoft.com/office/drawing/2014/main" val="3108519033"/>
                  </a:ext>
                </a:extLst>
              </a:tr>
              <a:tr h="385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10:00 a 10: 10 am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200">
                          <a:effectLst/>
                        </a:rPr>
                        <a:t>Funciones del Comité de Monitoreo Estratégico</a:t>
                      </a:r>
                    </a:p>
                    <a:p>
                      <a:pPr marL="914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extLst>
                  <a:ext uri="{0D108BD9-81ED-4DB2-BD59-A6C34878D82A}">
                    <a16:rowId xmlns:a16="http://schemas.microsoft.com/office/drawing/2014/main" val="1049437697"/>
                  </a:ext>
                </a:extLst>
              </a:tr>
              <a:tr h="323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10:10 a 10:30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200">
                          <a:effectLst/>
                        </a:rPr>
                        <a:t>Receso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extLst>
                  <a:ext uri="{0D108BD9-81ED-4DB2-BD59-A6C34878D82A}">
                    <a16:rowId xmlns:a16="http://schemas.microsoft.com/office/drawing/2014/main" val="4254030185"/>
                  </a:ext>
                </a:extLst>
              </a:tr>
              <a:tr h="385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10:30 a 11:00 am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200">
                          <a:effectLst/>
                        </a:rPr>
                        <a:t>Plan y proceso de Monitoreo Estratégico </a:t>
                      </a:r>
                    </a:p>
                    <a:p>
                      <a:pPr marL="914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200">
                          <a:effectLst/>
                        </a:rPr>
                        <a:t> 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extLst>
                  <a:ext uri="{0D108BD9-81ED-4DB2-BD59-A6C34878D82A}">
                    <a16:rowId xmlns:a16="http://schemas.microsoft.com/office/drawing/2014/main" val="1884213739"/>
                  </a:ext>
                </a:extLst>
              </a:tr>
              <a:tr h="385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11:00 a 11:30 am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200">
                          <a:effectLst/>
                        </a:rPr>
                        <a:t>Breve repaso: Metodologías de levantamiento y herramientas</a:t>
                      </a:r>
                    </a:p>
                    <a:p>
                      <a:pPr marL="914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extLst>
                  <a:ext uri="{0D108BD9-81ED-4DB2-BD59-A6C34878D82A}">
                    <a16:rowId xmlns:a16="http://schemas.microsoft.com/office/drawing/2014/main" val="987729845"/>
                  </a:ext>
                </a:extLst>
              </a:tr>
              <a:tr h="385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11:30 a 11:45: am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200">
                          <a:effectLst/>
                        </a:rPr>
                        <a:t>Evaluación final</a:t>
                      </a:r>
                    </a:p>
                    <a:p>
                      <a:pPr marL="914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extLst>
                  <a:ext uri="{0D108BD9-81ED-4DB2-BD59-A6C34878D82A}">
                    <a16:rowId xmlns:a16="http://schemas.microsoft.com/office/drawing/2014/main" val="3137357210"/>
                  </a:ext>
                </a:extLst>
              </a:tr>
              <a:tr h="400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11:45 am a 12:00 m</a:t>
                      </a:r>
                      <a:endParaRPr lang="es-SV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200">
                          <a:effectLst/>
                        </a:rPr>
                        <a:t>Palabras de Cierre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extLst>
                  <a:ext uri="{0D108BD9-81ED-4DB2-BD59-A6C34878D82A}">
                    <a16:rowId xmlns:a16="http://schemas.microsoft.com/office/drawing/2014/main" val="101374983"/>
                  </a:ext>
                </a:extLst>
              </a:tr>
              <a:tr h="400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12:00 m</a:t>
                      </a:r>
                      <a:endParaRPr lang="es-SV" sz="120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200" dirty="0">
                          <a:effectLst/>
                        </a:rPr>
                        <a:t>Almuerzo</a:t>
                      </a:r>
                      <a:endParaRPr lang="es-SV" sz="1200" dirty="0">
                        <a:solidFill>
                          <a:srgbClr val="595959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3" marR="58143" marT="0" marB="0"/>
                </a:tc>
                <a:extLst>
                  <a:ext uri="{0D108BD9-81ED-4DB2-BD59-A6C34878D82A}">
                    <a16:rowId xmlns:a16="http://schemas.microsoft.com/office/drawing/2014/main" val="304793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85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40DC522A-6500-FCB6-A4D8-B19EB494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Visualización del Tablero de Mando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57D1136E-07AE-2C3C-9593-719E2C10E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20</a:t>
            </a:fld>
            <a:endParaRPr lang="es-ES" noProof="0"/>
          </a:p>
        </p:txBody>
      </p:sp>
      <p:pic>
        <p:nvPicPr>
          <p:cNvPr id="15" name="Imagen 1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CB059719-AE8A-212F-ACD8-8B8C50252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17"/>
          <a:stretch/>
        </p:blipFill>
        <p:spPr bwMode="auto">
          <a:xfrm>
            <a:off x="2527856" y="261866"/>
            <a:ext cx="5056187" cy="3766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3FAAA787-E642-84D9-2E01-308C61794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18" t="17543" r="24347" b="2395"/>
          <a:stretch/>
        </p:blipFill>
        <p:spPr bwMode="auto">
          <a:xfrm>
            <a:off x="8286750" y="261866"/>
            <a:ext cx="3754120" cy="2776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E08EE4E-A0B6-3701-DCAA-0D828DE022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56" t="31949" r="31766" b="2384"/>
          <a:stretch/>
        </p:blipFill>
        <p:spPr bwMode="auto">
          <a:xfrm>
            <a:off x="8286750" y="3288040"/>
            <a:ext cx="3754120" cy="3068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D795569-4443-82CD-9F18-D8B5FBBAC878}"/>
              </a:ext>
            </a:extLst>
          </p:cNvPr>
          <p:cNvSpPr txBox="1"/>
          <p:nvPr/>
        </p:nvSpPr>
        <p:spPr>
          <a:xfrm>
            <a:off x="3000375" y="5691259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Fuente: </a:t>
            </a:r>
            <a:r>
              <a:rPr lang="es-S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GT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https://mcpelsalvador.org.sv/tablerodemandolookerstudio/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80414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CDB1CA-6D7E-A736-8919-E3226FC3E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0EED203E-149C-0911-1E53-857095CD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Evaluación</a:t>
            </a:r>
            <a:r>
              <a:rPr lang="en-US" dirty="0">
                <a:solidFill>
                  <a:schemeClr val="tx1"/>
                </a:solidFill>
              </a:rPr>
              <a:t> final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A8FF3C0-0D63-73C5-C14C-3049AA083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0" y="3890962"/>
            <a:ext cx="4603750" cy="150018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Por favor </a:t>
            </a:r>
            <a:r>
              <a:rPr lang="en-US" sz="2400" dirty="0" err="1">
                <a:solidFill>
                  <a:schemeClr val="tx1"/>
                </a:solidFill>
              </a:rPr>
              <a:t>descargue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el</a:t>
            </a:r>
            <a:r>
              <a:rPr lang="en-US" sz="2400" dirty="0">
                <a:solidFill>
                  <a:schemeClr val="tx1"/>
                </a:solidFill>
              </a:rPr>
              <a:t> Código </a:t>
            </a:r>
            <a:r>
              <a:rPr lang="en-US" sz="2400" dirty="0" err="1">
                <a:solidFill>
                  <a:schemeClr val="tx1"/>
                </a:solidFill>
              </a:rPr>
              <a:t>Adjunto</a:t>
            </a:r>
            <a:r>
              <a:rPr lang="en-US" sz="2400" dirty="0">
                <a:solidFill>
                  <a:schemeClr val="tx1"/>
                </a:solidFill>
              </a:rPr>
              <a:t> en </a:t>
            </a:r>
            <a:r>
              <a:rPr lang="en-US" sz="2400" dirty="0" err="1">
                <a:solidFill>
                  <a:schemeClr val="tx1"/>
                </a:solidFill>
              </a:rPr>
              <a:t>su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celular</a:t>
            </a:r>
            <a:r>
              <a:rPr lang="en-US" sz="2400" dirty="0">
                <a:solidFill>
                  <a:schemeClr val="tx1"/>
                </a:solidFill>
              </a:rPr>
              <a:t> y complete la </a:t>
            </a:r>
            <a:r>
              <a:rPr lang="en-US" sz="2400" dirty="0" err="1">
                <a:solidFill>
                  <a:schemeClr val="tx1"/>
                </a:solidFill>
              </a:rPr>
              <a:t>siguientes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preguntas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096A5F-D6CC-46AE-E22B-A67EF53F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noProof="0" smtClean="0"/>
              <a:pPr rtl="0">
                <a:spcAft>
                  <a:spcPts val="600"/>
                </a:spcAft>
              </a:pPr>
              <a:t>21</a:t>
            </a:fld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9CC23D-0F52-4AB0-1AA6-67E4812E141A}"/>
              </a:ext>
            </a:extLst>
          </p:cNvPr>
          <p:cNvSpPr txBox="1"/>
          <p:nvPr/>
        </p:nvSpPr>
        <p:spPr>
          <a:xfrm>
            <a:off x="1104900" y="555058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2800" dirty="0">
                <a:hlinkClick r:id="rId2"/>
              </a:rPr>
              <a:t>https://forms.gle/FcFGc1tezgqovy5h7</a:t>
            </a:r>
            <a:endParaRPr lang="es-SV" sz="2800" dirty="0"/>
          </a:p>
          <a:p>
            <a:endParaRPr lang="es-SV" sz="2800" dirty="0"/>
          </a:p>
        </p:txBody>
      </p:sp>
      <p:pic>
        <p:nvPicPr>
          <p:cNvPr id="8" name="Imagen 7" descr="Código QR&#10;&#10;Descripción generada automáticamente">
            <a:extLst>
              <a:ext uri="{FF2B5EF4-FFF2-40B4-BE49-F238E27FC236}">
                <a16:creationId xmlns:a16="http://schemas.microsoft.com/office/drawing/2014/main" id="{FEBAF7C4-8667-C03D-4C3D-FBEB2E675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49" y="1178609"/>
            <a:ext cx="43719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77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025" y="2074089"/>
            <a:ext cx="5522750" cy="1492476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Gracias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ADE196-D9E3-43FA-AE5E-8A67A4DFD4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025" y="3865635"/>
            <a:ext cx="5522750" cy="1947336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Lidia Emely Rivas</a:t>
            </a:r>
          </a:p>
          <a:p>
            <a:pPr rtl="0"/>
            <a:r>
              <a:rPr lang="es-ES" dirty="0"/>
              <a:t>lidiaemelyrivas@gmail.com</a:t>
            </a:r>
          </a:p>
          <a:p>
            <a:pPr rtl="0"/>
            <a:endParaRPr lang="es-ES" dirty="0"/>
          </a:p>
        </p:txBody>
      </p:sp>
      <p:sp>
        <p:nvSpPr>
          <p:cNvPr id="21" name="Marcador de fecha 20">
            <a:extLst>
              <a:ext uri="{FF2B5EF4-FFF2-40B4-BE49-F238E27FC236}">
                <a16:creationId xmlns:a16="http://schemas.microsoft.com/office/drawing/2014/main" id="{7A631220-802A-4BE4-B6EF-C2CDA62E7C8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4" y="6356350"/>
            <a:ext cx="1321579" cy="365125"/>
          </a:xfrm>
        </p:spPr>
        <p:txBody>
          <a:bodyPr rtlCol="0"/>
          <a:lstStyle/>
          <a:p>
            <a:pPr rtl="0"/>
            <a:r>
              <a:rPr lang="es-ES"/>
              <a:t>Noviembre 2024</a:t>
            </a:r>
            <a:endParaRPr lang="es-ES" dirty="0"/>
          </a:p>
        </p:txBody>
      </p:sp>
      <p:sp>
        <p:nvSpPr>
          <p:cNvPr id="22" name="Marcador de pie de página 21">
            <a:extLst>
              <a:ext uri="{FF2B5EF4-FFF2-40B4-BE49-F238E27FC236}">
                <a16:creationId xmlns:a16="http://schemas.microsoft.com/office/drawing/2014/main" id="{3FFAE1B0-FB30-4336-82BC-A396FF95C0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3660014" cy="365125"/>
          </a:xfrm>
        </p:spPr>
        <p:txBody>
          <a:bodyPr rtlCol="0"/>
          <a:lstStyle/>
          <a:p>
            <a:pPr rtl="0"/>
            <a:r>
              <a:rPr lang="es-ES" dirty="0"/>
              <a:t>Charla expositiva</a:t>
            </a:r>
          </a:p>
        </p:txBody>
      </p:sp>
      <p:sp>
        <p:nvSpPr>
          <p:cNvPr id="23" name="Marcador de número de diapositiva 22">
            <a:extLst>
              <a:ext uri="{FF2B5EF4-FFF2-40B4-BE49-F238E27FC236}">
                <a16:creationId xmlns:a16="http://schemas.microsoft.com/office/drawing/2014/main" id="{582F04BB-2151-48C9-B2F9-0353C8536DF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548268" y="6356350"/>
            <a:ext cx="80950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22</a:t>
            </a:fld>
            <a:endParaRPr lang="es-ES"/>
          </a:p>
        </p:txBody>
      </p:sp>
      <p:pic>
        <p:nvPicPr>
          <p:cNvPr id="11" name="Marcador de posición de imagen 10" descr="Niños contorno">
            <a:extLst>
              <a:ext uri="{FF2B5EF4-FFF2-40B4-BE49-F238E27FC236}">
                <a16:creationId xmlns:a16="http://schemas.microsoft.com/office/drawing/2014/main" id="{21AFF38F-F751-25BB-F656-4B4CEA5FD74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" r="46"/>
          <a:stretch>
            <a:fillRect/>
          </a:stretch>
        </p:blipFill>
        <p:spPr/>
      </p:pic>
      <p:pic>
        <p:nvPicPr>
          <p:cNvPr id="13" name="Marcador de posición de imagen 12" descr="Niños con relleno sólido">
            <a:extLst>
              <a:ext uri="{FF2B5EF4-FFF2-40B4-BE49-F238E27FC236}">
                <a16:creationId xmlns:a16="http://schemas.microsoft.com/office/drawing/2014/main" id="{18CB4BF8-BF7F-DBDA-7154-3843A3051D5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31" b="231"/>
          <a:stretch>
            <a:fillRect/>
          </a:stretch>
        </p:blipFill>
        <p:spPr/>
      </p:pic>
      <p:pic>
        <p:nvPicPr>
          <p:cNvPr id="20" name="Marcador de posición de imagen 19" descr="Grupo de personas contorno">
            <a:extLst>
              <a:ext uri="{FF2B5EF4-FFF2-40B4-BE49-F238E27FC236}">
                <a16:creationId xmlns:a16="http://schemas.microsoft.com/office/drawing/2014/main" id="{87936DFC-FC06-93E2-31DA-772996B673B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212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200" y="1599882"/>
            <a:ext cx="3911600" cy="928688"/>
          </a:xfrm>
        </p:spPr>
        <p:txBody>
          <a:bodyPr rtlCol="0" anchor="t">
            <a:normAutofit/>
          </a:bodyPr>
          <a:lstStyle/>
          <a:p>
            <a:pPr rtl="0"/>
            <a:r>
              <a:rPr lang="es-ES" sz="2700"/>
              <a:t>Objetivos/Aprendizaje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AC73C-E6A4-453D-B11A-1A391CDBF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200" y="2667000"/>
            <a:ext cx="3911600" cy="3438144"/>
          </a:xfrm>
        </p:spPr>
        <p:txBody>
          <a:bodyPr vert="horz" lIns="0" tIns="45720" rIns="91440" bIns="45720" rtlCol="0">
            <a:normAutofit/>
          </a:bodyPr>
          <a:lstStyle/>
          <a:p>
            <a:pPr rtl="0"/>
            <a:r>
              <a:rPr lang="es-ES" u="sng" dirty="0"/>
              <a:t>Objetivo general:  </a:t>
            </a:r>
            <a:r>
              <a:rPr lang="es-ES" dirty="0"/>
              <a:t>fortalecer los conocimientos de los miembros </a:t>
            </a:r>
            <a:r>
              <a:rPr lang="es-ES"/>
              <a:t>del MCP-ES para </a:t>
            </a:r>
            <a:r>
              <a:rPr lang="es-ES" dirty="0"/>
              <a:t>validar la importancia del monitoreo estratégico como herramienta para garantizar la eficiencia y eficacia del uso de los recursos disponibles</a:t>
            </a:r>
          </a:p>
          <a:p>
            <a:pPr rtl="0"/>
            <a:r>
              <a:rPr lang="es-SV" u="sng" dirty="0"/>
              <a:t>Objetivo de aprendizaje</a:t>
            </a:r>
            <a:r>
              <a:rPr lang="es-SV" dirty="0"/>
              <a:t>: Lograr que los participantes comprendan las funciones del MCP-ES y CME, así como las herramientas de monitoreo estratégico, y que adquieran conocimientos prácticos sobre la aplicación del tablero de mando.</a:t>
            </a: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D582545F-9BAA-7C38-EF31-5ABC3CF02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8829" y="6356350"/>
            <a:ext cx="1981200" cy="365125"/>
          </a:xfrm>
        </p:spPr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7" name="Marcador de número de diapositiva 56">
            <a:extLst>
              <a:ext uri="{FF2B5EF4-FFF2-40B4-BE49-F238E27FC236}">
                <a16:creationId xmlns:a16="http://schemas.microsoft.com/office/drawing/2014/main" id="{08E38868-AE22-478C-A747-15E01640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smtClean="0"/>
              <a:pPr rtl="0">
                <a:spcAft>
                  <a:spcPts val="600"/>
                </a:spcAft>
              </a:pPr>
              <a:t>3</a:t>
            </a:fld>
            <a:endParaRPr lang="es-ES"/>
          </a:p>
        </p:txBody>
      </p:sp>
      <p:pic>
        <p:nvPicPr>
          <p:cNvPr id="16" name="Marcador de posición de imagen 15" descr="Marca de insignia1 contorno">
            <a:extLst>
              <a:ext uri="{FF2B5EF4-FFF2-40B4-BE49-F238E27FC236}">
                <a16:creationId xmlns:a16="http://schemas.microsoft.com/office/drawing/2014/main" id="{97679878-85CA-8C3E-B2B8-056D7F687A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4763" y="0"/>
            <a:ext cx="3438526" cy="3438525"/>
          </a:xfrm>
        </p:spPr>
      </p:pic>
      <p:pic>
        <p:nvPicPr>
          <p:cNvPr id="8" name="Marcador de posición de imagen 7" descr="gráfico curvo de palo de hockey contorno">
            <a:extLst>
              <a:ext uri="{FF2B5EF4-FFF2-40B4-BE49-F238E27FC236}">
                <a16:creationId xmlns:a16="http://schemas.microsoft.com/office/drawing/2014/main" id="{C7FC5080-2A84-D69C-FFA9-FB75DA1BC78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69" b="69"/>
          <a:stretch/>
        </p:blipFill>
        <p:spPr>
          <a:xfrm>
            <a:off x="3434257" y="3443974"/>
            <a:ext cx="3427630" cy="3422904"/>
          </a:xfrm>
        </p:spPr>
      </p:pic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F8571F02-C526-693B-DDF1-7B7021AE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Linea Base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3A521A4-17AE-56E2-938C-04A7653B2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0" y="3843672"/>
            <a:ext cx="4603750" cy="150018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Por favor </a:t>
            </a:r>
            <a:r>
              <a:rPr lang="en-US" sz="2400" dirty="0" err="1">
                <a:solidFill>
                  <a:schemeClr val="tx1"/>
                </a:solidFill>
              </a:rPr>
              <a:t>descargue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Codigo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Adjunto</a:t>
            </a:r>
            <a:r>
              <a:rPr lang="en-US" sz="2400" dirty="0">
                <a:solidFill>
                  <a:schemeClr val="tx1"/>
                </a:solidFill>
              </a:rPr>
              <a:t> en </a:t>
            </a:r>
            <a:r>
              <a:rPr lang="en-US" sz="2400" dirty="0" err="1">
                <a:solidFill>
                  <a:schemeClr val="tx1"/>
                </a:solidFill>
              </a:rPr>
              <a:t>su</a:t>
            </a:r>
            <a:r>
              <a:rPr lang="en-US" sz="2400" dirty="0">
                <a:solidFill>
                  <a:schemeClr val="tx1"/>
                </a:solidFill>
              </a:rPr>
              <a:t> cellular y complete la </a:t>
            </a:r>
            <a:r>
              <a:rPr lang="en-US" sz="2400" dirty="0" err="1">
                <a:solidFill>
                  <a:schemeClr val="tx1"/>
                </a:solidFill>
              </a:rPr>
              <a:t>siguientes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preguntas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iniciales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568045-B991-A272-58C2-7D302E67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noProof="0" smtClean="0"/>
              <a:pPr rtl="0">
                <a:spcAft>
                  <a:spcPts val="600"/>
                </a:spcAft>
              </a:pPr>
              <a:t>4</a:t>
            </a:fld>
            <a:endParaRPr lang="es-ES" noProof="0"/>
          </a:p>
        </p:txBody>
      </p:sp>
      <p:pic>
        <p:nvPicPr>
          <p:cNvPr id="3" name="Imagen 2" descr="Código QR&#10;&#10;Descripción generada automáticamente">
            <a:extLst>
              <a:ext uri="{FF2B5EF4-FFF2-40B4-BE49-F238E27FC236}">
                <a16:creationId xmlns:a16="http://schemas.microsoft.com/office/drawing/2014/main" id="{DE940768-9BC5-ACDF-68C3-D24C0E4D1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14" y="1705607"/>
            <a:ext cx="4057649" cy="405764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4E1DB50-1976-C992-82CE-6E5123B84A3F}"/>
              </a:ext>
            </a:extLst>
          </p:cNvPr>
          <p:cNvSpPr txBox="1"/>
          <p:nvPr/>
        </p:nvSpPr>
        <p:spPr>
          <a:xfrm>
            <a:off x="1249914" y="5758532"/>
            <a:ext cx="61582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3200" dirty="0">
                <a:hlinkClick r:id="rId3"/>
              </a:rPr>
              <a:t>https://forms.gle/vhvYwKoMwYixyrWh6</a:t>
            </a:r>
            <a:endParaRPr lang="es-SV" sz="3200" dirty="0"/>
          </a:p>
          <a:p>
            <a:endParaRPr lang="es-SV" sz="3200" dirty="0"/>
          </a:p>
        </p:txBody>
      </p:sp>
    </p:spTree>
    <p:extLst>
      <p:ext uri="{BB962C8B-B14F-4D97-AF65-F5344CB8AC3E}">
        <p14:creationId xmlns:p14="http://schemas.microsoft.com/office/powerpoint/2010/main" val="118669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DF5989E1-8B3E-802E-D750-A7613059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¿Qué es el MCP-ES?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AF5B12-8D21-319B-4805-C1735084D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5</a:t>
            </a:fld>
            <a:endParaRPr lang="es-ES" noProof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29F0A7C-6FF1-9EDA-1D08-078E2AB042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890"/>
          <a:stretch/>
        </p:blipFill>
        <p:spPr>
          <a:xfrm>
            <a:off x="3581401" y="2303955"/>
            <a:ext cx="7512953" cy="405239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967A36A-DBCF-DD38-E07F-E9F688AD1CE4}"/>
              </a:ext>
            </a:extLst>
          </p:cNvPr>
          <p:cNvSpPr txBox="1"/>
          <p:nvPr/>
        </p:nvSpPr>
        <p:spPr>
          <a:xfrm>
            <a:off x="2708726" y="272745"/>
            <a:ext cx="9239250" cy="2760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2800" dirty="0">
                <a:solidFill>
                  <a:schemeClr val="bg1"/>
                </a:solidFill>
              </a:rPr>
              <a:t>MCP ES </a:t>
            </a:r>
            <a:r>
              <a:rPr lang="es-SV" kern="100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es</a:t>
            </a:r>
            <a:r>
              <a:rPr lang="es-SV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u</a:t>
            </a:r>
            <a:r>
              <a:rPr lang="es-SV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 organismo multisectorial que coordina y supervisa la </a:t>
            </a:r>
            <a:r>
              <a:rPr lang="es-SV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implementación de subvenciones en El Salvador para combatir el VIH, tuberculosis y malaria. </a:t>
            </a:r>
            <a:r>
              <a:rPr lang="es-SV" kern="100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Actua</a:t>
            </a:r>
            <a:r>
              <a:rPr lang="es-SV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como un ente de coordinación y enlace entre el Fondo Mundial, los Receptores Principales (</a:t>
            </a:r>
            <a:r>
              <a:rPr lang="es-SV" kern="100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RPs</a:t>
            </a:r>
            <a:r>
              <a:rPr lang="es-SV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) y otros actores clave de la sociedad civil y el sector privado.</a:t>
            </a:r>
          </a:p>
          <a:p>
            <a:pPr algn="just"/>
            <a:endParaRPr lang="es-SV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Cuyas funciones son:</a:t>
            </a:r>
          </a:p>
          <a:p>
            <a:pPr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endParaRPr lang="es-SV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SV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8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CC0C2-918D-493B-88AC-1556A77D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505" y="629616"/>
            <a:ext cx="8042991" cy="1325563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¿Qué es el Monitoreo Estratégico de Proyectos de país?</a:t>
            </a:r>
          </a:p>
        </p:txBody>
      </p:sp>
      <p:pic>
        <p:nvPicPr>
          <p:cNvPr id="15" name="Marcador de posición de imagen en línea 14" descr="Nuevo contorno ">
            <a:extLst>
              <a:ext uri="{FF2B5EF4-FFF2-40B4-BE49-F238E27FC236}">
                <a16:creationId xmlns:a16="http://schemas.microsoft.com/office/drawing/2014/main" id="{F1718E48-B4A3-444B-9DA9-7DCC8C1FA31E}"/>
              </a:ext>
            </a:extLst>
          </p:cNvPr>
          <p:cNvPicPr>
            <a:picLocks noGrp="1" noChangeAspect="1"/>
          </p:cNvPicPr>
          <p:nvPr>
            <p:ph type="clipArt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4481" y="3165475"/>
            <a:ext cx="746125" cy="746125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68D8B0-45A5-4F7D-9510-139B00A37B5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64056" y="4282109"/>
            <a:ext cx="2176974" cy="1002551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Es una de las funciones clave del MCP-ES</a:t>
            </a:r>
          </a:p>
        </p:txBody>
      </p:sp>
      <p:pic>
        <p:nvPicPr>
          <p:cNvPr id="13" name="Marcador de posición de imagen en línea 12" descr="Contorno de imágenes polaroid">
            <a:extLst>
              <a:ext uri="{FF2B5EF4-FFF2-40B4-BE49-F238E27FC236}">
                <a16:creationId xmlns:a16="http://schemas.microsoft.com/office/drawing/2014/main" id="{AF4EBF4E-5DA7-4D6A-BF3F-B5152F57E622}"/>
              </a:ext>
            </a:extLst>
          </p:cNvPr>
          <p:cNvPicPr>
            <a:picLocks noGrp="1" noChangeAspect="1"/>
          </p:cNvPicPr>
          <p:nvPr>
            <p:ph type="clipArt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2937" y="3165475"/>
            <a:ext cx="746125" cy="746125"/>
          </a:xfr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EABD66B-108F-4078-B750-915D7E688F6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836396" y="4284662"/>
            <a:ext cx="2783604" cy="1002551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Tiene como propósito asegurar que las subvenciones del FM y otros donantes se implementen conforme a lo previstos</a:t>
            </a:r>
          </a:p>
        </p:txBody>
      </p:sp>
      <p:pic>
        <p:nvPicPr>
          <p:cNvPr id="17" name="Marcador de posición de imagen en línea 16" descr="Contorno de comercio electrónico">
            <a:extLst>
              <a:ext uri="{FF2B5EF4-FFF2-40B4-BE49-F238E27FC236}">
                <a16:creationId xmlns:a16="http://schemas.microsoft.com/office/drawing/2014/main" id="{E4CCECD0-D712-4583-B11C-8AE4E4404227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66394" y="3165474"/>
            <a:ext cx="746125" cy="746125"/>
          </a:xfr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D4B12C8-7D13-4A97-984A-D62F49E412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073289" y="4387852"/>
            <a:ext cx="2176974" cy="1002551"/>
          </a:xfrm>
        </p:spPr>
        <p:txBody>
          <a:bodyPr rtlCol="0">
            <a:noAutofit/>
          </a:bodyPr>
          <a:lstStyle/>
          <a:p>
            <a:r>
              <a:rPr lang="es-ES" dirty="0"/>
              <a:t>Permite identificar y resolver desafíos y obstáculos</a:t>
            </a:r>
          </a:p>
          <a:p>
            <a:pPr rtl="0"/>
            <a:endParaRPr lang="es-ES" dirty="0"/>
          </a:p>
        </p:txBody>
      </p:sp>
      <p:sp>
        <p:nvSpPr>
          <p:cNvPr id="58" name="Marcador de número de diapositiva 57">
            <a:extLst>
              <a:ext uri="{FF2B5EF4-FFF2-40B4-BE49-F238E27FC236}">
                <a16:creationId xmlns:a16="http://schemas.microsoft.com/office/drawing/2014/main" id="{2D47FE32-E4F9-49CA-A793-C48BD3246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304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1A53C-0AC3-760C-F176-A787980BC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19BFAF08-6EE7-F360-C49C-882568C8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Diferencia entre monitoreo al RP y Control de ALF y el ME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CFDCA10C-80C4-B916-2A43-1FA0FF41A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7</a:t>
            </a:fld>
            <a:endParaRPr lang="es-ES" noProof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5007BAB-5410-F948-0EFB-E9C4133FD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92754"/>
              </p:ext>
            </p:extLst>
          </p:nvPr>
        </p:nvGraphicFramePr>
        <p:xfrm>
          <a:off x="2994025" y="824441"/>
          <a:ext cx="8578850" cy="563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737D48FC-9268-6C6F-E12C-112CFB12DF26}"/>
              </a:ext>
            </a:extLst>
          </p:cNvPr>
          <p:cNvSpPr/>
          <p:nvPr/>
        </p:nvSpPr>
        <p:spPr>
          <a:xfrm rot="5400000">
            <a:off x="4883541" y="345406"/>
            <a:ext cx="560717" cy="70736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6B5780F3-3FD7-08CB-0236-770DDC809DAA}"/>
              </a:ext>
            </a:extLst>
          </p:cNvPr>
          <p:cNvSpPr/>
          <p:nvPr/>
        </p:nvSpPr>
        <p:spPr>
          <a:xfrm>
            <a:off x="4603182" y="4664365"/>
            <a:ext cx="560717" cy="70736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FFA2AB36-3FF0-9097-3233-E1EC6E4C00AD}"/>
              </a:ext>
            </a:extLst>
          </p:cNvPr>
          <p:cNvSpPr/>
          <p:nvPr/>
        </p:nvSpPr>
        <p:spPr>
          <a:xfrm rot="5400000">
            <a:off x="9370717" y="323550"/>
            <a:ext cx="560717" cy="70736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583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965C2-E222-49D4-DB80-E5FC3E3DB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6D954-BCF5-DF14-588A-4EBF8AEE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1"/>
            <a:ext cx="6858002" cy="1325563"/>
          </a:xfrm>
        </p:spPr>
        <p:txBody>
          <a:bodyPr rtlCol="0"/>
          <a:lstStyle/>
          <a:p>
            <a:pPr rtl="0"/>
            <a:r>
              <a:rPr lang="es-ES" dirty="0"/>
              <a:t>Monitoreo Estratégico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6427D2-0FC9-8E68-91C7-B58FAA920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9585" y="1063496"/>
            <a:ext cx="8770781" cy="66897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0" rtl="0"/>
            <a:r>
              <a:rPr lang="es-ES" sz="2400" dirty="0"/>
              <a:t>El monitoreo estratégico incluye el análisis de los siguientes aspectos de las inversiones del Fondo Mundial:</a:t>
            </a:r>
          </a:p>
        </p:txBody>
      </p:sp>
      <p:sp>
        <p:nvSpPr>
          <p:cNvPr id="66" name="Marcador de número de diapositiva 65">
            <a:extLst>
              <a:ext uri="{FF2B5EF4-FFF2-40B4-BE49-F238E27FC236}">
                <a16:creationId xmlns:a16="http://schemas.microsoft.com/office/drawing/2014/main" id="{6AEB287B-BDAD-0BFB-C0F4-DF14701E6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8</a:t>
            </a:fld>
            <a:endParaRPr lang="es-ES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19A3B1B-C881-EA27-7813-B6DA158E54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077425"/>
              </p:ext>
            </p:extLst>
          </p:nvPr>
        </p:nvGraphicFramePr>
        <p:xfrm>
          <a:off x="3089970" y="1496218"/>
          <a:ext cx="8770781" cy="5127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637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FF9B8-FABB-214C-9913-7C4952CBF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085CA4C8-96AB-925E-5E21-00A5C407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Componentes claves del Monitoreo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5EF345A0-AE0A-64EA-25E0-7F37E717C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9</a:t>
            </a:fld>
            <a:endParaRPr lang="es-ES" noProof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41421B3-2C55-05B6-177D-F6A8448A4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150985"/>
              </p:ext>
            </p:extLst>
          </p:nvPr>
        </p:nvGraphicFramePr>
        <p:xfrm>
          <a:off x="1552575" y="136525"/>
          <a:ext cx="11591925" cy="664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992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353C"/>
      </a:accent1>
      <a:accent2>
        <a:srgbClr val="DB8802"/>
      </a:accent2>
      <a:accent3>
        <a:srgbClr val="D91D62"/>
      </a:accent3>
      <a:accent4>
        <a:srgbClr val="42529B"/>
      </a:accent4>
      <a:accent5>
        <a:srgbClr val="CBDA00"/>
      </a:accent5>
      <a:accent6>
        <a:srgbClr val="76DCFD"/>
      </a:accent6>
      <a:hlink>
        <a:srgbClr val="0563C1"/>
      </a:hlink>
      <a:folHlink>
        <a:srgbClr val="954F72"/>
      </a:folHlink>
    </a:clrScheme>
    <a:fontScheme name="Custom 61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396127_TF78298634_Win32" id="{4C412C37-8E64-473D-925A-E94E14856DFA}" vid="{BE8CDDB1-77EE-49B3-9AEC-BFFED8C1909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D31630-1B84-4A08-99C6-CB51F30BB3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C87C8F-F87B-4D7A-AA05-EBC7DA9C67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F3269CC-2AC8-48AE-8176-E481F45EB1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conferencia colorida</Template>
  <TotalTime>498</TotalTime>
  <Words>1878</Words>
  <Application>Microsoft Office PowerPoint</Application>
  <PresentationFormat>Panorámica</PresentationFormat>
  <Paragraphs>187</Paragraphs>
  <Slides>22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Courier New</vt:lpstr>
      <vt:lpstr>Gill Sans Nova</vt:lpstr>
      <vt:lpstr>Wingdings</vt:lpstr>
      <vt:lpstr>Tema de Office</vt:lpstr>
      <vt:lpstr>Monitoreo Estratégico</vt:lpstr>
      <vt:lpstr>Agenda</vt:lpstr>
      <vt:lpstr>Objetivos/Aprendizaje</vt:lpstr>
      <vt:lpstr>Linea Base</vt:lpstr>
      <vt:lpstr>¿Qué es el MCP-ES?</vt:lpstr>
      <vt:lpstr>¿Qué es el Monitoreo Estratégico de Proyectos de país?</vt:lpstr>
      <vt:lpstr>Diferencia entre monitoreo al RP y Control de ALF y el ME</vt:lpstr>
      <vt:lpstr>Monitoreo Estratégico</vt:lpstr>
      <vt:lpstr>Componentes claves del Monitoreo</vt:lpstr>
      <vt:lpstr>Requerimientos del FM, indicadores de cumplimiento del  ME</vt:lpstr>
      <vt:lpstr>Funciones específicas del Comité de Monitoreo Estratégico</vt:lpstr>
      <vt:lpstr>Objetivos del Plan de Monitoreo Estratégico:</vt:lpstr>
      <vt:lpstr>Actividades del ME:</vt:lpstr>
      <vt:lpstr>Estándares mínimos para el Monitoreo Estratégico</vt:lpstr>
      <vt:lpstr>Elementos para un completo y adecuado monitoreo</vt:lpstr>
      <vt:lpstr>Proceso</vt:lpstr>
      <vt:lpstr>Proceso de Recolección de Información Estratégica: </vt:lpstr>
      <vt:lpstr>Proceso de Ingreso de Datos y Verificación de Calidad:</vt:lpstr>
      <vt:lpstr>Tablero de mando:  Herramienta principal para monitorear el avance y desempeño de los indicadores financieros, programáticos y de riesgo en tiempo real. Tiene como objetivo facilitar la toma de decisión mejorando la transparencia y el uso de recursos. Facilitar la toma de decisiones con información precisa, mejorando la transparencia y el uso de recursos</vt:lpstr>
      <vt:lpstr>Visualización del Tablero de Mando</vt:lpstr>
      <vt:lpstr>Evaluación final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Emely Rivas</dc:creator>
  <cp:lastModifiedBy>Administración y Comunicaciones MCP</cp:lastModifiedBy>
  <cp:revision>3</cp:revision>
  <dcterms:created xsi:type="dcterms:W3CDTF">2024-11-13T23:10:00Z</dcterms:created>
  <dcterms:modified xsi:type="dcterms:W3CDTF">2024-11-27T21:51:46Z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