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3" r:id="rId3"/>
    <p:sldId id="264" r:id="rId4"/>
    <p:sldId id="267" r:id="rId5"/>
    <p:sldId id="265" r:id="rId6"/>
    <p:sldId id="268" r:id="rId7"/>
    <p:sldId id="266"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62" r:id="rId21"/>
    <p:sldId id="257" r:id="rId22"/>
    <p:sldId id="282" r:id="rId23"/>
    <p:sldId id="283" r:id="rId24"/>
    <p:sldId id="284" r:id="rId25"/>
    <p:sldId id="285" r:id="rId26"/>
    <p:sldId id="287" r:id="rId27"/>
    <p:sldId id="288" r:id="rId28"/>
    <p:sldId id="258" r:id="rId29"/>
    <p:sldId id="261" r:id="rId30"/>
    <p:sldId id="290" r:id="rId31"/>
    <p:sldId id="289" r:id="rId32"/>
    <p:sldId id="291" r:id="rId33"/>
    <p:sldId id="260" r:id="rId34"/>
    <p:sldId id="259" r:id="rId35"/>
    <p:sldId id="281" r:id="rId36"/>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206" autoAdjust="0"/>
  </p:normalViewPr>
  <p:slideViewPr>
    <p:cSldViewPr snapToGrid="0">
      <p:cViewPr varScale="1">
        <p:scale>
          <a:sx n="59" d="100"/>
          <a:sy n="59" d="100"/>
        </p:scale>
        <p:origin x="9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pieChart>
        <c:varyColors val="1"/>
        <c:ser>
          <c:idx val="0"/>
          <c:order val="0"/>
          <c:tx>
            <c:strRef>
              <c:f>Hoja1!$B$1</c:f>
              <c:strCache>
                <c:ptCount val="1"/>
                <c:pt idx="0">
                  <c:v>Contenido</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2-165D-463F-B413-83F2C902EC5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65D-463F-B413-83F2C902EC5A}"/>
              </c:ext>
            </c:extLst>
          </c:dPt>
          <c:cat>
            <c:strRef>
              <c:f>Hoja1!$A$2:$A$3</c:f>
              <c:strCache>
                <c:ptCount val="2"/>
                <c:pt idx="0">
                  <c:v>MCP-ES</c:v>
                </c:pt>
                <c:pt idx="1">
                  <c:v>Públicos</c:v>
                </c:pt>
              </c:strCache>
            </c:strRef>
          </c:cat>
          <c:val>
            <c:numRef>
              <c:f>Hoja1!$B$2:$B$3</c:f>
              <c:numCache>
                <c:formatCode>General</c:formatCode>
                <c:ptCount val="2"/>
                <c:pt idx="0">
                  <c:v>50</c:v>
                </c:pt>
                <c:pt idx="1">
                  <c:v>50</c:v>
                </c:pt>
              </c:numCache>
            </c:numRef>
          </c:val>
          <c:extLst>
            <c:ext xmlns:c16="http://schemas.microsoft.com/office/drawing/2014/chart" uri="{C3380CC4-5D6E-409C-BE32-E72D297353CC}">
              <c16:uniqueId val="{00000000-165D-463F-B413-83F2C902EC5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703719242125984"/>
          <c:y val="0.94500640102076761"/>
          <c:w val="0.25456852854330708"/>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S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D740A-8A5A-4D72-9630-82D4A4ECA729}" type="datetimeFigureOut">
              <a:rPr lang="es-SV" smtClean="0"/>
              <a:t>7/10/2024</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1F22B-D8F2-45BC-A75F-BA22390C6099}" type="slidenum">
              <a:rPr lang="es-SV" smtClean="0"/>
              <a:t>‹Nº›</a:t>
            </a:fld>
            <a:endParaRPr lang="es-SV"/>
          </a:p>
        </p:txBody>
      </p:sp>
    </p:spTree>
    <p:extLst>
      <p:ext uri="{BB962C8B-B14F-4D97-AF65-F5344CB8AC3E}">
        <p14:creationId xmlns:p14="http://schemas.microsoft.com/office/powerpoint/2010/main" val="69342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CALMA - </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26</a:t>
            </a:fld>
            <a:endParaRPr lang="es-SV"/>
          </a:p>
        </p:txBody>
      </p:sp>
    </p:spTree>
    <p:extLst>
      <p:ext uri="{BB962C8B-B14F-4D97-AF65-F5344CB8AC3E}">
        <p14:creationId xmlns:p14="http://schemas.microsoft.com/office/powerpoint/2010/main" val="428240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dirty="0"/>
              <a:t>CALMA -</a:t>
            </a:r>
          </a:p>
          <a:p>
            <a:endParaRPr lang="es-SV" dirty="0"/>
          </a:p>
        </p:txBody>
      </p:sp>
      <p:sp>
        <p:nvSpPr>
          <p:cNvPr id="4" name="Marcador de número de diapositiva 3"/>
          <p:cNvSpPr>
            <a:spLocks noGrp="1"/>
          </p:cNvSpPr>
          <p:nvPr>
            <p:ph type="sldNum" sz="quarter" idx="5"/>
          </p:nvPr>
        </p:nvSpPr>
        <p:spPr/>
        <p:txBody>
          <a:bodyPr/>
          <a:lstStyle/>
          <a:p>
            <a:fld id="{2A11F22B-D8F2-45BC-A75F-BA22390C6099}" type="slidenum">
              <a:rPr lang="es-SV" smtClean="0"/>
              <a:t>27</a:t>
            </a:fld>
            <a:endParaRPr lang="es-SV"/>
          </a:p>
        </p:txBody>
      </p:sp>
    </p:spTree>
    <p:extLst>
      <p:ext uri="{BB962C8B-B14F-4D97-AF65-F5344CB8AC3E}">
        <p14:creationId xmlns:p14="http://schemas.microsoft.com/office/powerpoint/2010/main" val="15227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Erick - JUEVES</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29</a:t>
            </a:fld>
            <a:endParaRPr lang="es-SV"/>
          </a:p>
        </p:txBody>
      </p:sp>
    </p:spTree>
    <p:extLst>
      <p:ext uri="{BB962C8B-B14F-4D97-AF65-F5344CB8AC3E}">
        <p14:creationId xmlns:p14="http://schemas.microsoft.com/office/powerpoint/2010/main" val="420673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Erick - JUEVES</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30</a:t>
            </a:fld>
            <a:endParaRPr lang="es-SV"/>
          </a:p>
        </p:txBody>
      </p:sp>
    </p:spTree>
    <p:extLst>
      <p:ext uri="{BB962C8B-B14F-4D97-AF65-F5344CB8AC3E}">
        <p14:creationId xmlns:p14="http://schemas.microsoft.com/office/powerpoint/2010/main" val="162016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2A11F22B-D8F2-45BC-A75F-BA22390C6099}" type="slidenum">
              <a:rPr lang="es-SV" smtClean="0"/>
              <a:t>31</a:t>
            </a:fld>
            <a:endParaRPr lang="es-SV"/>
          </a:p>
        </p:txBody>
      </p:sp>
    </p:spTree>
    <p:extLst>
      <p:ext uri="{BB962C8B-B14F-4D97-AF65-F5344CB8AC3E}">
        <p14:creationId xmlns:p14="http://schemas.microsoft.com/office/powerpoint/2010/main" val="341143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ERICK - JUEVES</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32</a:t>
            </a:fld>
            <a:endParaRPr lang="es-SV"/>
          </a:p>
        </p:txBody>
      </p:sp>
    </p:spTree>
    <p:extLst>
      <p:ext uri="{BB962C8B-B14F-4D97-AF65-F5344CB8AC3E}">
        <p14:creationId xmlns:p14="http://schemas.microsoft.com/office/powerpoint/2010/main" val="275982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CALMA - LUNES</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33</a:t>
            </a:fld>
            <a:endParaRPr lang="es-SV"/>
          </a:p>
        </p:txBody>
      </p:sp>
    </p:spTree>
    <p:extLst>
      <p:ext uri="{BB962C8B-B14F-4D97-AF65-F5344CB8AC3E}">
        <p14:creationId xmlns:p14="http://schemas.microsoft.com/office/powerpoint/2010/main" val="127569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JUNTOS</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34</a:t>
            </a:fld>
            <a:endParaRPr lang="es-SV"/>
          </a:p>
        </p:txBody>
      </p:sp>
    </p:spTree>
    <p:extLst>
      <p:ext uri="{BB962C8B-B14F-4D97-AF65-F5344CB8AC3E}">
        <p14:creationId xmlns:p14="http://schemas.microsoft.com/office/powerpoint/2010/main" val="216076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ERICK</a:t>
            </a:r>
          </a:p>
        </p:txBody>
      </p:sp>
      <p:sp>
        <p:nvSpPr>
          <p:cNvPr id="4" name="Marcador de número de diapositiva 3"/>
          <p:cNvSpPr>
            <a:spLocks noGrp="1"/>
          </p:cNvSpPr>
          <p:nvPr>
            <p:ph type="sldNum" sz="quarter" idx="5"/>
          </p:nvPr>
        </p:nvSpPr>
        <p:spPr/>
        <p:txBody>
          <a:bodyPr/>
          <a:lstStyle/>
          <a:p>
            <a:fld id="{2A11F22B-D8F2-45BC-A75F-BA22390C6099}" type="slidenum">
              <a:rPr lang="es-SV" smtClean="0"/>
              <a:t>35</a:t>
            </a:fld>
            <a:endParaRPr lang="es-SV"/>
          </a:p>
        </p:txBody>
      </p:sp>
    </p:spTree>
    <p:extLst>
      <p:ext uri="{BB962C8B-B14F-4D97-AF65-F5344CB8AC3E}">
        <p14:creationId xmlns:p14="http://schemas.microsoft.com/office/powerpoint/2010/main" val="253026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160C6-7CB6-475F-92B7-E4412FFEBF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A3946668-6562-4CD6-96C2-E3E7B27EF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4D887483-B749-4D3F-B567-23D854F61DE0}"/>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5" name="Marcador de pie de página 4">
            <a:extLst>
              <a:ext uri="{FF2B5EF4-FFF2-40B4-BE49-F238E27FC236}">
                <a16:creationId xmlns:a16="http://schemas.microsoft.com/office/drawing/2014/main" id="{EB2723D8-DECF-451E-AD59-D4FD3B1445E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014B9BD-7826-4578-98BE-2C1A30196901}"/>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140157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AB48E-D722-44C2-8B1A-6E5EFDCA78C3}"/>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487E3B22-464A-450E-8320-9499A449BD2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20CF80D7-AE68-42ED-BEC4-78F7212F5546}"/>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5" name="Marcador de pie de página 4">
            <a:extLst>
              <a:ext uri="{FF2B5EF4-FFF2-40B4-BE49-F238E27FC236}">
                <a16:creationId xmlns:a16="http://schemas.microsoft.com/office/drawing/2014/main" id="{31A76D97-1AEA-4265-99DC-1B9C8A61FF79}"/>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AD17DBF6-17A0-4757-B3FD-B89E18E63789}"/>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5592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4325D30-EB62-443B-AEDB-4B5F79E047E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F83E307B-3310-40DD-A71B-7DF40185906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03D78A88-B085-489C-A8F5-7839BE68516D}"/>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5" name="Marcador de pie de página 4">
            <a:extLst>
              <a:ext uri="{FF2B5EF4-FFF2-40B4-BE49-F238E27FC236}">
                <a16:creationId xmlns:a16="http://schemas.microsoft.com/office/drawing/2014/main" id="{B03D80AB-07EC-40CF-94A1-89F4E17A9F1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DE443304-8EAA-4B09-87CF-058867AB3817}"/>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47799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B25849-29E7-42AA-A8B3-DD808BA91C56}"/>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EE2E1FD-AA6D-4AAB-A80F-6F65E61FC9A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A452CC7D-3841-4496-B5E5-207E4BFEE8AD}"/>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5" name="Marcador de pie de página 4">
            <a:extLst>
              <a:ext uri="{FF2B5EF4-FFF2-40B4-BE49-F238E27FC236}">
                <a16:creationId xmlns:a16="http://schemas.microsoft.com/office/drawing/2014/main" id="{3771FECF-51B2-4E11-A637-7D077B8086D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2ECDE4BD-1369-45B5-9FAE-31D83297BF69}"/>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276624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16468-C42D-45AA-ADC0-CA6DF35075D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BB7B845B-B5D0-4FCF-A419-1685C0012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098465EA-9503-4561-9735-8502AC6EF152}"/>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5" name="Marcador de pie de página 4">
            <a:extLst>
              <a:ext uri="{FF2B5EF4-FFF2-40B4-BE49-F238E27FC236}">
                <a16:creationId xmlns:a16="http://schemas.microsoft.com/office/drawing/2014/main" id="{C75AD09F-A354-4C85-9942-B71AC9F05016}"/>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0DC5AD7E-B30B-4844-A769-D8933450D5FB}"/>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59214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B26A7-CA65-4226-A159-70444C5579AD}"/>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ED7DAF07-A44D-4C61-B99F-018C969A26A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5A9B15BD-E7D2-4BF8-A9A7-52505DF9B347}"/>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35F1798A-2082-4D3A-93F0-88017F2E6988}"/>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6" name="Marcador de pie de página 5">
            <a:extLst>
              <a:ext uri="{FF2B5EF4-FFF2-40B4-BE49-F238E27FC236}">
                <a16:creationId xmlns:a16="http://schemas.microsoft.com/office/drawing/2014/main" id="{A507C13C-D37B-4390-BEB7-1909321AD4D8}"/>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C688C718-F62D-495A-A250-54DB40290499}"/>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4268274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4226E-CB24-411A-989B-12A1D7037DD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95DAD223-4129-449A-88FF-B549BF1D8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59D486A-C47A-48D2-A33A-7F95383A1D6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A05CC6D8-18AB-46B6-8FAB-2231D4721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ACC6EF1-356A-4CB3-AC99-357518CED3E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2D3526D6-906E-4B38-8411-440D3792244F}"/>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8" name="Marcador de pie de página 7">
            <a:extLst>
              <a:ext uri="{FF2B5EF4-FFF2-40B4-BE49-F238E27FC236}">
                <a16:creationId xmlns:a16="http://schemas.microsoft.com/office/drawing/2014/main" id="{1B0BDDDA-F981-4471-9260-BB205B1C4ADD}"/>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A95B7383-2C95-4280-89A8-FF6FF009F9FD}"/>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351223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A445F9-60F2-47FA-9E50-3D23427D97D4}"/>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1619539E-C3B4-44EA-851D-084FF7FF262A}"/>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4" name="Marcador de pie de página 3">
            <a:extLst>
              <a:ext uri="{FF2B5EF4-FFF2-40B4-BE49-F238E27FC236}">
                <a16:creationId xmlns:a16="http://schemas.microsoft.com/office/drawing/2014/main" id="{BA68A604-BE34-4E1B-9EBE-945462B0DE0E}"/>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2D6CFE16-3BF5-4726-96B8-8FF47215DBB0}"/>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339621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F25D5E-76FF-4010-B5F6-80345EF84A13}"/>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3" name="Marcador de pie de página 2">
            <a:extLst>
              <a:ext uri="{FF2B5EF4-FFF2-40B4-BE49-F238E27FC236}">
                <a16:creationId xmlns:a16="http://schemas.microsoft.com/office/drawing/2014/main" id="{19151EBE-F631-4A62-99EF-12CC39B1C1F5}"/>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0AB714BC-2372-4EFE-8AA6-771137CFF429}"/>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53555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3309E-4679-4885-B69C-DE3F87ED43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6C8A8427-F2F0-40AC-95F7-C666398F6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62F4288C-EE94-4BB3-81E4-C7E745C08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FA43A77-53AA-4F00-A077-0C443C7F2D61}"/>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6" name="Marcador de pie de página 5">
            <a:extLst>
              <a:ext uri="{FF2B5EF4-FFF2-40B4-BE49-F238E27FC236}">
                <a16:creationId xmlns:a16="http://schemas.microsoft.com/office/drawing/2014/main" id="{98CAF70A-C825-4ADC-98F7-B3829ACF24DB}"/>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B8AC4DF4-22F8-42F8-A5F9-84D5FE21881B}"/>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107030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AC469-4CE8-4986-BEA4-23931698FE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131D5233-1E12-4534-A6CA-51D2ECA21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7F66BFEC-C530-47F6-9EBC-279E8B8DB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E4BD613-C448-481A-823B-0FC1698B8C7A}"/>
              </a:ext>
            </a:extLst>
          </p:cNvPr>
          <p:cNvSpPr>
            <a:spLocks noGrp="1"/>
          </p:cNvSpPr>
          <p:nvPr>
            <p:ph type="dt" sz="half" idx="10"/>
          </p:nvPr>
        </p:nvSpPr>
        <p:spPr/>
        <p:txBody>
          <a:bodyPr/>
          <a:lstStyle/>
          <a:p>
            <a:fld id="{011CA71F-BE1E-4F39-A072-D6F7DA13626E}" type="datetimeFigureOut">
              <a:rPr lang="es-SV" smtClean="0"/>
              <a:t>7/10/2024</a:t>
            </a:fld>
            <a:endParaRPr lang="es-SV"/>
          </a:p>
        </p:txBody>
      </p:sp>
      <p:sp>
        <p:nvSpPr>
          <p:cNvPr id="6" name="Marcador de pie de página 5">
            <a:extLst>
              <a:ext uri="{FF2B5EF4-FFF2-40B4-BE49-F238E27FC236}">
                <a16:creationId xmlns:a16="http://schemas.microsoft.com/office/drawing/2014/main" id="{464285A7-62A9-4933-A338-2CA32152FC49}"/>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29939D4B-2EB1-4B4E-8341-EB6BC434FCEA}"/>
              </a:ext>
            </a:extLst>
          </p:cNvPr>
          <p:cNvSpPr>
            <a:spLocks noGrp="1"/>
          </p:cNvSpPr>
          <p:nvPr>
            <p:ph type="sldNum" sz="quarter" idx="12"/>
          </p:nvPr>
        </p:nvSpPr>
        <p:spPr/>
        <p:txBody>
          <a:bodyPr/>
          <a:lstStyle/>
          <a:p>
            <a:fld id="{C2DED67F-1CBF-4CE8-8B42-7BF76DA43F26}" type="slidenum">
              <a:rPr lang="es-SV" smtClean="0"/>
              <a:t>‹Nº›</a:t>
            </a:fld>
            <a:endParaRPr lang="es-SV"/>
          </a:p>
        </p:txBody>
      </p:sp>
    </p:spTree>
    <p:extLst>
      <p:ext uri="{BB962C8B-B14F-4D97-AF65-F5344CB8AC3E}">
        <p14:creationId xmlns:p14="http://schemas.microsoft.com/office/powerpoint/2010/main" val="9007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78834D-7403-4E14-9963-FD1277758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CEC3CFF7-15E0-4A22-BDCF-042077019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DDBA31D0-EB85-4DEF-BEFA-C93E21915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A71F-BE1E-4F39-A072-D6F7DA13626E}" type="datetimeFigureOut">
              <a:rPr lang="es-SV" smtClean="0"/>
              <a:t>7/10/2024</a:t>
            </a:fld>
            <a:endParaRPr lang="es-SV"/>
          </a:p>
        </p:txBody>
      </p:sp>
      <p:sp>
        <p:nvSpPr>
          <p:cNvPr id="5" name="Marcador de pie de página 4">
            <a:extLst>
              <a:ext uri="{FF2B5EF4-FFF2-40B4-BE49-F238E27FC236}">
                <a16:creationId xmlns:a16="http://schemas.microsoft.com/office/drawing/2014/main" id="{C9E5DC16-486A-43FE-90B2-EB41D512D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BD741199-9AF5-465B-8913-5C120A91A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ED67F-1CBF-4CE8-8B42-7BF76DA43F26}" type="slidenum">
              <a:rPr lang="es-SV" smtClean="0"/>
              <a:t>‹Nº›</a:t>
            </a:fld>
            <a:endParaRPr lang="es-SV"/>
          </a:p>
        </p:txBody>
      </p:sp>
    </p:spTree>
    <p:extLst>
      <p:ext uri="{BB962C8B-B14F-4D97-AF65-F5344CB8AC3E}">
        <p14:creationId xmlns:p14="http://schemas.microsoft.com/office/powerpoint/2010/main" val="364532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p:txBody>
          <a:bodyPr/>
          <a:lstStyle/>
          <a:p>
            <a:r>
              <a:rPr lang="es-MX" dirty="0" err="1"/>
              <a:t>Keywords</a:t>
            </a:r>
            <a:r>
              <a:rPr lang="es-MX" dirty="0"/>
              <a:t>: MCP-ES, MCP, Mecanismo coordinador de país, VIH</a:t>
            </a:r>
            <a:endParaRPr lang="es-SV" dirty="0"/>
          </a:p>
        </p:txBody>
      </p:sp>
    </p:spTree>
    <p:extLst>
      <p:ext uri="{BB962C8B-B14F-4D97-AF65-F5344CB8AC3E}">
        <p14:creationId xmlns:p14="http://schemas.microsoft.com/office/powerpoint/2010/main" val="2327894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996846" y="693947"/>
            <a:ext cx="9144000" cy="691447"/>
          </a:xfrm>
        </p:spPr>
        <p:txBody>
          <a:bodyPr/>
          <a:lstStyle/>
          <a:p>
            <a:r>
              <a:rPr lang="es-MX" dirty="0" err="1"/>
              <a:t>Keywords</a:t>
            </a:r>
            <a:r>
              <a:rPr lang="es-MX" dirty="0"/>
              <a:t>: Mecanismo coordinador de país</a:t>
            </a:r>
            <a:endParaRPr lang="es-SV" dirty="0"/>
          </a:p>
        </p:txBody>
      </p:sp>
      <p:pic>
        <p:nvPicPr>
          <p:cNvPr id="3" name="Imagen 2">
            <a:extLst>
              <a:ext uri="{FF2B5EF4-FFF2-40B4-BE49-F238E27FC236}">
                <a16:creationId xmlns:a16="http://schemas.microsoft.com/office/drawing/2014/main" id="{BB5C5A7C-E3AB-4D59-B71B-60DDFE4CB59A}"/>
              </a:ext>
            </a:extLst>
          </p:cNvPr>
          <p:cNvPicPr>
            <a:picLocks noChangeAspect="1"/>
          </p:cNvPicPr>
          <p:nvPr/>
        </p:nvPicPr>
        <p:blipFill>
          <a:blip r:embed="rId2"/>
          <a:stretch>
            <a:fillRect/>
          </a:stretch>
        </p:blipFill>
        <p:spPr>
          <a:xfrm>
            <a:off x="1208016" y="1294624"/>
            <a:ext cx="10345594" cy="5563376"/>
          </a:xfrm>
          <a:prstGeom prst="rect">
            <a:avLst/>
          </a:prstGeom>
        </p:spPr>
      </p:pic>
    </p:spTree>
    <p:extLst>
      <p:ext uri="{BB962C8B-B14F-4D97-AF65-F5344CB8AC3E}">
        <p14:creationId xmlns:p14="http://schemas.microsoft.com/office/powerpoint/2010/main" val="135191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996846" y="693947"/>
            <a:ext cx="9144000" cy="691447"/>
          </a:xfrm>
        </p:spPr>
        <p:txBody>
          <a:bodyPr/>
          <a:lstStyle/>
          <a:p>
            <a:r>
              <a:rPr lang="es-MX" dirty="0" err="1"/>
              <a:t>Keywords</a:t>
            </a:r>
            <a:r>
              <a:rPr lang="es-MX" dirty="0"/>
              <a:t>: Mecanismo coordinador de país</a:t>
            </a:r>
            <a:endParaRPr lang="es-SV" dirty="0"/>
          </a:p>
        </p:txBody>
      </p:sp>
      <p:pic>
        <p:nvPicPr>
          <p:cNvPr id="4" name="Imagen 3">
            <a:extLst>
              <a:ext uri="{FF2B5EF4-FFF2-40B4-BE49-F238E27FC236}">
                <a16:creationId xmlns:a16="http://schemas.microsoft.com/office/drawing/2014/main" id="{A2318B68-D3FD-457A-8A48-019009737A08}"/>
              </a:ext>
            </a:extLst>
          </p:cNvPr>
          <p:cNvPicPr>
            <a:picLocks noChangeAspect="1"/>
          </p:cNvPicPr>
          <p:nvPr/>
        </p:nvPicPr>
        <p:blipFill>
          <a:blip r:embed="rId2"/>
          <a:stretch>
            <a:fillRect/>
          </a:stretch>
        </p:blipFill>
        <p:spPr>
          <a:xfrm>
            <a:off x="2781802" y="1411627"/>
            <a:ext cx="7650907" cy="4913940"/>
          </a:xfrm>
          <a:prstGeom prst="rect">
            <a:avLst/>
          </a:prstGeom>
        </p:spPr>
      </p:pic>
    </p:spTree>
    <p:extLst>
      <p:ext uri="{BB962C8B-B14F-4D97-AF65-F5344CB8AC3E}">
        <p14:creationId xmlns:p14="http://schemas.microsoft.com/office/powerpoint/2010/main" val="72700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996846" y="693947"/>
            <a:ext cx="9144000" cy="691447"/>
          </a:xfrm>
        </p:spPr>
        <p:txBody>
          <a:bodyPr/>
          <a:lstStyle/>
          <a:p>
            <a:r>
              <a:rPr lang="es-MX" dirty="0" err="1"/>
              <a:t>Keywords</a:t>
            </a:r>
            <a:r>
              <a:rPr lang="es-MX" dirty="0"/>
              <a:t>: Mecanismo coordinador de país</a:t>
            </a:r>
            <a:endParaRPr lang="es-SV" dirty="0"/>
          </a:p>
        </p:txBody>
      </p:sp>
      <p:pic>
        <p:nvPicPr>
          <p:cNvPr id="3" name="Imagen 2">
            <a:extLst>
              <a:ext uri="{FF2B5EF4-FFF2-40B4-BE49-F238E27FC236}">
                <a16:creationId xmlns:a16="http://schemas.microsoft.com/office/drawing/2014/main" id="{E2279F4E-EB12-4AA3-9865-87D9E357B3A2}"/>
              </a:ext>
            </a:extLst>
          </p:cNvPr>
          <p:cNvPicPr>
            <a:picLocks noChangeAspect="1"/>
          </p:cNvPicPr>
          <p:nvPr/>
        </p:nvPicPr>
        <p:blipFill>
          <a:blip r:embed="rId2"/>
          <a:stretch>
            <a:fillRect/>
          </a:stretch>
        </p:blipFill>
        <p:spPr>
          <a:xfrm>
            <a:off x="3222885" y="1180845"/>
            <a:ext cx="6122152" cy="5275007"/>
          </a:xfrm>
          <a:prstGeom prst="rect">
            <a:avLst/>
          </a:prstGeom>
        </p:spPr>
      </p:pic>
    </p:spTree>
    <p:extLst>
      <p:ext uri="{BB962C8B-B14F-4D97-AF65-F5344CB8AC3E}">
        <p14:creationId xmlns:p14="http://schemas.microsoft.com/office/powerpoint/2010/main" val="354701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771994" y="723928"/>
            <a:ext cx="9144000" cy="691447"/>
          </a:xfrm>
        </p:spPr>
        <p:txBody>
          <a:bodyPr/>
          <a:lstStyle/>
          <a:p>
            <a:pPr algn="l"/>
            <a:r>
              <a:rPr lang="es-MX" dirty="0" err="1"/>
              <a:t>Keywords</a:t>
            </a:r>
            <a:r>
              <a:rPr lang="es-MX" dirty="0"/>
              <a:t>: VIH El Salvador</a:t>
            </a:r>
            <a:endParaRPr lang="es-SV" dirty="0"/>
          </a:p>
        </p:txBody>
      </p:sp>
      <p:pic>
        <p:nvPicPr>
          <p:cNvPr id="4" name="Imagen 3">
            <a:extLst>
              <a:ext uri="{FF2B5EF4-FFF2-40B4-BE49-F238E27FC236}">
                <a16:creationId xmlns:a16="http://schemas.microsoft.com/office/drawing/2014/main" id="{3586BDA8-12D2-41DE-A375-B3A8997441C7}"/>
              </a:ext>
            </a:extLst>
          </p:cNvPr>
          <p:cNvPicPr>
            <a:picLocks noChangeAspect="1"/>
          </p:cNvPicPr>
          <p:nvPr/>
        </p:nvPicPr>
        <p:blipFill>
          <a:blip r:embed="rId2"/>
          <a:stretch>
            <a:fillRect/>
          </a:stretch>
        </p:blipFill>
        <p:spPr>
          <a:xfrm>
            <a:off x="1960435" y="1415375"/>
            <a:ext cx="8271129" cy="4939237"/>
          </a:xfrm>
          <a:prstGeom prst="rect">
            <a:avLst/>
          </a:prstGeom>
        </p:spPr>
      </p:pic>
    </p:spTree>
    <p:extLst>
      <p:ext uri="{BB962C8B-B14F-4D97-AF65-F5344CB8AC3E}">
        <p14:creationId xmlns:p14="http://schemas.microsoft.com/office/powerpoint/2010/main" val="29673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771994" y="723928"/>
            <a:ext cx="9144000" cy="691447"/>
          </a:xfrm>
        </p:spPr>
        <p:txBody>
          <a:bodyPr/>
          <a:lstStyle/>
          <a:p>
            <a:pPr algn="l"/>
            <a:r>
              <a:rPr lang="es-MX" dirty="0" err="1"/>
              <a:t>Keywords</a:t>
            </a:r>
            <a:r>
              <a:rPr lang="es-MX" dirty="0"/>
              <a:t>: VIH El Salvador</a:t>
            </a:r>
            <a:endParaRPr lang="es-SV" dirty="0"/>
          </a:p>
        </p:txBody>
      </p:sp>
      <p:pic>
        <p:nvPicPr>
          <p:cNvPr id="3" name="Imagen 2">
            <a:extLst>
              <a:ext uri="{FF2B5EF4-FFF2-40B4-BE49-F238E27FC236}">
                <a16:creationId xmlns:a16="http://schemas.microsoft.com/office/drawing/2014/main" id="{27F1F1AE-54D3-445E-9175-0FC2D2795ABA}"/>
              </a:ext>
            </a:extLst>
          </p:cNvPr>
          <p:cNvPicPr>
            <a:picLocks noChangeAspect="1"/>
          </p:cNvPicPr>
          <p:nvPr/>
        </p:nvPicPr>
        <p:blipFill>
          <a:blip r:embed="rId2"/>
          <a:stretch>
            <a:fillRect/>
          </a:stretch>
        </p:blipFill>
        <p:spPr>
          <a:xfrm>
            <a:off x="2276006" y="1303791"/>
            <a:ext cx="8283828" cy="5333669"/>
          </a:xfrm>
          <a:prstGeom prst="rect">
            <a:avLst/>
          </a:prstGeom>
        </p:spPr>
      </p:pic>
      <p:sp>
        <p:nvSpPr>
          <p:cNvPr id="6" name="Elipse 5">
            <a:extLst>
              <a:ext uri="{FF2B5EF4-FFF2-40B4-BE49-F238E27FC236}">
                <a16:creationId xmlns:a16="http://schemas.microsoft.com/office/drawing/2014/main" id="{83FBDDBC-1DA4-4CB9-9CDC-0309965C803A}"/>
              </a:ext>
            </a:extLst>
          </p:cNvPr>
          <p:cNvSpPr/>
          <p:nvPr/>
        </p:nvSpPr>
        <p:spPr>
          <a:xfrm>
            <a:off x="3297837" y="2830520"/>
            <a:ext cx="3447736" cy="5066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3261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943131" y="1557429"/>
            <a:ext cx="10305738" cy="4228773"/>
          </a:xfrm>
        </p:spPr>
        <p:txBody>
          <a:bodyPr>
            <a:normAutofit lnSpcReduction="10000"/>
          </a:bodyPr>
          <a:lstStyle/>
          <a:p>
            <a:r>
              <a:rPr lang="es-MX" dirty="0"/>
              <a:t>El MCP-ES cuenta con un posicionamiento adecuado dentro de Internet. La palabra con la que se posiciona es </a:t>
            </a:r>
            <a:r>
              <a:rPr lang="es-MX" b="1" i="1" dirty="0"/>
              <a:t>MCP-ES</a:t>
            </a:r>
            <a:r>
              <a:rPr lang="es-MX" dirty="0"/>
              <a:t>, en todos los buscadores, también es importante destacar que el subir noticias periódicamente al sitio web ha permitido encontrar al mecanismo con esta </a:t>
            </a:r>
            <a:r>
              <a:rPr lang="es-MX" b="1" i="1" dirty="0" err="1"/>
              <a:t>keyword</a:t>
            </a:r>
            <a:r>
              <a:rPr lang="es-MX" dirty="0"/>
              <a:t>. </a:t>
            </a:r>
          </a:p>
          <a:p>
            <a:endParaRPr lang="es-MX" dirty="0"/>
          </a:p>
          <a:p>
            <a:r>
              <a:rPr lang="es-MX" dirty="0"/>
              <a:t>Por otro lado, es importante mencionar que en “X”, antes Twitter, se debe generar un mayor posicionamiento por medio de contenido de valor y palabras clave, para sacar provecho a este espacio político dentro de la esfera digital. </a:t>
            </a:r>
          </a:p>
          <a:p>
            <a:endParaRPr lang="es-MX" dirty="0"/>
          </a:p>
          <a:p>
            <a:r>
              <a:rPr lang="es-MX" dirty="0"/>
              <a:t>Otro aspecto a destacar, es que una palabra recomendada para poder posicionar es: “VIH”, esto también permitirá aparecer dentro de las búsquedas con esta palabra. </a:t>
            </a:r>
            <a:endParaRPr lang="es-SV" dirty="0"/>
          </a:p>
        </p:txBody>
      </p:sp>
    </p:spTree>
    <p:extLst>
      <p:ext uri="{BB962C8B-B14F-4D97-AF65-F5344CB8AC3E}">
        <p14:creationId xmlns:p14="http://schemas.microsoft.com/office/powerpoint/2010/main" val="397427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299802" y="220540"/>
            <a:ext cx="7847351" cy="691447"/>
          </a:xfrm>
        </p:spPr>
        <p:txBody>
          <a:bodyPr>
            <a:normAutofit fontScale="90000"/>
          </a:bodyPr>
          <a:lstStyle/>
          <a:p>
            <a:pPr algn="l"/>
            <a:r>
              <a:rPr lang="es-MX" dirty="0"/>
              <a:t>Análisis</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418476" y="762951"/>
            <a:ext cx="2369694" cy="481234"/>
          </a:xfrm>
        </p:spPr>
        <p:txBody>
          <a:bodyPr>
            <a:normAutofit/>
          </a:bodyPr>
          <a:lstStyle/>
          <a:p>
            <a:pPr algn="l"/>
            <a:r>
              <a:rPr lang="es-MX" dirty="0"/>
              <a:t>FACEBOOK</a:t>
            </a:r>
            <a:endParaRPr lang="es-SV" dirty="0"/>
          </a:p>
        </p:txBody>
      </p:sp>
      <p:pic>
        <p:nvPicPr>
          <p:cNvPr id="3" name="Imagen 2">
            <a:extLst>
              <a:ext uri="{FF2B5EF4-FFF2-40B4-BE49-F238E27FC236}">
                <a16:creationId xmlns:a16="http://schemas.microsoft.com/office/drawing/2014/main" id="{D26894B7-FA8F-493D-BDF5-9D9443C9FC55}"/>
              </a:ext>
            </a:extLst>
          </p:cNvPr>
          <p:cNvPicPr>
            <a:picLocks noChangeAspect="1"/>
          </p:cNvPicPr>
          <p:nvPr/>
        </p:nvPicPr>
        <p:blipFill rotWithShape="1">
          <a:blip r:embed="rId2"/>
          <a:srcRect b="2502"/>
          <a:stretch/>
        </p:blipFill>
        <p:spPr>
          <a:xfrm>
            <a:off x="418476" y="1952918"/>
            <a:ext cx="7506748" cy="3761630"/>
          </a:xfrm>
          <a:prstGeom prst="rect">
            <a:avLst/>
          </a:prstGeom>
        </p:spPr>
      </p:pic>
      <p:sp>
        <p:nvSpPr>
          <p:cNvPr id="4" name="CuadroTexto 3">
            <a:extLst>
              <a:ext uri="{FF2B5EF4-FFF2-40B4-BE49-F238E27FC236}">
                <a16:creationId xmlns:a16="http://schemas.microsoft.com/office/drawing/2014/main" id="{9AAB1027-DAE9-48A0-9F7D-EBCBAD46B7ED}"/>
              </a:ext>
            </a:extLst>
          </p:cNvPr>
          <p:cNvSpPr txBox="1"/>
          <p:nvPr/>
        </p:nvSpPr>
        <p:spPr>
          <a:xfrm>
            <a:off x="8451954" y="3013501"/>
            <a:ext cx="2805659" cy="830997"/>
          </a:xfrm>
          <a:prstGeom prst="rect">
            <a:avLst/>
          </a:prstGeom>
          <a:noFill/>
        </p:spPr>
        <p:txBody>
          <a:bodyPr wrap="square" rtlCol="0">
            <a:spAutoFit/>
          </a:bodyPr>
          <a:lstStyle/>
          <a:p>
            <a:r>
              <a:rPr lang="es-MX" sz="2400" b="1" dirty="0"/>
              <a:t>1,200</a:t>
            </a:r>
            <a:r>
              <a:rPr lang="es-MX" sz="2400" dirty="0"/>
              <a:t> me gusta</a:t>
            </a:r>
          </a:p>
          <a:p>
            <a:r>
              <a:rPr lang="es-MX" sz="2400" b="1" dirty="0"/>
              <a:t>1,300</a:t>
            </a:r>
            <a:r>
              <a:rPr lang="es-MX" sz="2400" dirty="0"/>
              <a:t> seguidores</a:t>
            </a:r>
            <a:endParaRPr lang="es-SV" sz="2400" dirty="0"/>
          </a:p>
        </p:txBody>
      </p:sp>
    </p:spTree>
    <p:extLst>
      <p:ext uri="{BB962C8B-B14F-4D97-AF65-F5344CB8AC3E}">
        <p14:creationId xmlns:p14="http://schemas.microsoft.com/office/powerpoint/2010/main" val="2087428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299802" y="220540"/>
            <a:ext cx="7847351" cy="691447"/>
          </a:xfrm>
        </p:spPr>
        <p:txBody>
          <a:bodyPr>
            <a:normAutofit fontScale="90000"/>
          </a:bodyPr>
          <a:lstStyle/>
          <a:p>
            <a:pPr algn="l"/>
            <a:r>
              <a:rPr lang="es-MX" dirty="0"/>
              <a:t>Análisis</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418476" y="762951"/>
            <a:ext cx="2369694" cy="481234"/>
          </a:xfrm>
        </p:spPr>
        <p:txBody>
          <a:bodyPr>
            <a:normAutofit/>
          </a:bodyPr>
          <a:lstStyle/>
          <a:p>
            <a:pPr algn="l"/>
            <a:r>
              <a:rPr lang="es-MX" dirty="0"/>
              <a:t>“X”, TWITTER</a:t>
            </a:r>
            <a:endParaRPr lang="es-SV" dirty="0"/>
          </a:p>
        </p:txBody>
      </p:sp>
      <p:pic>
        <p:nvPicPr>
          <p:cNvPr id="3" name="Imagen 2">
            <a:extLst>
              <a:ext uri="{FF2B5EF4-FFF2-40B4-BE49-F238E27FC236}">
                <a16:creationId xmlns:a16="http://schemas.microsoft.com/office/drawing/2014/main" id="{A91A9579-51B4-4DC1-B057-9E88557FB76D}"/>
              </a:ext>
            </a:extLst>
          </p:cNvPr>
          <p:cNvPicPr>
            <a:picLocks noChangeAspect="1"/>
          </p:cNvPicPr>
          <p:nvPr/>
        </p:nvPicPr>
        <p:blipFill>
          <a:blip r:embed="rId2"/>
          <a:stretch>
            <a:fillRect/>
          </a:stretch>
        </p:blipFill>
        <p:spPr>
          <a:xfrm>
            <a:off x="973071" y="1480631"/>
            <a:ext cx="4763165" cy="4382112"/>
          </a:xfrm>
          <a:prstGeom prst="rect">
            <a:avLst/>
          </a:prstGeom>
        </p:spPr>
      </p:pic>
      <p:sp>
        <p:nvSpPr>
          <p:cNvPr id="5" name="CuadroTexto 4">
            <a:extLst>
              <a:ext uri="{FF2B5EF4-FFF2-40B4-BE49-F238E27FC236}">
                <a16:creationId xmlns:a16="http://schemas.microsoft.com/office/drawing/2014/main" id="{7B7FA2FA-4127-49EE-8196-4BE10F98B72B}"/>
              </a:ext>
            </a:extLst>
          </p:cNvPr>
          <p:cNvSpPr txBox="1"/>
          <p:nvPr/>
        </p:nvSpPr>
        <p:spPr>
          <a:xfrm>
            <a:off x="6096000" y="3256188"/>
            <a:ext cx="2805659" cy="830997"/>
          </a:xfrm>
          <a:prstGeom prst="rect">
            <a:avLst/>
          </a:prstGeom>
          <a:noFill/>
        </p:spPr>
        <p:txBody>
          <a:bodyPr wrap="square" rtlCol="0">
            <a:spAutoFit/>
          </a:bodyPr>
          <a:lstStyle/>
          <a:p>
            <a:r>
              <a:rPr lang="es-MX" sz="2400" b="1" dirty="0"/>
              <a:t>444</a:t>
            </a:r>
            <a:r>
              <a:rPr lang="es-MX" sz="2400" dirty="0"/>
              <a:t> siguiendo</a:t>
            </a:r>
          </a:p>
          <a:p>
            <a:r>
              <a:rPr lang="es-MX" sz="2400" b="1" dirty="0"/>
              <a:t>259</a:t>
            </a:r>
            <a:r>
              <a:rPr lang="es-MX" sz="2400" dirty="0"/>
              <a:t> seguidores</a:t>
            </a:r>
            <a:endParaRPr lang="es-SV" sz="2400" dirty="0"/>
          </a:p>
        </p:txBody>
      </p:sp>
    </p:spTree>
    <p:extLst>
      <p:ext uri="{BB962C8B-B14F-4D97-AF65-F5344CB8AC3E}">
        <p14:creationId xmlns:p14="http://schemas.microsoft.com/office/powerpoint/2010/main" val="232436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299802" y="220540"/>
            <a:ext cx="7847351" cy="691447"/>
          </a:xfrm>
        </p:spPr>
        <p:txBody>
          <a:bodyPr>
            <a:normAutofit fontScale="90000"/>
          </a:bodyPr>
          <a:lstStyle/>
          <a:p>
            <a:pPr algn="l"/>
            <a:r>
              <a:rPr lang="es-MX" dirty="0"/>
              <a:t>Análisis</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418476" y="762951"/>
            <a:ext cx="2369694" cy="481234"/>
          </a:xfrm>
        </p:spPr>
        <p:txBody>
          <a:bodyPr>
            <a:normAutofit/>
          </a:bodyPr>
          <a:lstStyle/>
          <a:p>
            <a:pPr algn="l"/>
            <a:r>
              <a:rPr lang="es-MX" dirty="0"/>
              <a:t>INSTAGRAM</a:t>
            </a:r>
            <a:endParaRPr lang="es-SV" dirty="0"/>
          </a:p>
        </p:txBody>
      </p:sp>
      <p:pic>
        <p:nvPicPr>
          <p:cNvPr id="3" name="Imagen 2">
            <a:extLst>
              <a:ext uri="{FF2B5EF4-FFF2-40B4-BE49-F238E27FC236}">
                <a16:creationId xmlns:a16="http://schemas.microsoft.com/office/drawing/2014/main" id="{FCCCDFE7-5D84-437A-836E-6E7BC04FF7F1}"/>
              </a:ext>
            </a:extLst>
          </p:cNvPr>
          <p:cNvPicPr>
            <a:picLocks noChangeAspect="1"/>
          </p:cNvPicPr>
          <p:nvPr/>
        </p:nvPicPr>
        <p:blipFill rotWithShape="1">
          <a:blip r:embed="rId2"/>
          <a:srcRect l="7924"/>
          <a:stretch/>
        </p:blipFill>
        <p:spPr>
          <a:xfrm>
            <a:off x="149901" y="2280943"/>
            <a:ext cx="9592092" cy="2535953"/>
          </a:xfrm>
          <a:prstGeom prst="rect">
            <a:avLst/>
          </a:prstGeom>
        </p:spPr>
      </p:pic>
      <p:sp>
        <p:nvSpPr>
          <p:cNvPr id="5" name="CuadroTexto 4">
            <a:extLst>
              <a:ext uri="{FF2B5EF4-FFF2-40B4-BE49-F238E27FC236}">
                <a16:creationId xmlns:a16="http://schemas.microsoft.com/office/drawing/2014/main" id="{A4908ECA-8491-4E9C-BE10-20C5FF186C35}"/>
              </a:ext>
            </a:extLst>
          </p:cNvPr>
          <p:cNvSpPr txBox="1"/>
          <p:nvPr/>
        </p:nvSpPr>
        <p:spPr>
          <a:xfrm>
            <a:off x="8854190" y="3013501"/>
            <a:ext cx="2805659" cy="830997"/>
          </a:xfrm>
          <a:prstGeom prst="rect">
            <a:avLst/>
          </a:prstGeom>
          <a:noFill/>
        </p:spPr>
        <p:txBody>
          <a:bodyPr wrap="square" rtlCol="0">
            <a:spAutoFit/>
          </a:bodyPr>
          <a:lstStyle/>
          <a:p>
            <a:r>
              <a:rPr lang="es-MX" sz="2400" b="1" dirty="0"/>
              <a:t>10</a:t>
            </a:r>
            <a:r>
              <a:rPr lang="es-MX" sz="2400" dirty="0"/>
              <a:t> seguidos</a:t>
            </a:r>
          </a:p>
          <a:p>
            <a:r>
              <a:rPr lang="es-MX" sz="2400" b="1" dirty="0"/>
              <a:t>98</a:t>
            </a:r>
            <a:r>
              <a:rPr lang="es-MX" sz="2400" dirty="0"/>
              <a:t> seguidores</a:t>
            </a:r>
            <a:endParaRPr lang="es-SV" sz="2400" dirty="0"/>
          </a:p>
        </p:txBody>
      </p:sp>
    </p:spTree>
    <p:extLst>
      <p:ext uri="{BB962C8B-B14F-4D97-AF65-F5344CB8AC3E}">
        <p14:creationId xmlns:p14="http://schemas.microsoft.com/office/powerpoint/2010/main" val="290070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299802" y="220540"/>
            <a:ext cx="7847351" cy="691447"/>
          </a:xfrm>
        </p:spPr>
        <p:txBody>
          <a:bodyPr>
            <a:normAutofit fontScale="90000"/>
          </a:bodyPr>
          <a:lstStyle/>
          <a:p>
            <a:pPr algn="l"/>
            <a:r>
              <a:rPr lang="es-MX" dirty="0"/>
              <a:t>Análisis</a:t>
            </a:r>
            <a:endParaRPr lang="es-SV" dirty="0"/>
          </a:p>
        </p:txBody>
      </p:sp>
      <p:sp>
        <p:nvSpPr>
          <p:cNvPr id="7" name="Subtítulo 2">
            <a:extLst>
              <a:ext uri="{FF2B5EF4-FFF2-40B4-BE49-F238E27FC236}">
                <a16:creationId xmlns:a16="http://schemas.microsoft.com/office/drawing/2014/main" id="{F3F8D9B5-B047-43CB-B23B-2DD0653B06E2}"/>
              </a:ext>
            </a:extLst>
          </p:cNvPr>
          <p:cNvSpPr>
            <a:spLocks noGrp="1"/>
          </p:cNvSpPr>
          <p:nvPr>
            <p:ph type="subTitle" idx="1"/>
          </p:nvPr>
        </p:nvSpPr>
        <p:spPr>
          <a:xfrm>
            <a:off x="418476" y="762951"/>
            <a:ext cx="2369694" cy="481234"/>
          </a:xfrm>
        </p:spPr>
        <p:txBody>
          <a:bodyPr>
            <a:normAutofit/>
          </a:bodyPr>
          <a:lstStyle/>
          <a:p>
            <a:pPr algn="l"/>
            <a:r>
              <a:rPr lang="es-MX" dirty="0"/>
              <a:t>WEB</a:t>
            </a:r>
            <a:endParaRPr lang="es-SV" dirty="0"/>
          </a:p>
        </p:txBody>
      </p:sp>
      <p:pic>
        <p:nvPicPr>
          <p:cNvPr id="3" name="Imagen 2">
            <a:extLst>
              <a:ext uri="{FF2B5EF4-FFF2-40B4-BE49-F238E27FC236}">
                <a16:creationId xmlns:a16="http://schemas.microsoft.com/office/drawing/2014/main" id="{44D568C8-9DAE-4AA0-8A3F-FF7BFBB0F18A}"/>
              </a:ext>
            </a:extLst>
          </p:cNvPr>
          <p:cNvPicPr>
            <a:picLocks noChangeAspect="1"/>
          </p:cNvPicPr>
          <p:nvPr/>
        </p:nvPicPr>
        <p:blipFill>
          <a:blip r:embed="rId2"/>
          <a:stretch>
            <a:fillRect/>
          </a:stretch>
        </p:blipFill>
        <p:spPr>
          <a:xfrm>
            <a:off x="658309" y="1786596"/>
            <a:ext cx="7791048" cy="3915828"/>
          </a:xfrm>
          <a:prstGeom prst="rect">
            <a:avLst/>
          </a:prstGeom>
        </p:spPr>
      </p:pic>
      <p:sp>
        <p:nvSpPr>
          <p:cNvPr id="5" name="CuadroTexto 4">
            <a:extLst>
              <a:ext uri="{FF2B5EF4-FFF2-40B4-BE49-F238E27FC236}">
                <a16:creationId xmlns:a16="http://schemas.microsoft.com/office/drawing/2014/main" id="{CE52D3F2-61EE-4E66-9956-2C88B44E0368}"/>
              </a:ext>
            </a:extLst>
          </p:cNvPr>
          <p:cNvSpPr txBox="1"/>
          <p:nvPr/>
        </p:nvSpPr>
        <p:spPr>
          <a:xfrm>
            <a:off x="8854190" y="3013501"/>
            <a:ext cx="2805659" cy="461665"/>
          </a:xfrm>
          <a:prstGeom prst="rect">
            <a:avLst/>
          </a:prstGeom>
          <a:noFill/>
        </p:spPr>
        <p:txBody>
          <a:bodyPr wrap="square" rtlCol="0">
            <a:spAutoFit/>
          </a:bodyPr>
          <a:lstStyle/>
          <a:p>
            <a:r>
              <a:rPr lang="es-MX" sz="2400" b="1" dirty="0"/>
              <a:t>10457</a:t>
            </a:r>
            <a:r>
              <a:rPr lang="es-MX" sz="2400" dirty="0"/>
              <a:t> visitas</a:t>
            </a:r>
          </a:p>
        </p:txBody>
      </p:sp>
    </p:spTree>
    <p:extLst>
      <p:ext uri="{BB962C8B-B14F-4D97-AF65-F5344CB8AC3E}">
        <p14:creationId xmlns:p14="http://schemas.microsoft.com/office/powerpoint/2010/main" val="17175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1593954" y="197372"/>
            <a:ext cx="9144000" cy="691447"/>
          </a:xfrm>
        </p:spPr>
        <p:txBody>
          <a:bodyPr>
            <a:normAutofit fontScale="90000"/>
          </a:bodyPr>
          <a:lstStyle/>
          <a:p>
            <a:r>
              <a:rPr lang="es-MX" dirty="0"/>
              <a:t>Análisis del entorno</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454701" y="693947"/>
            <a:ext cx="9144000" cy="691447"/>
          </a:xfrm>
        </p:spPr>
        <p:txBody>
          <a:bodyPr/>
          <a:lstStyle/>
          <a:p>
            <a:r>
              <a:rPr lang="es-MX" dirty="0" err="1"/>
              <a:t>Keywords</a:t>
            </a:r>
            <a:r>
              <a:rPr lang="es-MX" dirty="0"/>
              <a:t>: MCP, MCP-ES, Mecanismo coordinador de país, VIH </a:t>
            </a:r>
            <a:endParaRPr lang="es-SV" dirty="0"/>
          </a:p>
        </p:txBody>
      </p:sp>
      <p:pic>
        <p:nvPicPr>
          <p:cNvPr id="5" name="Imagen 4">
            <a:extLst>
              <a:ext uri="{FF2B5EF4-FFF2-40B4-BE49-F238E27FC236}">
                <a16:creationId xmlns:a16="http://schemas.microsoft.com/office/drawing/2014/main" id="{508840B1-11F8-405E-8249-6C99A38B96B4}"/>
              </a:ext>
            </a:extLst>
          </p:cNvPr>
          <p:cNvPicPr>
            <a:picLocks noChangeAspect="1"/>
          </p:cNvPicPr>
          <p:nvPr/>
        </p:nvPicPr>
        <p:blipFill>
          <a:blip r:embed="rId2"/>
          <a:stretch>
            <a:fillRect/>
          </a:stretch>
        </p:blipFill>
        <p:spPr>
          <a:xfrm>
            <a:off x="1075624" y="1385394"/>
            <a:ext cx="10040751" cy="4324954"/>
          </a:xfrm>
          <a:prstGeom prst="rect">
            <a:avLst/>
          </a:prstGeom>
        </p:spPr>
      </p:pic>
    </p:spTree>
    <p:extLst>
      <p:ext uri="{BB962C8B-B14F-4D97-AF65-F5344CB8AC3E}">
        <p14:creationId xmlns:p14="http://schemas.microsoft.com/office/powerpoint/2010/main" val="38897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134910" y="402835"/>
            <a:ext cx="8014741" cy="691447"/>
          </a:xfrm>
        </p:spPr>
        <p:txBody>
          <a:bodyPr>
            <a:normAutofit fontScale="90000"/>
          </a:bodyPr>
          <a:lstStyle/>
          <a:p>
            <a:pPr algn="l"/>
            <a:r>
              <a:rPr lang="es-MX" dirty="0"/>
              <a:t>Objetivos</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1014333" y="1518404"/>
            <a:ext cx="9673653" cy="4657543"/>
          </a:xfrm>
        </p:spPr>
        <p:txBody>
          <a:bodyPr>
            <a:normAutofit fontScale="92500" lnSpcReduction="10000"/>
          </a:bodyPr>
          <a:lstStyle/>
          <a:p>
            <a:pPr algn="l"/>
            <a:r>
              <a:rPr lang="es-SV" b="1" dirty="0"/>
              <a:t>Objetivo general: </a:t>
            </a:r>
          </a:p>
          <a:p>
            <a:pPr algn="just"/>
            <a:r>
              <a:rPr lang="es-MX" dirty="0"/>
              <a:t>-Posicionar al MCP-ES en medios digitales como un facilitador clave de la alineación y la integración con estructuras u órganos de coordinación nacionales e internacionales para lograr vínculos con plataformas de asociados donantes en la respuesta nacional al VIH y TB .</a:t>
            </a:r>
          </a:p>
          <a:p>
            <a:pPr algn="l"/>
            <a:endParaRPr lang="es-MX" dirty="0"/>
          </a:p>
          <a:p>
            <a:pPr algn="l"/>
            <a:r>
              <a:rPr lang="es-MX" b="1" dirty="0"/>
              <a:t>Objetivos específicos: </a:t>
            </a:r>
          </a:p>
          <a:p>
            <a:pPr algn="just"/>
            <a:r>
              <a:rPr lang="es-MX" dirty="0"/>
              <a:t>-Generar contenido de valor que contribuya al posicionamiento del MCP-ES.</a:t>
            </a:r>
          </a:p>
          <a:p>
            <a:pPr algn="just"/>
            <a:r>
              <a:rPr lang="es-MX" dirty="0"/>
              <a:t>-Construir una identidad visual que identifique al Mecanismo Coordinador de País. </a:t>
            </a:r>
          </a:p>
          <a:p>
            <a:pPr algn="just"/>
            <a:r>
              <a:rPr lang="es-MX" dirty="0"/>
              <a:t>-Utilizar los medios digitales para generar una cultura de transparencia que permita captar nuevos socios, donantes y adeptos. </a:t>
            </a:r>
          </a:p>
          <a:p>
            <a:pPr algn="just"/>
            <a:r>
              <a:rPr lang="es-MX" dirty="0"/>
              <a:t>-Realizar acciones que permitan generar una proyección de todos los y las miembros/as del MCP-ES. </a:t>
            </a:r>
          </a:p>
          <a:p>
            <a:pPr algn="l"/>
            <a:endParaRPr lang="es-SV" dirty="0"/>
          </a:p>
        </p:txBody>
      </p:sp>
    </p:spTree>
    <p:extLst>
      <p:ext uri="{BB962C8B-B14F-4D97-AF65-F5344CB8AC3E}">
        <p14:creationId xmlns:p14="http://schemas.microsoft.com/office/powerpoint/2010/main" val="276825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Público A </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699540" y="1064302"/>
            <a:ext cx="3637614" cy="584616"/>
          </a:xfrm>
        </p:spPr>
        <p:txBody>
          <a:bodyPr/>
          <a:lstStyle/>
          <a:p>
            <a:r>
              <a:rPr lang="es-SV" b="1" dirty="0"/>
              <a:t>Cooperación Internacional </a:t>
            </a:r>
          </a:p>
        </p:txBody>
      </p:sp>
      <p:sp>
        <p:nvSpPr>
          <p:cNvPr id="4" name="Subtítulo 2">
            <a:extLst>
              <a:ext uri="{FF2B5EF4-FFF2-40B4-BE49-F238E27FC236}">
                <a16:creationId xmlns:a16="http://schemas.microsoft.com/office/drawing/2014/main" id="{F8840827-3BE4-473F-9DCF-3F45ABC5C293}"/>
              </a:ext>
            </a:extLst>
          </p:cNvPr>
          <p:cNvSpPr txBox="1">
            <a:spLocks/>
          </p:cNvSpPr>
          <p:nvPr/>
        </p:nvSpPr>
        <p:spPr>
          <a:xfrm>
            <a:off x="699540" y="1653317"/>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Carlos Martínez</a:t>
            </a:r>
          </a:p>
          <a:p>
            <a:pPr algn="l"/>
            <a:r>
              <a:rPr lang="es-SV" dirty="0"/>
              <a:t>Edad: 50 años </a:t>
            </a:r>
          </a:p>
          <a:p>
            <a:pPr algn="l"/>
            <a:endParaRPr lang="es-SV" dirty="0"/>
          </a:p>
          <a:p>
            <a:pPr algn="l"/>
            <a:endParaRPr lang="es-SV" dirty="0"/>
          </a:p>
        </p:txBody>
      </p:sp>
      <p:sp>
        <p:nvSpPr>
          <p:cNvPr id="5" name="Subtítulo 2">
            <a:extLst>
              <a:ext uri="{FF2B5EF4-FFF2-40B4-BE49-F238E27FC236}">
                <a16:creationId xmlns:a16="http://schemas.microsoft.com/office/drawing/2014/main" id="{07B45C77-0675-4D89-9852-85D55E7943AB}"/>
              </a:ext>
            </a:extLst>
          </p:cNvPr>
          <p:cNvSpPr txBox="1">
            <a:spLocks/>
          </p:cNvSpPr>
          <p:nvPr/>
        </p:nvSpPr>
        <p:spPr>
          <a:xfrm>
            <a:off x="699540" y="2698230"/>
            <a:ext cx="4292186" cy="3908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dirty="0"/>
              <a:t>Carlos es un ejecutivo salvadoreño, que ha apoyado la respuesta nacional al VIH, desde 1984.</a:t>
            </a:r>
          </a:p>
          <a:p>
            <a:pPr algn="just"/>
            <a:r>
              <a:rPr lang="es-SV" sz="1800" dirty="0"/>
              <a:t>En la actualidad, es representante de la </a:t>
            </a:r>
            <a:r>
              <a:rPr lang="es-SV" sz="1800" b="1" dirty="0"/>
              <a:t>cooperación</a:t>
            </a:r>
            <a:r>
              <a:rPr lang="es-SV" sz="1800" dirty="0"/>
              <a:t> </a:t>
            </a:r>
            <a:r>
              <a:rPr lang="es-SV" sz="1800" b="1" dirty="0"/>
              <a:t>internacional</a:t>
            </a:r>
            <a:r>
              <a:rPr lang="es-SV" sz="1800" dirty="0"/>
              <a:t> dentro del MCP-ES, vive en una zona de clase media.  </a:t>
            </a:r>
          </a:p>
          <a:p>
            <a:pPr algn="just"/>
            <a:r>
              <a:rPr lang="es-SV" sz="1800" dirty="0"/>
              <a:t>Por el tipo de vida que lleva, su tiempo libre lo utiliza en viajes, compras y práctica deportes exclusivos. Realiza </a:t>
            </a:r>
            <a:r>
              <a:rPr lang="es-SV" sz="1800" b="1" dirty="0"/>
              <a:t>turismo</a:t>
            </a:r>
            <a:r>
              <a:rPr lang="es-SV" sz="1800" dirty="0"/>
              <a:t> interno y le encanta la </a:t>
            </a:r>
            <a:r>
              <a:rPr lang="es-SV" sz="1800" b="1" dirty="0"/>
              <a:t>lectura</a:t>
            </a:r>
            <a:r>
              <a:rPr lang="es-SV" sz="1800" dirty="0"/>
              <a:t>. </a:t>
            </a:r>
          </a:p>
          <a:p>
            <a:pPr algn="l"/>
            <a:endParaRPr lang="es-SV" dirty="0"/>
          </a:p>
          <a:p>
            <a:pPr algn="l"/>
            <a:endParaRPr lang="es-SV" dirty="0"/>
          </a:p>
        </p:txBody>
      </p:sp>
      <p:sp>
        <p:nvSpPr>
          <p:cNvPr id="6" name="Subtítulo 2">
            <a:extLst>
              <a:ext uri="{FF2B5EF4-FFF2-40B4-BE49-F238E27FC236}">
                <a16:creationId xmlns:a16="http://schemas.microsoft.com/office/drawing/2014/main" id="{02CDD346-53AD-4CE6-933E-B5B189B61120}"/>
              </a:ext>
            </a:extLst>
          </p:cNvPr>
          <p:cNvSpPr txBox="1">
            <a:spLocks/>
          </p:cNvSpPr>
          <p:nvPr/>
        </p:nvSpPr>
        <p:spPr>
          <a:xfrm>
            <a:off x="5911123" y="6219019"/>
            <a:ext cx="4891791" cy="38724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Instagram, Facebook, </a:t>
            </a:r>
            <a:r>
              <a:rPr lang="es-SV" sz="1800" b="1" dirty="0" err="1"/>
              <a:t>Linkedin</a:t>
            </a:r>
            <a:r>
              <a:rPr lang="es-SV" sz="1800" b="1" dirty="0"/>
              <a:t>.   </a:t>
            </a:r>
          </a:p>
          <a:p>
            <a:pPr algn="l"/>
            <a:endParaRPr lang="es-SV" dirty="0"/>
          </a:p>
          <a:p>
            <a:pPr algn="l"/>
            <a:endParaRPr lang="es-SV" dirty="0"/>
          </a:p>
        </p:txBody>
      </p:sp>
      <p:pic>
        <p:nvPicPr>
          <p:cNvPr id="8" name="Imagen 7">
            <a:extLst>
              <a:ext uri="{FF2B5EF4-FFF2-40B4-BE49-F238E27FC236}">
                <a16:creationId xmlns:a16="http://schemas.microsoft.com/office/drawing/2014/main" id="{8B9F2F64-C0C2-4AFA-AA20-E0E29418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123" y="402835"/>
            <a:ext cx="5695238" cy="5666667"/>
          </a:xfrm>
          <a:prstGeom prst="rect">
            <a:avLst/>
          </a:prstGeom>
        </p:spPr>
      </p:pic>
    </p:spTree>
    <p:extLst>
      <p:ext uri="{BB962C8B-B14F-4D97-AF65-F5344CB8AC3E}">
        <p14:creationId xmlns:p14="http://schemas.microsoft.com/office/powerpoint/2010/main" val="385668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39" y="149552"/>
            <a:ext cx="9144000" cy="691447"/>
          </a:xfrm>
        </p:spPr>
        <p:txBody>
          <a:bodyPr>
            <a:normAutofit fontScale="90000"/>
          </a:bodyPr>
          <a:lstStyle/>
          <a:p>
            <a:pPr algn="l"/>
            <a:r>
              <a:rPr lang="es-MX" dirty="0"/>
              <a:t>Público B </a:t>
            </a:r>
            <a:endParaRPr lang="es-SV" dirty="0"/>
          </a:p>
        </p:txBody>
      </p:sp>
      <p:sp>
        <p:nvSpPr>
          <p:cNvPr id="4" name="Subtítulo 2">
            <a:extLst>
              <a:ext uri="{FF2B5EF4-FFF2-40B4-BE49-F238E27FC236}">
                <a16:creationId xmlns:a16="http://schemas.microsoft.com/office/drawing/2014/main" id="{F1F01773-BD2A-4CF3-9D2A-4E6CDEFBB2A8}"/>
              </a:ext>
            </a:extLst>
          </p:cNvPr>
          <p:cNvSpPr txBox="1">
            <a:spLocks/>
          </p:cNvSpPr>
          <p:nvPr/>
        </p:nvSpPr>
        <p:spPr>
          <a:xfrm>
            <a:off x="699539" y="744092"/>
            <a:ext cx="2538334" cy="584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SV" b="1" dirty="0"/>
              <a:t>Sector Académico</a:t>
            </a:r>
          </a:p>
        </p:txBody>
      </p:sp>
      <p:sp>
        <p:nvSpPr>
          <p:cNvPr id="7" name="Subtítulo 2">
            <a:extLst>
              <a:ext uri="{FF2B5EF4-FFF2-40B4-BE49-F238E27FC236}">
                <a16:creationId xmlns:a16="http://schemas.microsoft.com/office/drawing/2014/main" id="{33231B40-B2AA-4FD0-BDA9-C1FED7142A37}"/>
              </a:ext>
            </a:extLst>
          </p:cNvPr>
          <p:cNvSpPr txBox="1">
            <a:spLocks/>
          </p:cNvSpPr>
          <p:nvPr/>
        </p:nvSpPr>
        <p:spPr>
          <a:xfrm>
            <a:off x="699539" y="1247158"/>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Damaris Hernández</a:t>
            </a:r>
          </a:p>
          <a:p>
            <a:pPr algn="l"/>
            <a:r>
              <a:rPr lang="es-SV" dirty="0"/>
              <a:t>Edad: 55 años </a:t>
            </a:r>
          </a:p>
          <a:p>
            <a:pPr algn="l"/>
            <a:endParaRPr lang="es-SV" dirty="0"/>
          </a:p>
          <a:p>
            <a:pPr algn="l"/>
            <a:endParaRPr lang="es-SV" dirty="0"/>
          </a:p>
        </p:txBody>
      </p:sp>
      <p:sp>
        <p:nvSpPr>
          <p:cNvPr id="8" name="Subtítulo 2">
            <a:extLst>
              <a:ext uri="{FF2B5EF4-FFF2-40B4-BE49-F238E27FC236}">
                <a16:creationId xmlns:a16="http://schemas.microsoft.com/office/drawing/2014/main" id="{87ECA539-69B0-43ED-A6BB-B584228D82DC}"/>
              </a:ext>
            </a:extLst>
          </p:cNvPr>
          <p:cNvSpPr txBox="1">
            <a:spLocks/>
          </p:cNvSpPr>
          <p:nvPr/>
        </p:nvSpPr>
        <p:spPr>
          <a:xfrm>
            <a:off x="699539" y="2438572"/>
            <a:ext cx="4711910" cy="426987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dirty="0"/>
              <a:t>Damaris es una mujer madre de familia y quien trabaja en el campo de la educación en El Salvador. </a:t>
            </a:r>
          </a:p>
          <a:p>
            <a:pPr algn="just"/>
            <a:r>
              <a:rPr lang="es-SV" sz="1800" dirty="0"/>
              <a:t>Se ha desarrollado dentro de espacios como Universidades, Ministerio de Educación de El Salvador y es representante del tema de VIH para el MCP-ES. </a:t>
            </a:r>
          </a:p>
          <a:p>
            <a:pPr algn="just"/>
            <a:r>
              <a:rPr lang="es-SV" sz="1800" dirty="0"/>
              <a:t>Para ella, como muchas otras personas de su área el tema de VIH es muy importante y siempre está al tanto de todo lo relacionado con capacitaciones, acuerdos educativos, entre otros. </a:t>
            </a:r>
          </a:p>
          <a:p>
            <a:pPr algn="just"/>
            <a:r>
              <a:rPr lang="es-SV" sz="1800" dirty="0"/>
              <a:t>También, busca llevar toda la información al sector educación para seguir transmitiendo la temática a los diferentes alumnos/as y maestros/as. </a:t>
            </a:r>
          </a:p>
          <a:p>
            <a:pPr algn="just"/>
            <a:r>
              <a:rPr lang="es-SV" sz="1800" dirty="0"/>
              <a:t>Dentro de su tiempo libre le gusta leer, preparar capacitaciones (a parte de su trabajo), y estar con su familia. </a:t>
            </a:r>
          </a:p>
          <a:p>
            <a:pPr algn="just"/>
            <a:endParaRPr lang="es-SV" dirty="0"/>
          </a:p>
          <a:p>
            <a:pPr algn="l"/>
            <a:endParaRPr lang="es-SV" dirty="0"/>
          </a:p>
        </p:txBody>
      </p:sp>
      <p:sp>
        <p:nvSpPr>
          <p:cNvPr id="9" name="Subtítulo 2">
            <a:extLst>
              <a:ext uri="{FF2B5EF4-FFF2-40B4-BE49-F238E27FC236}">
                <a16:creationId xmlns:a16="http://schemas.microsoft.com/office/drawing/2014/main" id="{0551AADA-A951-4F61-9220-2A9A1EC77B89}"/>
              </a:ext>
            </a:extLst>
          </p:cNvPr>
          <p:cNvSpPr txBox="1">
            <a:spLocks/>
          </p:cNvSpPr>
          <p:nvPr/>
        </p:nvSpPr>
        <p:spPr>
          <a:xfrm>
            <a:off x="5911123" y="6219019"/>
            <a:ext cx="4891791" cy="38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Instagram, Facebook, </a:t>
            </a:r>
            <a:r>
              <a:rPr lang="es-SV" sz="1800" b="1" dirty="0" err="1"/>
              <a:t>TikTok</a:t>
            </a:r>
            <a:r>
              <a:rPr lang="es-SV" sz="1800" b="1" dirty="0"/>
              <a:t>  </a:t>
            </a:r>
          </a:p>
          <a:p>
            <a:pPr algn="l"/>
            <a:endParaRPr lang="es-SV" dirty="0"/>
          </a:p>
          <a:p>
            <a:pPr algn="l"/>
            <a:endParaRPr lang="es-SV" dirty="0"/>
          </a:p>
        </p:txBody>
      </p:sp>
      <p:pic>
        <p:nvPicPr>
          <p:cNvPr id="11" name="Imagen 10">
            <a:extLst>
              <a:ext uri="{FF2B5EF4-FFF2-40B4-BE49-F238E27FC236}">
                <a16:creationId xmlns:a16="http://schemas.microsoft.com/office/drawing/2014/main" id="{92AFA4EB-7CEF-448E-AB9F-964C13434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956" y="515442"/>
            <a:ext cx="4891791" cy="4891791"/>
          </a:xfrm>
          <a:prstGeom prst="rect">
            <a:avLst/>
          </a:prstGeom>
        </p:spPr>
      </p:pic>
    </p:spTree>
    <p:extLst>
      <p:ext uri="{BB962C8B-B14F-4D97-AF65-F5344CB8AC3E}">
        <p14:creationId xmlns:p14="http://schemas.microsoft.com/office/powerpoint/2010/main" val="3079617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39" y="281015"/>
            <a:ext cx="9144000" cy="691447"/>
          </a:xfrm>
        </p:spPr>
        <p:txBody>
          <a:bodyPr>
            <a:normAutofit fontScale="90000"/>
          </a:bodyPr>
          <a:lstStyle/>
          <a:p>
            <a:pPr algn="l"/>
            <a:r>
              <a:rPr lang="es-MX" dirty="0"/>
              <a:t>Público C </a:t>
            </a:r>
            <a:endParaRPr lang="es-SV" dirty="0"/>
          </a:p>
        </p:txBody>
      </p:sp>
      <p:sp>
        <p:nvSpPr>
          <p:cNvPr id="4" name="Subtítulo 2">
            <a:extLst>
              <a:ext uri="{FF2B5EF4-FFF2-40B4-BE49-F238E27FC236}">
                <a16:creationId xmlns:a16="http://schemas.microsoft.com/office/drawing/2014/main" id="{CA5A137D-756C-4931-BD5B-9E30F4F2E49E}"/>
              </a:ext>
            </a:extLst>
          </p:cNvPr>
          <p:cNvSpPr txBox="1">
            <a:spLocks/>
          </p:cNvSpPr>
          <p:nvPr/>
        </p:nvSpPr>
        <p:spPr>
          <a:xfrm>
            <a:off x="786982" y="744513"/>
            <a:ext cx="2538334" cy="58461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b="1" dirty="0">
                <a:highlight>
                  <a:srgbClr val="FFFF00"/>
                </a:highlight>
              </a:rPr>
              <a:t>Población Clave</a:t>
            </a:r>
            <a:r>
              <a:rPr lang="es-SV" b="1" dirty="0"/>
              <a:t> (HSH-TRANS-MTS)</a:t>
            </a:r>
          </a:p>
        </p:txBody>
      </p:sp>
      <p:sp>
        <p:nvSpPr>
          <p:cNvPr id="5" name="Subtítulo 2">
            <a:extLst>
              <a:ext uri="{FF2B5EF4-FFF2-40B4-BE49-F238E27FC236}">
                <a16:creationId xmlns:a16="http://schemas.microsoft.com/office/drawing/2014/main" id="{903254AC-62D2-44D5-AB6D-9FF5AC06CD6C}"/>
              </a:ext>
            </a:extLst>
          </p:cNvPr>
          <p:cNvSpPr txBox="1">
            <a:spLocks/>
          </p:cNvSpPr>
          <p:nvPr/>
        </p:nvSpPr>
        <p:spPr>
          <a:xfrm>
            <a:off x="699539" y="1567369"/>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Mónica Hernández</a:t>
            </a:r>
          </a:p>
          <a:p>
            <a:pPr algn="l"/>
            <a:r>
              <a:rPr lang="es-SV" dirty="0"/>
              <a:t>Edad: 40 años </a:t>
            </a:r>
          </a:p>
          <a:p>
            <a:pPr algn="l"/>
            <a:endParaRPr lang="es-SV" dirty="0"/>
          </a:p>
          <a:p>
            <a:pPr algn="l"/>
            <a:endParaRPr lang="es-SV" dirty="0"/>
          </a:p>
        </p:txBody>
      </p:sp>
      <p:sp>
        <p:nvSpPr>
          <p:cNvPr id="6" name="Subtítulo 2">
            <a:extLst>
              <a:ext uri="{FF2B5EF4-FFF2-40B4-BE49-F238E27FC236}">
                <a16:creationId xmlns:a16="http://schemas.microsoft.com/office/drawing/2014/main" id="{B38FC938-5797-49C4-9880-45CBCE7682E1}"/>
              </a:ext>
            </a:extLst>
          </p:cNvPr>
          <p:cNvSpPr txBox="1">
            <a:spLocks/>
          </p:cNvSpPr>
          <p:nvPr/>
        </p:nvSpPr>
        <p:spPr>
          <a:xfrm>
            <a:off x="699539" y="2676641"/>
            <a:ext cx="4891791" cy="4269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dirty="0"/>
              <a:t>Mujer trans soltera, con ingresos de $40k anuales, le encanta el gimnasio, el baile y la tecnología. Siempre pasa conectada por medio de las redes sociales. </a:t>
            </a:r>
          </a:p>
          <a:p>
            <a:pPr algn="just"/>
            <a:r>
              <a:rPr lang="es-SV" sz="1800" dirty="0"/>
              <a:t>Es directora ejecutiva de una ONG de Derechos Humanos y es líder en esta lucha. Su misión se centra en la defensa de las poblaciones clave del VIH. Se ha posicionado como una lideresa política por medio de los años. Le atemoriza el cambio de políticas que afecte los intereses de las poblaciones a las que defiende. </a:t>
            </a:r>
          </a:p>
          <a:p>
            <a:pPr algn="just"/>
            <a:r>
              <a:rPr lang="es-SV" sz="1800" dirty="0"/>
              <a:t>Participa dentro del MCP-ES como parte de su liderazgo y como representación de su población. </a:t>
            </a:r>
            <a:endParaRPr lang="es-SV" dirty="0"/>
          </a:p>
          <a:p>
            <a:pPr algn="l"/>
            <a:endParaRPr lang="es-SV" dirty="0"/>
          </a:p>
        </p:txBody>
      </p:sp>
      <p:sp>
        <p:nvSpPr>
          <p:cNvPr id="7" name="Subtítulo 2">
            <a:extLst>
              <a:ext uri="{FF2B5EF4-FFF2-40B4-BE49-F238E27FC236}">
                <a16:creationId xmlns:a16="http://schemas.microsoft.com/office/drawing/2014/main" id="{AAEEA5E7-6448-4E0F-948B-900C9C658444}"/>
              </a:ext>
            </a:extLst>
          </p:cNvPr>
          <p:cNvSpPr txBox="1">
            <a:spLocks/>
          </p:cNvSpPr>
          <p:nvPr/>
        </p:nvSpPr>
        <p:spPr>
          <a:xfrm>
            <a:off x="6600672" y="6335244"/>
            <a:ext cx="4891791" cy="38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Instagram, Facebook, </a:t>
            </a:r>
            <a:r>
              <a:rPr lang="es-SV" sz="1800" b="1" dirty="0" err="1"/>
              <a:t>TikTok</a:t>
            </a:r>
            <a:r>
              <a:rPr lang="es-SV" sz="1800" b="1" dirty="0"/>
              <a:t>  </a:t>
            </a:r>
          </a:p>
          <a:p>
            <a:pPr algn="l"/>
            <a:endParaRPr lang="es-SV" dirty="0"/>
          </a:p>
          <a:p>
            <a:pPr algn="l"/>
            <a:endParaRPr lang="es-SV" dirty="0"/>
          </a:p>
        </p:txBody>
      </p:sp>
      <p:pic>
        <p:nvPicPr>
          <p:cNvPr id="8" name="Imagen 7">
            <a:extLst>
              <a:ext uri="{FF2B5EF4-FFF2-40B4-BE49-F238E27FC236}">
                <a16:creationId xmlns:a16="http://schemas.microsoft.com/office/drawing/2014/main" id="{64DF9E73-E8D6-423F-A1A5-50DF05093970}"/>
              </a:ext>
            </a:extLst>
          </p:cNvPr>
          <p:cNvPicPr>
            <a:picLocks noChangeAspect="1"/>
          </p:cNvPicPr>
          <p:nvPr/>
        </p:nvPicPr>
        <p:blipFill>
          <a:blip r:embed="rId2"/>
          <a:stretch>
            <a:fillRect/>
          </a:stretch>
        </p:blipFill>
        <p:spPr>
          <a:xfrm>
            <a:off x="6718903" y="338567"/>
            <a:ext cx="4358828" cy="5674450"/>
          </a:xfrm>
          <a:prstGeom prst="rect">
            <a:avLst/>
          </a:prstGeom>
        </p:spPr>
      </p:pic>
    </p:spTree>
    <p:extLst>
      <p:ext uri="{BB962C8B-B14F-4D97-AF65-F5344CB8AC3E}">
        <p14:creationId xmlns:p14="http://schemas.microsoft.com/office/powerpoint/2010/main" val="465630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Público D </a:t>
            </a:r>
            <a:endParaRPr lang="es-SV" dirty="0"/>
          </a:p>
        </p:txBody>
      </p:sp>
      <p:sp>
        <p:nvSpPr>
          <p:cNvPr id="4" name="Subtítulo 2">
            <a:extLst>
              <a:ext uri="{FF2B5EF4-FFF2-40B4-BE49-F238E27FC236}">
                <a16:creationId xmlns:a16="http://schemas.microsoft.com/office/drawing/2014/main" id="{CA5A137D-756C-4931-BD5B-9E30F4F2E49E}"/>
              </a:ext>
            </a:extLst>
          </p:cNvPr>
          <p:cNvSpPr txBox="1">
            <a:spLocks/>
          </p:cNvSpPr>
          <p:nvPr/>
        </p:nvSpPr>
        <p:spPr>
          <a:xfrm>
            <a:off x="669559" y="986254"/>
            <a:ext cx="2538334" cy="5846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SV" b="1" dirty="0"/>
              <a:t>Ministerio de salud</a:t>
            </a:r>
          </a:p>
        </p:txBody>
      </p:sp>
      <p:sp>
        <p:nvSpPr>
          <p:cNvPr id="5" name="Subtítulo 2">
            <a:extLst>
              <a:ext uri="{FF2B5EF4-FFF2-40B4-BE49-F238E27FC236}">
                <a16:creationId xmlns:a16="http://schemas.microsoft.com/office/drawing/2014/main" id="{903254AC-62D2-44D5-AB6D-9FF5AC06CD6C}"/>
              </a:ext>
            </a:extLst>
          </p:cNvPr>
          <p:cNvSpPr txBox="1">
            <a:spLocks/>
          </p:cNvSpPr>
          <p:nvPr/>
        </p:nvSpPr>
        <p:spPr>
          <a:xfrm>
            <a:off x="699539" y="1398392"/>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Dr. Alvarenga</a:t>
            </a:r>
          </a:p>
          <a:p>
            <a:pPr algn="l"/>
            <a:r>
              <a:rPr lang="es-SV" dirty="0"/>
              <a:t>Edad: 55 años </a:t>
            </a:r>
          </a:p>
          <a:p>
            <a:pPr algn="l"/>
            <a:endParaRPr lang="es-SV" dirty="0"/>
          </a:p>
          <a:p>
            <a:pPr algn="l"/>
            <a:endParaRPr lang="es-SV" dirty="0"/>
          </a:p>
        </p:txBody>
      </p:sp>
      <p:sp>
        <p:nvSpPr>
          <p:cNvPr id="6" name="Subtítulo 2">
            <a:extLst>
              <a:ext uri="{FF2B5EF4-FFF2-40B4-BE49-F238E27FC236}">
                <a16:creationId xmlns:a16="http://schemas.microsoft.com/office/drawing/2014/main" id="{B38FC938-5797-49C4-9880-45CBCE7682E1}"/>
              </a:ext>
            </a:extLst>
          </p:cNvPr>
          <p:cNvSpPr txBox="1">
            <a:spLocks/>
          </p:cNvSpPr>
          <p:nvPr/>
        </p:nvSpPr>
        <p:spPr>
          <a:xfrm>
            <a:off x="699539" y="2676641"/>
            <a:ext cx="4891791" cy="4269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dirty="0"/>
              <a:t>Hombre religioso, casado, médico, viceministro de salud desde 2018. </a:t>
            </a:r>
          </a:p>
          <a:p>
            <a:pPr algn="just"/>
            <a:r>
              <a:rPr lang="es-SV" sz="1800" dirty="0"/>
              <a:t>También es pediatra del Hospital Benjamín Bloom, tiene hijos. Padece diabetes, y muchas veces anda descompensado. Reside en San Salvador y es activo en su red social “X”, por medio del perfil de MINSAL. </a:t>
            </a:r>
          </a:p>
          <a:p>
            <a:pPr algn="just"/>
            <a:r>
              <a:rPr lang="es-SV" sz="1800" dirty="0"/>
              <a:t>Dentro de sus prioridades en el trabajo se encuentra la digitalización del sistema de salud y la humanización de los servicios. </a:t>
            </a:r>
          </a:p>
          <a:p>
            <a:pPr algn="just"/>
            <a:r>
              <a:rPr lang="es-SV" sz="1800" dirty="0"/>
              <a:t>Es una persona accesible, amable, sencillo y abierto al diálogo. </a:t>
            </a:r>
            <a:endParaRPr lang="es-SV" dirty="0"/>
          </a:p>
          <a:p>
            <a:pPr algn="l"/>
            <a:endParaRPr lang="es-SV" dirty="0"/>
          </a:p>
        </p:txBody>
      </p:sp>
      <p:sp>
        <p:nvSpPr>
          <p:cNvPr id="7" name="Subtítulo 2">
            <a:extLst>
              <a:ext uri="{FF2B5EF4-FFF2-40B4-BE49-F238E27FC236}">
                <a16:creationId xmlns:a16="http://schemas.microsoft.com/office/drawing/2014/main" id="{AAEEA5E7-6448-4E0F-948B-900C9C658444}"/>
              </a:ext>
            </a:extLst>
          </p:cNvPr>
          <p:cNvSpPr txBox="1">
            <a:spLocks/>
          </p:cNvSpPr>
          <p:nvPr/>
        </p:nvSpPr>
        <p:spPr>
          <a:xfrm>
            <a:off x="6600672" y="6335244"/>
            <a:ext cx="4891791" cy="38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Instagram, Facebook. </a:t>
            </a:r>
          </a:p>
          <a:p>
            <a:pPr algn="l"/>
            <a:endParaRPr lang="es-SV" dirty="0"/>
          </a:p>
          <a:p>
            <a:pPr algn="l"/>
            <a:endParaRPr lang="es-SV" dirty="0"/>
          </a:p>
        </p:txBody>
      </p:sp>
      <p:pic>
        <p:nvPicPr>
          <p:cNvPr id="3" name="Imagen 2">
            <a:extLst>
              <a:ext uri="{FF2B5EF4-FFF2-40B4-BE49-F238E27FC236}">
                <a16:creationId xmlns:a16="http://schemas.microsoft.com/office/drawing/2014/main" id="{A1E2C107-9F85-4A08-B63C-CFFCA26F60B5}"/>
              </a:ext>
            </a:extLst>
          </p:cNvPr>
          <p:cNvPicPr>
            <a:picLocks noChangeAspect="1"/>
          </p:cNvPicPr>
          <p:nvPr/>
        </p:nvPicPr>
        <p:blipFill>
          <a:blip r:embed="rId2"/>
          <a:stretch>
            <a:fillRect/>
          </a:stretch>
        </p:blipFill>
        <p:spPr>
          <a:xfrm>
            <a:off x="6600672" y="252932"/>
            <a:ext cx="4520376" cy="5843413"/>
          </a:xfrm>
          <a:prstGeom prst="rect">
            <a:avLst/>
          </a:prstGeom>
        </p:spPr>
      </p:pic>
    </p:spTree>
    <p:extLst>
      <p:ext uri="{BB962C8B-B14F-4D97-AF65-F5344CB8AC3E}">
        <p14:creationId xmlns:p14="http://schemas.microsoft.com/office/powerpoint/2010/main" val="401366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38" y="195041"/>
            <a:ext cx="9144000" cy="691447"/>
          </a:xfrm>
        </p:spPr>
        <p:txBody>
          <a:bodyPr>
            <a:normAutofit fontScale="90000"/>
          </a:bodyPr>
          <a:lstStyle/>
          <a:p>
            <a:pPr algn="l"/>
            <a:r>
              <a:rPr lang="es-MX" dirty="0"/>
              <a:t>Público E </a:t>
            </a:r>
            <a:endParaRPr lang="es-SV" dirty="0"/>
          </a:p>
        </p:txBody>
      </p:sp>
      <p:sp>
        <p:nvSpPr>
          <p:cNvPr id="4" name="Subtítulo 2">
            <a:extLst>
              <a:ext uri="{FF2B5EF4-FFF2-40B4-BE49-F238E27FC236}">
                <a16:creationId xmlns:a16="http://schemas.microsoft.com/office/drawing/2014/main" id="{CA5A137D-756C-4931-BD5B-9E30F4F2E49E}"/>
              </a:ext>
            </a:extLst>
          </p:cNvPr>
          <p:cNvSpPr txBox="1">
            <a:spLocks/>
          </p:cNvSpPr>
          <p:nvPr/>
        </p:nvSpPr>
        <p:spPr>
          <a:xfrm>
            <a:off x="699538" y="763510"/>
            <a:ext cx="2538334" cy="584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b="1" dirty="0"/>
              <a:t>Sector OBF</a:t>
            </a:r>
          </a:p>
        </p:txBody>
      </p:sp>
      <p:sp>
        <p:nvSpPr>
          <p:cNvPr id="5" name="Subtítulo 2">
            <a:extLst>
              <a:ext uri="{FF2B5EF4-FFF2-40B4-BE49-F238E27FC236}">
                <a16:creationId xmlns:a16="http://schemas.microsoft.com/office/drawing/2014/main" id="{903254AC-62D2-44D5-AB6D-9FF5AC06CD6C}"/>
              </a:ext>
            </a:extLst>
          </p:cNvPr>
          <p:cNvSpPr txBox="1">
            <a:spLocks/>
          </p:cNvSpPr>
          <p:nvPr/>
        </p:nvSpPr>
        <p:spPr>
          <a:xfrm>
            <a:off x="699538" y="1114790"/>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Pastor Elías Hernández</a:t>
            </a:r>
          </a:p>
          <a:p>
            <a:pPr algn="l"/>
            <a:r>
              <a:rPr lang="es-SV" dirty="0"/>
              <a:t>Edad: 60 años </a:t>
            </a:r>
          </a:p>
          <a:p>
            <a:pPr algn="l"/>
            <a:endParaRPr lang="es-SV" dirty="0"/>
          </a:p>
          <a:p>
            <a:pPr algn="l"/>
            <a:endParaRPr lang="es-SV" dirty="0"/>
          </a:p>
        </p:txBody>
      </p:sp>
      <p:sp>
        <p:nvSpPr>
          <p:cNvPr id="6" name="Subtítulo 2">
            <a:extLst>
              <a:ext uri="{FF2B5EF4-FFF2-40B4-BE49-F238E27FC236}">
                <a16:creationId xmlns:a16="http://schemas.microsoft.com/office/drawing/2014/main" id="{B38FC938-5797-49C4-9880-45CBCE7682E1}"/>
              </a:ext>
            </a:extLst>
          </p:cNvPr>
          <p:cNvSpPr txBox="1">
            <a:spLocks/>
          </p:cNvSpPr>
          <p:nvPr/>
        </p:nvSpPr>
        <p:spPr>
          <a:xfrm>
            <a:off x="709528" y="1991707"/>
            <a:ext cx="4562010" cy="426987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dirty="0"/>
              <a:t>Pastor con más de 30 años de dedicación al servicio comunitario, centrado en la salud pública y la prevención del VIH. Como representante de organizaciones basadas en la fe, Elías promueve la educación y la sensibilización sobre el VIH en su comunidad, integrando mensajes de aceptación y apoyo en sus enseñanzas.</a:t>
            </a:r>
          </a:p>
          <a:p>
            <a:pPr algn="just"/>
            <a:r>
              <a:rPr lang="es-MX" sz="1800" dirty="0"/>
              <a:t>Comprometido con </a:t>
            </a:r>
            <a:r>
              <a:rPr lang="es-MX" sz="1800" dirty="0" err="1"/>
              <a:t>desestigmatizar</a:t>
            </a:r>
            <a:r>
              <a:rPr lang="es-MX" sz="1800" dirty="0"/>
              <a:t> el virus, organiza talleres y actividades que fomentan la empatía y el entendimiento, brindando recursos esenciales para quienes viven con VIH.</a:t>
            </a:r>
          </a:p>
          <a:p>
            <a:pPr algn="just"/>
            <a:r>
              <a:rPr lang="es-MX" sz="1800" dirty="0"/>
              <a:t>Elías busca recursos educativos, materiales de sensibilización y herramientas que le ayuden a implementar programas de prevención en su iglesia. </a:t>
            </a:r>
          </a:p>
          <a:p>
            <a:pPr algn="just"/>
            <a:r>
              <a:rPr lang="es-MX" sz="1800" dirty="0"/>
              <a:t>Activo en plataformas como Facebook y Twitter, donde comparte mensajes de esperanza, recursos educativos y testimonios de apoyo.</a:t>
            </a:r>
            <a:endParaRPr lang="es-SV" sz="1800" dirty="0"/>
          </a:p>
        </p:txBody>
      </p:sp>
      <p:sp>
        <p:nvSpPr>
          <p:cNvPr id="7" name="Subtítulo 2">
            <a:extLst>
              <a:ext uri="{FF2B5EF4-FFF2-40B4-BE49-F238E27FC236}">
                <a16:creationId xmlns:a16="http://schemas.microsoft.com/office/drawing/2014/main" id="{AAEEA5E7-6448-4E0F-948B-900C9C658444}"/>
              </a:ext>
            </a:extLst>
          </p:cNvPr>
          <p:cNvSpPr txBox="1">
            <a:spLocks/>
          </p:cNvSpPr>
          <p:nvPr/>
        </p:nvSpPr>
        <p:spPr>
          <a:xfrm>
            <a:off x="6096000" y="6008534"/>
            <a:ext cx="4891791" cy="38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Facebook. </a:t>
            </a:r>
          </a:p>
          <a:p>
            <a:pPr algn="l"/>
            <a:endParaRPr lang="es-SV" dirty="0"/>
          </a:p>
          <a:p>
            <a:pPr algn="l"/>
            <a:endParaRPr lang="es-SV" dirty="0"/>
          </a:p>
        </p:txBody>
      </p:sp>
      <p:pic>
        <p:nvPicPr>
          <p:cNvPr id="8" name="Imagen 7">
            <a:extLst>
              <a:ext uri="{FF2B5EF4-FFF2-40B4-BE49-F238E27FC236}">
                <a16:creationId xmlns:a16="http://schemas.microsoft.com/office/drawing/2014/main" id="{D23FB627-38DD-4D91-9DBD-287F2B90823F}"/>
              </a:ext>
            </a:extLst>
          </p:cNvPr>
          <p:cNvPicPr>
            <a:picLocks noChangeAspect="1"/>
          </p:cNvPicPr>
          <p:nvPr/>
        </p:nvPicPr>
        <p:blipFill>
          <a:blip r:embed="rId2"/>
          <a:stretch>
            <a:fillRect/>
          </a:stretch>
        </p:blipFill>
        <p:spPr>
          <a:xfrm>
            <a:off x="6096000" y="405710"/>
            <a:ext cx="5396460" cy="5471411"/>
          </a:xfrm>
          <a:prstGeom prst="rect">
            <a:avLst/>
          </a:prstGeom>
        </p:spPr>
      </p:pic>
    </p:spTree>
    <p:extLst>
      <p:ext uri="{BB962C8B-B14F-4D97-AF65-F5344CB8AC3E}">
        <p14:creationId xmlns:p14="http://schemas.microsoft.com/office/powerpoint/2010/main" val="347751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Público G </a:t>
            </a:r>
            <a:endParaRPr lang="es-SV" dirty="0"/>
          </a:p>
        </p:txBody>
      </p:sp>
      <p:sp>
        <p:nvSpPr>
          <p:cNvPr id="4" name="Subtítulo 2">
            <a:extLst>
              <a:ext uri="{FF2B5EF4-FFF2-40B4-BE49-F238E27FC236}">
                <a16:creationId xmlns:a16="http://schemas.microsoft.com/office/drawing/2014/main" id="{CA5A137D-756C-4931-BD5B-9E30F4F2E49E}"/>
              </a:ext>
            </a:extLst>
          </p:cNvPr>
          <p:cNvSpPr txBox="1">
            <a:spLocks/>
          </p:cNvSpPr>
          <p:nvPr/>
        </p:nvSpPr>
        <p:spPr>
          <a:xfrm>
            <a:off x="804470" y="989416"/>
            <a:ext cx="2538334" cy="584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b="1" dirty="0"/>
              <a:t>Sector Privado</a:t>
            </a:r>
          </a:p>
        </p:txBody>
      </p:sp>
      <p:sp>
        <p:nvSpPr>
          <p:cNvPr id="5" name="Subtítulo 2">
            <a:extLst>
              <a:ext uri="{FF2B5EF4-FFF2-40B4-BE49-F238E27FC236}">
                <a16:creationId xmlns:a16="http://schemas.microsoft.com/office/drawing/2014/main" id="{903254AC-62D2-44D5-AB6D-9FF5AC06CD6C}"/>
              </a:ext>
            </a:extLst>
          </p:cNvPr>
          <p:cNvSpPr txBox="1">
            <a:spLocks/>
          </p:cNvSpPr>
          <p:nvPr/>
        </p:nvSpPr>
        <p:spPr>
          <a:xfrm>
            <a:off x="699539" y="1398392"/>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Licda. Ruth Mendoza</a:t>
            </a:r>
          </a:p>
          <a:p>
            <a:pPr algn="l"/>
            <a:r>
              <a:rPr lang="es-SV" dirty="0"/>
              <a:t>Edad: 48años </a:t>
            </a:r>
          </a:p>
          <a:p>
            <a:pPr algn="l"/>
            <a:endParaRPr lang="es-SV" dirty="0"/>
          </a:p>
          <a:p>
            <a:pPr algn="l"/>
            <a:endParaRPr lang="es-SV" dirty="0"/>
          </a:p>
        </p:txBody>
      </p:sp>
      <p:sp>
        <p:nvSpPr>
          <p:cNvPr id="6" name="Subtítulo 2">
            <a:extLst>
              <a:ext uri="{FF2B5EF4-FFF2-40B4-BE49-F238E27FC236}">
                <a16:creationId xmlns:a16="http://schemas.microsoft.com/office/drawing/2014/main" id="{B38FC938-5797-49C4-9880-45CBCE7682E1}"/>
              </a:ext>
            </a:extLst>
          </p:cNvPr>
          <p:cNvSpPr txBox="1">
            <a:spLocks/>
          </p:cNvSpPr>
          <p:nvPr/>
        </p:nvSpPr>
        <p:spPr>
          <a:xfrm>
            <a:off x="699539" y="2676641"/>
            <a:ext cx="4891791" cy="4269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dirty="0"/>
              <a:t>Hombre religioso, casado, médico, viceministro de salud desde 2018. </a:t>
            </a:r>
          </a:p>
          <a:p>
            <a:pPr algn="just"/>
            <a:r>
              <a:rPr lang="es-SV" sz="1800" dirty="0">
                <a:highlight>
                  <a:srgbClr val="FFFF00"/>
                </a:highlight>
              </a:rPr>
              <a:t>También es pediatra del Hospital Benjamín Bloom, tiene hijos. Padece diabetes, y muchas veces anda descompensado. Reside en San Salvador y es activo en su red social “X”, por medio del perfil de MINSAL. </a:t>
            </a:r>
          </a:p>
          <a:p>
            <a:pPr algn="just"/>
            <a:r>
              <a:rPr lang="es-SV" sz="1800" dirty="0">
                <a:highlight>
                  <a:srgbClr val="FFFF00"/>
                </a:highlight>
              </a:rPr>
              <a:t>Dentro de sus prioridades en el trabajo se encuentra la digitalización del sistema de salud y la humanización de los servicios. </a:t>
            </a:r>
          </a:p>
          <a:p>
            <a:pPr algn="just"/>
            <a:r>
              <a:rPr lang="es-SV" sz="1800" dirty="0">
                <a:highlight>
                  <a:srgbClr val="FFFF00"/>
                </a:highlight>
              </a:rPr>
              <a:t>Es una persona accesible, amable, sencillo y abierto al diálogo. </a:t>
            </a:r>
            <a:endParaRPr lang="es-SV" dirty="0">
              <a:highlight>
                <a:srgbClr val="FFFF00"/>
              </a:highlight>
            </a:endParaRPr>
          </a:p>
          <a:p>
            <a:pPr algn="l"/>
            <a:endParaRPr lang="es-SV" dirty="0"/>
          </a:p>
        </p:txBody>
      </p:sp>
      <p:sp>
        <p:nvSpPr>
          <p:cNvPr id="7" name="Subtítulo 2">
            <a:extLst>
              <a:ext uri="{FF2B5EF4-FFF2-40B4-BE49-F238E27FC236}">
                <a16:creationId xmlns:a16="http://schemas.microsoft.com/office/drawing/2014/main" id="{AAEEA5E7-6448-4E0F-948B-900C9C658444}"/>
              </a:ext>
            </a:extLst>
          </p:cNvPr>
          <p:cNvSpPr txBox="1">
            <a:spLocks/>
          </p:cNvSpPr>
          <p:nvPr/>
        </p:nvSpPr>
        <p:spPr>
          <a:xfrm>
            <a:off x="6600672" y="6335244"/>
            <a:ext cx="4891791" cy="38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Instagram, Facebook. </a:t>
            </a:r>
          </a:p>
          <a:p>
            <a:pPr algn="l"/>
            <a:endParaRPr lang="es-SV" dirty="0"/>
          </a:p>
          <a:p>
            <a:pPr algn="l"/>
            <a:endParaRPr lang="es-SV" dirty="0"/>
          </a:p>
        </p:txBody>
      </p:sp>
    </p:spTree>
    <p:extLst>
      <p:ext uri="{BB962C8B-B14F-4D97-AF65-F5344CB8AC3E}">
        <p14:creationId xmlns:p14="http://schemas.microsoft.com/office/powerpoint/2010/main" val="3984896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Público H</a:t>
            </a:r>
            <a:endParaRPr lang="es-SV" dirty="0"/>
          </a:p>
        </p:txBody>
      </p:sp>
      <p:sp>
        <p:nvSpPr>
          <p:cNvPr id="4" name="Subtítulo 2">
            <a:extLst>
              <a:ext uri="{FF2B5EF4-FFF2-40B4-BE49-F238E27FC236}">
                <a16:creationId xmlns:a16="http://schemas.microsoft.com/office/drawing/2014/main" id="{CA5A137D-756C-4931-BD5B-9E30F4F2E49E}"/>
              </a:ext>
            </a:extLst>
          </p:cNvPr>
          <p:cNvSpPr txBox="1">
            <a:spLocks/>
          </p:cNvSpPr>
          <p:nvPr/>
        </p:nvSpPr>
        <p:spPr>
          <a:xfrm>
            <a:off x="699539" y="989416"/>
            <a:ext cx="4172264" cy="58461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b="1" dirty="0"/>
              <a:t>Personas afectadas por VIH y TB</a:t>
            </a:r>
          </a:p>
        </p:txBody>
      </p:sp>
      <p:sp>
        <p:nvSpPr>
          <p:cNvPr id="5" name="Subtítulo 2">
            <a:extLst>
              <a:ext uri="{FF2B5EF4-FFF2-40B4-BE49-F238E27FC236}">
                <a16:creationId xmlns:a16="http://schemas.microsoft.com/office/drawing/2014/main" id="{903254AC-62D2-44D5-AB6D-9FF5AC06CD6C}"/>
              </a:ext>
            </a:extLst>
          </p:cNvPr>
          <p:cNvSpPr txBox="1">
            <a:spLocks/>
          </p:cNvSpPr>
          <p:nvPr/>
        </p:nvSpPr>
        <p:spPr>
          <a:xfrm>
            <a:off x="699539" y="1398392"/>
            <a:ext cx="4891791" cy="10449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SV" dirty="0"/>
              <a:t>Dr. Alvarenga</a:t>
            </a:r>
          </a:p>
          <a:p>
            <a:pPr algn="l"/>
            <a:r>
              <a:rPr lang="es-SV" dirty="0"/>
              <a:t>Edad: 55 años </a:t>
            </a:r>
          </a:p>
          <a:p>
            <a:pPr algn="l"/>
            <a:endParaRPr lang="es-SV" dirty="0"/>
          </a:p>
          <a:p>
            <a:pPr algn="l"/>
            <a:endParaRPr lang="es-SV" dirty="0"/>
          </a:p>
        </p:txBody>
      </p:sp>
      <p:sp>
        <p:nvSpPr>
          <p:cNvPr id="6" name="Subtítulo 2">
            <a:extLst>
              <a:ext uri="{FF2B5EF4-FFF2-40B4-BE49-F238E27FC236}">
                <a16:creationId xmlns:a16="http://schemas.microsoft.com/office/drawing/2014/main" id="{B38FC938-5797-49C4-9880-45CBCE7682E1}"/>
              </a:ext>
            </a:extLst>
          </p:cNvPr>
          <p:cNvSpPr txBox="1">
            <a:spLocks/>
          </p:cNvSpPr>
          <p:nvPr/>
        </p:nvSpPr>
        <p:spPr>
          <a:xfrm>
            <a:off x="699539" y="2676641"/>
            <a:ext cx="4891791" cy="4269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dirty="0">
                <a:highlight>
                  <a:srgbClr val="FFFF00"/>
                </a:highlight>
              </a:rPr>
              <a:t>Hombre religioso, casado, médico, viceministro de salud desde 2018. </a:t>
            </a:r>
          </a:p>
          <a:p>
            <a:pPr algn="just"/>
            <a:r>
              <a:rPr lang="es-SV" sz="1800" dirty="0">
                <a:highlight>
                  <a:srgbClr val="FFFF00"/>
                </a:highlight>
              </a:rPr>
              <a:t>También es pediatra del Hospital Benjamín Bloom, tiene hijos. Padece diabetes, y muchas veces anda descompensado. Reside en San Salvador y es activo en su red social “X”, por medio del perfil de MINSAL. </a:t>
            </a:r>
          </a:p>
          <a:p>
            <a:pPr algn="just"/>
            <a:r>
              <a:rPr lang="es-SV" sz="1800" dirty="0">
                <a:highlight>
                  <a:srgbClr val="FFFF00"/>
                </a:highlight>
              </a:rPr>
              <a:t>Dentro de sus prioridades en el trabajo se encuentra la digitalización del sistema de salud y la humanización de los servicios. </a:t>
            </a:r>
          </a:p>
          <a:p>
            <a:pPr algn="just"/>
            <a:r>
              <a:rPr lang="es-SV" sz="1800" dirty="0">
                <a:highlight>
                  <a:srgbClr val="FFFF00"/>
                </a:highlight>
              </a:rPr>
              <a:t>Es una persona accesible, amable, sencillo y abierto al diálogo. </a:t>
            </a:r>
            <a:endParaRPr lang="es-SV" dirty="0">
              <a:highlight>
                <a:srgbClr val="FFFF00"/>
              </a:highlight>
            </a:endParaRPr>
          </a:p>
          <a:p>
            <a:pPr algn="l"/>
            <a:endParaRPr lang="es-SV" dirty="0"/>
          </a:p>
        </p:txBody>
      </p:sp>
      <p:sp>
        <p:nvSpPr>
          <p:cNvPr id="7" name="Subtítulo 2">
            <a:extLst>
              <a:ext uri="{FF2B5EF4-FFF2-40B4-BE49-F238E27FC236}">
                <a16:creationId xmlns:a16="http://schemas.microsoft.com/office/drawing/2014/main" id="{AAEEA5E7-6448-4E0F-948B-900C9C658444}"/>
              </a:ext>
            </a:extLst>
          </p:cNvPr>
          <p:cNvSpPr txBox="1">
            <a:spLocks/>
          </p:cNvSpPr>
          <p:nvPr/>
        </p:nvSpPr>
        <p:spPr>
          <a:xfrm>
            <a:off x="6600672" y="6335244"/>
            <a:ext cx="4891791" cy="3872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SV" sz="1800" b="1" dirty="0"/>
              <a:t>Redes sociales: “X”, Instagram, Facebook. </a:t>
            </a:r>
          </a:p>
          <a:p>
            <a:pPr algn="l"/>
            <a:endParaRPr lang="es-SV" dirty="0"/>
          </a:p>
          <a:p>
            <a:pPr algn="l"/>
            <a:endParaRPr lang="es-SV" dirty="0"/>
          </a:p>
        </p:txBody>
      </p:sp>
    </p:spTree>
    <p:extLst>
      <p:ext uri="{BB962C8B-B14F-4D97-AF65-F5344CB8AC3E}">
        <p14:creationId xmlns:p14="http://schemas.microsoft.com/office/powerpoint/2010/main" val="320074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Tabla de coincidencia</a:t>
            </a:r>
            <a:endParaRPr lang="es-SV" dirty="0"/>
          </a:p>
        </p:txBody>
      </p:sp>
      <p:graphicFrame>
        <p:nvGraphicFramePr>
          <p:cNvPr id="4" name="Tabla 3">
            <a:extLst>
              <a:ext uri="{FF2B5EF4-FFF2-40B4-BE49-F238E27FC236}">
                <a16:creationId xmlns:a16="http://schemas.microsoft.com/office/drawing/2014/main" id="{E8009420-C8B0-4455-BC61-146FE0B0DCAC}"/>
              </a:ext>
            </a:extLst>
          </p:cNvPr>
          <p:cNvGraphicFramePr>
            <a:graphicFrameLocks noGrp="1"/>
          </p:cNvGraphicFramePr>
          <p:nvPr>
            <p:extLst>
              <p:ext uri="{D42A27DB-BD31-4B8C-83A1-F6EECF244321}">
                <p14:modId xmlns:p14="http://schemas.microsoft.com/office/powerpoint/2010/main" val="3713373519"/>
              </p:ext>
            </p:extLst>
          </p:nvPr>
        </p:nvGraphicFramePr>
        <p:xfrm>
          <a:off x="1071796" y="1843927"/>
          <a:ext cx="10048408" cy="3876040"/>
        </p:xfrm>
        <a:graphic>
          <a:graphicData uri="http://schemas.openxmlformats.org/drawingml/2006/table">
            <a:tbl>
              <a:tblPr firstRow="1" bandRow="1">
                <a:tableStyleId>{5C22544A-7EE6-4342-B048-85BDC9FD1C3A}</a:tableStyleId>
              </a:tblPr>
              <a:tblGrid>
                <a:gridCol w="2007720">
                  <a:extLst>
                    <a:ext uri="{9D8B030D-6E8A-4147-A177-3AD203B41FA5}">
                      <a16:colId xmlns:a16="http://schemas.microsoft.com/office/drawing/2014/main" val="1446035984"/>
                    </a:ext>
                  </a:extLst>
                </a:gridCol>
                <a:gridCol w="765780">
                  <a:extLst>
                    <a:ext uri="{9D8B030D-6E8A-4147-A177-3AD203B41FA5}">
                      <a16:colId xmlns:a16="http://schemas.microsoft.com/office/drawing/2014/main" val="3579613396"/>
                    </a:ext>
                  </a:extLst>
                </a:gridCol>
                <a:gridCol w="1399020">
                  <a:extLst>
                    <a:ext uri="{9D8B030D-6E8A-4147-A177-3AD203B41FA5}">
                      <a16:colId xmlns:a16="http://schemas.microsoft.com/office/drawing/2014/main" val="733054997"/>
                    </a:ext>
                  </a:extLst>
                </a:gridCol>
                <a:gridCol w="1251756">
                  <a:extLst>
                    <a:ext uri="{9D8B030D-6E8A-4147-A177-3AD203B41FA5}">
                      <a16:colId xmlns:a16="http://schemas.microsoft.com/office/drawing/2014/main" val="1609033040"/>
                    </a:ext>
                  </a:extLst>
                </a:gridCol>
                <a:gridCol w="1561012">
                  <a:extLst>
                    <a:ext uri="{9D8B030D-6E8A-4147-A177-3AD203B41FA5}">
                      <a16:colId xmlns:a16="http://schemas.microsoft.com/office/drawing/2014/main" val="589944001"/>
                    </a:ext>
                  </a:extLst>
                </a:gridCol>
                <a:gridCol w="1399021">
                  <a:extLst>
                    <a:ext uri="{9D8B030D-6E8A-4147-A177-3AD203B41FA5}">
                      <a16:colId xmlns:a16="http://schemas.microsoft.com/office/drawing/2014/main" val="2105221030"/>
                    </a:ext>
                  </a:extLst>
                </a:gridCol>
                <a:gridCol w="1664099">
                  <a:extLst>
                    <a:ext uri="{9D8B030D-6E8A-4147-A177-3AD203B41FA5}">
                      <a16:colId xmlns:a16="http://schemas.microsoft.com/office/drawing/2014/main" val="3844259878"/>
                    </a:ext>
                  </a:extLst>
                </a:gridCol>
              </a:tblGrid>
              <a:tr h="370840">
                <a:tc>
                  <a:txBody>
                    <a:bodyPr/>
                    <a:lstStyle/>
                    <a:p>
                      <a:pPr algn="ctr"/>
                      <a:r>
                        <a:rPr lang="es-SV" dirty="0"/>
                        <a:t>Público</a:t>
                      </a:r>
                    </a:p>
                  </a:txBody>
                  <a:tcPr/>
                </a:tc>
                <a:tc>
                  <a:txBody>
                    <a:bodyPr/>
                    <a:lstStyle/>
                    <a:p>
                      <a:pPr algn="ctr"/>
                      <a:r>
                        <a:rPr lang="es-SV" dirty="0"/>
                        <a:t>X</a:t>
                      </a:r>
                    </a:p>
                  </a:txBody>
                  <a:tcPr/>
                </a:tc>
                <a:tc>
                  <a:txBody>
                    <a:bodyPr/>
                    <a:lstStyle/>
                    <a:p>
                      <a:pPr algn="ctr"/>
                      <a:r>
                        <a:rPr lang="es-SV" dirty="0"/>
                        <a:t>Facebook</a:t>
                      </a:r>
                    </a:p>
                  </a:txBody>
                  <a:tcPr/>
                </a:tc>
                <a:tc>
                  <a:txBody>
                    <a:bodyPr/>
                    <a:lstStyle/>
                    <a:p>
                      <a:pPr algn="ctr"/>
                      <a:r>
                        <a:rPr lang="es-SV" dirty="0" err="1"/>
                        <a:t>Tiktok</a:t>
                      </a:r>
                      <a:endParaRPr lang="es-SV" dirty="0"/>
                    </a:p>
                  </a:txBody>
                  <a:tcPr/>
                </a:tc>
                <a:tc>
                  <a:txBody>
                    <a:bodyPr/>
                    <a:lstStyle/>
                    <a:p>
                      <a:pPr algn="ctr"/>
                      <a:r>
                        <a:rPr lang="es-SV" dirty="0"/>
                        <a:t>Instagram </a:t>
                      </a:r>
                    </a:p>
                  </a:txBody>
                  <a:tcPr/>
                </a:tc>
                <a:tc>
                  <a:txBody>
                    <a:bodyPr/>
                    <a:lstStyle/>
                    <a:p>
                      <a:pPr algn="ctr"/>
                      <a:r>
                        <a:rPr lang="es-SV" dirty="0" err="1"/>
                        <a:t>Linkedin</a:t>
                      </a:r>
                      <a:endParaRPr lang="es-SV" dirty="0"/>
                    </a:p>
                  </a:txBody>
                  <a:tcPr/>
                </a:tc>
                <a:tc>
                  <a:txBody>
                    <a:bodyPr/>
                    <a:lstStyle/>
                    <a:p>
                      <a:pPr algn="ctr"/>
                      <a:r>
                        <a:rPr lang="es-SV" dirty="0"/>
                        <a:t>Web</a:t>
                      </a:r>
                    </a:p>
                  </a:txBody>
                  <a:tcPr/>
                </a:tc>
                <a:extLst>
                  <a:ext uri="{0D108BD9-81ED-4DB2-BD59-A6C34878D82A}">
                    <a16:rowId xmlns:a16="http://schemas.microsoft.com/office/drawing/2014/main" val="29315326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Cooperación Internacional </a:t>
                      </a:r>
                    </a:p>
                  </a:txBody>
                  <a:tcPr/>
                </a:tc>
                <a:tc>
                  <a:txBody>
                    <a:bodyPr/>
                    <a:lstStyle/>
                    <a:p>
                      <a:pPr algn="ctr"/>
                      <a:r>
                        <a:rPr lang="es-SV" dirty="0"/>
                        <a:t>X</a:t>
                      </a:r>
                    </a:p>
                  </a:txBody>
                  <a:tcPr/>
                </a:tc>
                <a:tc>
                  <a:txBody>
                    <a:bodyPr/>
                    <a:lstStyle/>
                    <a:p>
                      <a:pPr algn="ctr"/>
                      <a:r>
                        <a:rPr lang="es-SV" dirty="0"/>
                        <a:t>X</a:t>
                      </a:r>
                    </a:p>
                  </a:txBody>
                  <a:tcPr/>
                </a:tc>
                <a:tc>
                  <a:txBody>
                    <a:bodyPr/>
                    <a:lstStyle/>
                    <a:p>
                      <a:pPr algn="ctr"/>
                      <a:endParaRPr lang="es-SV"/>
                    </a:p>
                  </a:txBody>
                  <a:tcPr/>
                </a:tc>
                <a:tc>
                  <a:txBody>
                    <a:bodyPr/>
                    <a:lstStyle/>
                    <a:p>
                      <a:pPr algn="ctr"/>
                      <a:r>
                        <a:rPr lang="es-SV" dirty="0"/>
                        <a:t>X</a:t>
                      </a:r>
                    </a:p>
                  </a:txBody>
                  <a:tcPr/>
                </a:tc>
                <a:tc>
                  <a:txBody>
                    <a:bodyPr/>
                    <a:lstStyle/>
                    <a:p>
                      <a:pPr algn="ctr"/>
                      <a:r>
                        <a:rPr lang="es-SV" dirty="0"/>
                        <a:t>X</a:t>
                      </a:r>
                    </a:p>
                  </a:txBody>
                  <a:tcPr/>
                </a:tc>
                <a:tc>
                  <a:txBody>
                    <a:bodyPr/>
                    <a:lstStyle/>
                    <a:p>
                      <a:pPr algn="ctr"/>
                      <a:endParaRPr lang="es-SV"/>
                    </a:p>
                  </a:txBody>
                  <a:tcPr/>
                </a:tc>
                <a:extLst>
                  <a:ext uri="{0D108BD9-81ED-4DB2-BD59-A6C34878D82A}">
                    <a16:rowId xmlns:a16="http://schemas.microsoft.com/office/drawing/2014/main" val="213239257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Sector Académico</a:t>
                      </a:r>
                    </a:p>
                  </a:txBody>
                  <a:tcPr/>
                </a:tc>
                <a:tc>
                  <a:txBody>
                    <a:bodyPr/>
                    <a:lstStyle/>
                    <a:p>
                      <a:pPr algn="ctr"/>
                      <a:r>
                        <a:rPr lang="es-SV" dirty="0"/>
                        <a:t>X</a:t>
                      </a:r>
                    </a:p>
                  </a:txBody>
                  <a:tcPr/>
                </a:tc>
                <a:tc>
                  <a:txBody>
                    <a:bodyPr/>
                    <a:lstStyle/>
                    <a:p>
                      <a:pPr algn="ctr"/>
                      <a:r>
                        <a:rPr lang="es-SV" dirty="0"/>
                        <a:t>X</a:t>
                      </a:r>
                    </a:p>
                  </a:txBody>
                  <a:tcPr/>
                </a:tc>
                <a:tc>
                  <a:txBody>
                    <a:bodyPr/>
                    <a:lstStyle/>
                    <a:p>
                      <a:pPr algn="ctr"/>
                      <a:r>
                        <a:rPr lang="es-SV" dirty="0"/>
                        <a:t>X</a:t>
                      </a:r>
                    </a:p>
                  </a:txBody>
                  <a:tcPr/>
                </a:tc>
                <a:tc>
                  <a:txBody>
                    <a:bodyPr/>
                    <a:lstStyle/>
                    <a:p>
                      <a:pPr algn="ctr"/>
                      <a:r>
                        <a:rPr lang="es-SV" dirty="0"/>
                        <a:t>X</a:t>
                      </a:r>
                    </a:p>
                  </a:txBody>
                  <a:tcPr/>
                </a:tc>
                <a:tc>
                  <a:txBody>
                    <a:bodyPr/>
                    <a:lstStyle/>
                    <a:p>
                      <a:pPr algn="ctr"/>
                      <a:endParaRPr lang="es-SV"/>
                    </a:p>
                  </a:txBody>
                  <a:tcPr/>
                </a:tc>
                <a:tc>
                  <a:txBody>
                    <a:bodyPr/>
                    <a:lstStyle/>
                    <a:p>
                      <a:pPr algn="ctr"/>
                      <a:endParaRPr lang="es-SV" dirty="0"/>
                    </a:p>
                  </a:txBody>
                  <a:tcPr/>
                </a:tc>
                <a:extLst>
                  <a:ext uri="{0D108BD9-81ED-4DB2-BD59-A6C34878D82A}">
                    <a16:rowId xmlns:a16="http://schemas.microsoft.com/office/drawing/2014/main" val="1686540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Población Clave</a:t>
                      </a:r>
                    </a:p>
                  </a:txBody>
                  <a:tcPr/>
                </a:tc>
                <a:tc>
                  <a:txBody>
                    <a:bodyPr/>
                    <a:lstStyle/>
                    <a:p>
                      <a:pPr algn="ctr"/>
                      <a:r>
                        <a:rPr lang="es-SV" dirty="0"/>
                        <a:t>X</a:t>
                      </a:r>
                    </a:p>
                  </a:txBody>
                  <a:tcPr/>
                </a:tc>
                <a:tc>
                  <a:txBody>
                    <a:bodyPr/>
                    <a:lstStyle/>
                    <a:p>
                      <a:pPr algn="ctr"/>
                      <a:r>
                        <a:rPr lang="es-SV" dirty="0"/>
                        <a:t>X</a:t>
                      </a:r>
                    </a:p>
                  </a:txBody>
                  <a:tcPr/>
                </a:tc>
                <a:tc>
                  <a:txBody>
                    <a:bodyPr/>
                    <a:lstStyle/>
                    <a:p>
                      <a:pPr algn="ctr"/>
                      <a:r>
                        <a:rPr lang="es-SV" dirty="0"/>
                        <a:t>X</a:t>
                      </a:r>
                    </a:p>
                  </a:txBody>
                  <a:tcPr/>
                </a:tc>
                <a:tc>
                  <a:txBody>
                    <a:bodyPr/>
                    <a:lstStyle/>
                    <a:p>
                      <a:pPr algn="ctr"/>
                      <a:r>
                        <a:rPr lang="es-SV" dirty="0"/>
                        <a:t>X</a:t>
                      </a:r>
                    </a:p>
                  </a:txBody>
                  <a:tcPr/>
                </a:tc>
                <a:tc>
                  <a:txBody>
                    <a:bodyPr/>
                    <a:lstStyle/>
                    <a:p>
                      <a:pPr algn="ctr"/>
                      <a:endParaRPr lang="es-SV" dirty="0"/>
                    </a:p>
                  </a:txBody>
                  <a:tcPr/>
                </a:tc>
                <a:tc>
                  <a:txBody>
                    <a:bodyPr/>
                    <a:lstStyle/>
                    <a:p>
                      <a:pPr algn="ctr"/>
                      <a:endParaRPr lang="es-SV"/>
                    </a:p>
                  </a:txBody>
                  <a:tcPr/>
                </a:tc>
                <a:extLst>
                  <a:ext uri="{0D108BD9-81ED-4DB2-BD59-A6C34878D82A}">
                    <a16:rowId xmlns:a16="http://schemas.microsoft.com/office/drawing/2014/main" val="6025522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Ministerio de salud</a:t>
                      </a:r>
                    </a:p>
                  </a:txBody>
                  <a:tcPr/>
                </a:tc>
                <a:tc>
                  <a:txBody>
                    <a:bodyPr/>
                    <a:lstStyle/>
                    <a:p>
                      <a:pPr algn="ctr"/>
                      <a:r>
                        <a:rPr lang="es-SV" dirty="0"/>
                        <a:t>X</a:t>
                      </a:r>
                    </a:p>
                  </a:txBody>
                  <a:tcPr/>
                </a:tc>
                <a:tc>
                  <a:txBody>
                    <a:bodyPr/>
                    <a:lstStyle/>
                    <a:p>
                      <a:pPr algn="ctr"/>
                      <a:r>
                        <a:rPr lang="es-SV" dirty="0"/>
                        <a:t>X</a:t>
                      </a:r>
                    </a:p>
                  </a:txBody>
                  <a:tcPr/>
                </a:tc>
                <a:tc>
                  <a:txBody>
                    <a:bodyPr/>
                    <a:lstStyle/>
                    <a:p>
                      <a:pPr algn="ctr"/>
                      <a:endParaRPr lang="es-SV"/>
                    </a:p>
                  </a:txBody>
                  <a:tcPr/>
                </a:tc>
                <a:tc>
                  <a:txBody>
                    <a:bodyPr/>
                    <a:lstStyle/>
                    <a:p>
                      <a:pPr algn="ctr"/>
                      <a:r>
                        <a:rPr lang="es-SV" dirty="0"/>
                        <a:t>X</a:t>
                      </a:r>
                    </a:p>
                  </a:txBody>
                  <a:tcPr/>
                </a:tc>
                <a:tc>
                  <a:txBody>
                    <a:bodyPr/>
                    <a:lstStyle/>
                    <a:p>
                      <a:pPr algn="ctr"/>
                      <a:endParaRPr lang="es-SV" dirty="0"/>
                    </a:p>
                  </a:txBody>
                  <a:tcPr/>
                </a:tc>
                <a:tc>
                  <a:txBody>
                    <a:bodyPr/>
                    <a:lstStyle/>
                    <a:p>
                      <a:pPr algn="ctr"/>
                      <a:endParaRPr lang="es-SV"/>
                    </a:p>
                  </a:txBody>
                  <a:tcPr/>
                </a:tc>
                <a:extLst>
                  <a:ext uri="{0D108BD9-81ED-4DB2-BD59-A6C34878D82A}">
                    <a16:rowId xmlns:a16="http://schemas.microsoft.com/office/drawing/2014/main" val="38662835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Sector OBF</a:t>
                      </a:r>
                    </a:p>
                  </a:txBody>
                  <a:tcPr/>
                </a:tc>
                <a:tc>
                  <a:txBody>
                    <a:bodyPr/>
                    <a:lstStyle/>
                    <a:p>
                      <a:pPr algn="ctr"/>
                      <a:r>
                        <a:rPr lang="es-SV" dirty="0"/>
                        <a:t>X</a:t>
                      </a:r>
                    </a:p>
                  </a:txBody>
                  <a:tcPr/>
                </a:tc>
                <a:tc>
                  <a:txBody>
                    <a:bodyPr/>
                    <a:lstStyle/>
                    <a:p>
                      <a:pPr algn="ctr"/>
                      <a:r>
                        <a:rPr lang="es-SV" dirty="0"/>
                        <a:t>X</a:t>
                      </a:r>
                    </a:p>
                  </a:txBody>
                  <a:tcPr/>
                </a:tc>
                <a:tc>
                  <a:txBody>
                    <a:bodyPr/>
                    <a:lstStyle/>
                    <a:p>
                      <a:pPr algn="ctr"/>
                      <a:endParaRPr lang="es-SV"/>
                    </a:p>
                  </a:txBody>
                  <a:tcPr/>
                </a:tc>
                <a:tc>
                  <a:txBody>
                    <a:bodyPr/>
                    <a:lstStyle/>
                    <a:p>
                      <a:pPr algn="ctr"/>
                      <a:endParaRPr lang="es-SV"/>
                    </a:p>
                  </a:txBody>
                  <a:tcPr/>
                </a:tc>
                <a:tc>
                  <a:txBody>
                    <a:bodyPr/>
                    <a:lstStyle/>
                    <a:p>
                      <a:pPr algn="ctr"/>
                      <a:endParaRPr lang="es-SV"/>
                    </a:p>
                  </a:txBody>
                  <a:tcPr/>
                </a:tc>
                <a:tc>
                  <a:txBody>
                    <a:bodyPr/>
                    <a:lstStyle/>
                    <a:p>
                      <a:pPr algn="ctr"/>
                      <a:endParaRPr lang="es-SV" dirty="0"/>
                    </a:p>
                  </a:txBody>
                  <a:tcPr/>
                </a:tc>
                <a:extLst>
                  <a:ext uri="{0D108BD9-81ED-4DB2-BD59-A6C34878D82A}">
                    <a16:rowId xmlns:a16="http://schemas.microsoft.com/office/drawing/2014/main" val="25244589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Sector Privado</a:t>
                      </a:r>
                    </a:p>
                  </a:txBody>
                  <a:tcPr/>
                </a:tc>
                <a:tc>
                  <a:txBody>
                    <a:bodyPr/>
                    <a:lstStyle/>
                    <a:p>
                      <a:pPr algn="ctr"/>
                      <a:endParaRPr lang="es-SV"/>
                    </a:p>
                  </a:txBody>
                  <a:tcPr/>
                </a:tc>
                <a:tc>
                  <a:txBody>
                    <a:bodyPr/>
                    <a:lstStyle/>
                    <a:p>
                      <a:pPr algn="ctr"/>
                      <a:endParaRPr lang="es-SV"/>
                    </a:p>
                  </a:txBody>
                  <a:tcPr/>
                </a:tc>
                <a:tc>
                  <a:txBody>
                    <a:bodyPr/>
                    <a:lstStyle/>
                    <a:p>
                      <a:pPr algn="ctr"/>
                      <a:endParaRPr lang="es-SV"/>
                    </a:p>
                  </a:txBody>
                  <a:tcPr/>
                </a:tc>
                <a:tc>
                  <a:txBody>
                    <a:bodyPr/>
                    <a:lstStyle/>
                    <a:p>
                      <a:pPr algn="ctr"/>
                      <a:endParaRPr lang="es-SV" dirty="0"/>
                    </a:p>
                  </a:txBody>
                  <a:tcPr/>
                </a:tc>
                <a:tc>
                  <a:txBody>
                    <a:bodyPr/>
                    <a:lstStyle/>
                    <a:p>
                      <a:pPr algn="ctr"/>
                      <a:endParaRPr lang="es-SV"/>
                    </a:p>
                  </a:txBody>
                  <a:tcPr/>
                </a:tc>
                <a:tc>
                  <a:txBody>
                    <a:bodyPr/>
                    <a:lstStyle/>
                    <a:p>
                      <a:pPr algn="ctr"/>
                      <a:endParaRPr lang="es-SV" dirty="0"/>
                    </a:p>
                  </a:txBody>
                  <a:tcPr/>
                </a:tc>
                <a:extLst>
                  <a:ext uri="{0D108BD9-81ED-4DB2-BD59-A6C34878D82A}">
                    <a16:rowId xmlns:a16="http://schemas.microsoft.com/office/drawing/2014/main" val="1402157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Personas afectadas por VIH y TB</a:t>
                      </a:r>
                    </a:p>
                  </a:txBody>
                  <a:tcPr/>
                </a:tc>
                <a:tc>
                  <a:txBody>
                    <a:bodyPr/>
                    <a:lstStyle/>
                    <a:p>
                      <a:pPr algn="ctr"/>
                      <a:endParaRPr lang="es-SV"/>
                    </a:p>
                  </a:txBody>
                  <a:tcPr/>
                </a:tc>
                <a:tc>
                  <a:txBody>
                    <a:bodyPr/>
                    <a:lstStyle/>
                    <a:p>
                      <a:pPr algn="ctr"/>
                      <a:endParaRPr lang="es-SV" dirty="0"/>
                    </a:p>
                  </a:txBody>
                  <a:tcPr/>
                </a:tc>
                <a:tc>
                  <a:txBody>
                    <a:bodyPr/>
                    <a:lstStyle/>
                    <a:p>
                      <a:pPr algn="ctr"/>
                      <a:endParaRPr lang="es-SV"/>
                    </a:p>
                  </a:txBody>
                  <a:tcPr/>
                </a:tc>
                <a:tc>
                  <a:txBody>
                    <a:bodyPr/>
                    <a:lstStyle/>
                    <a:p>
                      <a:pPr algn="ctr"/>
                      <a:endParaRPr lang="es-SV" dirty="0"/>
                    </a:p>
                  </a:txBody>
                  <a:tcPr/>
                </a:tc>
                <a:tc>
                  <a:txBody>
                    <a:bodyPr/>
                    <a:lstStyle/>
                    <a:p>
                      <a:pPr algn="ctr"/>
                      <a:endParaRPr lang="es-SV" dirty="0"/>
                    </a:p>
                  </a:txBody>
                  <a:tcPr/>
                </a:tc>
                <a:tc>
                  <a:txBody>
                    <a:bodyPr/>
                    <a:lstStyle/>
                    <a:p>
                      <a:pPr algn="ctr"/>
                      <a:endParaRPr lang="es-SV" dirty="0"/>
                    </a:p>
                  </a:txBody>
                  <a:tcPr/>
                </a:tc>
                <a:extLst>
                  <a:ext uri="{0D108BD9-81ED-4DB2-BD59-A6C34878D82A}">
                    <a16:rowId xmlns:a16="http://schemas.microsoft.com/office/drawing/2014/main" val="969959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b="1" dirty="0"/>
                        <a:t>TOTAL </a:t>
                      </a:r>
                    </a:p>
                  </a:txBody>
                  <a:tcPr/>
                </a:tc>
                <a:tc>
                  <a:txBody>
                    <a:bodyPr/>
                    <a:lstStyle/>
                    <a:p>
                      <a:pPr algn="ctr"/>
                      <a:endParaRPr lang="es-SV"/>
                    </a:p>
                  </a:txBody>
                  <a:tcPr/>
                </a:tc>
                <a:tc>
                  <a:txBody>
                    <a:bodyPr/>
                    <a:lstStyle/>
                    <a:p>
                      <a:pPr algn="ctr"/>
                      <a:endParaRPr lang="es-SV" dirty="0"/>
                    </a:p>
                  </a:txBody>
                  <a:tcPr/>
                </a:tc>
                <a:tc>
                  <a:txBody>
                    <a:bodyPr/>
                    <a:lstStyle/>
                    <a:p>
                      <a:pPr algn="ctr"/>
                      <a:endParaRPr lang="es-SV"/>
                    </a:p>
                  </a:txBody>
                  <a:tcPr/>
                </a:tc>
                <a:tc>
                  <a:txBody>
                    <a:bodyPr/>
                    <a:lstStyle/>
                    <a:p>
                      <a:pPr algn="ctr"/>
                      <a:endParaRPr lang="es-SV" dirty="0"/>
                    </a:p>
                  </a:txBody>
                  <a:tcPr/>
                </a:tc>
                <a:tc>
                  <a:txBody>
                    <a:bodyPr/>
                    <a:lstStyle/>
                    <a:p>
                      <a:pPr algn="ctr"/>
                      <a:endParaRPr lang="es-SV" dirty="0"/>
                    </a:p>
                  </a:txBody>
                  <a:tcPr/>
                </a:tc>
                <a:tc>
                  <a:txBody>
                    <a:bodyPr/>
                    <a:lstStyle/>
                    <a:p>
                      <a:pPr algn="ctr"/>
                      <a:endParaRPr lang="es-SV" dirty="0"/>
                    </a:p>
                  </a:txBody>
                  <a:tcPr/>
                </a:tc>
                <a:extLst>
                  <a:ext uri="{0D108BD9-81ED-4DB2-BD59-A6C34878D82A}">
                    <a16:rowId xmlns:a16="http://schemas.microsoft.com/office/drawing/2014/main" val="4038345882"/>
                  </a:ext>
                </a:extLst>
              </a:tr>
            </a:tbl>
          </a:graphicData>
        </a:graphic>
      </p:graphicFrame>
    </p:spTree>
    <p:extLst>
      <p:ext uri="{BB962C8B-B14F-4D97-AF65-F5344CB8AC3E}">
        <p14:creationId xmlns:p14="http://schemas.microsoft.com/office/powerpoint/2010/main" val="1702145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RRSS</a:t>
            </a:r>
            <a:endParaRPr lang="es-SV" dirty="0"/>
          </a:p>
        </p:txBody>
      </p:sp>
      <p:sp>
        <p:nvSpPr>
          <p:cNvPr id="3" name="Rectángulo 2">
            <a:extLst>
              <a:ext uri="{FF2B5EF4-FFF2-40B4-BE49-F238E27FC236}">
                <a16:creationId xmlns:a16="http://schemas.microsoft.com/office/drawing/2014/main" id="{6BC233DF-C94A-4F3B-B890-7409B7EF69C3}"/>
              </a:ext>
            </a:extLst>
          </p:cNvPr>
          <p:cNvSpPr/>
          <p:nvPr/>
        </p:nvSpPr>
        <p:spPr>
          <a:xfrm>
            <a:off x="2824066" y="1643742"/>
            <a:ext cx="8018106" cy="1477328"/>
          </a:xfrm>
          <a:prstGeom prst="rect">
            <a:avLst/>
          </a:prstGeom>
        </p:spPr>
        <p:txBody>
          <a:bodyPr wrap="square">
            <a:spAutoFit/>
          </a:bodyPr>
          <a:lstStyle/>
          <a:p>
            <a:pPr algn="just"/>
            <a:r>
              <a:rPr lang="es-MX" b="1" dirty="0"/>
              <a:t>Facebook</a:t>
            </a:r>
            <a:r>
              <a:rPr lang="es-MX" dirty="0"/>
              <a:t> es una red social que impactará a todos los públicos del MCP-ES. Se recomienda el uso de fotografías con distintivo de la organización. Este medio digital también debe ser asegurado con publicidad en línea para obtener el alcance debido. Se recomienda 1 post diario, con información variada y que impacte a cada uno de lo públicos. </a:t>
            </a:r>
            <a:endParaRPr lang="es-SV" dirty="0"/>
          </a:p>
        </p:txBody>
      </p:sp>
      <p:pic>
        <p:nvPicPr>
          <p:cNvPr id="4" name="Imagen 3">
            <a:extLst>
              <a:ext uri="{FF2B5EF4-FFF2-40B4-BE49-F238E27FC236}">
                <a16:creationId xmlns:a16="http://schemas.microsoft.com/office/drawing/2014/main" id="{88044D43-6185-4196-ACC0-A07C1A8DF3AA}"/>
              </a:ext>
            </a:extLst>
          </p:cNvPr>
          <p:cNvPicPr>
            <a:picLocks noChangeAspect="1"/>
          </p:cNvPicPr>
          <p:nvPr/>
        </p:nvPicPr>
        <p:blipFill>
          <a:blip r:embed="rId3"/>
          <a:stretch>
            <a:fillRect/>
          </a:stretch>
        </p:blipFill>
        <p:spPr>
          <a:xfrm>
            <a:off x="1104122" y="1643742"/>
            <a:ext cx="1424473" cy="1424473"/>
          </a:xfrm>
          <a:prstGeom prst="rect">
            <a:avLst/>
          </a:prstGeom>
        </p:spPr>
      </p:pic>
      <p:sp>
        <p:nvSpPr>
          <p:cNvPr id="5" name="Rectángulo 4">
            <a:extLst>
              <a:ext uri="{FF2B5EF4-FFF2-40B4-BE49-F238E27FC236}">
                <a16:creationId xmlns:a16="http://schemas.microsoft.com/office/drawing/2014/main" id="{88E45BFC-6800-4356-ABB5-FCF961583067}"/>
              </a:ext>
            </a:extLst>
          </p:cNvPr>
          <p:cNvSpPr/>
          <p:nvPr/>
        </p:nvSpPr>
        <p:spPr>
          <a:xfrm>
            <a:off x="2824066" y="3736931"/>
            <a:ext cx="8745893" cy="2031325"/>
          </a:xfrm>
          <a:prstGeom prst="rect">
            <a:avLst/>
          </a:prstGeom>
        </p:spPr>
        <p:txBody>
          <a:bodyPr wrap="square">
            <a:spAutoFit/>
          </a:bodyPr>
          <a:lstStyle/>
          <a:p>
            <a:r>
              <a:rPr lang="es-MX" b="1" dirty="0"/>
              <a:t>Instagram</a:t>
            </a:r>
            <a:r>
              <a:rPr lang="es-MX" dirty="0"/>
              <a:t> es un medio digital que se propone impactará al público </a:t>
            </a:r>
            <a:r>
              <a:rPr lang="es-MX" dirty="0">
                <a:highlight>
                  <a:srgbClr val="FFFF00"/>
                </a:highlight>
              </a:rPr>
              <a:t>A y B. </a:t>
            </a:r>
            <a:r>
              <a:rPr lang="es-MX" dirty="0"/>
              <a:t>En este medio se recomienda el uso de las historias y </a:t>
            </a:r>
            <a:r>
              <a:rPr lang="es-MX" dirty="0" err="1"/>
              <a:t>reels</a:t>
            </a:r>
            <a:r>
              <a:rPr lang="es-MX" dirty="0"/>
              <a:t>, también las imágenes tipo fotografía sin línea gráfica y podría utilizarse un distintivo, como marca de agua. </a:t>
            </a:r>
          </a:p>
          <a:p>
            <a:endParaRPr lang="es-MX" dirty="0"/>
          </a:p>
          <a:p>
            <a:r>
              <a:rPr lang="es-MX" dirty="0"/>
              <a:t>También se puede definir una sola gráfica para crear armonía en los temas que la organización establece. Se recomienda generar destacados con información del MCP-ES, por medio e historias. </a:t>
            </a:r>
            <a:endParaRPr lang="es-SV" dirty="0"/>
          </a:p>
        </p:txBody>
      </p:sp>
      <p:pic>
        <p:nvPicPr>
          <p:cNvPr id="6" name="Imagen 5">
            <a:extLst>
              <a:ext uri="{FF2B5EF4-FFF2-40B4-BE49-F238E27FC236}">
                <a16:creationId xmlns:a16="http://schemas.microsoft.com/office/drawing/2014/main" id="{4312E924-FBCA-454F-A488-0FB575FED030}"/>
              </a:ext>
            </a:extLst>
          </p:cNvPr>
          <p:cNvPicPr>
            <a:picLocks noChangeAspect="1"/>
          </p:cNvPicPr>
          <p:nvPr/>
        </p:nvPicPr>
        <p:blipFill>
          <a:blip r:embed="rId4"/>
          <a:stretch>
            <a:fillRect/>
          </a:stretch>
        </p:blipFill>
        <p:spPr>
          <a:xfrm>
            <a:off x="951722" y="3865411"/>
            <a:ext cx="1576873" cy="1576873"/>
          </a:xfrm>
          <a:prstGeom prst="rect">
            <a:avLst/>
          </a:prstGeom>
        </p:spPr>
      </p:pic>
    </p:spTree>
    <p:extLst>
      <p:ext uri="{BB962C8B-B14F-4D97-AF65-F5344CB8AC3E}">
        <p14:creationId xmlns:p14="http://schemas.microsoft.com/office/powerpoint/2010/main" val="83502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759502" y="873828"/>
            <a:ext cx="9144000" cy="691447"/>
          </a:xfrm>
        </p:spPr>
        <p:txBody>
          <a:bodyPr/>
          <a:lstStyle/>
          <a:p>
            <a:pPr algn="l"/>
            <a:r>
              <a:rPr lang="es-MX" dirty="0" err="1"/>
              <a:t>Keyword</a:t>
            </a:r>
            <a:r>
              <a:rPr lang="es-MX" dirty="0"/>
              <a:t>: </a:t>
            </a:r>
            <a:r>
              <a:rPr lang="es-MX" b="1" dirty="0"/>
              <a:t>MCP</a:t>
            </a:r>
            <a:endParaRPr lang="es-SV" dirty="0"/>
          </a:p>
        </p:txBody>
      </p:sp>
      <p:pic>
        <p:nvPicPr>
          <p:cNvPr id="4" name="Imagen 3">
            <a:extLst>
              <a:ext uri="{FF2B5EF4-FFF2-40B4-BE49-F238E27FC236}">
                <a16:creationId xmlns:a16="http://schemas.microsoft.com/office/drawing/2014/main" id="{357B45F3-C2ED-4E1F-BE8D-8D52A93E40EC}"/>
              </a:ext>
            </a:extLst>
          </p:cNvPr>
          <p:cNvPicPr>
            <a:picLocks noChangeAspect="1"/>
          </p:cNvPicPr>
          <p:nvPr/>
        </p:nvPicPr>
        <p:blipFill>
          <a:blip r:embed="rId2"/>
          <a:stretch>
            <a:fillRect/>
          </a:stretch>
        </p:blipFill>
        <p:spPr>
          <a:xfrm>
            <a:off x="1089173" y="1651468"/>
            <a:ext cx="6000326" cy="4160130"/>
          </a:xfrm>
          <a:prstGeom prst="rect">
            <a:avLst/>
          </a:prstGeom>
        </p:spPr>
      </p:pic>
    </p:spTree>
    <p:extLst>
      <p:ext uri="{BB962C8B-B14F-4D97-AF65-F5344CB8AC3E}">
        <p14:creationId xmlns:p14="http://schemas.microsoft.com/office/powerpoint/2010/main" val="335655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RRSS</a:t>
            </a:r>
            <a:endParaRPr lang="es-SV" dirty="0"/>
          </a:p>
        </p:txBody>
      </p:sp>
      <p:sp>
        <p:nvSpPr>
          <p:cNvPr id="3" name="Rectángulo 2">
            <a:extLst>
              <a:ext uri="{FF2B5EF4-FFF2-40B4-BE49-F238E27FC236}">
                <a16:creationId xmlns:a16="http://schemas.microsoft.com/office/drawing/2014/main" id="{6BC233DF-C94A-4F3B-B890-7409B7EF69C3}"/>
              </a:ext>
            </a:extLst>
          </p:cNvPr>
          <p:cNvSpPr/>
          <p:nvPr/>
        </p:nvSpPr>
        <p:spPr>
          <a:xfrm>
            <a:off x="2824066" y="1801143"/>
            <a:ext cx="8018106" cy="2031325"/>
          </a:xfrm>
          <a:prstGeom prst="rect">
            <a:avLst/>
          </a:prstGeom>
        </p:spPr>
        <p:txBody>
          <a:bodyPr wrap="square">
            <a:spAutoFit/>
          </a:bodyPr>
          <a:lstStyle/>
          <a:p>
            <a:pPr algn="just"/>
            <a:r>
              <a:rPr lang="es-MX" b="1" dirty="0"/>
              <a:t>X</a:t>
            </a:r>
            <a:r>
              <a:rPr lang="es-MX" dirty="0"/>
              <a:t> se recomienda como un medio digital oficial en el cual se sugiere hacer incidencia en los diversos temas de la organización, también utilizar hashtags en tendencia o propios para estar dentro del buscador y que de esta manera nos sigamos posicionando. En este medio digital, se pueden tocar temas políticos y un poco más duros. </a:t>
            </a:r>
          </a:p>
          <a:p>
            <a:pPr algn="just"/>
            <a:endParaRPr lang="es-MX" dirty="0"/>
          </a:p>
          <a:p>
            <a:pPr algn="just"/>
            <a:r>
              <a:rPr lang="es-MX" dirty="0"/>
              <a:t>Hashtags sugeridos: #VIH #MCPES #VIHSV #FONDOMUNDIAL</a:t>
            </a:r>
            <a:endParaRPr lang="es-SV" dirty="0"/>
          </a:p>
        </p:txBody>
      </p:sp>
      <p:sp>
        <p:nvSpPr>
          <p:cNvPr id="5" name="Rectángulo 4">
            <a:extLst>
              <a:ext uri="{FF2B5EF4-FFF2-40B4-BE49-F238E27FC236}">
                <a16:creationId xmlns:a16="http://schemas.microsoft.com/office/drawing/2014/main" id="{88E45BFC-6800-4356-ABB5-FCF961583067}"/>
              </a:ext>
            </a:extLst>
          </p:cNvPr>
          <p:cNvSpPr/>
          <p:nvPr/>
        </p:nvSpPr>
        <p:spPr>
          <a:xfrm>
            <a:off x="2824066" y="4455134"/>
            <a:ext cx="8745893" cy="1200329"/>
          </a:xfrm>
          <a:prstGeom prst="rect">
            <a:avLst/>
          </a:prstGeom>
        </p:spPr>
        <p:txBody>
          <a:bodyPr wrap="square">
            <a:spAutoFit/>
          </a:bodyPr>
          <a:lstStyle/>
          <a:p>
            <a:r>
              <a:rPr lang="es-MX" b="1" dirty="0"/>
              <a:t>LinkedIn</a:t>
            </a:r>
            <a:r>
              <a:rPr lang="es-MX" dirty="0"/>
              <a:t> es un medio digital que se propone para impactar al público A. La comunicación en esta red social debe enfocada  todo lo relacionado a la cooperación internacional, fondos, aprobaciones etc. También se recomienda seguir a funcionarios que posean </a:t>
            </a:r>
            <a:r>
              <a:rPr lang="es-MX" dirty="0" err="1"/>
              <a:t>Linkedin</a:t>
            </a:r>
            <a:r>
              <a:rPr lang="es-MX" dirty="0"/>
              <a:t>, el Fondo Mundial, entre otros. </a:t>
            </a:r>
            <a:endParaRPr lang="es-SV" dirty="0"/>
          </a:p>
        </p:txBody>
      </p:sp>
      <p:pic>
        <p:nvPicPr>
          <p:cNvPr id="7" name="Imagen 6">
            <a:extLst>
              <a:ext uri="{FF2B5EF4-FFF2-40B4-BE49-F238E27FC236}">
                <a16:creationId xmlns:a16="http://schemas.microsoft.com/office/drawing/2014/main" id="{8D22249C-2EDE-45AC-8BED-BD2952EE5E8A}"/>
              </a:ext>
            </a:extLst>
          </p:cNvPr>
          <p:cNvPicPr>
            <a:picLocks noChangeAspect="1"/>
          </p:cNvPicPr>
          <p:nvPr/>
        </p:nvPicPr>
        <p:blipFill>
          <a:blip r:embed="rId3"/>
          <a:stretch>
            <a:fillRect/>
          </a:stretch>
        </p:blipFill>
        <p:spPr>
          <a:xfrm>
            <a:off x="951722" y="1743269"/>
            <a:ext cx="1576873" cy="1576873"/>
          </a:xfrm>
          <a:prstGeom prst="rect">
            <a:avLst/>
          </a:prstGeom>
        </p:spPr>
      </p:pic>
      <p:pic>
        <p:nvPicPr>
          <p:cNvPr id="8" name="Imagen 7">
            <a:extLst>
              <a:ext uri="{FF2B5EF4-FFF2-40B4-BE49-F238E27FC236}">
                <a16:creationId xmlns:a16="http://schemas.microsoft.com/office/drawing/2014/main" id="{B462E0E7-1D2A-4C4C-AE06-F60B495C4FA0}"/>
              </a:ext>
            </a:extLst>
          </p:cNvPr>
          <p:cNvPicPr>
            <a:picLocks noChangeAspect="1"/>
          </p:cNvPicPr>
          <p:nvPr/>
        </p:nvPicPr>
        <p:blipFill>
          <a:blip r:embed="rId4"/>
          <a:stretch>
            <a:fillRect/>
          </a:stretch>
        </p:blipFill>
        <p:spPr>
          <a:xfrm>
            <a:off x="800763" y="4191383"/>
            <a:ext cx="1727832" cy="1727832"/>
          </a:xfrm>
          <a:prstGeom prst="rect">
            <a:avLst/>
          </a:prstGeom>
        </p:spPr>
      </p:pic>
    </p:spTree>
    <p:extLst>
      <p:ext uri="{BB962C8B-B14F-4D97-AF65-F5344CB8AC3E}">
        <p14:creationId xmlns:p14="http://schemas.microsoft.com/office/powerpoint/2010/main" val="2021417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0" y="349491"/>
            <a:ext cx="9144000" cy="691447"/>
          </a:xfrm>
        </p:spPr>
        <p:txBody>
          <a:bodyPr>
            <a:noAutofit/>
          </a:bodyPr>
          <a:lstStyle/>
          <a:p>
            <a:pPr algn="l"/>
            <a:r>
              <a:rPr lang="es-MX" sz="4400" dirty="0"/>
              <a:t>Temáticas de interés</a:t>
            </a:r>
            <a:endParaRPr lang="es-SV" sz="4400" dirty="0"/>
          </a:p>
        </p:txBody>
      </p:sp>
      <p:graphicFrame>
        <p:nvGraphicFramePr>
          <p:cNvPr id="4" name="Tabla 3">
            <a:extLst>
              <a:ext uri="{FF2B5EF4-FFF2-40B4-BE49-F238E27FC236}">
                <a16:creationId xmlns:a16="http://schemas.microsoft.com/office/drawing/2014/main" id="{08BE8D18-0553-4D6E-8C85-AC4F63FDFF2F}"/>
              </a:ext>
            </a:extLst>
          </p:cNvPr>
          <p:cNvGraphicFramePr>
            <a:graphicFrameLocks noGrp="1"/>
          </p:cNvGraphicFramePr>
          <p:nvPr>
            <p:extLst>
              <p:ext uri="{D42A27DB-BD31-4B8C-83A1-F6EECF244321}">
                <p14:modId xmlns:p14="http://schemas.microsoft.com/office/powerpoint/2010/main" val="2516046433"/>
              </p:ext>
            </p:extLst>
          </p:nvPr>
        </p:nvGraphicFramePr>
        <p:xfrm>
          <a:off x="405364" y="1227902"/>
          <a:ext cx="11381272" cy="5394001"/>
        </p:xfrm>
        <a:graphic>
          <a:graphicData uri="http://schemas.openxmlformats.org/drawingml/2006/table">
            <a:tbl>
              <a:tblPr firstRow="1" bandRow="1">
                <a:tableStyleId>{5C22544A-7EE6-4342-B048-85BDC9FD1C3A}</a:tableStyleId>
              </a:tblPr>
              <a:tblGrid>
                <a:gridCol w="1625896">
                  <a:extLst>
                    <a:ext uri="{9D8B030D-6E8A-4147-A177-3AD203B41FA5}">
                      <a16:colId xmlns:a16="http://schemas.microsoft.com/office/drawing/2014/main" val="4220014274"/>
                    </a:ext>
                  </a:extLst>
                </a:gridCol>
                <a:gridCol w="1625896">
                  <a:extLst>
                    <a:ext uri="{9D8B030D-6E8A-4147-A177-3AD203B41FA5}">
                      <a16:colId xmlns:a16="http://schemas.microsoft.com/office/drawing/2014/main" val="2117203063"/>
                    </a:ext>
                  </a:extLst>
                </a:gridCol>
                <a:gridCol w="1625896">
                  <a:extLst>
                    <a:ext uri="{9D8B030D-6E8A-4147-A177-3AD203B41FA5}">
                      <a16:colId xmlns:a16="http://schemas.microsoft.com/office/drawing/2014/main" val="840854429"/>
                    </a:ext>
                  </a:extLst>
                </a:gridCol>
                <a:gridCol w="2017158">
                  <a:extLst>
                    <a:ext uri="{9D8B030D-6E8A-4147-A177-3AD203B41FA5}">
                      <a16:colId xmlns:a16="http://schemas.microsoft.com/office/drawing/2014/main" val="1686165550"/>
                    </a:ext>
                  </a:extLst>
                </a:gridCol>
                <a:gridCol w="1319134">
                  <a:extLst>
                    <a:ext uri="{9D8B030D-6E8A-4147-A177-3AD203B41FA5}">
                      <a16:colId xmlns:a16="http://schemas.microsoft.com/office/drawing/2014/main" val="3375800023"/>
                    </a:ext>
                  </a:extLst>
                </a:gridCol>
                <a:gridCol w="1541396">
                  <a:extLst>
                    <a:ext uri="{9D8B030D-6E8A-4147-A177-3AD203B41FA5}">
                      <a16:colId xmlns:a16="http://schemas.microsoft.com/office/drawing/2014/main" val="362921479"/>
                    </a:ext>
                  </a:extLst>
                </a:gridCol>
                <a:gridCol w="1625896">
                  <a:extLst>
                    <a:ext uri="{9D8B030D-6E8A-4147-A177-3AD203B41FA5}">
                      <a16:colId xmlns:a16="http://schemas.microsoft.com/office/drawing/2014/main" val="1402442626"/>
                    </a:ext>
                  </a:extLst>
                </a:gridCol>
              </a:tblGrid>
              <a:tr h="608641">
                <a:tc>
                  <a:txBody>
                    <a:bodyPr/>
                    <a:lstStyle/>
                    <a:p>
                      <a:pPr algn="ctr"/>
                      <a:r>
                        <a:rPr lang="es-SV" dirty="0"/>
                        <a:t>Cooperación International -A </a:t>
                      </a:r>
                    </a:p>
                  </a:txBody>
                  <a:tcPr anchor="ctr"/>
                </a:tc>
                <a:tc>
                  <a:txBody>
                    <a:bodyPr/>
                    <a:lstStyle/>
                    <a:p>
                      <a:pPr algn="ctr"/>
                      <a:r>
                        <a:rPr lang="es-SV" dirty="0"/>
                        <a:t>Sector Académico -B</a:t>
                      </a:r>
                    </a:p>
                  </a:txBody>
                  <a:tcPr anchor="ctr"/>
                </a:tc>
                <a:tc>
                  <a:txBody>
                    <a:bodyPr/>
                    <a:lstStyle/>
                    <a:p>
                      <a:pPr algn="ctr"/>
                      <a:r>
                        <a:rPr lang="es-SV" dirty="0"/>
                        <a:t>Población Clave -C</a:t>
                      </a:r>
                    </a:p>
                  </a:txBody>
                  <a:tcPr anchor="ctr"/>
                </a:tc>
                <a:tc>
                  <a:txBody>
                    <a:bodyPr/>
                    <a:lstStyle/>
                    <a:p>
                      <a:pPr algn="ctr"/>
                      <a:r>
                        <a:rPr lang="es-SV" dirty="0"/>
                        <a:t>Ministerio de Salud -D</a:t>
                      </a:r>
                    </a:p>
                  </a:txBody>
                  <a:tcPr anchor="ctr"/>
                </a:tc>
                <a:tc>
                  <a:txBody>
                    <a:bodyPr/>
                    <a:lstStyle/>
                    <a:p>
                      <a:pPr algn="ctr"/>
                      <a:r>
                        <a:rPr lang="es-SV" dirty="0"/>
                        <a:t>OBF-E</a:t>
                      </a:r>
                    </a:p>
                  </a:txBody>
                  <a:tcPr anchor="ctr"/>
                </a:tc>
                <a:tc>
                  <a:txBody>
                    <a:bodyPr/>
                    <a:lstStyle/>
                    <a:p>
                      <a:pPr algn="ctr"/>
                      <a:r>
                        <a:rPr lang="es-SV" dirty="0"/>
                        <a:t>Sector Privado-F</a:t>
                      </a:r>
                    </a:p>
                  </a:txBody>
                  <a:tcPr anchor="ctr"/>
                </a:tc>
                <a:tc>
                  <a:txBody>
                    <a:bodyPr/>
                    <a:lstStyle/>
                    <a:p>
                      <a:pPr algn="ctr"/>
                      <a:r>
                        <a:rPr lang="es-SV" dirty="0"/>
                        <a:t>Personas afectadas por VIH Y TB-G</a:t>
                      </a:r>
                    </a:p>
                  </a:txBody>
                  <a:tcPr anchor="ctr"/>
                </a:tc>
                <a:extLst>
                  <a:ext uri="{0D108BD9-81ED-4DB2-BD59-A6C34878D82A}">
                    <a16:rowId xmlns:a16="http://schemas.microsoft.com/office/drawing/2014/main" val="2031399978"/>
                  </a:ext>
                </a:extLst>
              </a:tr>
              <a:tr h="608641">
                <a:tc>
                  <a:txBody>
                    <a:bodyPr/>
                    <a:lstStyle/>
                    <a:p>
                      <a:r>
                        <a:rPr lang="es-SV" sz="1400" dirty="0"/>
                        <a:t>Datos de prevalencia.</a:t>
                      </a:r>
                    </a:p>
                  </a:txBody>
                  <a:tcPr/>
                </a:tc>
                <a:tc>
                  <a:txBody>
                    <a:bodyPr/>
                    <a:lstStyle/>
                    <a:p>
                      <a:r>
                        <a:rPr lang="es-SV" sz="1400" dirty="0"/>
                        <a:t>Estadísticas de la epidemia</a:t>
                      </a:r>
                    </a:p>
                  </a:txBody>
                  <a:tcPr/>
                </a:tc>
                <a:tc>
                  <a:txBody>
                    <a:bodyPr/>
                    <a:lstStyle/>
                    <a:p>
                      <a:r>
                        <a:rPr lang="es-SV" sz="1400" dirty="0"/>
                        <a:t>DDHH en población clave</a:t>
                      </a:r>
                    </a:p>
                  </a:txBody>
                  <a:tcPr/>
                </a:tc>
                <a:tc>
                  <a:txBody>
                    <a:bodyPr/>
                    <a:lstStyle/>
                    <a:p>
                      <a:pPr algn="ctr"/>
                      <a:r>
                        <a:rPr lang="es-SV" sz="1400" dirty="0"/>
                        <a:t>Estado de subvenciones</a:t>
                      </a:r>
                    </a:p>
                  </a:txBody>
                  <a:tcPr/>
                </a:tc>
                <a:tc>
                  <a:txBody>
                    <a:bodyPr/>
                    <a:lstStyle/>
                    <a:p>
                      <a:r>
                        <a:rPr lang="es-SV" sz="1200" dirty="0"/>
                        <a:t>Estigma y discriminación</a:t>
                      </a:r>
                    </a:p>
                  </a:txBody>
                  <a:tcPr/>
                </a:tc>
                <a:tc>
                  <a:txBody>
                    <a:bodyPr/>
                    <a:lstStyle/>
                    <a:p>
                      <a:r>
                        <a:rPr lang="es-SV" sz="1400" dirty="0"/>
                        <a:t>Papel del Sector Privado en el VIH. </a:t>
                      </a:r>
                    </a:p>
                  </a:txBody>
                  <a:tcPr/>
                </a:tc>
                <a:tc>
                  <a:txBody>
                    <a:bodyPr/>
                    <a:lstStyle/>
                    <a:p>
                      <a:r>
                        <a:rPr lang="es-SV" sz="1400" dirty="0"/>
                        <a:t>Estadísticas de las personas afectadas.</a:t>
                      </a:r>
                    </a:p>
                  </a:txBody>
                  <a:tcPr/>
                </a:tc>
                <a:extLst>
                  <a:ext uri="{0D108BD9-81ED-4DB2-BD59-A6C34878D82A}">
                    <a16:rowId xmlns:a16="http://schemas.microsoft.com/office/drawing/2014/main" val="3028192456"/>
                  </a:ext>
                </a:extLst>
              </a:tr>
              <a:tr h="608641">
                <a:tc>
                  <a:txBody>
                    <a:bodyPr/>
                    <a:lstStyle/>
                    <a:p>
                      <a:r>
                        <a:rPr lang="es-SV" sz="1400" dirty="0"/>
                        <a:t>Estudios de talla poblacional.</a:t>
                      </a:r>
                    </a:p>
                  </a:txBody>
                  <a:tcPr/>
                </a:tc>
                <a:tc>
                  <a:txBody>
                    <a:bodyPr/>
                    <a:lstStyle/>
                    <a:p>
                      <a:r>
                        <a:rPr lang="es-SV" sz="1400" dirty="0"/>
                        <a:t>Información académica del VIH.</a:t>
                      </a:r>
                    </a:p>
                  </a:txBody>
                  <a:tcPr/>
                </a:tc>
                <a:tc>
                  <a:txBody>
                    <a:bodyPr/>
                    <a:lstStyle/>
                    <a:p>
                      <a:r>
                        <a:rPr lang="es-SV" sz="1400" dirty="0"/>
                        <a:t>Acceso a medicamentos</a:t>
                      </a:r>
                    </a:p>
                  </a:txBody>
                  <a:tcPr/>
                </a:tc>
                <a:tc>
                  <a:txBody>
                    <a:bodyPr/>
                    <a:lstStyle/>
                    <a:p>
                      <a:pPr algn="ctr"/>
                      <a:r>
                        <a:rPr lang="es-SV" sz="1400" dirty="0"/>
                        <a:t>Calificaciones que envía el FM</a:t>
                      </a:r>
                    </a:p>
                  </a:txBody>
                  <a:tcPr/>
                </a:tc>
                <a:tc>
                  <a:txBody>
                    <a:bodyPr/>
                    <a:lstStyle/>
                    <a:p>
                      <a:r>
                        <a:rPr lang="es-SV" sz="1200" dirty="0"/>
                        <a:t>Papel de las OBF del VIH</a:t>
                      </a:r>
                    </a:p>
                  </a:txBody>
                  <a:tcPr/>
                </a:tc>
                <a:tc>
                  <a:txBody>
                    <a:bodyPr/>
                    <a:lstStyle/>
                    <a:p>
                      <a:r>
                        <a:rPr lang="es-SV" sz="1400" dirty="0"/>
                        <a:t>Informe MEGAS</a:t>
                      </a:r>
                    </a:p>
                  </a:txBody>
                  <a:tcPr/>
                </a:tc>
                <a:tc>
                  <a:txBody>
                    <a:bodyPr/>
                    <a:lstStyle/>
                    <a:p>
                      <a:r>
                        <a:rPr lang="es-SV" sz="1400" dirty="0"/>
                        <a:t>Montos de inversión de las personas afectadas.</a:t>
                      </a:r>
                    </a:p>
                  </a:txBody>
                  <a:tcPr/>
                </a:tc>
                <a:extLst>
                  <a:ext uri="{0D108BD9-81ED-4DB2-BD59-A6C34878D82A}">
                    <a16:rowId xmlns:a16="http://schemas.microsoft.com/office/drawing/2014/main" val="4047118003"/>
                  </a:ext>
                </a:extLst>
              </a:tr>
              <a:tr h="608641">
                <a:tc>
                  <a:txBody>
                    <a:bodyPr/>
                    <a:lstStyle/>
                    <a:p>
                      <a:r>
                        <a:rPr lang="es-SV" sz="1400" dirty="0"/>
                        <a:t>Impacto de la cooperación en la respuesta al VIH. </a:t>
                      </a:r>
                    </a:p>
                  </a:txBody>
                  <a:tcPr/>
                </a:tc>
                <a:tc>
                  <a:txBody>
                    <a:bodyPr/>
                    <a:lstStyle/>
                    <a:p>
                      <a:r>
                        <a:rPr lang="es-SV" sz="1400" dirty="0"/>
                        <a:t>Investigaciones en educación y VIH.</a:t>
                      </a:r>
                    </a:p>
                  </a:txBody>
                  <a:tcPr/>
                </a:tc>
                <a:tc>
                  <a:txBody>
                    <a:bodyPr/>
                    <a:lstStyle/>
                    <a:p>
                      <a:r>
                        <a:rPr lang="es-SV" sz="1400" dirty="0"/>
                        <a:t>Promoción de servicios en prevención para PC. </a:t>
                      </a:r>
                    </a:p>
                  </a:txBody>
                  <a:tcPr/>
                </a:tc>
                <a:tc>
                  <a:txBody>
                    <a:bodyPr/>
                    <a:lstStyle/>
                    <a:p>
                      <a:pPr algn="ctr"/>
                      <a:r>
                        <a:rPr lang="es-SV" sz="1400" dirty="0"/>
                        <a:t>Importancia de ejecución de fondos</a:t>
                      </a:r>
                    </a:p>
                  </a:txBody>
                  <a:tcPr/>
                </a:tc>
                <a:tc>
                  <a:txBody>
                    <a:bodyPr/>
                    <a:lstStyle/>
                    <a:p>
                      <a:r>
                        <a:rPr lang="es-SV" sz="1200" dirty="0"/>
                        <a:t>¿Qué organizaciones incluyen?</a:t>
                      </a:r>
                    </a:p>
                  </a:txBody>
                  <a:tcPr/>
                </a:tc>
                <a:tc>
                  <a:txBody>
                    <a:bodyPr/>
                    <a:lstStyle/>
                    <a:p>
                      <a:endParaRPr lang="es-SV" sz="1400" dirty="0"/>
                    </a:p>
                  </a:txBody>
                  <a:tcPr/>
                </a:tc>
                <a:tc>
                  <a:txBody>
                    <a:bodyPr/>
                    <a:lstStyle/>
                    <a:p>
                      <a:r>
                        <a:rPr lang="es-SV" sz="1400" dirty="0"/>
                        <a:t>Necesidades de las personas afectadas.</a:t>
                      </a:r>
                    </a:p>
                  </a:txBody>
                  <a:tcPr/>
                </a:tc>
                <a:extLst>
                  <a:ext uri="{0D108BD9-81ED-4DB2-BD59-A6C34878D82A}">
                    <a16:rowId xmlns:a16="http://schemas.microsoft.com/office/drawing/2014/main" val="2469641826"/>
                  </a:ext>
                </a:extLst>
              </a:tr>
              <a:tr h="608641">
                <a:tc>
                  <a:txBody>
                    <a:bodyPr/>
                    <a:lstStyle/>
                    <a:p>
                      <a:r>
                        <a:rPr lang="es-SV" sz="1200" dirty="0"/>
                        <a:t>Financiamientos </a:t>
                      </a:r>
                    </a:p>
                  </a:txBody>
                  <a:tcPr/>
                </a:tc>
                <a:tc>
                  <a:txBody>
                    <a:bodyPr/>
                    <a:lstStyle/>
                    <a:p>
                      <a:r>
                        <a:rPr lang="es-SV" sz="1400" dirty="0"/>
                        <a:t>Información relacionada al VIH y la educación. </a:t>
                      </a:r>
                    </a:p>
                  </a:txBody>
                  <a:tcPr/>
                </a:tc>
                <a:tc>
                  <a:txBody>
                    <a:bodyPr/>
                    <a:lstStyle/>
                    <a:p>
                      <a:r>
                        <a:rPr lang="es-SV" sz="1400" dirty="0"/>
                        <a:t>Valores del MCP-ES</a:t>
                      </a:r>
                    </a:p>
                  </a:txBody>
                  <a:tcPr/>
                </a:tc>
                <a:tc>
                  <a:txBody>
                    <a:bodyPr/>
                    <a:lstStyle/>
                    <a:p>
                      <a:pPr algn="ctr"/>
                      <a:r>
                        <a:rPr lang="es-SV" sz="1400" dirty="0"/>
                        <a:t>Avance en acciones como ETMI</a:t>
                      </a:r>
                    </a:p>
                  </a:txBody>
                  <a:tcPr/>
                </a:tc>
                <a:tc>
                  <a:txBody>
                    <a:bodyPr/>
                    <a:lstStyle/>
                    <a:p>
                      <a:r>
                        <a:rPr lang="es-SV" sz="1400" dirty="0"/>
                        <a:t>Estatus de las OBF. </a:t>
                      </a:r>
                    </a:p>
                  </a:txBody>
                  <a:tcPr/>
                </a:tc>
                <a:tc>
                  <a:txBody>
                    <a:bodyPr/>
                    <a:lstStyle/>
                    <a:p>
                      <a:endParaRPr lang="es-SV" sz="1400"/>
                    </a:p>
                  </a:txBody>
                  <a:tcPr/>
                </a:tc>
                <a:tc>
                  <a:txBody>
                    <a:bodyPr/>
                    <a:lstStyle/>
                    <a:p>
                      <a:r>
                        <a:rPr lang="es-SV" sz="1400" dirty="0"/>
                        <a:t>Papel de las personas afectadas en el MCP-ES.</a:t>
                      </a:r>
                    </a:p>
                  </a:txBody>
                  <a:tcPr/>
                </a:tc>
                <a:extLst>
                  <a:ext uri="{0D108BD9-81ED-4DB2-BD59-A6C34878D82A}">
                    <a16:rowId xmlns:a16="http://schemas.microsoft.com/office/drawing/2014/main" val="4224755737"/>
                  </a:ext>
                </a:extLst>
              </a:tr>
              <a:tr h="608641">
                <a:tc>
                  <a:txBody>
                    <a:bodyPr/>
                    <a:lstStyle/>
                    <a:p>
                      <a:r>
                        <a:rPr lang="es-SV" sz="1400" dirty="0"/>
                        <a:t>Datos científicos y avances en otros países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400" dirty="0"/>
                        <a:t>Investigaciones de la academia</a:t>
                      </a:r>
                    </a:p>
                    <a:p>
                      <a:endParaRPr lang="es-SV" sz="1400" dirty="0"/>
                    </a:p>
                  </a:txBody>
                  <a:tcPr/>
                </a:tc>
                <a:tc>
                  <a:txBody>
                    <a:bodyPr/>
                    <a:lstStyle/>
                    <a:p>
                      <a:r>
                        <a:rPr lang="es-SV" sz="1400" dirty="0"/>
                        <a:t>Relación MCP-ES y PC. </a:t>
                      </a:r>
                    </a:p>
                  </a:txBody>
                  <a:tcPr/>
                </a:tc>
                <a:tc>
                  <a:txBody>
                    <a:bodyPr/>
                    <a:lstStyle/>
                    <a:p>
                      <a:pPr algn="ctr"/>
                      <a:r>
                        <a:rPr lang="es-SV" sz="1400" dirty="0"/>
                        <a:t>Metas de país y mundiales</a:t>
                      </a:r>
                    </a:p>
                  </a:txBody>
                  <a:tcPr/>
                </a:tc>
                <a:tc>
                  <a:txBody>
                    <a:bodyPr/>
                    <a:lstStyle/>
                    <a:p>
                      <a:endParaRPr lang="es-SV" sz="1400" dirty="0"/>
                    </a:p>
                  </a:txBody>
                  <a:tcPr/>
                </a:tc>
                <a:tc>
                  <a:txBody>
                    <a:bodyPr/>
                    <a:lstStyle/>
                    <a:p>
                      <a:endParaRPr lang="es-SV" sz="1400" dirty="0"/>
                    </a:p>
                  </a:txBody>
                  <a:tcPr/>
                </a:tc>
                <a:tc>
                  <a:txBody>
                    <a:bodyPr/>
                    <a:lstStyle/>
                    <a:p>
                      <a:r>
                        <a:rPr lang="es-SV" sz="1400" dirty="0"/>
                        <a:t>Llamados a la acción a los gobiernos desde las personas afectadas. </a:t>
                      </a:r>
                    </a:p>
                  </a:txBody>
                  <a:tcPr/>
                </a:tc>
                <a:extLst>
                  <a:ext uri="{0D108BD9-81ED-4DB2-BD59-A6C34878D82A}">
                    <a16:rowId xmlns:a16="http://schemas.microsoft.com/office/drawing/2014/main" val="879641074"/>
                  </a:ext>
                </a:extLst>
              </a:tr>
              <a:tr h="608641">
                <a:tc>
                  <a:txBody>
                    <a:bodyPr/>
                    <a:lstStyle/>
                    <a:p>
                      <a:endParaRPr lang="es-SV" sz="1400"/>
                    </a:p>
                  </a:txBody>
                  <a:tcPr/>
                </a:tc>
                <a:tc>
                  <a:txBody>
                    <a:bodyPr/>
                    <a:lstStyle/>
                    <a:p>
                      <a:endParaRPr lang="es-SV" sz="1400"/>
                    </a:p>
                  </a:txBody>
                  <a:tcPr/>
                </a:tc>
                <a:tc>
                  <a:txBody>
                    <a:bodyPr/>
                    <a:lstStyle/>
                    <a:p>
                      <a:endParaRPr lang="es-SV" sz="1400"/>
                    </a:p>
                  </a:txBody>
                  <a:tcPr/>
                </a:tc>
                <a:tc>
                  <a:txBody>
                    <a:bodyPr/>
                    <a:lstStyle/>
                    <a:p>
                      <a:pPr algn="ctr"/>
                      <a:r>
                        <a:rPr lang="es-SV" sz="1400" dirty="0"/>
                        <a:t>Información, educación y concientización general al VIH </a:t>
                      </a:r>
                    </a:p>
                  </a:txBody>
                  <a:tcPr/>
                </a:tc>
                <a:tc>
                  <a:txBody>
                    <a:bodyPr/>
                    <a:lstStyle/>
                    <a:p>
                      <a:endParaRPr lang="es-SV" sz="1400"/>
                    </a:p>
                  </a:txBody>
                  <a:tcPr/>
                </a:tc>
                <a:tc>
                  <a:txBody>
                    <a:bodyPr/>
                    <a:lstStyle/>
                    <a:p>
                      <a:endParaRPr lang="es-SV" sz="1400" dirty="0"/>
                    </a:p>
                  </a:txBody>
                  <a:tcPr/>
                </a:tc>
                <a:tc>
                  <a:txBody>
                    <a:bodyPr/>
                    <a:lstStyle/>
                    <a:p>
                      <a:r>
                        <a:rPr lang="es-SV" sz="1400" dirty="0"/>
                        <a:t>Prevención de VIH, TB.</a:t>
                      </a:r>
                    </a:p>
                  </a:txBody>
                  <a:tcPr/>
                </a:tc>
                <a:extLst>
                  <a:ext uri="{0D108BD9-81ED-4DB2-BD59-A6C34878D82A}">
                    <a16:rowId xmlns:a16="http://schemas.microsoft.com/office/drawing/2014/main" val="897834525"/>
                  </a:ext>
                </a:extLst>
              </a:tr>
            </a:tbl>
          </a:graphicData>
        </a:graphic>
      </p:graphicFrame>
    </p:spTree>
    <p:extLst>
      <p:ext uri="{BB962C8B-B14F-4D97-AF65-F5344CB8AC3E}">
        <p14:creationId xmlns:p14="http://schemas.microsoft.com/office/powerpoint/2010/main" val="132239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291476" y="211692"/>
            <a:ext cx="9144000" cy="691447"/>
          </a:xfrm>
        </p:spPr>
        <p:txBody>
          <a:bodyPr>
            <a:normAutofit fontScale="90000"/>
          </a:bodyPr>
          <a:lstStyle/>
          <a:p>
            <a:pPr algn="l"/>
            <a:r>
              <a:rPr lang="es-MX" dirty="0"/>
              <a:t>Pastel de contenido</a:t>
            </a:r>
            <a:endParaRPr lang="es-SV" dirty="0"/>
          </a:p>
        </p:txBody>
      </p:sp>
      <p:graphicFrame>
        <p:nvGraphicFramePr>
          <p:cNvPr id="5" name="Gráfico 4">
            <a:extLst>
              <a:ext uri="{FF2B5EF4-FFF2-40B4-BE49-F238E27FC236}">
                <a16:creationId xmlns:a16="http://schemas.microsoft.com/office/drawing/2014/main" id="{C529D6B8-A12A-4211-A3A9-282A43FC874B}"/>
              </a:ext>
            </a:extLst>
          </p:cNvPr>
          <p:cNvGraphicFramePr/>
          <p:nvPr>
            <p:extLst>
              <p:ext uri="{D42A27DB-BD31-4B8C-83A1-F6EECF244321}">
                <p14:modId xmlns:p14="http://schemas.microsoft.com/office/powerpoint/2010/main" val="1756553283"/>
              </p:ext>
            </p:extLst>
          </p:nvPr>
        </p:nvGraphicFramePr>
        <p:xfrm>
          <a:off x="2032000" y="121420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a16="http://schemas.microsoft.com/office/drawing/2014/main" id="{F363A1C1-6686-401F-BF66-94613B4CF502}"/>
              </a:ext>
            </a:extLst>
          </p:cNvPr>
          <p:cNvSpPr/>
          <p:nvPr/>
        </p:nvSpPr>
        <p:spPr>
          <a:xfrm>
            <a:off x="8419475" y="2630874"/>
            <a:ext cx="3481049" cy="3539430"/>
          </a:xfrm>
          <a:prstGeom prst="rect">
            <a:avLst/>
          </a:prstGeom>
        </p:spPr>
        <p:txBody>
          <a:bodyPr wrap="square">
            <a:spAutoFit/>
          </a:bodyPr>
          <a:lstStyle/>
          <a:p>
            <a:pPr marL="285750" indent="-285750">
              <a:buFont typeface="Arial" panose="020B0604020202020204" pitchFamily="34" charset="0"/>
              <a:buChar char="•"/>
            </a:pPr>
            <a:r>
              <a:rPr lang="es-MX" sz="1400" dirty="0"/>
              <a:t>Actividades del MCP-ES (semanal)</a:t>
            </a:r>
          </a:p>
          <a:p>
            <a:pPr marL="285750" indent="-285750">
              <a:buFont typeface="Arial" panose="020B0604020202020204" pitchFamily="34" charset="0"/>
              <a:buChar char="•"/>
            </a:pPr>
            <a:r>
              <a:rPr lang="es-MX" sz="1400" dirty="0"/>
              <a:t>Historia del MCP-ES</a:t>
            </a:r>
          </a:p>
          <a:p>
            <a:pPr marL="285750" indent="-285750">
              <a:buFont typeface="Arial" panose="020B0604020202020204" pitchFamily="34" charset="0"/>
              <a:buChar char="•"/>
            </a:pPr>
            <a:r>
              <a:rPr lang="es-MX" sz="1400" dirty="0"/>
              <a:t>¿Quién es el MCP-ES?</a:t>
            </a:r>
          </a:p>
          <a:p>
            <a:pPr marL="285750" indent="-285750">
              <a:buFont typeface="Arial" panose="020B0604020202020204" pitchFamily="34" charset="0"/>
              <a:buChar char="•"/>
            </a:pPr>
            <a:r>
              <a:rPr lang="es-MX" sz="1400" dirty="0"/>
              <a:t>Fuentes de financiamiento</a:t>
            </a:r>
          </a:p>
          <a:p>
            <a:pPr marL="285750" indent="-285750">
              <a:buFont typeface="Arial" panose="020B0604020202020204" pitchFamily="34" charset="0"/>
              <a:buChar char="•"/>
            </a:pPr>
            <a:r>
              <a:rPr lang="es-MX" sz="1400" dirty="0"/>
              <a:t>Estructura</a:t>
            </a:r>
          </a:p>
          <a:p>
            <a:pPr marL="285750" indent="-285750">
              <a:buFont typeface="Arial" panose="020B0604020202020204" pitchFamily="34" charset="0"/>
              <a:buChar char="•"/>
            </a:pPr>
            <a:r>
              <a:rPr lang="es-MX" sz="1400" dirty="0"/>
              <a:t>Conozcamos a los miembros/as del</a:t>
            </a:r>
          </a:p>
          <a:p>
            <a:r>
              <a:rPr lang="es-MX" sz="1400" dirty="0"/>
              <a:t>        MCP-ES</a:t>
            </a:r>
          </a:p>
          <a:p>
            <a:pPr marL="285750" indent="-285750">
              <a:buFont typeface="Arial" panose="020B0604020202020204" pitchFamily="34" charset="0"/>
              <a:buChar char="•"/>
            </a:pPr>
            <a:r>
              <a:rPr lang="es-MX" sz="1400" dirty="0"/>
              <a:t>VIH &amp; TB</a:t>
            </a:r>
          </a:p>
          <a:p>
            <a:pPr marL="285750" indent="-285750">
              <a:buFont typeface="Arial" panose="020B0604020202020204" pitchFamily="34" charset="0"/>
              <a:buChar char="•"/>
            </a:pPr>
            <a:r>
              <a:rPr lang="es-MX" sz="1400" dirty="0"/>
              <a:t>Valores del MCP-ES</a:t>
            </a:r>
          </a:p>
          <a:p>
            <a:pPr marL="285750" indent="-285750">
              <a:buFont typeface="Arial" panose="020B0604020202020204" pitchFamily="34" charset="0"/>
              <a:buChar char="•"/>
            </a:pPr>
            <a:r>
              <a:rPr lang="es-MX" sz="1400" dirty="0"/>
              <a:t>Noticias </a:t>
            </a:r>
          </a:p>
          <a:p>
            <a:pPr marL="285750" indent="-285750">
              <a:buFont typeface="Arial" panose="020B0604020202020204" pitchFamily="34" charset="0"/>
              <a:buChar char="•"/>
            </a:pPr>
            <a:r>
              <a:rPr lang="es-MX" sz="1400" dirty="0"/>
              <a:t>Campañas temporales</a:t>
            </a:r>
          </a:p>
          <a:p>
            <a:pPr marL="285750" indent="-285750">
              <a:buFont typeface="Arial" panose="020B0604020202020204" pitchFamily="34" charset="0"/>
              <a:buChar char="•"/>
            </a:pPr>
            <a:r>
              <a:rPr lang="es-MX" sz="1400" dirty="0"/>
              <a:t>Personal MCP-ES</a:t>
            </a:r>
          </a:p>
          <a:p>
            <a:endParaRPr lang="es-SV" sz="1400" dirty="0"/>
          </a:p>
          <a:p>
            <a:r>
              <a:rPr lang="es-SV" sz="1400" dirty="0"/>
              <a:t>Todo este contenido ayuda al posicionamiento del MCP-ES y es un eje transversal a todos los miembros/as. </a:t>
            </a:r>
          </a:p>
        </p:txBody>
      </p:sp>
      <p:sp>
        <p:nvSpPr>
          <p:cNvPr id="7" name="Rectángulo 6">
            <a:extLst>
              <a:ext uri="{FF2B5EF4-FFF2-40B4-BE49-F238E27FC236}">
                <a16:creationId xmlns:a16="http://schemas.microsoft.com/office/drawing/2014/main" id="{B891F21D-F2B4-4919-B2A2-CC7BDA947D90}"/>
              </a:ext>
            </a:extLst>
          </p:cNvPr>
          <p:cNvSpPr/>
          <p:nvPr/>
        </p:nvSpPr>
        <p:spPr>
          <a:xfrm>
            <a:off x="34802" y="968881"/>
            <a:ext cx="4633450" cy="5909310"/>
          </a:xfrm>
          <a:prstGeom prst="rect">
            <a:avLst/>
          </a:prstGeom>
        </p:spPr>
        <p:txBody>
          <a:bodyPr wrap="square">
            <a:spAutoFit/>
          </a:bodyPr>
          <a:lstStyle/>
          <a:p>
            <a:pPr marL="285750" indent="-285750">
              <a:buFont typeface="Arial" panose="020B0604020202020204" pitchFamily="34" charset="0"/>
              <a:buChar char="•"/>
            </a:pPr>
            <a:r>
              <a:rPr lang="es-MX" sz="1400" dirty="0"/>
              <a:t>Datos de prevalencia  (A, D, F, G)</a:t>
            </a:r>
          </a:p>
          <a:p>
            <a:pPr marL="285750" indent="-285750">
              <a:buFont typeface="Arial" panose="020B0604020202020204" pitchFamily="34" charset="0"/>
              <a:buChar char="•"/>
            </a:pPr>
            <a:r>
              <a:rPr lang="es-MX" sz="1400" dirty="0"/>
              <a:t>Estudios de tallas (A, D, F, G)</a:t>
            </a:r>
          </a:p>
          <a:p>
            <a:pPr marL="285750" indent="-285750">
              <a:buFont typeface="Arial" panose="020B0604020202020204" pitchFamily="34" charset="0"/>
              <a:buChar char="•"/>
            </a:pPr>
            <a:r>
              <a:rPr lang="es-SV" sz="1400" dirty="0"/>
              <a:t>Cooperación y VIH/TB </a:t>
            </a:r>
            <a:r>
              <a:rPr lang="es-MX" sz="1400" dirty="0"/>
              <a:t>(A,C, D, F, G)</a:t>
            </a:r>
            <a:endParaRPr lang="es-SV" sz="1400" dirty="0"/>
          </a:p>
          <a:p>
            <a:pPr marL="285750" indent="-285750">
              <a:buFont typeface="Arial" panose="020B0604020202020204" pitchFamily="34" charset="0"/>
              <a:buChar char="•"/>
            </a:pPr>
            <a:r>
              <a:rPr lang="es-MX" sz="1400" dirty="0"/>
              <a:t>Datos científicos  (A,B, D, G)</a:t>
            </a:r>
          </a:p>
          <a:p>
            <a:pPr marL="285750" indent="-285750">
              <a:buFont typeface="Arial" panose="020B0604020202020204" pitchFamily="34" charset="0"/>
              <a:buChar char="•"/>
            </a:pPr>
            <a:r>
              <a:rPr lang="es-MX" sz="1400" dirty="0"/>
              <a:t>Educación, VIH y TB (B,C,F,G)</a:t>
            </a:r>
          </a:p>
          <a:p>
            <a:pPr marL="285750" indent="-285750">
              <a:buFont typeface="Arial" panose="020B0604020202020204" pitchFamily="34" charset="0"/>
              <a:buChar char="•"/>
            </a:pPr>
            <a:r>
              <a:rPr lang="es-MX" sz="1400" dirty="0"/>
              <a:t>Investigaciones sobre el VIH/TB (B, D, G)</a:t>
            </a:r>
          </a:p>
          <a:p>
            <a:pPr marL="285750" indent="-285750">
              <a:buFont typeface="Arial" panose="020B0604020202020204" pitchFamily="34" charset="0"/>
              <a:buChar char="•"/>
            </a:pPr>
            <a:r>
              <a:rPr lang="es-MX" sz="1400" dirty="0"/>
              <a:t>Investigaciones de la academia, en cuanto al tema. (B, C,D)</a:t>
            </a:r>
          </a:p>
          <a:p>
            <a:pPr marL="285750" indent="-285750">
              <a:buFont typeface="Arial" panose="020B0604020202020204" pitchFamily="34" charset="0"/>
              <a:buChar char="•"/>
            </a:pPr>
            <a:r>
              <a:rPr lang="es-MX" sz="1400" dirty="0"/>
              <a:t>DDHH y poblaciones clave. (C, D, E, G)</a:t>
            </a:r>
          </a:p>
          <a:p>
            <a:pPr marL="285750" indent="-285750">
              <a:buFont typeface="Arial" panose="020B0604020202020204" pitchFamily="34" charset="0"/>
              <a:buChar char="•"/>
            </a:pPr>
            <a:r>
              <a:rPr lang="es-MX" sz="1400" dirty="0"/>
              <a:t>¿Qué son las poblaciones clave? (C,E,F,G)</a:t>
            </a:r>
          </a:p>
          <a:p>
            <a:pPr marL="285750" indent="-285750">
              <a:buFont typeface="Arial" panose="020B0604020202020204" pitchFamily="34" charset="0"/>
              <a:buChar char="•"/>
            </a:pPr>
            <a:r>
              <a:rPr lang="es-MX" sz="1400" dirty="0"/>
              <a:t>Promoción de servicios (C,D,F)</a:t>
            </a:r>
          </a:p>
          <a:p>
            <a:pPr marL="285750" indent="-285750">
              <a:buFont typeface="Arial" panose="020B0604020202020204" pitchFamily="34" charset="0"/>
              <a:buChar char="•"/>
            </a:pPr>
            <a:r>
              <a:rPr lang="es-MX" sz="1400" dirty="0"/>
              <a:t>Calificaciones del FM (A,D,G)</a:t>
            </a:r>
          </a:p>
          <a:p>
            <a:pPr marL="285750" indent="-285750">
              <a:buFont typeface="Arial" panose="020B0604020202020204" pitchFamily="34" charset="0"/>
              <a:buChar char="•"/>
            </a:pPr>
            <a:r>
              <a:rPr lang="es-MX" sz="1400" dirty="0"/>
              <a:t>Ejecución de fondos (A,C,D,G)</a:t>
            </a:r>
          </a:p>
          <a:p>
            <a:pPr marL="285750" indent="-285750">
              <a:buFont typeface="Arial" panose="020B0604020202020204" pitchFamily="34" charset="0"/>
              <a:buChar char="•"/>
            </a:pPr>
            <a:r>
              <a:rPr lang="es-MX" sz="1400" dirty="0"/>
              <a:t>Metas Mundiales y País (A,C,D,G)</a:t>
            </a:r>
          </a:p>
          <a:p>
            <a:pPr marL="285750" indent="-285750">
              <a:buFont typeface="Arial" panose="020B0604020202020204" pitchFamily="34" charset="0"/>
              <a:buChar char="•"/>
            </a:pPr>
            <a:r>
              <a:rPr lang="es-MX" sz="1400" dirty="0"/>
              <a:t>Estigma y discriminación (B,C,D,E,F, G)</a:t>
            </a:r>
          </a:p>
          <a:p>
            <a:pPr marL="285750" indent="-285750">
              <a:buFont typeface="Arial" panose="020B0604020202020204" pitchFamily="34" charset="0"/>
              <a:buChar char="•"/>
            </a:pPr>
            <a:r>
              <a:rPr lang="es-MX" sz="1400" dirty="0"/>
              <a:t>Medicamentos (C,D,G)</a:t>
            </a:r>
          </a:p>
          <a:p>
            <a:pPr marL="285750" indent="-285750">
              <a:buFont typeface="Arial" panose="020B0604020202020204" pitchFamily="34" charset="0"/>
              <a:buChar char="•"/>
            </a:pPr>
            <a:r>
              <a:rPr lang="es-MX" sz="1400" dirty="0"/>
              <a:t>OBF y VIH (C,E,G)</a:t>
            </a:r>
          </a:p>
          <a:p>
            <a:pPr marL="285750" indent="-285750">
              <a:buFont typeface="Arial" panose="020B0604020202020204" pitchFamily="34" charset="0"/>
              <a:buChar char="•"/>
            </a:pPr>
            <a:r>
              <a:rPr lang="es-MX" sz="1400" dirty="0"/>
              <a:t>Sector privado y VIH (C,F,G)</a:t>
            </a:r>
          </a:p>
          <a:p>
            <a:pPr marL="285750" indent="-285750">
              <a:buFont typeface="Arial" panose="020B0604020202020204" pitchFamily="34" charset="0"/>
              <a:buChar char="•"/>
            </a:pPr>
            <a:r>
              <a:rPr lang="es-MX" sz="1400" dirty="0"/>
              <a:t>Tecnología y VIH (A,B,C,D,F, G)</a:t>
            </a:r>
          </a:p>
          <a:p>
            <a:pPr marL="285750" indent="-285750">
              <a:buFont typeface="Arial" panose="020B0604020202020204" pitchFamily="34" charset="0"/>
              <a:buChar char="•"/>
            </a:pPr>
            <a:r>
              <a:rPr lang="es-MX" sz="1400" dirty="0"/>
              <a:t>MEGAS (C,D,F, G)</a:t>
            </a:r>
          </a:p>
          <a:p>
            <a:pPr marL="285750" indent="-285750">
              <a:buFont typeface="Arial" panose="020B0604020202020204" pitchFamily="34" charset="0"/>
              <a:buChar char="•"/>
            </a:pPr>
            <a:r>
              <a:rPr lang="es-MX" sz="1400" dirty="0"/>
              <a:t>Personas afectadas por VIH y TB (estadísticas) - TODOS</a:t>
            </a:r>
          </a:p>
          <a:p>
            <a:pPr marL="285750" indent="-285750">
              <a:buFont typeface="Arial" panose="020B0604020202020204" pitchFamily="34" charset="0"/>
              <a:buChar char="•"/>
            </a:pPr>
            <a:r>
              <a:rPr lang="es-MX" sz="1400" dirty="0"/>
              <a:t>Necesidades de las personas afectadas por VIH (A,D,G)</a:t>
            </a:r>
          </a:p>
          <a:p>
            <a:pPr marL="285750" indent="-285750">
              <a:buFont typeface="Arial" panose="020B0604020202020204" pitchFamily="34" charset="0"/>
              <a:buChar char="•"/>
            </a:pPr>
            <a:r>
              <a:rPr lang="es-MX" sz="1400" dirty="0"/>
              <a:t>Contenido “blando”: frases de motivación, juegos como sopa de letras, videos. (C,E,F,G)</a:t>
            </a:r>
          </a:p>
          <a:p>
            <a:pPr marL="285750" indent="-285750">
              <a:buFont typeface="Arial" panose="020B0604020202020204" pitchFamily="34" charset="0"/>
              <a:buChar char="•"/>
            </a:pPr>
            <a:endParaRPr lang="es-MX" sz="1400" dirty="0"/>
          </a:p>
          <a:p>
            <a:pPr marL="285750" indent="-285750">
              <a:buFont typeface="Arial" panose="020B0604020202020204" pitchFamily="34" charset="0"/>
              <a:buChar char="•"/>
            </a:pPr>
            <a:endParaRPr lang="es-MX" sz="1400" dirty="0"/>
          </a:p>
        </p:txBody>
      </p:sp>
    </p:spTree>
    <p:extLst>
      <p:ext uri="{BB962C8B-B14F-4D97-AF65-F5344CB8AC3E}">
        <p14:creationId xmlns:p14="http://schemas.microsoft.com/office/powerpoint/2010/main" val="762135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a:t>Programación</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p:txBody>
          <a:bodyPr/>
          <a:lstStyle/>
          <a:p>
            <a:endParaRPr lang="es-SV" dirty="0"/>
          </a:p>
        </p:txBody>
      </p:sp>
    </p:spTree>
    <p:extLst>
      <p:ext uri="{BB962C8B-B14F-4D97-AF65-F5344CB8AC3E}">
        <p14:creationId xmlns:p14="http://schemas.microsoft.com/office/powerpoint/2010/main" val="49985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err="1"/>
              <a:t>Tips</a:t>
            </a:r>
            <a:r>
              <a:rPr lang="es-MX" dirty="0"/>
              <a:t> </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p:txBody>
          <a:bodyPr/>
          <a:lstStyle/>
          <a:p>
            <a:endParaRPr lang="es-SV" dirty="0"/>
          </a:p>
        </p:txBody>
      </p:sp>
    </p:spTree>
    <p:extLst>
      <p:ext uri="{BB962C8B-B14F-4D97-AF65-F5344CB8AC3E}">
        <p14:creationId xmlns:p14="http://schemas.microsoft.com/office/powerpoint/2010/main" val="1936918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699540" y="522756"/>
            <a:ext cx="9144000" cy="691447"/>
          </a:xfrm>
        </p:spPr>
        <p:txBody>
          <a:bodyPr>
            <a:normAutofit fontScale="90000"/>
          </a:bodyPr>
          <a:lstStyle/>
          <a:p>
            <a:pPr algn="l"/>
            <a:r>
              <a:rPr lang="es-MX" dirty="0" err="1"/>
              <a:t>KPI’s</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p:txBody>
          <a:bodyPr/>
          <a:lstStyle/>
          <a:p>
            <a:endParaRPr lang="es-SV" dirty="0"/>
          </a:p>
        </p:txBody>
      </p:sp>
    </p:spTree>
    <p:extLst>
      <p:ext uri="{BB962C8B-B14F-4D97-AF65-F5344CB8AC3E}">
        <p14:creationId xmlns:p14="http://schemas.microsoft.com/office/powerpoint/2010/main" val="339843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759502" y="873828"/>
            <a:ext cx="9144000" cy="691447"/>
          </a:xfrm>
        </p:spPr>
        <p:txBody>
          <a:bodyPr/>
          <a:lstStyle/>
          <a:p>
            <a:pPr algn="l"/>
            <a:r>
              <a:rPr lang="es-MX" dirty="0" err="1"/>
              <a:t>Keyword</a:t>
            </a:r>
            <a:r>
              <a:rPr lang="es-MX" dirty="0"/>
              <a:t>: </a:t>
            </a:r>
            <a:r>
              <a:rPr lang="es-MX" b="1" dirty="0"/>
              <a:t>MCP</a:t>
            </a:r>
            <a:endParaRPr lang="es-SV" dirty="0"/>
          </a:p>
        </p:txBody>
      </p:sp>
      <p:pic>
        <p:nvPicPr>
          <p:cNvPr id="5" name="Imagen 4">
            <a:extLst>
              <a:ext uri="{FF2B5EF4-FFF2-40B4-BE49-F238E27FC236}">
                <a16:creationId xmlns:a16="http://schemas.microsoft.com/office/drawing/2014/main" id="{C555AA7B-3ABA-4F46-82FA-FAEE8E257FBD}"/>
              </a:ext>
            </a:extLst>
          </p:cNvPr>
          <p:cNvPicPr>
            <a:picLocks noChangeAspect="1"/>
          </p:cNvPicPr>
          <p:nvPr/>
        </p:nvPicPr>
        <p:blipFill rotWithShape="1">
          <a:blip r:embed="rId2"/>
          <a:srcRect t="1100"/>
          <a:stretch/>
        </p:blipFill>
        <p:spPr>
          <a:xfrm>
            <a:off x="1405669" y="1364105"/>
            <a:ext cx="9380661" cy="4819337"/>
          </a:xfrm>
          <a:prstGeom prst="rect">
            <a:avLst/>
          </a:prstGeom>
        </p:spPr>
      </p:pic>
    </p:spTree>
    <p:extLst>
      <p:ext uri="{BB962C8B-B14F-4D97-AF65-F5344CB8AC3E}">
        <p14:creationId xmlns:p14="http://schemas.microsoft.com/office/powerpoint/2010/main" val="117277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759502" y="873828"/>
            <a:ext cx="9144000" cy="691447"/>
          </a:xfrm>
        </p:spPr>
        <p:txBody>
          <a:bodyPr/>
          <a:lstStyle/>
          <a:p>
            <a:pPr algn="l"/>
            <a:r>
              <a:rPr lang="es-MX" dirty="0" err="1"/>
              <a:t>Keyword</a:t>
            </a:r>
            <a:r>
              <a:rPr lang="es-MX" dirty="0"/>
              <a:t>: </a:t>
            </a:r>
            <a:r>
              <a:rPr lang="es-MX" b="1" dirty="0"/>
              <a:t>MCP</a:t>
            </a:r>
            <a:endParaRPr lang="es-SV" dirty="0"/>
          </a:p>
        </p:txBody>
      </p:sp>
      <p:pic>
        <p:nvPicPr>
          <p:cNvPr id="4" name="Imagen 3">
            <a:extLst>
              <a:ext uri="{FF2B5EF4-FFF2-40B4-BE49-F238E27FC236}">
                <a16:creationId xmlns:a16="http://schemas.microsoft.com/office/drawing/2014/main" id="{4ACF36E5-36FB-402E-9A13-D2638E97A3BC}"/>
              </a:ext>
            </a:extLst>
          </p:cNvPr>
          <p:cNvPicPr>
            <a:picLocks noChangeAspect="1"/>
          </p:cNvPicPr>
          <p:nvPr/>
        </p:nvPicPr>
        <p:blipFill>
          <a:blip r:embed="rId2"/>
          <a:stretch>
            <a:fillRect/>
          </a:stretch>
        </p:blipFill>
        <p:spPr>
          <a:xfrm>
            <a:off x="759502" y="1566471"/>
            <a:ext cx="10300442" cy="4418897"/>
          </a:xfrm>
          <a:prstGeom prst="rect">
            <a:avLst/>
          </a:prstGeom>
        </p:spPr>
      </p:pic>
    </p:spTree>
    <p:extLst>
      <p:ext uri="{BB962C8B-B14F-4D97-AF65-F5344CB8AC3E}">
        <p14:creationId xmlns:p14="http://schemas.microsoft.com/office/powerpoint/2010/main" val="31440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3" name="Subtítulo 2">
            <a:extLst>
              <a:ext uri="{FF2B5EF4-FFF2-40B4-BE49-F238E27FC236}">
                <a16:creationId xmlns:a16="http://schemas.microsoft.com/office/drawing/2014/main" id="{93B0044E-A7DF-4EFB-B935-FDA44F6DCA07}"/>
              </a:ext>
            </a:extLst>
          </p:cNvPr>
          <p:cNvSpPr>
            <a:spLocks noGrp="1"/>
          </p:cNvSpPr>
          <p:nvPr>
            <p:ph type="subTitle" idx="1"/>
          </p:nvPr>
        </p:nvSpPr>
        <p:spPr>
          <a:xfrm>
            <a:off x="759502" y="873828"/>
            <a:ext cx="9144000" cy="691447"/>
          </a:xfrm>
        </p:spPr>
        <p:txBody>
          <a:bodyPr/>
          <a:lstStyle/>
          <a:p>
            <a:pPr algn="l"/>
            <a:r>
              <a:rPr lang="es-MX" dirty="0" err="1"/>
              <a:t>Keyword</a:t>
            </a:r>
            <a:r>
              <a:rPr lang="es-MX" dirty="0"/>
              <a:t>: </a:t>
            </a:r>
            <a:r>
              <a:rPr lang="es-MX" b="1" dirty="0"/>
              <a:t>MCP</a:t>
            </a:r>
            <a:endParaRPr lang="es-SV" dirty="0"/>
          </a:p>
        </p:txBody>
      </p:sp>
      <p:pic>
        <p:nvPicPr>
          <p:cNvPr id="5" name="Imagen 4">
            <a:extLst>
              <a:ext uri="{FF2B5EF4-FFF2-40B4-BE49-F238E27FC236}">
                <a16:creationId xmlns:a16="http://schemas.microsoft.com/office/drawing/2014/main" id="{6244C617-4C38-4997-B4C8-0B804C0AC6DC}"/>
              </a:ext>
            </a:extLst>
          </p:cNvPr>
          <p:cNvPicPr>
            <a:picLocks noChangeAspect="1"/>
          </p:cNvPicPr>
          <p:nvPr/>
        </p:nvPicPr>
        <p:blipFill>
          <a:blip r:embed="rId2"/>
          <a:stretch>
            <a:fillRect/>
          </a:stretch>
        </p:blipFill>
        <p:spPr>
          <a:xfrm>
            <a:off x="2158292" y="1402996"/>
            <a:ext cx="7875415" cy="4796199"/>
          </a:xfrm>
          <a:prstGeom prst="rect">
            <a:avLst/>
          </a:prstGeom>
        </p:spPr>
      </p:pic>
    </p:spTree>
    <p:extLst>
      <p:ext uri="{BB962C8B-B14F-4D97-AF65-F5344CB8AC3E}">
        <p14:creationId xmlns:p14="http://schemas.microsoft.com/office/powerpoint/2010/main" val="348544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6" name="Subtítulo 2">
            <a:extLst>
              <a:ext uri="{FF2B5EF4-FFF2-40B4-BE49-F238E27FC236}">
                <a16:creationId xmlns:a16="http://schemas.microsoft.com/office/drawing/2014/main" id="{C9393958-B5A4-4765-9BCB-8A246E3B9C69}"/>
              </a:ext>
            </a:extLst>
          </p:cNvPr>
          <p:cNvSpPr txBox="1">
            <a:spLocks/>
          </p:cNvSpPr>
          <p:nvPr/>
        </p:nvSpPr>
        <p:spPr>
          <a:xfrm>
            <a:off x="762000" y="9362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dirty="0" err="1"/>
              <a:t>Keywords</a:t>
            </a:r>
            <a:r>
              <a:rPr lang="es-MX" dirty="0"/>
              <a:t>: </a:t>
            </a:r>
            <a:r>
              <a:rPr lang="es-MX" b="1" dirty="0"/>
              <a:t>MCP-ES</a:t>
            </a:r>
            <a:endParaRPr lang="es-SV" b="1" dirty="0"/>
          </a:p>
        </p:txBody>
      </p:sp>
      <p:pic>
        <p:nvPicPr>
          <p:cNvPr id="7" name="Imagen 6">
            <a:extLst>
              <a:ext uri="{FF2B5EF4-FFF2-40B4-BE49-F238E27FC236}">
                <a16:creationId xmlns:a16="http://schemas.microsoft.com/office/drawing/2014/main" id="{8220AD3C-A2BF-493A-A4DA-5FC2CD20C07D}"/>
              </a:ext>
            </a:extLst>
          </p:cNvPr>
          <p:cNvPicPr>
            <a:picLocks noChangeAspect="1"/>
          </p:cNvPicPr>
          <p:nvPr/>
        </p:nvPicPr>
        <p:blipFill>
          <a:blip r:embed="rId2"/>
          <a:stretch>
            <a:fillRect/>
          </a:stretch>
        </p:blipFill>
        <p:spPr>
          <a:xfrm>
            <a:off x="2137392" y="1521428"/>
            <a:ext cx="8509217" cy="4640128"/>
          </a:xfrm>
          <a:prstGeom prst="rect">
            <a:avLst/>
          </a:prstGeom>
        </p:spPr>
      </p:pic>
      <p:sp>
        <p:nvSpPr>
          <p:cNvPr id="8" name="Elipse 7">
            <a:extLst>
              <a:ext uri="{FF2B5EF4-FFF2-40B4-BE49-F238E27FC236}">
                <a16:creationId xmlns:a16="http://schemas.microsoft.com/office/drawing/2014/main" id="{02C0B7A4-0A9A-466B-860F-BEE514D0EFC0}"/>
              </a:ext>
            </a:extLst>
          </p:cNvPr>
          <p:cNvSpPr/>
          <p:nvPr/>
        </p:nvSpPr>
        <p:spPr>
          <a:xfrm>
            <a:off x="4347149" y="4047344"/>
            <a:ext cx="764498" cy="224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9" name="Elipse 8">
            <a:extLst>
              <a:ext uri="{FF2B5EF4-FFF2-40B4-BE49-F238E27FC236}">
                <a16:creationId xmlns:a16="http://schemas.microsoft.com/office/drawing/2014/main" id="{83A60747-E7A7-4FDC-94EC-9FBE7A939B03}"/>
              </a:ext>
            </a:extLst>
          </p:cNvPr>
          <p:cNvSpPr/>
          <p:nvPr/>
        </p:nvSpPr>
        <p:spPr>
          <a:xfrm>
            <a:off x="3013024" y="2840636"/>
            <a:ext cx="3447736" cy="5066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Elipse 9">
            <a:extLst>
              <a:ext uri="{FF2B5EF4-FFF2-40B4-BE49-F238E27FC236}">
                <a16:creationId xmlns:a16="http://schemas.microsoft.com/office/drawing/2014/main" id="{CDC468DC-56A1-4EBD-97A4-4CFE6263B8DB}"/>
              </a:ext>
            </a:extLst>
          </p:cNvPr>
          <p:cNvSpPr/>
          <p:nvPr/>
        </p:nvSpPr>
        <p:spPr>
          <a:xfrm>
            <a:off x="3195403" y="5696859"/>
            <a:ext cx="764498" cy="2248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768102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4348" y="402835"/>
            <a:ext cx="9144000" cy="691447"/>
          </a:xfrm>
        </p:spPr>
        <p:txBody>
          <a:bodyPr>
            <a:normAutofit fontScale="90000"/>
          </a:bodyPr>
          <a:lstStyle/>
          <a:p>
            <a:r>
              <a:rPr lang="es-MX" dirty="0"/>
              <a:t>Análisis del entorno</a:t>
            </a:r>
            <a:endParaRPr lang="es-SV" dirty="0"/>
          </a:p>
        </p:txBody>
      </p:sp>
      <p:sp>
        <p:nvSpPr>
          <p:cNvPr id="6" name="Subtítulo 2">
            <a:extLst>
              <a:ext uri="{FF2B5EF4-FFF2-40B4-BE49-F238E27FC236}">
                <a16:creationId xmlns:a16="http://schemas.microsoft.com/office/drawing/2014/main" id="{C9393958-B5A4-4765-9BCB-8A246E3B9C69}"/>
              </a:ext>
            </a:extLst>
          </p:cNvPr>
          <p:cNvSpPr txBox="1">
            <a:spLocks/>
          </p:cNvSpPr>
          <p:nvPr/>
        </p:nvSpPr>
        <p:spPr>
          <a:xfrm>
            <a:off x="762000" y="9362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dirty="0" err="1"/>
              <a:t>Keywords</a:t>
            </a:r>
            <a:r>
              <a:rPr lang="es-MX" dirty="0"/>
              <a:t>: </a:t>
            </a:r>
            <a:r>
              <a:rPr lang="es-MX" b="1" dirty="0"/>
              <a:t>MCP-ES</a:t>
            </a:r>
            <a:endParaRPr lang="es-SV" b="1" dirty="0"/>
          </a:p>
        </p:txBody>
      </p:sp>
      <p:pic>
        <p:nvPicPr>
          <p:cNvPr id="3" name="Imagen 2">
            <a:extLst>
              <a:ext uri="{FF2B5EF4-FFF2-40B4-BE49-F238E27FC236}">
                <a16:creationId xmlns:a16="http://schemas.microsoft.com/office/drawing/2014/main" id="{C7C00260-34AD-406F-BEF1-DD6F1EFF60F0}"/>
              </a:ext>
            </a:extLst>
          </p:cNvPr>
          <p:cNvPicPr>
            <a:picLocks noChangeAspect="1"/>
          </p:cNvPicPr>
          <p:nvPr/>
        </p:nvPicPr>
        <p:blipFill>
          <a:blip r:embed="rId2"/>
          <a:stretch>
            <a:fillRect/>
          </a:stretch>
        </p:blipFill>
        <p:spPr>
          <a:xfrm>
            <a:off x="925419" y="1764169"/>
            <a:ext cx="10341161" cy="4387860"/>
          </a:xfrm>
          <a:prstGeom prst="rect">
            <a:avLst/>
          </a:prstGeom>
        </p:spPr>
      </p:pic>
      <p:sp>
        <p:nvSpPr>
          <p:cNvPr id="9" name="Elipse 8">
            <a:extLst>
              <a:ext uri="{FF2B5EF4-FFF2-40B4-BE49-F238E27FC236}">
                <a16:creationId xmlns:a16="http://schemas.microsoft.com/office/drawing/2014/main" id="{83A60747-E7A7-4FDC-94EC-9FBE7A939B03}"/>
              </a:ext>
            </a:extLst>
          </p:cNvPr>
          <p:cNvSpPr/>
          <p:nvPr/>
        </p:nvSpPr>
        <p:spPr>
          <a:xfrm>
            <a:off x="1961213" y="1739946"/>
            <a:ext cx="991849" cy="3644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extLst>
      <p:ext uri="{BB962C8B-B14F-4D97-AF65-F5344CB8AC3E}">
        <p14:creationId xmlns:p14="http://schemas.microsoft.com/office/powerpoint/2010/main" val="293462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A7107-519A-44BE-9DE3-170BEBCEB1FB}"/>
              </a:ext>
            </a:extLst>
          </p:cNvPr>
          <p:cNvSpPr>
            <a:spLocks noGrp="1"/>
          </p:cNvSpPr>
          <p:nvPr>
            <p:ph type="ctrTitle"/>
          </p:nvPr>
        </p:nvSpPr>
        <p:spPr>
          <a:xfrm>
            <a:off x="-996846" y="220540"/>
            <a:ext cx="9144000" cy="691447"/>
          </a:xfrm>
        </p:spPr>
        <p:txBody>
          <a:bodyPr>
            <a:normAutofit fontScale="90000"/>
          </a:bodyPr>
          <a:lstStyle/>
          <a:p>
            <a:r>
              <a:rPr lang="es-MX" dirty="0"/>
              <a:t>Análisis del entorno</a:t>
            </a:r>
            <a:endParaRPr lang="es-SV" dirty="0"/>
          </a:p>
        </p:txBody>
      </p:sp>
      <p:sp>
        <p:nvSpPr>
          <p:cNvPr id="6" name="Subtítulo 2">
            <a:extLst>
              <a:ext uri="{FF2B5EF4-FFF2-40B4-BE49-F238E27FC236}">
                <a16:creationId xmlns:a16="http://schemas.microsoft.com/office/drawing/2014/main" id="{C9393958-B5A4-4765-9BCB-8A246E3B9C69}"/>
              </a:ext>
            </a:extLst>
          </p:cNvPr>
          <p:cNvSpPr txBox="1">
            <a:spLocks/>
          </p:cNvSpPr>
          <p:nvPr/>
        </p:nvSpPr>
        <p:spPr>
          <a:xfrm>
            <a:off x="762000" y="77555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dirty="0" err="1"/>
              <a:t>Keywords</a:t>
            </a:r>
            <a:r>
              <a:rPr lang="es-MX" dirty="0"/>
              <a:t>: </a:t>
            </a:r>
            <a:r>
              <a:rPr lang="es-MX" b="1" dirty="0"/>
              <a:t>MCP-ES</a:t>
            </a:r>
            <a:endParaRPr lang="es-SV" b="1" dirty="0"/>
          </a:p>
        </p:txBody>
      </p:sp>
      <p:pic>
        <p:nvPicPr>
          <p:cNvPr id="4" name="Imagen 3">
            <a:extLst>
              <a:ext uri="{FF2B5EF4-FFF2-40B4-BE49-F238E27FC236}">
                <a16:creationId xmlns:a16="http://schemas.microsoft.com/office/drawing/2014/main" id="{0480671D-ABBD-4A95-A661-DDCAD179FE65}"/>
              </a:ext>
            </a:extLst>
          </p:cNvPr>
          <p:cNvPicPr>
            <a:picLocks noChangeAspect="1"/>
          </p:cNvPicPr>
          <p:nvPr/>
        </p:nvPicPr>
        <p:blipFill>
          <a:blip r:embed="rId2"/>
          <a:stretch>
            <a:fillRect/>
          </a:stretch>
        </p:blipFill>
        <p:spPr>
          <a:xfrm>
            <a:off x="4024751" y="911987"/>
            <a:ext cx="4124901" cy="5706271"/>
          </a:xfrm>
          <a:prstGeom prst="rect">
            <a:avLst/>
          </a:prstGeom>
        </p:spPr>
      </p:pic>
      <p:pic>
        <p:nvPicPr>
          <p:cNvPr id="5" name="Imagen 4">
            <a:extLst>
              <a:ext uri="{FF2B5EF4-FFF2-40B4-BE49-F238E27FC236}">
                <a16:creationId xmlns:a16="http://schemas.microsoft.com/office/drawing/2014/main" id="{4F278370-AF4A-4D36-AB76-15A1F9B00C08}"/>
              </a:ext>
            </a:extLst>
          </p:cNvPr>
          <p:cNvPicPr>
            <a:picLocks noChangeAspect="1"/>
          </p:cNvPicPr>
          <p:nvPr/>
        </p:nvPicPr>
        <p:blipFill>
          <a:blip r:embed="rId3"/>
          <a:stretch>
            <a:fillRect/>
          </a:stretch>
        </p:blipFill>
        <p:spPr>
          <a:xfrm>
            <a:off x="8321836" y="911987"/>
            <a:ext cx="3108164" cy="5657670"/>
          </a:xfrm>
          <a:prstGeom prst="rect">
            <a:avLst/>
          </a:prstGeom>
        </p:spPr>
      </p:pic>
    </p:spTree>
    <p:extLst>
      <p:ext uri="{BB962C8B-B14F-4D97-AF65-F5344CB8AC3E}">
        <p14:creationId xmlns:p14="http://schemas.microsoft.com/office/powerpoint/2010/main" val="29096152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2150</Words>
  <Application>Microsoft Office PowerPoint</Application>
  <PresentationFormat>Panorámica</PresentationFormat>
  <Paragraphs>262</Paragraphs>
  <Slides>35</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Calibri</vt:lpstr>
      <vt:lpstr>Calibri Light</vt:lpstr>
      <vt:lpstr>Tema de Office</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 del entorno</vt:lpstr>
      <vt:lpstr>Análisis</vt:lpstr>
      <vt:lpstr>Análisis</vt:lpstr>
      <vt:lpstr>Análisis</vt:lpstr>
      <vt:lpstr>Análisis</vt:lpstr>
      <vt:lpstr>Objetivos</vt:lpstr>
      <vt:lpstr>Público A </vt:lpstr>
      <vt:lpstr>Público B </vt:lpstr>
      <vt:lpstr>Público C </vt:lpstr>
      <vt:lpstr>Público D </vt:lpstr>
      <vt:lpstr>Público E </vt:lpstr>
      <vt:lpstr>Público G </vt:lpstr>
      <vt:lpstr>Público H</vt:lpstr>
      <vt:lpstr>Tabla de coincidencia</vt:lpstr>
      <vt:lpstr>RRSS</vt:lpstr>
      <vt:lpstr>RRSS</vt:lpstr>
      <vt:lpstr>Temáticas de interés</vt:lpstr>
      <vt:lpstr>Pastel de contenido</vt:lpstr>
      <vt:lpstr>Programación</vt:lpstr>
      <vt:lpstr>Tips </vt:lpstr>
      <vt:lpstr>KPI’s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del entorno</dc:title>
  <dc:creator>Fuentes, Erick</dc:creator>
  <cp:lastModifiedBy>Administración y Comunicaciones MCP</cp:lastModifiedBy>
  <cp:revision>73</cp:revision>
  <dcterms:created xsi:type="dcterms:W3CDTF">2024-09-30T13:37:29Z</dcterms:created>
  <dcterms:modified xsi:type="dcterms:W3CDTF">2024-10-07T15:12:39Z</dcterms:modified>
</cp:coreProperties>
</file>