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61" r:id="rId5"/>
    <p:sldId id="262" r:id="rId6"/>
    <p:sldId id="258" r:id="rId7"/>
    <p:sldId id="259" r:id="rId8"/>
    <p:sldId id="332" r:id="rId9"/>
    <p:sldId id="331" r:id="rId10"/>
    <p:sldId id="333" r:id="rId11"/>
    <p:sldId id="260" r:id="rId12"/>
    <p:sldId id="334" r:id="rId13"/>
    <p:sldId id="335" r:id="rId14"/>
    <p:sldId id="336" r:id="rId15"/>
    <p:sldId id="337" r:id="rId16"/>
    <p:sldId id="338" r:id="rId17"/>
    <p:sldId id="340" r:id="rId18"/>
    <p:sldId id="339" r:id="rId19"/>
    <p:sldId id="342" r:id="rId20"/>
    <p:sldId id="343" r:id="rId21"/>
    <p:sldId id="341" r:id="rId22"/>
    <p:sldId id="344" r:id="rId23"/>
    <p:sldId id="3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62277-34B4-46D3-BECF-D50E556866E6}" v="11" dt="2025-01-31T14:31:11.8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DE MIRANDA, Celina" userId="e18d36d5-5e70-4319-b515-4758470054df" providerId="ADAL" clId="{42262277-34B4-46D3-BECF-D50E556866E6}"/>
    <pc:docChg chg="undo custSel addSld modSld sldOrd">
      <pc:chgData name="MARTINEZ DE MIRANDA, Celina" userId="e18d36d5-5e70-4319-b515-4758470054df" providerId="ADAL" clId="{42262277-34B4-46D3-BECF-D50E556866E6}" dt="2025-02-06T15:21:45.827" v="556" actId="1076"/>
      <pc:docMkLst>
        <pc:docMk/>
      </pc:docMkLst>
      <pc:sldChg chg="addSp modSp mod">
        <pc:chgData name="MARTINEZ DE MIRANDA, Celina" userId="e18d36d5-5e70-4319-b515-4758470054df" providerId="ADAL" clId="{42262277-34B4-46D3-BECF-D50E556866E6}" dt="2025-01-31T14:28:36.190" v="347" actId="1076"/>
        <pc:sldMkLst>
          <pc:docMk/>
          <pc:sldMk cId="4293052629" sldId="256"/>
        </pc:sldMkLst>
        <pc:picChg chg="add mod">
          <ac:chgData name="MARTINEZ DE MIRANDA, Celina" userId="e18d36d5-5e70-4319-b515-4758470054df" providerId="ADAL" clId="{42262277-34B4-46D3-BECF-D50E556866E6}" dt="2025-01-31T14:28:36.190" v="347" actId="1076"/>
          <ac:picMkLst>
            <pc:docMk/>
            <pc:sldMk cId="4293052629" sldId="256"/>
            <ac:picMk id="5" creationId="{858505AB-DE7B-71DB-34C6-AA52788C0D61}"/>
          </ac:picMkLst>
        </pc:picChg>
      </pc:sldChg>
      <pc:sldChg chg="addSp modSp">
        <pc:chgData name="MARTINEZ DE MIRANDA, Celina" userId="e18d36d5-5e70-4319-b515-4758470054df" providerId="ADAL" clId="{42262277-34B4-46D3-BECF-D50E556866E6}" dt="2025-01-31T14:28:44.061" v="348"/>
        <pc:sldMkLst>
          <pc:docMk/>
          <pc:sldMk cId="3172508913" sldId="257"/>
        </pc:sldMkLst>
        <pc:picChg chg="add mod">
          <ac:chgData name="MARTINEZ DE MIRANDA, Celina" userId="e18d36d5-5e70-4319-b515-4758470054df" providerId="ADAL" clId="{42262277-34B4-46D3-BECF-D50E556866E6}" dt="2025-01-31T14:28:44.061" v="348"/>
          <ac:picMkLst>
            <pc:docMk/>
            <pc:sldMk cId="3172508913" sldId="257"/>
            <ac:picMk id="4" creationId="{70017BFC-F02C-61F7-2978-680E7AC88B35}"/>
          </ac:picMkLst>
        </pc:picChg>
      </pc:sldChg>
      <pc:sldChg chg="modSp mod">
        <pc:chgData name="MARTINEZ DE MIRANDA, Celina" userId="e18d36d5-5e70-4319-b515-4758470054df" providerId="ADAL" clId="{42262277-34B4-46D3-BECF-D50E556866E6}" dt="2025-01-31T14:29:52.366" v="353" actId="113"/>
        <pc:sldMkLst>
          <pc:docMk/>
          <pc:sldMk cId="3479447122" sldId="260"/>
        </pc:sldMkLst>
        <pc:spChg chg="mod">
          <ac:chgData name="MARTINEZ DE MIRANDA, Celina" userId="e18d36d5-5e70-4319-b515-4758470054df" providerId="ADAL" clId="{42262277-34B4-46D3-BECF-D50E556866E6}" dt="2025-01-31T14:29:52.366" v="353" actId="113"/>
          <ac:spMkLst>
            <pc:docMk/>
            <pc:sldMk cId="3479447122" sldId="260"/>
            <ac:spMk id="6" creationId="{73F3B900-BCF0-ED7A-D46C-C1775324F823}"/>
          </ac:spMkLst>
        </pc:spChg>
      </pc:sldChg>
      <pc:sldChg chg="addSp modSp">
        <pc:chgData name="MARTINEZ DE MIRANDA, Celina" userId="e18d36d5-5e70-4319-b515-4758470054df" providerId="ADAL" clId="{42262277-34B4-46D3-BECF-D50E556866E6}" dt="2025-01-31T14:29:02.999" v="349"/>
        <pc:sldMkLst>
          <pc:docMk/>
          <pc:sldMk cId="3002392098" sldId="331"/>
        </pc:sldMkLst>
        <pc:picChg chg="add mod">
          <ac:chgData name="MARTINEZ DE MIRANDA, Celina" userId="e18d36d5-5e70-4319-b515-4758470054df" providerId="ADAL" clId="{42262277-34B4-46D3-BECF-D50E556866E6}" dt="2025-01-31T14:29:02.999" v="349"/>
          <ac:picMkLst>
            <pc:docMk/>
            <pc:sldMk cId="3002392098" sldId="331"/>
            <ac:picMk id="2" creationId="{17B3869F-AAB6-F38C-94A0-5FD40383D37B}"/>
          </ac:picMkLst>
        </pc:picChg>
      </pc:sldChg>
      <pc:sldChg chg="addSp modSp mod">
        <pc:chgData name="MARTINEZ DE MIRANDA, Celina" userId="e18d36d5-5e70-4319-b515-4758470054df" providerId="ADAL" clId="{42262277-34B4-46D3-BECF-D50E556866E6}" dt="2025-01-31T14:29:17.952" v="352" actId="1076"/>
        <pc:sldMkLst>
          <pc:docMk/>
          <pc:sldMk cId="484017499" sldId="333"/>
        </pc:sldMkLst>
        <pc:spChg chg="mod">
          <ac:chgData name="MARTINEZ DE MIRANDA, Celina" userId="e18d36d5-5e70-4319-b515-4758470054df" providerId="ADAL" clId="{42262277-34B4-46D3-BECF-D50E556866E6}" dt="2025-01-31T14:29:17.952" v="352" actId="1076"/>
          <ac:spMkLst>
            <pc:docMk/>
            <pc:sldMk cId="484017499" sldId="333"/>
            <ac:spMk id="2" creationId="{E5F42FD4-9593-49BC-B9F4-F2ECD4D18263}"/>
          </ac:spMkLst>
        </pc:spChg>
        <pc:spChg chg="mod">
          <ac:chgData name="MARTINEZ DE MIRANDA, Celina" userId="e18d36d5-5e70-4319-b515-4758470054df" providerId="ADAL" clId="{42262277-34B4-46D3-BECF-D50E556866E6}" dt="2025-01-31T14:29:13.032" v="351" actId="1076"/>
          <ac:spMkLst>
            <pc:docMk/>
            <pc:sldMk cId="484017499" sldId="333"/>
            <ac:spMk id="3" creationId="{C89B9860-8E46-7294-762F-513EE0913345}"/>
          </ac:spMkLst>
        </pc:spChg>
        <pc:picChg chg="add mod">
          <ac:chgData name="MARTINEZ DE MIRANDA, Celina" userId="e18d36d5-5e70-4319-b515-4758470054df" providerId="ADAL" clId="{42262277-34B4-46D3-BECF-D50E556866E6}" dt="2025-01-31T14:29:07.579" v="350"/>
          <ac:picMkLst>
            <pc:docMk/>
            <pc:sldMk cId="484017499" sldId="333"/>
            <ac:picMk id="4" creationId="{080D832B-28E8-7A3D-12AD-8792CE30464A}"/>
          </ac:picMkLst>
        </pc:picChg>
      </pc:sldChg>
      <pc:sldChg chg="addSp modSp mod">
        <pc:chgData name="MARTINEZ DE MIRANDA, Celina" userId="e18d36d5-5e70-4319-b515-4758470054df" providerId="ADAL" clId="{42262277-34B4-46D3-BECF-D50E556866E6}" dt="2025-01-31T14:30:37.255" v="359" actId="1076"/>
        <pc:sldMkLst>
          <pc:docMk/>
          <pc:sldMk cId="3076973593" sldId="334"/>
        </pc:sldMkLst>
        <pc:spChg chg="mod">
          <ac:chgData name="MARTINEZ DE MIRANDA, Celina" userId="e18d36d5-5e70-4319-b515-4758470054df" providerId="ADAL" clId="{42262277-34B4-46D3-BECF-D50E556866E6}" dt="2025-01-31T14:30:32.995" v="357" actId="14100"/>
          <ac:spMkLst>
            <pc:docMk/>
            <pc:sldMk cId="3076973593" sldId="334"/>
            <ac:spMk id="13" creationId="{402C6D8A-8951-BF4E-39BE-21091BB4DABE}"/>
          </ac:spMkLst>
        </pc:spChg>
        <pc:picChg chg="add mod">
          <ac:chgData name="MARTINEZ DE MIRANDA, Celina" userId="e18d36d5-5e70-4319-b515-4758470054df" providerId="ADAL" clId="{42262277-34B4-46D3-BECF-D50E556866E6}" dt="2025-01-31T14:30:37.255" v="359" actId="1076"/>
          <ac:picMkLst>
            <pc:docMk/>
            <pc:sldMk cId="3076973593" sldId="334"/>
            <ac:picMk id="4" creationId="{3909D3AF-F7C8-6308-5A88-2D12150AB3E9}"/>
          </ac:picMkLst>
        </pc:picChg>
      </pc:sldChg>
      <pc:sldChg chg="addSp modSp mod">
        <pc:chgData name="MARTINEZ DE MIRANDA, Celina" userId="e18d36d5-5e70-4319-b515-4758470054df" providerId="ADAL" clId="{42262277-34B4-46D3-BECF-D50E556866E6}" dt="2025-01-31T14:30:48.800" v="361" actId="14100"/>
        <pc:sldMkLst>
          <pc:docMk/>
          <pc:sldMk cId="4130509354" sldId="335"/>
        </pc:sldMkLst>
        <pc:spChg chg="mod">
          <ac:chgData name="MARTINEZ DE MIRANDA, Celina" userId="e18d36d5-5e70-4319-b515-4758470054df" providerId="ADAL" clId="{42262277-34B4-46D3-BECF-D50E556866E6}" dt="2025-01-31T14:30:48.800" v="361" actId="14100"/>
          <ac:spMkLst>
            <pc:docMk/>
            <pc:sldMk cId="4130509354" sldId="335"/>
            <ac:spMk id="2" creationId="{5C0FB640-FB75-610B-325F-D12F43313DE9}"/>
          </ac:spMkLst>
        </pc:spChg>
        <pc:picChg chg="add mod">
          <ac:chgData name="MARTINEZ DE MIRANDA, Celina" userId="e18d36d5-5e70-4319-b515-4758470054df" providerId="ADAL" clId="{42262277-34B4-46D3-BECF-D50E556866E6}" dt="2025-01-31T14:30:42.826" v="360"/>
          <ac:picMkLst>
            <pc:docMk/>
            <pc:sldMk cId="4130509354" sldId="335"/>
            <ac:picMk id="4" creationId="{DF4DEB0C-4571-64D1-DBEF-DC3A81AA6DFE}"/>
          </ac:picMkLst>
        </pc:picChg>
      </pc:sldChg>
      <pc:sldChg chg="modSp new mod">
        <pc:chgData name="MARTINEZ DE MIRANDA, Celina" userId="e18d36d5-5e70-4319-b515-4758470054df" providerId="ADAL" clId="{42262277-34B4-46D3-BECF-D50E556866E6}" dt="2025-01-31T05:21:40.615" v="6" actId="123"/>
        <pc:sldMkLst>
          <pc:docMk/>
          <pc:sldMk cId="4030611877" sldId="338"/>
        </pc:sldMkLst>
        <pc:spChg chg="mod">
          <ac:chgData name="MARTINEZ DE MIRANDA, Celina" userId="e18d36d5-5e70-4319-b515-4758470054df" providerId="ADAL" clId="{42262277-34B4-46D3-BECF-D50E556866E6}" dt="2025-01-31T05:21:19.027" v="2" actId="20578"/>
          <ac:spMkLst>
            <pc:docMk/>
            <pc:sldMk cId="4030611877" sldId="338"/>
            <ac:spMk id="2" creationId="{99CB71CC-0F5F-968B-1475-CD82AB6C7CD7}"/>
          </ac:spMkLst>
        </pc:spChg>
        <pc:spChg chg="mod">
          <ac:chgData name="MARTINEZ DE MIRANDA, Celina" userId="e18d36d5-5e70-4319-b515-4758470054df" providerId="ADAL" clId="{42262277-34B4-46D3-BECF-D50E556866E6}" dt="2025-01-31T05:21:40.615" v="6" actId="123"/>
          <ac:spMkLst>
            <pc:docMk/>
            <pc:sldMk cId="4030611877" sldId="338"/>
            <ac:spMk id="3" creationId="{B70BB2CB-61BF-4465-CC5F-6B2E2FD795A6}"/>
          </ac:spMkLst>
        </pc:spChg>
      </pc:sldChg>
      <pc:sldChg chg="modSp new mod">
        <pc:chgData name="MARTINEZ DE MIRANDA, Celina" userId="e18d36d5-5e70-4319-b515-4758470054df" providerId="ADAL" clId="{42262277-34B4-46D3-BECF-D50E556866E6}" dt="2025-01-31T13:26:23.986" v="249" actId="20577"/>
        <pc:sldMkLst>
          <pc:docMk/>
          <pc:sldMk cId="1136100646" sldId="339"/>
        </pc:sldMkLst>
        <pc:spChg chg="mod">
          <ac:chgData name="MARTINEZ DE MIRANDA, Celina" userId="e18d36d5-5e70-4319-b515-4758470054df" providerId="ADAL" clId="{42262277-34B4-46D3-BECF-D50E556866E6}" dt="2025-01-31T05:25:31.531" v="22" actId="20577"/>
          <ac:spMkLst>
            <pc:docMk/>
            <pc:sldMk cId="1136100646" sldId="339"/>
            <ac:spMk id="2" creationId="{00C47102-CB22-1C36-1D44-433ECD823651}"/>
          </ac:spMkLst>
        </pc:spChg>
        <pc:spChg chg="mod">
          <ac:chgData name="MARTINEZ DE MIRANDA, Celina" userId="e18d36d5-5e70-4319-b515-4758470054df" providerId="ADAL" clId="{42262277-34B4-46D3-BECF-D50E556866E6}" dt="2025-01-31T13:26:23.986" v="249" actId="20577"/>
          <ac:spMkLst>
            <pc:docMk/>
            <pc:sldMk cId="1136100646" sldId="339"/>
            <ac:spMk id="3" creationId="{07FBFDEC-8C62-6583-90B5-33BDEF816040}"/>
          </ac:spMkLst>
        </pc:spChg>
      </pc:sldChg>
      <pc:sldChg chg="addSp modSp new mod">
        <pc:chgData name="MARTINEZ DE MIRANDA, Celina" userId="e18d36d5-5e70-4319-b515-4758470054df" providerId="ADAL" clId="{42262277-34B4-46D3-BECF-D50E556866E6}" dt="2025-01-31T05:30:43.832" v="96" actId="1076"/>
        <pc:sldMkLst>
          <pc:docMk/>
          <pc:sldMk cId="3863156284" sldId="340"/>
        </pc:sldMkLst>
        <pc:spChg chg="mod">
          <ac:chgData name="MARTINEZ DE MIRANDA, Celina" userId="e18d36d5-5e70-4319-b515-4758470054df" providerId="ADAL" clId="{42262277-34B4-46D3-BECF-D50E556866E6}" dt="2025-01-31T05:27:27.674" v="41" actId="255"/>
          <ac:spMkLst>
            <pc:docMk/>
            <pc:sldMk cId="3863156284" sldId="340"/>
            <ac:spMk id="2" creationId="{97F1A88D-BB47-A123-DB3A-F1617697E4B1}"/>
          </ac:spMkLst>
        </pc:spChg>
        <pc:spChg chg="mod">
          <ac:chgData name="MARTINEZ DE MIRANDA, Celina" userId="e18d36d5-5e70-4319-b515-4758470054df" providerId="ADAL" clId="{42262277-34B4-46D3-BECF-D50E556866E6}" dt="2025-01-31T05:30:01.874" v="94" actId="1076"/>
          <ac:spMkLst>
            <pc:docMk/>
            <pc:sldMk cId="3863156284" sldId="340"/>
            <ac:spMk id="3" creationId="{39010C28-9102-2B25-4B23-F4A63E3E9B69}"/>
          </ac:spMkLst>
        </pc:spChg>
        <pc:spChg chg="add mod">
          <ac:chgData name="MARTINEZ DE MIRANDA, Celina" userId="e18d36d5-5e70-4319-b515-4758470054df" providerId="ADAL" clId="{42262277-34B4-46D3-BECF-D50E556866E6}" dt="2025-01-31T05:30:05.826" v="95" actId="1076"/>
          <ac:spMkLst>
            <pc:docMk/>
            <pc:sldMk cId="3863156284" sldId="340"/>
            <ac:spMk id="4" creationId="{9919B685-CEC8-7DC5-67AC-8B7FC9F94C92}"/>
          </ac:spMkLst>
        </pc:spChg>
        <pc:spChg chg="add mod">
          <ac:chgData name="MARTINEZ DE MIRANDA, Celina" userId="e18d36d5-5e70-4319-b515-4758470054df" providerId="ADAL" clId="{42262277-34B4-46D3-BECF-D50E556866E6}" dt="2025-01-31T05:30:43.832" v="96" actId="1076"/>
          <ac:spMkLst>
            <pc:docMk/>
            <pc:sldMk cId="3863156284" sldId="340"/>
            <ac:spMk id="6" creationId="{80D03943-8F2C-03C6-7253-B9EAE94A3971}"/>
          </ac:spMkLst>
        </pc:spChg>
      </pc:sldChg>
      <pc:sldChg chg="addSp delSp modSp new mod ord">
        <pc:chgData name="MARTINEZ DE MIRANDA, Celina" userId="e18d36d5-5e70-4319-b515-4758470054df" providerId="ADAL" clId="{42262277-34B4-46D3-BECF-D50E556866E6}" dt="2025-01-31T14:31:26.317" v="365"/>
        <pc:sldMkLst>
          <pc:docMk/>
          <pc:sldMk cId="717697551" sldId="341"/>
        </pc:sldMkLst>
        <pc:spChg chg="mod">
          <ac:chgData name="MARTINEZ DE MIRANDA, Celina" userId="e18d36d5-5e70-4319-b515-4758470054df" providerId="ADAL" clId="{42262277-34B4-46D3-BECF-D50E556866E6}" dt="2025-01-31T05:32:26.383" v="99" actId="5793"/>
          <ac:spMkLst>
            <pc:docMk/>
            <pc:sldMk cId="717697551" sldId="341"/>
            <ac:spMk id="3" creationId="{FAF22819-5AE2-21B4-AD41-EBCE5D9AEA2E}"/>
          </ac:spMkLst>
        </pc:spChg>
        <pc:picChg chg="add mod">
          <ac:chgData name="MARTINEZ DE MIRANDA, Celina" userId="e18d36d5-5e70-4319-b515-4758470054df" providerId="ADAL" clId="{42262277-34B4-46D3-BECF-D50E556866E6}" dt="2025-01-31T14:31:11.894" v="363"/>
          <ac:picMkLst>
            <pc:docMk/>
            <pc:sldMk cId="717697551" sldId="341"/>
            <ac:picMk id="2" creationId="{097098F9-4F4C-EC44-5696-521FC3DBFAF2}"/>
          </ac:picMkLst>
        </pc:picChg>
      </pc:sldChg>
      <pc:sldChg chg="addSp delSp modSp new mod modClrScheme chgLayout">
        <pc:chgData name="MARTINEZ DE MIRANDA, Celina" userId="e18d36d5-5e70-4319-b515-4758470054df" providerId="ADAL" clId="{42262277-34B4-46D3-BECF-D50E556866E6}" dt="2025-01-31T13:29:29.095" v="267" actId="14100"/>
        <pc:sldMkLst>
          <pc:docMk/>
          <pc:sldMk cId="3490422023" sldId="342"/>
        </pc:sldMkLst>
        <pc:picChg chg="add mod modCrop">
          <ac:chgData name="MARTINEZ DE MIRANDA, Celina" userId="e18d36d5-5e70-4319-b515-4758470054df" providerId="ADAL" clId="{42262277-34B4-46D3-BECF-D50E556866E6}" dt="2025-01-31T13:27:50.582" v="259" actId="14100"/>
          <ac:picMkLst>
            <pc:docMk/>
            <pc:sldMk cId="3490422023" sldId="342"/>
            <ac:picMk id="5" creationId="{0225651B-9329-711E-E36C-99E37FCFDCBF}"/>
          </ac:picMkLst>
        </pc:picChg>
        <pc:picChg chg="add mod modCrop">
          <ac:chgData name="MARTINEZ DE MIRANDA, Celina" userId="e18d36d5-5e70-4319-b515-4758470054df" providerId="ADAL" clId="{42262277-34B4-46D3-BECF-D50E556866E6}" dt="2025-01-31T13:29:29.095" v="267" actId="14100"/>
          <ac:picMkLst>
            <pc:docMk/>
            <pc:sldMk cId="3490422023" sldId="342"/>
            <ac:picMk id="7" creationId="{612AD60A-F9AB-33D7-3478-5CD2483D51E3}"/>
          </ac:picMkLst>
        </pc:picChg>
      </pc:sldChg>
      <pc:sldChg chg="addSp modSp new mod">
        <pc:chgData name="MARTINEZ DE MIRANDA, Celina" userId="e18d36d5-5e70-4319-b515-4758470054df" providerId="ADAL" clId="{42262277-34B4-46D3-BECF-D50E556866E6}" dt="2025-01-31T13:30:33.919" v="274" actId="14100"/>
        <pc:sldMkLst>
          <pc:docMk/>
          <pc:sldMk cId="2267882059" sldId="343"/>
        </pc:sldMkLst>
        <pc:picChg chg="add mod modCrop">
          <ac:chgData name="MARTINEZ DE MIRANDA, Celina" userId="e18d36d5-5e70-4319-b515-4758470054df" providerId="ADAL" clId="{42262277-34B4-46D3-BECF-D50E556866E6}" dt="2025-01-31T13:30:33.919" v="274" actId="14100"/>
          <ac:picMkLst>
            <pc:docMk/>
            <pc:sldMk cId="2267882059" sldId="343"/>
            <ac:picMk id="3" creationId="{05BF55D9-8EDD-0BA7-15A8-77992F08AFA0}"/>
          </ac:picMkLst>
        </pc:picChg>
      </pc:sldChg>
      <pc:sldChg chg="addSp modSp new mod">
        <pc:chgData name="MARTINEZ DE MIRANDA, Celina" userId="e18d36d5-5e70-4319-b515-4758470054df" providerId="ADAL" clId="{42262277-34B4-46D3-BECF-D50E556866E6}" dt="2025-02-06T15:21:45.827" v="556" actId="1076"/>
        <pc:sldMkLst>
          <pc:docMk/>
          <pc:sldMk cId="1425831676" sldId="344"/>
        </pc:sldMkLst>
        <pc:spChg chg="mod">
          <ac:chgData name="MARTINEZ DE MIRANDA, Celina" userId="e18d36d5-5e70-4319-b515-4758470054df" providerId="ADAL" clId="{42262277-34B4-46D3-BECF-D50E556866E6}" dt="2025-02-06T15:17:43.999" v="389" actId="20577"/>
          <ac:spMkLst>
            <pc:docMk/>
            <pc:sldMk cId="1425831676" sldId="344"/>
            <ac:spMk id="2" creationId="{F9C6ED8F-3F09-F9FD-BEE6-46DB24F63912}"/>
          </ac:spMkLst>
        </pc:spChg>
        <pc:spChg chg="mod">
          <ac:chgData name="MARTINEZ DE MIRANDA, Celina" userId="e18d36d5-5e70-4319-b515-4758470054df" providerId="ADAL" clId="{42262277-34B4-46D3-BECF-D50E556866E6}" dt="2025-02-06T15:21:45.827" v="556" actId="1076"/>
          <ac:spMkLst>
            <pc:docMk/>
            <pc:sldMk cId="1425831676" sldId="344"/>
            <ac:spMk id="3" creationId="{A366D534-B3F7-980B-D2BB-5569E3CF9705}"/>
          </ac:spMkLst>
        </pc:spChg>
        <pc:picChg chg="add mod">
          <ac:chgData name="MARTINEZ DE MIRANDA, Celina" userId="e18d36d5-5e70-4319-b515-4758470054df" providerId="ADAL" clId="{42262277-34B4-46D3-BECF-D50E556866E6}" dt="2025-01-31T14:31:06.980" v="362"/>
          <ac:picMkLst>
            <pc:docMk/>
            <pc:sldMk cId="1425831676" sldId="344"/>
            <ac:picMk id="4" creationId="{80E7512F-1B19-296E-70D7-B46DE187EB6E}"/>
          </ac:picMkLst>
        </pc:picChg>
      </pc:sldChg>
      <pc:sldChg chg="add">
        <pc:chgData name="MARTINEZ DE MIRANDA, Celina" userId="e18d36d5-5e70-4319-b515-4758470054df" providerId="ADAL" clId="{42262277-34B4-46D3-BECF-D50E556866E6}" dt="2025-02-06T15:17:24.897" v="366" actId="2890"/>
        <pc:sldMkLst>
          <pc:docMk/>
          <pc:sldMk cId="3771945534"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49AD3-DD45-445B-98D5-6FD871383993}" type="datetimeFigureOut">
              <a:rPr lang="en-US" smtClean="0"/>
              <a:t>2/6/2025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C1DC6-20AB-477D-B3E2-3DEB729EDC81}" type="slidenum">
              <a:rPr lang="en-US" smtClean="0"/>
              <a:t>‹Nº›</a:t>
            </a:fld>
            <a:endParaRPr lang="en-US"/>
          </a:p>
        </p:txBody>
      </p:sp>
    </p:spTree>
    <p:extLst>
      <p:ext uri="{BB962C8B-B14F-4D97-AF65-F5344CB8AC3E}">
        <p14:creationId xmlns:p14="http://schemas.microsoft.com/office/powerpoint/2010/main" val="161051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6EC1DC6-20AB-477D-B3E2-3DEB729EDC81}" type="slidenum">
              <a:rPr lang="en-US" smtClean="0"/>
              <a:t>20</a:t>
            </a:fld>
            <a:endParaRPr lang="en-US"/>
          </a:p>
        </p:txBody>
      </p:sp>
    </p:spTree>
    <p:extLst>
      <p:ext uri="{BB962C8B-B14F-4D97-AF65-F5344CB8AC3E}">
        <p14:creationId xmlns:p14="http://schemas.microsoft.com/office/powerpoint/2010/main" val="419277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4A381-25D8-F383-7EB9-FA5E5F7C89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77EFFF5-E3F3-1376-D627-B5D46FC26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D2C5809-A0F2-8F0C-6952-95E1DF03D749}"/>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DF8D5A26-A8ED-2791-E110-9CD6FFEBB1C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638D0BB-1DAA-1187-6F7E-1A0501351E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3599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8E9F7-1734-DE44-B4CA-9223FCD3D53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58F2F05-9E7C-98A5-5806-DC0968367B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057C2F1-3B9C-AE7B-09B8-6FA988532B7C}"/>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EBE6F1A3-70ED-7706-4E76-A05417613D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7515D8-F13F-C3F6-DD49-2704A58403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6121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B32F80-8850-E0F5-CA59-BA872AD9BC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6B23182-DDCA-76E5-0A40-8ADEE07EC7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36773EE-CC44-B4C7-E4AE-BD15B9C34D37}"/>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4CCDAE07-13D2-F699-04FC-DA9DD363F05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638487E-4A4C-0B0B-4F00-6A6C2F18DF65}"/>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11942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74375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1535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A06C2-5BD5-FACA-3E6F-4CBB3265480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482101-AC5D-2A80-C8DE-1B2CE3305B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638DFE5-B5DB-4124-E82C-B6BFACD3952E}"/>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BBF367A4-B059-C336-0505-A079B360412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2503353-6B6F-D02E-D6DD-921DC0D2AF34}"/>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58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09DF0-E4FF-4C21-5B27-C74BBF672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9C0F064-BB9C-3E04-5A18-5891C25A29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0370F5-8876-CFD1-BD7C-9B1EC73208AE}"/>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6F225872-9247-20F8-851A-637F25E259C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1B82206-00E0-736A-BC0E-CCCE7B09B3FD}"/>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2328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71CBA-E108-319A-DC97-813E954013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9A8F843-7D54-863A-F7D0-85B50C71EE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CA219A7-B52B-2BCB-5B63-B35D5989D38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F735240-B0B1-6C4C-321A-DDDD8EEA8EB4}"/>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6" name="Marcador de pie de página 5">
            <a:extLst>
              <a:ext uri="{FF2B5EF4-FFF2-40B4-BE49-F238E27FC236}">
                <a16:creationId xmlns:a16="http://schemas.microsoft.com/office/drawing/2014/main" id="{8A783CF0-0E46-BE0B-9934-73B7187F0F9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964A886-86E1-9F5A-1AD1-BF9D79FF558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81208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F7C27-3B90-CBDD-10C2-2227A5A879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15BE081-A5D6-1E36-97C7-D4D64FEB0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CDD670-E804-2E84-0668-1357B733AE4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B95903C6-B298-1595-ED6A-CAB3A6EA2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D3A1E-5117-9DBC-0926-3037DD0C95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19F456E-B5EC-CAAA-54AA-550A68AA0B18}"/>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8" name="Marcador de pie de página 7">
            <a:extLst>
              <a:ext uri="{FF2B5EF4-FFF2-40B4-BE49-F238E27FC236}">
                <a16:creationId xmlns:a16="http://schemas.microsoft.com/office/drawing/2014/main" id="{6237DBA7-09AE-B898-F060-565FC81B104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80829C78-7F7C-8365-3421-414EF9C9E8C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1714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40911-8A16-83AC-A6EA-FF0A92AB8C3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167C1337-6C13-F641-EF37-6D0AD34AB476}"/>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4" name="Marcador de pie de página 3">
            <a:extLst>
              <a:ext uri="{FF2B5EF4-FFF2-40B4-BE49-F238E27FC236}">
                <a16:creationId xmlns:a16="http://schemas.microsoft.com/office/drawing/2014/main" id="{59608AEC-1883-A1BE-0BD7-9224B357F194}"/>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919CF91-5849-5DF2-BB27-ED1D644BB5E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64308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644F23-D932-B90B-9333-EB8FC2C9BE55}"/>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3" name="Marcador de pie de página 2">
            <a:extLst>
              <a:ext uri="{FF2B5EF4-FFF2-40B4-BE49-F238E27FC236}">
                <a16:creationId xmlns:a16="http://schemas.microsoft.com/office/drawing/2014/main" id="{68458238-6AEB-2E9E-9D30-6E6B280E9B6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A273F60-0B46-88F9-3C7B-91B13ACB71A9}"/>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276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F6749-356C-13AC-467A-3BFC87A058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8ADADF5-2B78-664E-DADF-F3F622EB0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10103B39-DD15-6642-0C2E-E08AC27DA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48962-3686-6A12-341C-640B50DF343D}"/>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6" name="Marcador de pie de página 5">
            <a:extLst>
              <a:ext uri="{FF2B5EF4-FFF2-40B4-BE49-F238E27FC236}">
                <a16:creationId xmlns:a16="http://schemas.microsoft.com/office/drawing/2014/main" id="{CC409B61-90BC-DEE8-0289-07763342776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4EABF50-378E-500E-552E-EF6CAFB38B7A}"/>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4059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12282-1CAA-FC68-330B-C27F7984A6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DC2326B-0836-8DE2-2F06-6AAC8B16D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54E7B68-ADAD-6991-4584-202671608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072BC1-1A9B-7E2B-5A17-F33D96CBE306}"/>
              </a:ext>
            </a:extLst>
          </p:cNvPr>
          <p:cNvSpPr>
            <a:spLocks noGrp="1"/>
          </p:cNvSpPr>
          <p:nvPr>
            <p:ph type="dt" sz="half" idx="10"/>
          </p:nvPr>
        </p:nvSpPr>
        <p:spPr/>
        <p:txBody>
          <a:bodyPr/>
          <a:lstStyle/>
          <a:p>
            <a:fld id="{4EAE6C27-688A-4AE3-A934-EC031783824D}" type="datetimeFigureOut">
              <a:rPr lang="en-US" smtClean="0"/>
              <a:t>2/6/2025</a:t>
            </a:fld>
            <a:endParaRPr lang="en-US"/>
          </a:p>
        </p:txBody>
      </p:sp>
      <p:sp>
        <p:nvSpPr>
          <p:cNvPr id="6" name="Marcador de pie de página 5">
            <a:extLst>
              <a:ext uri="{FF2B5EF4-FFF2-40B4-BE49-F238E27FC236}">
                <a16:creationId xmlns:a16="http://schemas.microsoft.com/office/drawing/2014/main" id="{8762EA37-FD63-4DB4-6C1D-F2A3F1D7933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D173988-2F81-84AF-16F8-578F361B64A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28900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E356AC-A1DB-CA72-9D96-45E632A88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387821A-1557-E6D2-57C6-1E43AD716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F983ED5-4B4C-CE8A-7FEB-F77EAFBB0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AE6C27-688A-4AE3-A934-EC031783824D}" type="datetimeFigureOut">
              <a:rPr lang="en-US" smtClean="0"/>
              <a:t>2/6/2025</a:t>
            </a:fld>
            <a:endParaRPr lang="en-US"/>
          </a:p>
        </p:txBody>
      </p:sp>
      <p:sp>
        <p:nvSpPr>
          <p:cNvPr id="5" name="Marcador de pie de página 4">
            <a:extLst>
              <a:ext uri="{FF2B5EF4-FFF2-40B4-BE49-F238E27FC236}">
                <a16:creationId xmlns:a16="http://schemas.microsoft.com/office/drawing/2014/main" id="{96B27B1B-457C-20F2-2AEB-3C05A24E7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DC45D3F6-09C4-84D9-0CFE-EB657113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627FE-10E2-4228-A277-0DD0DBFFC4E8}" type="slidenum">
              <a:rPr lang="en-US" smtClean="0"/>
              <a:t>‹Nº›</a:t>
            </a:fld>
            <a:endParaRPr lang="en-US"/>
          </a:p>
        </p:txBody>
      </p:sp>
    </p:spTree>
    <p:extLst>
      <p:ext uri="{BB962C8B-B14F-4D97-AF65-F5344CB8AC3E}">
        <p14:creationId xmlns:p14="http://schemas.microsoft.com/office/powerpoint/2010/main" val="405850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5E842C59-4AD7-4D58-9923-AF86475358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9465" y="6263640"/>
            <a:ext cx="1467104" cy="232100"/>
          </a:xfrm>
          <a:prstGeom prst="rect">
            <a:avLst/>
          </a:prstGeom>
        </p:spPr>
      </p:pic>
      <p:pic>
        <p:nvPicPr>
          <p:cNvPr id="4" name="Picture 3" descr="A drawing of a person&#10;&#10;Description automatically generated">
            <a:extLst>
              <a:ext uri="{FF2B5EF4-FFF2-40B4-BE49-F238E27FC236}">
                <a16:creationId xmlns:a16="http://schemas.microsoft.com/office/drawing/2014/main" id="{CE74BF52-AFDA-4F9E-8B8A-625565EFB9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3600" y="6263640"/>
            <a:ext cx="1826091" cy="228600"/>
          </a:xfrm>
          <a:prstGeom prst="rect">
            <a:avLst/>
          </a:prstGeom>
        </p:spPr>
      </p:pic>
    </p:spTree>
    <p:extLst>
      <p:ext uri="{BB962C8B-B14F-4D97-AF65-F5344CB8AC3E}">
        <p14:creationId xmlns:p14="http://schemas.microsoft.com/office/powerpoint/2010/main" val="22413026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v.gov/federal-response/pepfar-global-aids/pepfar" TargetMode="External"/><Relationship Id="rId2" Type="http://schemas.openxmlformats.org/officeDocument/2006/relationships/hyperlink" Target="https://2021-2025.state.gov/pepfar-supported-countries-and-reg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aprensagrafica.com/donald-trump-t177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662EC-65ED-881B-ED70-6FAA0420E71F}"/>
              </a:ext>
            </a:extLst>
          </p:cNvPr>
          <p:cNvSpPr>
            <a:spLocks noGrp="1"/>
          </p:cNvSpPr>
          <p:nvPr>
            <p:ph type="ctrTitle"/>
          </p:nvPr>
        </p:nvSpPr>
        <p:spPr/>
        <p:txBody>
          <a:bodyPr>
            <a:normAutofit fontScale="90000"/>
          </a:bodyPr>
          <a:lstStyle/>
          <a:p>
            <a:r>
              <a:rPr lang="es-ES" sz="4000" b="1" kern="100" dirty="0">
                <a:latin typeface="Calibri" panose="020F0502020204030204" pitchFamily="34" charset="0"/>
                <a:ea typeface="Calibri" panose="020F0502020204030204" pitchFamily="34" charset="0"/>
                <a:cs typeface="Times New Roman" panose="02020603050405020304" pitchFamily="18" charset="0"/>
              </a:rPr>
              <a:t>IMPACTO DE LA CONGELACIÓN DE FONDOS DE EE.UU. EN LA RESPUESTA NACIONAL AL VIH</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ítulo 2">
            <a:extLst>
              <a:ext uri="{FF2B5EF4-FFF2-40B4-BE49-F238E27FC236}">
                <a16:creationId xmlns:a16="http://schemas.microsoft.com/office/drawing/2014/main" id="{70F6D6FF-CE5C-9CA3-013B-860CCE2FDB22}"/>
              </a:ext>
            </a:extLst>
          </p:cNvPr>
          <p:cNvSpPr>
            <a:spLocks noGrp="1"/>
          </p:cNvSpPr>
          <p:nvPr>
            <p:ph type="subTitle" idx="1"/>
          </p:nvPr>
        </p:nvSpPr>
        <p:spPr/>
        <p:txBody>
          <a:bodyPr/>
          <a:lstStyle/>
          <a:p>
            <a:r>
              <a:rPr lang="es-SV" dirty="0"/>
              <a:t>Dra Celina Miranda</a:t>
            </a:r>
          </a:p>
          <a:p>
            <a:r>
              <a:rPr lang="es-SV" dirty="0"/>
              <a:t>ONUSIDA EL SALVADOR</a:t>
            </a:r>
            <a:endParaRPr lang="en-US" dirty="0"/>
          </a:p>
        </p:txBody>
      </p:sp>
      <p:pic>
        <p:nvPicPr>
          <p:cNvPr id="5" name="Imagen 4">
            <a:extLst>
              <a:ext uri="{FF2B5EF4-FFF2-40B4-BE49-F238E27FC236}">
                <a16:creationId xmlns:a16="http://schemas.microsoft.com/office/drawing/2014/main" id="{858505AB-DE7B-71DB-34C6-AA52788C0D61}"/>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429305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66634-C84B-E7F9-9AA2-8DE6616B6B02}"/>
              </a:ext>
            </a:extLst>
          </p:cNvPr>
          <p:cNvSpPr>
            <a:spLocks noGrp="1"/>
          </p:cNvSpPr>
          <p:nvPr>
            <p:ph type="title"/>
          </p:nvPr>
        </p:nvSpPr>
        <p:spPr>
          <a:xfrm>
            <a:off x="839788" y="256448"/>
            <a:ext cx="10515600" cy="1325563"/>
          </a:xfrm>
        </p:spPr>
        <p:txBody>
          <a:bodyPr>
            <a:normAutofit/>
          </a:bodyPr>
          <a:lstStyle/>
          <a:p>
            <a:r>
              <a:rPr lang="es-ES" sz="2000" b="1" kern="100" dirty="0">
                <a:effectLst/>
                <a:latin typeface="Calibri" panose="020F0502020204030204" pitchFamily="34" charset="0"/>
                <a:ea typeface="Calibri" panose="020F0502020204030204" pitchFamily="34" charset="0"/>
                <a:cs typeface="Times New Roman" panose="02020603050405020304" pitchFamily="18" charset="0"/>
              </a:rPr>
              <a:t>Cuáles </a:t>
            </a:r>
            <a:r>
              <a:rPr lang="es-ES" sz="2000" b="1" kern="100" dirty="0">
                <a:latin typeface="Calibri" panose="020F0502020204030204" pitchFamily="34" charset="0"/>
                <a:cs typeface="Times New Roman" panose="02020603050405020304" pitchFamily="18" charset="0"/>
              </a:rPr>
              <a:t>Clinicas de Atención Integral(CAI)han sido afectadas ya que en varias los RRHH que daban atención han sido suspendidas sus labores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Marcador de texto 2">
            <a:extLst>
              <a:ext uri="{FF2B5EF4-FFF2-40B4-BE49-F238E27FC236}">
                <a16:creationId xmlns:a16="http://schemas.microsoft.com/office/drawing/2014/main" id="{0AAB452E-7FB5-04D5-96BA-4AD23F416056}"/>
              </a:ext>
            </a:extLst>
          </p:cNvPr>
          <p:cNvSpPr>
            <a:spLocks noGrp="1"/>
          </p:cNvSpPr>
          <p:nvPr>
            <p:ph type="body" idx="1"/>
          </p:nvPr>
        </p:nvSpPr>
        <p:spPr>
          <a:xfrm>
            <a:off x="836612" y="1350657"/>
            <a:ext cx="5157787" cy="823912"/>
          </a:xfrm>
        </p:spPr>
        <p:txBody>
          <a:bodyPr>
            <a:normAutofit/>
          </a:bodyPr>
          <a:lstStyle/>
          <a:p>
            <a:r>
              <a:rPr lang="es-ES" sz="1800" dirty="0"/>
              <a:t>1.PROYECTO USAID/Cuidado y Tratamiento VIH/IntraHealth administrado por PASMO</a:t>
            </a:r>
            <a:endParaRPr lang="en-US" sz="1800" dirty="0"/>
          </a:p>
        </p:txBody>
      </p:sp>
      <p:sp>
        <p:nvSpPr>
          <p:cNvPr id="4" name="Marcador de contenido 3">
            <a:extLst>
              <a:ext uri="{FF2B5EF4-FFF2-40B4-BE49-F238E27FC236}">
                <a16:creationId xmlns:a16="http://schemas.microsoft.com/office/drawing/2014/main" id="{2A31FF43-B8BF-F134-A265-EFD5A306740F}"/>
              </a:ext>
            </a:extLst>
          </p:cNvPr>
          <p:cNvSpPr>
            <a:spLocks noGrp="1"/>
          </p:cNvSpPr>
          <p:nvPr>
            <p:ph sz="half" idx="2"/>
          </p:nvPr>
        </p:nvSpPr>
        <p:spPr>
          <a:xfrm>
            <a:off x="286440" y="2273721"/>
            <a:ext cx="6435932" cy="3684588"/>
          </a:xfrm>
        </p:spPr>
        <p:txBody>
          <a:bodyPr>
            <a:noAutofit/>
          </a:bodyPr>
          <a:lstStyle/>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Nacional San Juan de Dios, Santa Ana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Nacional Rosales :  Medico y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N. Dr. Jorge Mazzini Villacorta, Sonsonate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N. Dr José Antonio Saldaña Medico y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Médico Quirúrgico 2 enlaces comunitario</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N. Juan José Fernández, Zacamil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H.N. Dr. José Molina Martínez Doctora con 4 hrs pagadas por PASMO y 4 nacionales,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Regional del Seguro Social San Miguel:  Medico</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Unidad Médica del Seguro Social, Santa Ana médico y promotor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Hospital Nacional de la Mujer:1 Laboratorista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 Promotor y psicóloga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H. San Juan de Dios, San Miguel: Laboratorio, digitador, farmacia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588645" algn="just">
              <a:lnSpc>
                <a:spcPct val="107000"/>
              </a:lnSpc>
              <a:spcAft>
                <a:spcPts val="800"/>
              </a:spcAft>
            </a:pPr>
            <a:r>
              <a:rPr lang="es-ES"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5" name="Marcador de texto 4">
            <a:extLst>
              <a:ext uri="{FF2B5EF4-FFF2-40B4-BE49-F238E27FC236}">
                <a16:creationId xmlns:a16="http://schemas.microsoft.com/office/drawing/2014/main" id="{079772F3-6DB0-39ED-4898-3E7250CC0577}"/>
              </a:ext>
            </a:extLst>
          </p:cNvPr>
          <p:cNvSpPr>
            <a:spLocks noGrp="1"/>
          </p:cNvSpPr>
          <p:nvPr>
            <p:ph type="body" sz="quarter" idx="3"/>
          </p:nvPr>
        </p:nvSpPr>
        <p:spPr>
          <a:xfrm>
            <a:off x="6722372" y="1681163"/>
            <a:ext cx="4633016" cy="823912"/>
          </a:xfrm>
        </p:spPr>
        <p:txBody>
          <a:bodyPr>
            <a:norm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2.PROYECTO CDC-SECOMISCA </a:t>
            </a:r>
            <a:endParaRPr lang="en-US" dirty="0"/>
          </a:p>
        </p:txBody>
      </p:sp>
      <p:sp>
        <p:nvSpPr>
          <p:cNvPr id="6" name="Marcador de contenido 5">
            <a:extLst>
              <a:ext uri="{FF2B5EF4-FFF2-40B4-BE49-F238E27FC236}">
                <a16:creationId xmlns:a16="http://schemas.microsoft.com/office/drawing/2014/main" id="{73F3B900-BCF0-ED7A-D46C-C1775324F823}"/>
              </a:ext>
            </a:extLst>
          </p:cNvPr>
          <p:cNvSpPr>
            <a:spLocks noGrp="1"/>
          </p:cNvSpPr>
          <p:nvPr>
            <p:ph sz="quarter" idx="4"/>
          </p:nvPr>
        </p:nvSpPr>
        <p:spPr>
          <a:xfrm>
            <a:off x="6722372" y="2604227"/>
            <a:ext cx="5183188" cy="3684588"/>
          </a:xfrm>
        </p:spPr>
        <p:txBody>
          <a:bodyPr>
            <a:noAutofit/>
          </a:bodyPr>
          <a:lstStyle/>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Francisco Menendez, Ahuachapán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Dr. Luis Edmundo Vázquez, Chalatenango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San Pedro, Usulutan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Nacional San Rafael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 RRHH  Laboratorio Promotor de  Prevención ,oficial de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enlace,psicologa</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Nacional Nuestra señora de Fátima, Cojutepeque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Santa Teresa, Zacatecoluca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H. Santa Gertrudis, San Vicente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H. Nacional General de La Unión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dirty="0"/>
          </a:p>
        </p:txBody>
      </p:sp>
    </p:spTree>
    <p:extLst>
      <p:ext uri="{BB962C8B-B14F-4D97-AF65-F5344CB8AC3E}">
        <p14:creationId xmlns:p14="http://schemas.microsoft.com/office/powerpoint/2010/main" val="347944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B04A5-B395-124F-631D-DFC71C6AB56C}"/>
              </a:ext>
            </a:extLst>
          </p:cNvPr>
          <p:cNvSpPr>
            <a:spLocks noGrp="1"/>
          </p:cNvSpPr>
          <p:nvPr>
            <p:ph type="title"/>
          </p:nvPr>
        </p:nvSpPr>
        <p:spPr/>
        <p:txBody>
          <a:bodyPr>
            <a:normAutofit fontScale="90000"/>
          </a:bodyPr>
          <a:lstStyle/>
          <a:p>
            <a:br>
              <a:rPr lang="es-SV" dirty="0"/>
            </a:br>
            <a:br>
              <a:rPr lang="en-US" dirty="0"/>
            </a:br>
            <a:endParaRPr lang="en-US" dirty="0"/>
          </a:p>
        </p:txBody>
      </p:sp>
      <p:sp>
        <p:nvSpPr>
          <p:cNvPr id="3" name="Marcador de texto 2">
            <a:extLst>
              <a:ext uri="{FF2B5EF4-FFF2-40B4-BE49-F238E27FC236}">
                <a16:creationId xmlns:a16="http://schemas.microsoft.com/office/drawing/2014/main" id="{CF81F52E-9204-28A4-9F39-EE436B884B48}"/>
              </a:ext>
            </a:extLst>
          </p:cNvPr>
          <p:cNvSpPr>
            <a:spLocks noGrp="1"/>
          </p:cNvSpPr>
          <p:nvPr>
            <p:ph type="body" idx="1"/>
          </p:nvPr>
        </p:nvSpPr>
        <p:spPr/>
        <p:txBody>
          <a:bodyPr>
            <a:normAutofit fontScale="70000" lnSpcReduction="20000"/>
          </a:bodyPr>
          <a:lstStyle/>
          <a:p>
            <a:endParaRPr lang="es-ES" dirty="0"/>
          </a:p>
          <a:p>
            <a:r>
              <a:rPr lang="es-ES" dirty="0"/>
              <a:t>1.PROYECTO USAID/Cuidado y Tratamiento VIH/IntraHealth administrado por PASMO</a:t>
            </a:r>
          </a:p>
          <a:p>
            <a:endParaRPr lang="en-US" dirty="0"/>
          </a:p>
        </p:txBody>
      </p:sp>
      <p:sp>
        <p:nvSpPr>
          <p:cNvPr id="5" name="Marcador de texto 4">
            <a:extLst>
              <a:ext uri="{FF2B5EF4-FFF2-40B4-BE49-F238E27FC236}">
                <a16:creationId xmlns:a16="http://schemas.microsoft.com/office/drawing/2014/main" id="{8B1D0782-C5F0-F56B-A371-6550CFC4FC37}"/>
              </a:ext>
            </a:extLst>
          </p:cNvPr>
          <p:cNvSpPr>
            <a:spLocks noGrp="1"/>
          </p:cNvSpPr>
          <p:nvPr>
            <p:ph type="body" sz="quarter" idx="3"/>
          </p:nvPr>
        </p:nvSpPr>
        <p:spPr/>
        <p:txBody>
          <a:bodyPr>
            <a:normAutofit fontScale="70000" lnSpcReduction="20000"/>
          </a:bodyPr>
          <a:lstStyle/>
          <a:p>
            <a:r>
              <a:rPr lang="es-ES" dirty="0"/>
              <a:t>2.PROYECTO CDC-SECOMISCA  </a:t>
            </a:r>
            <a:endParaRPr lang="en-US" dirty="0"/>
          </a:p>
          <a:p>
            <a:endParaRPr lang="en-US" dirty="0"/>
          </a:p>
        </p:txBody>
      </p:sp>
      <p:sp>
        <p:nvSpPr>
          <p:cNvPr id="6" name="Marcador de contenido 5">
            <a:extLst>
              <a:ext uri="{FF2B5EF4-FFF2-40B4-BE49-F238E27FC236}">
                <a16:creationId xmlns:a16="http://schemas.microsoft.com/office/drawing/2014/main" id="{566DB80A-E7AA-C832-F3B4-F881A3BA1C47}"/>
              </a:ext>
            </a:extLst>
          </p:cNvPr>
          <p:cNvSpPr>
            <a:spLocks noGrp="1"/>
          </p:cNvSpPr>
          <p:nvPr>
            <p:ph sz="quarter" idx="4"/>
          </p:nvPr>
        </p:nvSpPr>
        <p:spPr>
          <a:xfrm>
            <a:off x="6172200" y="2505075"/>
            <a:ext cx="5183188" cy="745762"/>
          </a:xfrm>
        </p:spPr>
        <p:txBody>
          <a:bodyPr/>
          <a:lstStyle/>
          <a:p>
            <a:pPr marL="0" indent="0" algn="just">
              <a:lnSpc>
                <a:spcPct val="107000"/>
              </a:lnSpc>
              <a:spcAft>
                <a:spcPts val="800"/>
              </a:spcAft>
              <a:buNone/>
            </a:pPr>
            <a:r>
              <a:rPr lang="es-ES" sz="2800" dirty="0">
                <a:latin typeface="Aharoni" panose="02010803020104030203" pitchFamily="2" charset="-79"/>
                <a:cs typeface="Aharoni" panose="02010803020104030203" pitchFamily="2" charset="-79"/>
              </a:rPr>
              <a:t> </a:t>
            </a:r>
            <a:r>
              <a:rPr lang="es-ES" sz="2800" kern="100" dirty="0">
                <a:effectLst/>
                <a:latin typeface="Aharoni" panose="02010803020104030203" pitchFamily="2" charset="-79"/>
                <a:ea typeface="Calibri" panose="020F0502020204030204" pitchFamily="34" charset="0"/>
                <a:cs typeface="Aharoni" panose="02010803020104030203" pitchFamily="2" charset="-79"/>
              </a:rPr>
              <a:t>RRHH :75</a:t>
            </a:r>
          </a:p>
          <a:p>
            <a:pPr marL="0" indent="0" algn="just">
              <a:lnSpc>
                <a:spcPct val="107000"/>
              </a:lnSpc>
              <a:spcAft>
                <a:spcPts val="800"/>
              </a:spcAft>
              <a:buNone/>
            </a:pPr>
            <a:endParaRPr lang="en-US" dirty="0"/>
          </a:p>
        </p:txBody>
      </p:sp>
      <p:sp>
        <p:nvSpPr>
          <p:cNvPr id="12" name="CuadroTexto 11">
            <a:extLst>
              <a:ext uri="{FF2B5EF4-FFF2-40B4-BE49-F238E27FC236}">
                <a16:creationId xmlns:a16="http://schemas.microsoft.com/office/drawing/2014/main" id="{931AD5B2-39E3-7CD6-E071-9ACD1D3F3A17}"/>
              </a:ext>
            </a:extLst>
          </p:cNvPr>
          <p:cNvSpPr txBox="1"/>
          <p:nvPr/>
        </p:nvSpPr>
        <p:spPr>
          <a:xfrm>
            <a:off x="862015" y="2433106"/>
            <a:ext cx="2718468" cy="646331"/>
          </a:xfrm>
          <a:prstGeom prst="rect">
            <a:avLst/>
          </a:prstGeom>
          <a:noFill/>
        </p:spPr>
        <p:txBody>
          <a:bodyPr wrap="square">
            <a:spAutoFit/>
          </a:bodyPr>
          <a:lstStyle/>
          <a:p>
            <a:r>
              <a:rPr lang="es-ES" sz="3600" dirty="0">
                <a:latin typeface="Aharoni" panose="02010803020104030203" pitchFamily="2" charset="-79"/>
                <a:cs typeface="Aharoni" panose="02010803020104030203" pitchFamily="2" charset="-79"/>
              </a:rPr>
              <a:t> </a:t>
            </a:r>
            <a:r>
              <a:rPr lang="es-ES" sz="3600" kern="100" dirty="0">
                <a:effectLst/>
                <a:latin typeface="Aharoni" panose="02010803020104030203" pitchFamily="2" charset="-79"/>
                <a:ea typeface="Calibri" panose="020F0502020204030204" pitchFamily="34" charset="0"/>
                <a:cs typeface="Aharoni" panose="02010803020104030203" pitchFamily="2" charset="-79"/>
              </a:rPr>
              <a:t>RRHH :55</a:t>
            </a:r>
          </a:p>
        </p:txBody>
      </p:sp>
      <p:sp>
        <p:nvSpPr>
          <p:cNvPr id="13" name="CuadroTexto 12">
            <a:extLst>
              <a:ext uri="{FF2B5EF4-FFF2-40B4-BE49-F238E27FC236}">
                <a16:creationId xmlns:a16="http://schemas.microsoft.com/office/drawing/2014/main" id="{402C6D8A-8951-BF4E-39BE-21091BB4DABE}"/>
              </a:ext>
            </a:extLst>
          </p:cNvPr>
          <p:cNvSpPr txBox="1"/>
          <p:nvPr/>
        </p:nvSpPr>
        <p:spPr>
          <a:xfrm>
            <a:off x="571303" y="666903"/>
            <a:ext cx="8406528" cy="830997"/>
          </a:xfrm>
          <a:prstGeom prst="rect">
            <a:avLst/>
          </a:prstGeom>
          <a:noFill/>
        </p:spPr>
        <p:txBody>
          <a:bodyPr wrap="square" rtlCol="0">
            <a:spAutoFit/>
          </a:bodyPr>
          <a:lstStyle/>
          <a:p>
            <a:r>
              <a:rPr lang="es-ES" sz="2400" b="1" kern="100" dirty="0">
                <a:latin typeface="Calibri" panose="020F0502020204030204" pitchFamily="34" charset="0"/>
                <a:ea typeface="+mj-ea"/>
                <a:cs typeface="Times New Roman" panose="02020603050405020304" pitchFamily="18" charset="0"/>
              </a:rPr>
              <a:t>Recursos humanos contratados para apoyar  las clínicas de atención integral de VIH</a:t>
            </a:r>
            <a:endParaRPr lang="en-US" sz="2400" b="1" kern="100" dirty="0">
              <a:latin typeface="Calibri" panose="020F0502020204030204" pitchFamily="34" charset="0"/>
              <a:ea typeface="+mj-ea"/>
              <a:cs typeface="Times New Roman" panose="02020603050405020304" pitchFamily="18" charset="0"/>
            </a:endParaRPr>
          </a:p>
        </p:txBody>
      </p:sp>
      <p:sp>
        <p:nvSpPr>
          <p:cNvPr id="14" name="CuadroTexto 13">
            <a:extLst>
              <a:ext uri="{FF2B5EF4-FFF2-40B4-BE49-F238E27FC236}">
                <a16:creationId xmlns:a16="http://schemas.microsoft.com/office/drawing/2014/main" id="{4E8A191B-3B4A-33E1-580F-8EB0F2C8D238}"/>
              </a:ext>
            </a:extLst>
          </p:cNvPr>
          <p:cNvSpPr txBox="1"/>
          <p:nvPr/>
        </p:nvSpPr>
        <p:spPr>
          <a:xfrm>
            <a:off x="3778786" y="4450814"/>
            <a:ext cx="6279614" cy="2308324"/>
          </a:xfrm>
          <a:prstGeom prst="rect">
            <a:avLst/>
          </a:prstGeom>
          <a:noFill/>
        </p:spPr>
        <p:txBody>
          <a:bodyPr wrap="square" rtlCol="0">
            <a:spAutoFit/>
          </a:bodyPr>
          <a:lstStyle/>
          <a:p>
            <a:r>
              <a:rPr lang="es-ES" dirty="0"/>
              <a:t>Los cuales realizaban </a:t>
            </a:r>
          </a:p>
          <a:p>
            <a:pPr marL="285750" indent="-285750">
              <a:buFont typeface="Arial" panose="020B0604020202020204" pitchFamily="34" charset="0"/>
              <a:buChar char="•"/>
            </a:pPr>
            <a:r>
              <a:rPr lang="es-ES" dirty="0"/>
              <a:t>Vinculación de nuevos casos</a:t>
            </a:r>
          </a:p>
          <a:p>
            <a:pPr marL="285750" indent="-285750">
              <a:buFont typeface="Arial" panose="020B0604020202020204" pitchFamily="34" charset="0"/>
              <a:buChar char="•"/>
            </a:pPr>
            <a:r>
              <a:rPr lang="es-ES" dirty="0"/>
              <a:t>inicio rápido de tratamiento</a:t>
            </a:r>
          </a:p>
          <a:p>
            <a:pPr marL="285750" indent="-285750">
              <a:buFont typeface="Arial" panose="020B0604020202020204" pitchFamily="34" charset="0"/>
              <a:buChar char="•"/>
            </a:pPr>
            <a:r>
              <a:rPr lang="es-ES" dirty="0"/>
              <a:t>fortalecimiento de supresión viral</a:t>
            </a:r>
          </a:p>
          <a:p>
            <a:pPr marL="285750" indent="-285750">
              <a:buFont typeface="Arial" panose="020B0604020202020204" pitchFamily="34" charset="0"/>
              <a:buChar char="•"/>
            </a:pPr>
            <a:r>
              <a:rPr lang="es-ES" dirty="0"/>
              <a:t>optimización de esquemas antirretrovirales</a:t>
            </a:r>
          </a:p>
          <a:p>
            <a:pPr marL="285750" indent="-285750">
              <a:buFont typeface="Arial" panose="020B0604020202020204" pitchFamily="34" charset="0"/>
              <a:buChar char="•"/>
            </a:pPr>
            <a:r>
              <a:rPr lang="es-ES" dirty="0"/>
              <a:t>provisión de servicios para Diagnóstico y Tratamiento de  Infecciones Oportunistas </a:t>
            </a:r>
          </a:p>
          <a:p>
            <a:endParaRPr lang="en-US" dirty="0"/>
          </a:p>
        </p:txBody>
      </p:sp>
      <p:sp>
        <p:nvSpPr>
          <p:cNvPr id="15" name="CuadroTexto 14">
            <a:extLst>
              <a:ext uri="{FF2B5EF4-FFF2-40B4-BE49-F238E27FC236}">
                <a16:creationId xmlns:a16="http://schemas.microsoft.com/office/drawing/2014/main" id="{A58FCD1F-46A3-DC84-B5B6-83EB4D1D558F}"/>
              </a:ext>
            </a:extLst>
          </p:cNvPr>
          <p:cNvSpPr txBox="1"/>
          <p:nvPr/>
        </p:nvSpPr>
        <p:spPr>
          <a:xfrm>
            <a:off x="3061772" y="3249547"/>
            <a:ext cx="5916058" cy="1477328"/>
          </a:xfrm>
          <a:prstGeom prst="rect">
            <a:avLst/>
          </a:prstGeom>
          <a:noFill/>
        </p:spPr>
        <p:txBody>
          <a:bodyPr wrap="square" rtlCol="0">
            <a:spAutoFit/>
          </a:bodyPr>
          <a:lstStyle/>
          <a:p>
            <a:r>
              <a:rPr lang="es-ES" b="1" kern="100" dirty="0">
                <a:latin typeface="Calibri" panose="020F0502020204030204" pitchFamily="34" charset="0"/>
                <a:ea typeface="Calibri" panose="020F0502020204030204" pitchFamily="34" charset="0"/>
                <a:cs typeface="Times New Roman" panose="02020603050405020304" pitchFamily="18" charset="0"/>
              </a:rPr>
              <a:t> Promotores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de campo médicos, farmaceutas, laboratoristas, psicólogos y personal administrativo unidad ejecutora de proyecto</a:t>
            </a:r>
          </a:p>
          <a:p>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pic>
        <p:nvPicPr>
          <p:cNvPr id="4" name="Imagen 3">
            <a:extLst>
              <a:ext uri="{FF2B5EF4-FFF2-40B4-BE49-F238E27FC236}">
                <a16:creationId xmlns:a16="http://schemas.microsoft.com/office/drawing/2014/main" id="{3909D3AF-F7C8-6308-5A88-2D12150AB3E9}"/>
              </a:ext>
            </a:extLst>
          </p:cNvPr>
          <p:cNvPicPr>
            <a:picLocks noChangeAspect="1"/>
          </p:cNvPicPr>
          <p:nvPr/>
        </p:nvPicPr>
        <p:blipFill>
          <a:blip r:embed="rId2"/>
          <a:stretch>
            <a:fillRect/>
          </a:stretch>
        </p:blipFill>
        <p:spPr>
          <a:xfrm>
            <a:off x="9122228" y="365125"/>
            <a:ext cx="2657896" cy="797589"/>
          </a:xfrm>
          <a:prstGeom prst="rect">
            <a:avLst/>
          </a:prstGeom>
        </p:spPr>
      </p:pic>
    </p:spTree>
    <p:extLst>
      <p:ext uri="{BB962C8B-B14F-4D97-AF65-F5344CB8AC3E}">
        <p14:creationId xmlns:p14="http://schemas.microsoft.com/office/powerpoint/2010/main" val="307697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FB640-FB75-610B-325F-D12F43313DE9}"/>
              </a:ext>
            </a:extLst>
          </p:cNvPr>
          <p:cNvSpPr>
            <a:spLocks noGrp="1"/>
          </p:cNvSpPr>
          <p:nvPr>
            <p:ph type="title"/>
          </p:nvPr>
        </p:nvSpPr>
        <p:spPr>
          <a:xfrm>
            <a:off x="838200" y="365125"/>
            <a:ext cx="7935686" cy="1325563"/>
          </a:xfrm>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99771497-5162-4688-E0D5-C784ACD8764C}"/>
              </a:ext>
            </a:extLst>
          </p:cNvPr>
          <p:cNvSpPr>
            <a:spLocks noGrp="1"/>
          </p:cNvSpPr>
          <p:nvPr>
            <p:ph idx="1"/>
          </p:nvPr>
        </p:nvSpPr>
        <p:spPr/>
        <p:txBody>
          <a:bodyPr>
            <a:noAutofit/>
          </a:bodyPr>
          <a:lstStyle/>
          <a:p>
            <a:pPr marL="0" indent="0">
              <a:buNone/>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Las 38 clínicas de Vigilancia Centinela (VICITS) recibían apoyo de los proyecto</a:t>
            </a:r>
            <a:r>
              <a:rPr lang="es-ES" sz="1600" kern="100" dirty="0">
                <a:latin typeface="Calibri" panose="020F0502020204030204" pitchFamily="34" charset="0"/>
                <a:ea typeface="Calibri" panose="020F0502020204030204" pitchFamily="34" charset="0"/>
                <a:cs typeface="Times New Roman" panose="02020603050405020304" pitchFamily="18" charset="0"/>
              </a:rPr>
              <a:t>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600" kern="100" dirty="0">
              <a:latin typeface="Calibri" panose="020F0502020204030204" pitchFamily="34" charset="0"/>
              <a:ea typeface="Calibri" panose="020F0502020204030204" pitchFamily="34" charset="0"/>
              <a:cs typeface="Times New Roman" panose="02020603050405020304" pitchFamily="18" charset="0"/>
            </a:endParaRPr>
          </a:p>
          <a:p>
            <a:r>
              <a:rPr lang="es-ES" sz="1600" kern="100" dirty="0">
                <a:effectLst/>
                <a:latin typeface="Calibri" panose="020F0502020204030204" pitchFamily="34" charset="0"/>
                <a:ea typeface="Calibri" panose="020F0502020204030204" pitchFamily="34" charset="0"/>
                <a:cs typeface="Times New Roman" panose="02020603050405020304" pitchFamily="18" charset="0"/>
              </a:rPr>
              <a:t>“Building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along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Continuum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Prevention</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to Care and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for Key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Populations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in the Central America Region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under</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President's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Emergency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Plan for AIDS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Relief</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(PEPFAR)” (HIV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CoAg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Implemented</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Programa Regional de VIH-Universidad del Valle de Guatemala quienes contrataron  </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36 promotores pares de búsqueda activa de casos y vinculación ,apoyando el trabajo de los médicos que atientes estas Clínicas VICITS/Amigables, también  de 4 asesores médicos en materia de prevención y monitoreo/evaluación, así como 1 asesora de laboratorio clínico.</a:t>
            </a:r>
          </a:p>
          <a:p>
            <a:pPr marL="0" indent="0" algn="just">
              <a:lnSpc>
                <a:spcPct val="107000"/>
              </a:lnSpc>
              <a:spcAft>
                <a:spcPts val="800"/>
              </a:spcAft>
              <a:buNone/>
            </a:pPr>
            <a:r>
              <a:rPr lang="es-SV"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También el proyecto USAID/Servicios de Prevención en VIH/PASMO</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Tenía contratados 20 Recursos </a:t>
            </a:r>
            <a:r>
              <a:rPr lang="es-SV" sz="1600" kern="100" dirty="0" err="1">
                <a:effectLst/>
                <a:latin typeface="Calibri" panose="020F0502020204030204" pitchFamily="34" charset="0"/>
                <a:ea typeface="Calibri" panose="020F0502020204030204" pitchFamily="34" charset="0"/>
                <a:cs typeface="Times New Roman" panose="02020603050405020304" pitchFamily="18" charset="0"/>
              </a:rPr>
              <a:t>Humanos,que</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tenían a cargo en el sector privado:</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La previsión de PrEP y de todas las actividades de prevención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Campañas de generación de demanda de Prueba de VIH, Autoprueba de VIH, PrEP,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 I=I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Autoprueba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Atención de migrantes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Diferentes estudios de comportamiento para el diseño de nuevas estrategias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4" name="Imagen 3">
            <a:extLst>
              <a:ext uri="{FF2B5EF4-FFF2-40B4-BE49-F238E27FC236}">
                <a16:creationId xmlns:a16="http://schemas.microsoft.com/office/drawing/2014/main" id="{DF4DEB0C-4571-64D1-DBEF-DC3A81AA6DFE}"/>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413050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F5A03-8EAB-2EFD-B978-4E2B5380C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27D51C-7BC8-8CDF-1B8D-3B08BEE6BFBF}"/>
              </a:ext>
            </a:extLst>
          </p:cNvPr>
          <p:cNvSpPr>
            <a:spLocks noGrp="1"/>
          </p:cNvSpPr>
          <p:nvPr>
            <p:ph type="title"/>
          </p:nvPr>
        </p:nvSpPr>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F50713D7-0E10-071A-1863-22EE14BC221E}"/>
              </a:ext>
            </a:extLst>
          </p:cNvPr>
          <p:cNvSpPr>
            <a:spLocks noGrp="1"/>
          </p:cNvSpPr>
          <p:nvPr>
            <p:ph idx="1"/>
          </p:nvPr>
        </p:nvSpPr>
        <p:spPr/>
        <p:txBody>
          <a:bodyPr>
            <a:noAutofit/>
          </a:bodyPr>
          <a:lstStyle/>
          <a:p>
            <a:r>
              <a:rPr lang="en-US" sz="2000" dirty="0"/>
              <a:t>U.S. President’s Emergency Plan for AIDS Relief (PEPFAR) through the U.S. Centers for Disease Control and Prevention (CDC) under the terms of  the Cooperative Agreement U2GGH002502.03 : Strengthening Regional, National and Subnational Institutional Capacities to Sustainably Combat HIV/AIDS and Tuberculosis under the President’s Emergency Plan for AIDS Relief (PEPFAR)/Centers for International Programs, Inc. (ICAP Global Health)</a:t>
            </a:r>
          </a:p>
          <a:p>
            <a:pPr marL="0" indent="0">
              <a:buNone/>
            </a:pPr>
            <a:r>
              <a:rPr lang="es-ES" sz="2000" dirty="0"/>
              <a:t>Financiamiento destinado a:</a:t>
            </a:r>
          </a:p>
          <a:p>
            <a:r>
              <a:rPr lang="es-ES" sz="2000" dirty="0"/>
              <a:t> Capacitaciones, actualizaciones de normativas técnicas del Minsal, apoyo en las estimaciones subnacionales, monitoreo y evaluación de componentes de la Unidad del Programa de ITS/VIH.</a:t>
            </a:r>
          </a:p>
          <a:p>
            <a:r>
              <a:rPr lang="es-ES" sz="2000" dirty="0"/>
              <a:t>Mapeos de manejo de VIH Avanzado.</a:t>
            </a:r>
          </a:p>
          <a:p>
            <a:r>
              <a:rPr lang="es-ES" sz="2000" dirty="0"/>
              <a:t>Apoyo en actualización de normativas de la coinfección de TH-VIH.</a:t>
            </a:r>
          </a:p>
        </p:txBody>
      </p:sp>
    </p:spTree>
    <p:extLst>
      <p:ext uri="{BB962C8B-B14F-4D97-AF65-F5344CB8AC3E}">
        <p14:creationId xmlns:p14="http://schemas.microsoft.com/office/powerpoint/2010/main" val="77645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22D17-8B91-FC9B-366C-7A3A52055E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CE2BA-64BE-C899-D575-9B9EFA93FFED}"/>
              </a:ext>
            </a:extLst>
          </p:cNvPr>
          <p:cNvSpPr>
            <a:spLocks noGrp="1"/>
          </p:cNvSpPr>
          <p:nvPr>
            <p:ph type="title"/>
          </p:nvPr>
        </p:nvSpPr>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536D3E94-0EA9-D2B5-382C-DD622F949B63}"/>
              </a:ext>
            </a:extLst>
          </p:cNvPr>
          <p:cNvSpPr>
            <a:spLocks noGrp="1"/>
          </p:cNvSpPr>
          <p:nvPr>
            <p:ph idx="1"/>
          </p:nvPr>
        </p:nvSpPr>
        <p:spPr/>
        <p:txBody>
          <a:bodyPr>
            <a:noAutofit/>
          </a:bodyPr>
          <a:lstStyle/>
          <a:p>
            <a:r>
              <a:rPr lang="es-ES" sz="2000" dirty="0"/>
              <a:t>Contratación de consultores para fines de ejecutar cargos de promotores de salud para Clínicas VICITS de Metapán y Santa Rosa de Lima.</a:t>
            </a:r>
          </a:p>
          <a:p>
            <a:r>
              <a:rPr lang="es-ES" sz="2000" dirty="0"/>
              <a:t>Programa de gestión de la calidad de laboratorio clínic0</a:t>
            </a:r>
          </a:p>
          <a:p>
            <a:r>
              <a:rPr lang="es-ES" sz="2000" dirty="0"/>
              <a:t>Financiamiento en reuniones de coordinación con Organizaciones Basadas en la Fe y de Base Comunitaria.</a:t>
            </a:r>
          </a:p>
          <a:p>
            <a:r>
              <a:rPr lang="es-ES" sz="2000" dirty="0"/>
              <a:t>Financiamiento para asesoría técnica en implementación de PrEP, </a:t>
            </a:r>
            <a:r>
              <a:rPr lang="es-ES" sz="2000" dirty="0" err="1"/>
              <a:t>autoprueba</a:t>
            </a:r>
            <a:r>
              <a:rPr lang="es-ES" sz="2000" dirty="0"/>
              <a:t> de VIH, cáncer cérvico-uterino en mujeres con VIH, encuesta de farmacorresistencia.</a:t>
            </a:r>
          </a:p>
          <a:p>
            <a:r>
              <a:rPr lang="es-ES" sz="2000" dirty="0"/>
              <a:t>Financiamiento de transporte para realizar monitoreo conjunto con Unidad del Programa de ITS/VIH a niveles locales, SIBASI, regionales.</a:t>
            </a:r>
            <a:endParaRPr lang="en-US" sz="2000" dirty="0"/>
          </a:p>
        </p:txBody>
      </p:sp>
    </p:spTree>
    <p:extLst>
      <p:ext uri="{BB962C8B-B14F-4D97-AF65-F5344CB8AC3E}">
        <p14:creationId xmlns:p14="http://schemas.microsoft.com/office/powerpoint/2010/main" val="157552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B71CC-0F5F-968B-1475-CD82AB6C7CD7}"/>
              </a:ext>
            </a:extLst>
          </p:cNvPr>
          <p:cNvSpPr>
            <a:spLocks noGrp="1"/>
          </p:cNvSpPr>
          <p:nvPr>
            <p:ph type="title"/>
          </p:nvPr>
        </p:nvSpPr>
        <p:spPr/>
        <p:txBody>
          <a:bodyPr/>
          <a:lstStyle/>
          <a:p>
            <a:r>
              <a:rPr lang="es-419" b="1" kern="100" dirty="0">
                <a:latin typeface="Aptos" panose="020B0004020202020204" pitchFamily="34" charset="0"/>
                <a:ea typeface="Aptos" panose="020B0004020202020204" pitchFamily="34" charset="0"/>
                <a:cs typeface="Times New Roman" panose="02020603050405020304" pitchFamily="18" charset="0"/>
              </a:rPr>
              <a:t>GINEBRA, 29 de enero de 2025</a:t>
            </a:r>
            <a:endParaRPr lang="en-US" dirty="0"/>
          </a:p>
        </p:txBody>
      </p:sp>
      <p:sp>
        <p:nvSpPr>
          <p:cNvPr id="3" name="Marcador de contenido 2">
            <a:extLst>
              <a:ext uri="{FF2B5EF4-FFF2-40B4-BE49-F238E27FC236}">
                <a16:creationId xmlns:a16="http://schemas.microsoft.com/office/drawing/2014/main" id="{B70BB2CB-61BF-4465-CC5F-6B2E2FD795A6}"/>
              </a:ext>
            </a:extLst>
          </p:cNvPr>
          <p:cNvSpPr>
            <a:spLocks noGrp="1"/>
          </p:cNvSpPr>
          <p:nvPr>
            <p:ph idx="1"/>
          </p:nvPr>
        </p:nvSpPr>
        <p:spPr/>
        <p:txBody>
          <a:bodyPr>
            <a:normAutofit/>
          </a:bodyPr>
          <a:lstStyle/>
          <a:p>
            <a:pPr algn="just">
              <a:lnSpc>
                <a:spcPct val="115000"/>
              </a:lnSpc>
              <a:spcAft>
                <a:spcPts val="800"/>
              </a:spcAft>
            </a:pPr>
            <a:r>
              <a:rPr lang="es-419" sz="2000" b="1" kern="100" dirty="0">
                <a:latin typeface="Aptos" panose="020B0004020202020204" pitchFamily="34" charset="0"/>
                <a:ea typeface="Aptos" panose="020B0004020202020204" pitchFamily="34" charset="0"/>
                <a:cs typeface="Times New Roman" panose="02020603050405020304" pitchFamily="18" charset="0"/>
              </a:rPr>
              <a:t>D</a:t>
            </a:r>
            <a:r>
              <a:rPr lang="es-419" sz="2000" b="1" kern="100" dirty="0">
                <a:effectLst/>
                <a:latin typeface="Aptos" panose="020B0004020202020204" pitchFamily="34" charset="0"/>
                <a:ea typeface="Aptos" panose="020B0004020202020204" pitchFamily="34" charset="0"/>
                <a:cs typeface="Times New Roman" panose="02020603050405020304" pitchFamily="18" charset="0"/>
              </a:rPr>
              <a:t>ecisión del Secretario de Estado de EE.UU. de continuar con el tratamiento del VIH que salva vidas y convoca a socios para evaluar y mitigar los impactos en los servicios de VIH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419" sz="2000" b="1" kern="100" dirty="0">
                <a:effectLst/>
                <a:latin typeface="Aptos" panose="020B0004020202020204" pitchFamily="34" charset="0"/>
                <a:ea typeface="Aptos" panose="020B0004020202020204" pitchFamily="34" charset="0"/>
                <a:cs typeface="Times New Roman" panose="02020603050405020304" pitchFamily="18" charset="0"/>
              </a:rPr>
              <a:t>—</a:t>
            </a:r>
            <a:r>
              <a:rPr lang="es-419" sz="2000" kern="100" dirty="0">
                <a:effectLst/>
                <a:latin typeface="Aptos" panose="020B0004020202020204" pitchFamily="34" charset="0"/>
                <a:ea typeface="Aptos" panose="020B0004020202020204" pitchFamily="34" charset="0"/>
                <a:cs typeface="Times New Roman" panose="02020603050405020304" pitchFamily="18" charset="0"/>
              </a:rPr>
              <a:t> El Secretario de Estado de los Estados Unidos, Marco Rubio, ha aprobado una "Exención Humanitaria de Emergencia", que permitirá a las personas seguir accediendo al tratamiento del VIH financiado por EE.UU. en 55 países de todo el mundo. Más de 20 millones de personas que viven con el VIH, que representan dos tercios de todas las personas que viven con el VIH y reciben tratamiento a nivel mundial, son apoyadas directamente por el Plan de Emergencia del Presidente de los Estados Unidos para el Alivio del SIDA (PEPFAR), la principal iniciativa mundial contra el VIH.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2000" dirty="0"/>
          </a:p>
        </p:txBody>
      </p:sp>
    </p:spTree>
    <p:extLst>
      <p:ext uri="{BB962C8B-B14F-4D97-AF65-F5344CB8AC3E}">
        <p14:creationId xmlns:p14="http://schemas.microsoft.com/office/powerpoint/2010/main" val="403061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1A88D-BB47-A123-DB3A-F1617697E4B1}"/>
              </a:ext>
            </a:extLst>
          </p:cNvPr>
          <p:cNvSpPr>
            <a:spLocks noGrp="1"/>
          </p:cNvSpPr>
          <p:nvPr>
            <p:ph type="title"/>
          </p:nvPr>
        </p:nvSpPr>
        <p:spPr/>
        <p:txBody>
          <a:bodyPr>
            <a:noAutofit/>
          </a:bodyPr>
          <a:lstStyle/>
          <a:p>
            <a:pPr>
              <a:lnSpc>
                <a:spcPct val="115000"/>
              </a:lnSpc>
              <a:spcAft>
                <a:spcPts val="800"/>
              </a:spcAft>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El Plan de Emergencia del Presidente de los Estados Unidos para el Alivio del SIDA (PEPFAR, por sus siglas en inglés) apoya a 55 países de todo el mundo. Estos países se dividen en regiones específicas:</a:t>
            </a:r>
            <a:br>
              <a:rPr lang="es-ES" sz="2000" kern="100" dirty="0">
                <a:effectLst/>
                <a:latin typeface="Aptos" panose="020B0004020202020204" pitchFamily="34" charset="0"/>
                <a:ea typeface="Aptos" panose="020B0004020202020204" pitchFamily="34" charset="0"/>
                <a:cs typeface="Times New Roman" panose="02020603050405020304" pitchFamily="18" charset="0"/>
              </a:rPr>
            </a:br>
            <a:r>
              <a:rPr lang="es-ES" sz="2000" kern="100" dirty="0">
                <a:effectLst/>
                <a:latin typeface="Aptos" panose="020B0004020202020204" pitchFamily="34" charset="0"/>
                <a:ea typeface="Aptos" panose="020B0004020202020204" pitchFamily="34" charset="0"/>
                <a:cs typeface="Times New Roman" panose="02020603050405020304" pitchFamily="18" charset="0"/>
              </a:rPr>
              <a:t>Programas Nacionales del PEPFAR:</a:t>
            </a:r>
            <a:endParaRPr lang="en-US" sz="2000" dirty="0"/>
          </a:p>
        </p:txBody>
      </p:sp>
      <p:sp>
        <p:nvSpPr>
          <p:cNvPr id="3" name="Marcador de contenido 2">
            <a:extLst>
              <a:ext uri="{FF2B5EF4-FFF2-40B4-BE49-F238E27FC236}">
                <a16:creationId xmlns:a16="http://schemas.microsoft.com/office/drawing/2014/main" id="{39010C28-9102-2B25-4B23-F4A63E3E9B69}"/>
              </a:ext>
            </a:extLst>
          </p:cNvPr>
          <p:cNvSpPr>
            <a:spLocks noGrp="1"/>
          </p:cNvSpPr>
          <p:nvPr>
            <p:ph idx="1"/>
          </p:nvPr>
        </p:nvSpPr>
        <p:spPr>
          <a:xfrm>
            <a:off x="838200" y="2588963"/>
            <a:ext cx="3193973" cy="4050708"/>
          </a:xfrm>
        </p:spPr>
        <p:txBody>
          <a:bodyPr>
            <a:noAutofit/>
          </a:bodyPr>
          <a:lstStyle/>
          <a:p>
            <a:pPr marL="342900" lvl="0" indent="-342900">
              <a:lnSpc>
                <a:spcPct val="115000"/>
              </a:lnSpc>
              <a:spcAft>
                <a:spcPts val="800"/>
              </a:spcAft>
              <a:buSzPts val="1000"/>
              <a:buFont typeface="+mj-lt"/>
              <a:buAutoNum type="arabicPeriod"/>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Barbados,                                         </a:t>
            </a:r>
          </a:p>
          <a:p>
            <a:pPr marL="342900" lvl="0" indent="-342900">
              <a:lnSpc>
                <a:spcPct val="115000"/>
              </a:lnSpc>
              <a:spcAft>
                <a:spcPts val="800"/>
              </a:spcAft>
              <a:buSzPts val="1000"/>
              <a:buFont typeface="+mj-lt"/>
              <a:buAutoNum type="arabicPeriod"/>
              <a:tabLst>
                <a:tab pos="457200" algn="l"/>
              </a:tabLst>
            </a:pPr>
            <a:r>
              <a:rPr lang="es-419" sz="1600" kern="100" dirty="0" err="1">
                <a:effectLst/>
                <a:latin typeface="Aptos" panose="020B0004020202020204" pitchFamily="34" charset="0"/>
                <a:ea typeface="Aptos" panose="020B0004020202020204" pitchFamily="34" charset="0"/>
                <a:cs typeface="Times New Roman" panose="02020603050405020304" pitchFamily="18" charset="0"/>
              </a:rPr>
              <a:t>Brazil</a:t>
            </a:r>
            <a:r>
              <a:rPr lang="es-419" sz="16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600" b="1" kern="100" dirty="0">
                <a:effectLst/>
                <a:latin typeface="Aptos" panose="020B0004020202020204" pitchFamily="34" charset="0"/>
                <a:ea typeface="Aptos" panose="020B0004020202020204" pitchFamily="34" charset="0"/>
                <a:cs typeface="Times New Roman" panose="02020603050405020304" pitchFamily="18" charset="0"/>
              </a:rPr>
              <a:t>El Salvador, </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600" kern="100" dirty="0">
                <a:effectLst/>
                <a:latin typeface="Aptos" panose="020B0004020202020204" pitchFamily="34" charset="0"/>
                <a:ea typeface="Aptos" panose="020B0004020202020204" pitchFamily="34" charset="0"/>
                <a:cs typeface="Times New Roman" panose="02020603050405020304" pitchFamily="18" charset="0"/>
              </a:rPr>
              <a:t>Guatemala,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600" kern="100" dirty="0">
                <a:effectLst/>
                <a:latin typeface="Aptos" panose="020B0004020202020204" pitchFamily="34" charset="0"/>
                <a:ea typeface="Aptos" panose="020B0004020202020204" pitchFamily="34" charset="0"/>
                <a:cs typeface="Times New Roman" panose="02020603050405020304" pitchFamily="18" charset="0"/>
              </a:rPr>
              <a:t>Guyana,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600" dirty="0"/>
          </a:p>
        </p:txBody>
      </p:sp>
      <p:sp>
        <p:nvSpPr>
          <p:cNvPr id="4" name="CuadroTexto 3">
            <a:extLst>
              <a:ext uri="{FF2B5EF4-FFF2-40B4-BE49-F238E27FC236}">
                <a16:creationId xmlns:a16="http://schemas.microsoft.com/office/drawing/2014/main" id="{9919B685-CEC8-7DC5-67AC-8B7FC9F94C92}"/>
              </a:ext>
            </a:extLst>
          </p:cNvPr>
          <p:cNvSpPr txBox="1"/>
          <p:nvPr/>
        </p:nvSpPr>
        <p:spPr>
          <a:xfrm>
            <a:off x="6555036" y="2666081"/>
            <a:ext cx="4219460" cy="2896177"/>
          </a:xfrm>
          <a:prstGeom prst="rect">
            <a:avLst/>
          </a:prstGeom>
          <a:noFill/>
        </p:spPr>
        <p:txBody>
          <a:bodyPr wrap="square" rtlCol="0">
            <a:spAutoFit/>
          </a:bodyPr>
          <a:lstStyle/>
          <a:p>
            <a:pPr marL="342900" lvl="0" indent="-342900">
              <a:lnSpc>
                <a:spcPct val="115000"/>
              </a:lnSpc>
              <a:spcAft>
                <a:spcPts val="800"/>
              </a:spcAft>
              <a:buSzPts val="1000"/>
              <a:buFont typeface="+mj-lt"/>
              <a:buAutoNum type="arabicPeriod"/>
              <a:tabLst>
                <a:tab pos="457200" algn="l"/>
              </a:tabLs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Honduras,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Jamaica,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Nicaragua,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Panama,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Trinidad &amp; Tobago,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mj-lt"/>
              <a:buAutoNum type="arabicPeriod"/>
              <a:tabLst>
                <a:tab pos="457200" algn="l"/>
              </a:tabLst>
            </a:pPr>
            <a:r>
              <a:rPr lang="es-419" sz="1800" kern="100" dirty="0" err="1">
                <a:effectLst/>
                <a:latin typeface="Aptos" panose="020B0004020202020204" pitchFamily="34" charset="0"/>
                <a:ea typeface="Aptos" panose="020B0004020202020204" pitchFamily="34" charset="0"/>
                <a:cs typeface="Times New Roman" panose="02020603050405020304" pitchFamily="18" charset="0"/>
              </a:rPr>
              <a:t>Suriname</a:t>
            </a:r>
            <a:r>
              <a:rPr lang="es-419"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a:t>
            </a:r>
            <a:r>
              <a:rPr lang="es-419"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[2]</a:t>
            </a:r>
            <a:r>
              <a:rPr lang="es-419"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CuadroTexto 5">
            <a:extLst>
              <a:ext uri="{FF2B5EF4-FFF2-40B4-BE49-F238E27FC236}">
                <a16:creationId xmlns:a16="http://schemas.microsoft.com/office/drawing/2014/main" id="{80D03943-8F2C-03C6-7253-B9EAE94A3971}"/>
              </a:ext>
            </a:extLst>
          </p:cNvPr>
          <p:cNvSpPr txBox="1"/>
          <p:nvPr/>
        </p:nvSpPr>
        <p:spPr>
          <a:xfrm>
            <a:off x="838200" y="1744652"/>
            <a:ext cx="6097836" cy="395173"/>
          </a:xfrm>
          <a:prstGeom prst="rect">
            <a:avLst/>
          </a:prstGeom>
          <a:noFill/>
        </p:spPr>
        <p:txBody>
          <a:bodyPr wrap="square">
            <a:spAutoFit/>
          </a:bodyPr>
          <a:lstStyle/>
          <a:p>
            <a:pPr>
              <a:lnSpc>
                <a:spcPct val="115000"/>
              </a:lnSpc>
              <a:spcAft>
                <a:spcPts val="800"/>
              </a:spcAft>
            </a:pPr>
            <a:r>
              <a:rPr lang="en-US" b="1" kern="100" dirty="0" err="1">
                <a:latin typeface="Aptos" panose="020B0004020202020204" pitchFamily="34" charset="0"/>
                <a:ea typeface="Aptos" panose="020B0004020202020204" pitchFamily="34" charset="0"/>
                <a:cs typeface="Times New Roman" panose="02020603050405020304" pitchFamily="18" charset="0"/>
              </a:rPr>
              <a:t>Región</a:t>
            </a:r>
            <a:r>
              <a:rPr lang="en-US" b="1" kern="100" dirty="0">
                <a:latin typeface="Aptos" panose="020B0004020202020204" pitchFamily="34" charset="0"/>
                <a:ea typeface="Aptos" panose="020B0004020202020204" pitchFamily="34" charset="0"/>
                <a:cs typeface="Times New Roman" panose="02020603050405020304" pitchFamily="18" charset="0"/>
              </a:rPr>
              <a:t> del </a:t>
            </a:r>
            <a:r>
              <a:rPr lang="en-US" b="1" kern="100" dirty="0" err="1">
                <a:latin typeface="Aptos" panose="020B0004020202020204" pitchFamily="34" charset="0"/>
                <a:ea typeface="Aptos" panose="020B0004020202020204" pitchFamily="34" charset="0"/>
                <a:cs typeface="Times New Roman" panose="02020603050405020304" pitchFamily="18" charset="0"/>
              </a:rPr>
              <a:t>Hemisferio</a:t>
            </a:r>
            <a:r>
              <a:rPr lang="en-US" b="1" kern="100" dirty="0">
                <a:latin typeface="Aptos" panose="020B0004020202020204" pitchFamily="34" charset="0"/>
                <a:ea typeface="Aptos" panose="020B0004020202020204" pitchFamily="34" charset="0"/>
                <a:cs typeface="Times New Roman" panose="02020603050405020304" pitchFamily="18" charset="0"/>
              </a:rPr>
              <a:t> Occidental: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315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47102-CB22-1C36-1D44-433ECD823651}"/>
              </a:ext>
            </a:extLst>
          </p:cNvPr>
          <p:cNvSpPr>
            <a:spLocks noGrp="1"/>
          </p:cNvSpPr>
          <p:nvPr>
            <p:ph type="title"/>
          </p:nvPr>
        </p:nvSpPr>
        <p:spPr/>
        <p:txBody>
          <a:bodyPr/>
          <a:lstStyle/>
          <a:p>
            <a:r>
              <a:rPr lang="es-SV" dirty="0"/>
              <a:t>Otros proyectos</a:t>
            </a:r>
            <a:endParaRPr lang="en-US" dirty="0"/>
          </a:p>
        </p:txBody>
      </p:sp>
      <p:sp>
        <p:nvSpPr>
          <p:cNvPr id="3" name="Marcador de contenido 2">
            <a:extLst>
              <a:ext uri="{FF2B5EF4-FFF2-40B4-BE49-F238E27FC236}">
                <a16:creationId xmlns:a16="http://schemas.microsoft.com/office/drawing/2014/main" id="{07FBFDEC-8C62-6583-90B5-33BDEF816040}"/>
              </a:ext>
            </a:extLst>
          </p:cNvPr>
          <p:cNvSpPr>
            <a:spLocks noGrp="1"/>
          </p:cNvSpPr>
          <p:nvPr>
            <p:ph idx="1"/>
          </p:nvPr>
        </p:nvSpPr>
        <p:spPr/>
        <p:txBody>
          <a:bodyPr/>
          <a:lstStyle/>
          <a:p>
            <a:r>
              <a:rPr lang="en-US" dirty="0"/>
              <a:t>FANCAP: </a:t>
            </a:r>
            <a:r>
              <a:rPr lang="en-US" dirty="0" err="1"/>
              <a:t>Componente</a:t>
            </a:r>
            <a:r>
              <a:rPr lang="en-US" dirty="0"/>
              <a:t> de </a:t>
            </a:r>
            <a:r>
              <a:rPr lang="en-US" dirty="0" err="1"/>
              <a:t>Gobernanza</a:t>
            </a:r>
            <a:r>
              <a:rPr lang="en-US" dirty="0"/>
              <a:t> y DDHH,SID</a:t>
            </a:r>
          </a:p>
          <a:p>
            <a:pPr marL="0" indent="0">
              <a:buNone/>
            </a:pPr>
            <a:endParaRPr lang="en-US" dirty="0"/>
          </a:p>
          <a:p>
            <a:r>
              <a:rPr lang="en-US" dirty="0"/>
              <a:t>PSM: </a:t>
            </a:r>
            <a:r>
              <a:rPr lang="en-US" dirty="0" err="1"/>
              <a:t>Planificación,proyecciones</a:t>
            </a:r>
            <a:r>
              <a:rPr lang="en-US" dirty="0"/>
              <a:t> de </a:t>
            </a:r>
            <a:r>
              <a:rPr lang="en-US" dirty="0" err="1"/>
              <a:t>medicamentos</a:t>
            </a:r>
            <a:endParaRPr lang="en-US" dirty="0"/>
          </a:p>
          <a:p>
            <a:pPr marL="0" indent="0">
              <a:buNone/>
            </a:pPr>
            <a:endParaRPr lang="en-US" dirty="0"/>
          </a:p>
          <a:p>
            <a:r>
              <a:rPr lang="en-US" dirty="0"/>
              <a:t>DATA </a:t>
            </a:r>
            <a:r>
              <a:rPr lang="en-US" dirty="0" err="1"/>
              <a:t>FI:Plan</a:t>
            </a:r>
            <a:r>
              <a:rPr lang="en-US" dirty="0"/>
              <a:t> de Vigilancia Nacional de </a:t>
            </a:r>
            <a:r>
              <a:rPr lang="en-US" dirty="0" err="1"/>
              <a:t>VIH,Calidad</a:t>
            </a:r>
            <a:r>
              <a:rPr lang="en-US" dirty="0"/>
              <a:t> de los </a:t>
            </a:r>
            <a:r>
              <a:rPr lang="en-US" dirty="0" err="1"/>
              <a:t>indicadores</a:t>
            </a:r>
            <a:endParaRPr lang="en-US" dirty="0"/>
          </a:p>
        </p:txBody>
      </p:sp>
    </p:spTree>
    <p:extLst>
      <p:ext uri="{BB962C8B-B14F-4D97-AF65-F5344CB8AC3E}">
        <p14:creationId xmlns:p14="http://schemas.microsoft.com/office/powerpoint/2010/main" val="113610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25651B-9329-711E-E36C-99E37FCFDCBF}"/>
              </a:ext>
            </a:extLst>
          </p:cNvPr>
          <p:cNvPicPr>
            <a:picLocks noChangeAspect="1"/>
          </p:cNvPicPr>
          <p:nvPr/>
        </p:nvPicPr>
        <p:blipFill>
          <a:blip r:embed="rId2"/>
          <a:srcRect l="26340" t="22381" r="26607" b="10953"/>
          <a:stretch/>
        </p:blipFill>
        <p:spPr>
          <a:xfrm>
            <a:off x="0" y="76200"/>
            <a:ext cx="5736771" cy="6672943"/>
          </a:xfrm>
          <a:prstGeom prst="rect">
            <a:avLst/>
          </a:prstGeom>
        </p:spPr>
      </p:pic>
      <p:pic>
        <p:nvPicPr>
          <p:cNvPr id="7" name="Imagen 6">
            <a:extLst>
              <a:ext uri="{FF2B5EF4-FFF2-40B4-BE49-F238E27FC236}">
                <a16:creationId xmlns:a16="http://schemas.microsoft.com/office/drawing/2014/main" id="{612AD60A-F9AB-33D7-3478-5CD2483D51E3}"/>
              </a:ext>
            </a:extLst>
          </p:cNvPr>
          <p:cNvPicPr>
            <a:picLocks noChangeAspect="1"/>
          </p:cNvPicPr>
          <p:nvPr/>
        </p:nvPicPr>
        <p:blipFill>
          <a:blip r:embed="rId3"/>
          <a:srcRect l="27947" t="17302" r="26875" b="22222"/>
          <a:stretch/>
        </p:blipFill>
        <p:spPr>
          <a:xfrm>
            <a:off x="5823857" y="-1"/>
            <a:ext cx="5508171" cy="6749143"/>
          </a:xfrm>
          <a:prstGeom prst="rect">
            <a:avLst/>
          </a:prstGeom>
        </p:spPr>
      </p:pic>
    </p:spTree>
    <p:extLst>
      <p:ext uri="{BB962C8B-B14F-4D97-AF65-F5344CB8AC3E}">
        <p14:creationId xmlns:p14="http://schemas.microsoft.com/office/powerpoint/2010/main" val="349042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BF55D9-8EDD-0BA7-15A8-77992F08AFA0}"/>
              </a:ext>
            </a:extLst>
          </p:cNvPr>
          <p:cNvPicPr>
            <a:picLocks noChangeAspect="1"/>
          </p:cNvPicPr>
          <p:nvPr/>
        </p:nvPicPr>
        <p:blipFill>
          <a:blip r:embed="rId2"/>
          <a:srcRect l="25259" t="17736" r="25637" b="6792"/>
          <a:stretch/>
        </p:blipFill>
        <p:spPr>
          <a:xfrm>
            <a:off x="1958196" y="246785"/>
            <a:ext cx="7108166" cy="6145390"/>
          </a:xfrm>
          <a:prstGeom prst="rect">
            <a:avLst/>
          </a:prstGeom>
        </p:spPr>
      </p:pic>
    </p:spTree>
    <p:extLst>
      <p:ext uri="{BB962C8B-B14F-4D97-AF65-F5344CB8AC3E}">
        <p14:creationId xmlns:p14="http://schemas.microsoft.com/office/powerpoint/2010/main" val="226788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FD44F-5C5A-5CF3-5328-550697937D55}"/>
              </a:ext>
            </a:extLst>
          </p:cNvPr>
          <p:cNvSpPr>
            <a:spLocks noGrp="1"/>
          </p:cNvSpPr>
          <p:nvPr>
            <p:ph type="title"/>
          </p:nvPr>
        </p:nvSpPr>
        <p:spPr/>
        <p:txBody>
          <a:bodyPr/>
          <a:lstStyle/>
          <a:p>
            <a:r>
              <a:rPr lang="es-SV" dirty="0"/>
              <a:t>ANTECEDENTES</a:t>
            </a:r>
            <a:endParaRPr lang="en-US" dirty="0"/>
          </a:p>
        </p:txBody>
      </p:sp>
      <p:sp>
        <p:nvSpPr>
          <p:cNvPr id="3" name="Marcador de contenido 2">
            <a:extLst>
              <a:ext uri="{FF2B5EF4-FFF2-40B4-BE49-F238E27FC236}">
                <a16:creationId xmlns:a16="http://schemas.microsoft.com/office/drawing/2014/main" id="{2F3B0ACA-1F25-47BB-FDCA-5C5FA3F8CCAB}"/>
              </a:ext>
            </a:extLst>
          </p:cNvPr>
          <p:cNvSpPr>
            <a:spLocks noGrp="1"/>
          </p:cNvSpPr>
          <p:nvPr>
            <p:ph idx="1"/>
          </p:nvPr>
        </p:nvSpPr>
        <p:spPr/>
        <p:txBody>
          <a:bodyPr>
            <a:normAutofit fontScale="92500" lnSpcReduction="10000"/>
          </a:bodyPr>
          <a:lstStyle/>
          <a:p>
            <a:r>
              <a:rPr lang="es-ES" dirty="0">
                <a:effectLst/>
                <a:latin typeface="Calibri" panose="020F0502020204030204" pitchFamily="34" charset="0"/>
                <a:ea typeface="Calibri" panose="020F0502020204030204" pitchFamily="34" charset="0"/>
                <a:cs typeface="Times New Roman" panose="02020603050405020304" pitchFamily="18" charset="0"/>
              </a:rPr>
              <a:t>Muchos de ustedes, nuestro personal, nuestros socios y las personas en todo el mundo, especialmente aquellos que viven con, corren el riesgo de contraerlo o están afectados por el VIH, están lidiando con la incertidumbre y la preocupación tras los recientes acontecimientos de la orden de pausa y detención de trabajo relacionada con la asistencia exterior de los EE. UU. que afecta la respuesta mundial al VIH, especialmente las actividades y servicios que han sido apoyados por PEPFAR.</a:t>
            </a:r>
          </a:p>
          <a:p>
            <a:r>
              <a:rPr lang="es-ES" dirty="0">
                <a:latin typeface="Calibri" panose="020F0502020204030204" pitchFamily="34" charset="0"/>
                <a:cs typeface="Times New Roman" panose="02020603050405020304" pitchFamily="18" charset="0"/>
              </a:rPr>
              <a:t>El Salvador no esta exenta de esta </a:t>
            </a:r>
            <a:r>
              <a:rPr lang="es-ES" dirty="0" err="1">
                <a:latin typeface="Calibri" panose="020F0502020204030204" pitchFamily="34" charset="0"/>
                <a:cs typeface="Times New Roman" panose="02020603050405020304" pitchFamily="18" charset="0"/>
              </a:rPr>
              <a:t>situación,los</a:t>
            </a:r>
            <a:r>
              <a:rPr lang="es-ES" dirty="0">
                <a:latin typeface="Calibri" panose="020F0502020204030204" pitchFamily="34" charset="0"/>
                <a:cs typeface="Times New Roman" panose="02020603050405020304" pitchFamily="18" charset="0"/>
              </a:rPr>
              <a:t> proyectos de USAID-PEPFAR en El Salvador financian diferentes áreas para fortalecer las capacidades institucionales a nivel local y regional en apoyo a la respuesta nacional al VIH.</a:t>
            </a:r>
            <a:endParaRPr lang="en-US" dirty="0">
              <a:latin typeface="Calibri" panose="020F0502020204030204" pitchFamily="34" charset="0"/>
              <a:cs typeface="Times New Roman" panose="02020603050405020304" pitchFamily="18" charset="0"/>
            </a:endParaRPr>
          </a:p>
          <a:p>
            <a:endParaRPr lang="en-US" dirty="0"/>
          </a:p>
        </p:txBody>
      </p:sp>
      <p:pic>
        <p:nvPicPr>
          <p:cNvPr id="4" name="Imagen 3">
            <a:extLst>
              <a:ext uri="{FF2B5EF4-FFF2-40B4-BE49-F238E27FC236}">
                <a16:creationId xmlns:a16="http://schemas.microsoft.com/office/drawing/2014/main" id="{70017BFC-F02C-61F7-2978-680E7AC88B35}"/>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17250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F22819-5AE2-21B4-AD41-EBCE5D9AEA2E}"/>
              </a:ext>
            </a:extLst>
          </p:cNvPr>
          <p:cNvSpPr>
            <a:spLocks noGrp="1"/>
          </p:cNvSpPr>
          <p:nvPr>
            <p:ph idx="1"/>
          </p:nvPr>
        </p:nvSpPr>
        <p:spPr/>
        <p:txBody>
          <a:bodyPr/>
          <a:lstStyle/>
          <a:p>
            <a:pPr>
              <a:lnSpc>
                <a:spcPct val="115000"/>
              </a:lnSpc>
              <a:spcAft>
                <a:spcPts val="800"/>
              </a:spcAf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ONUSIDA continuará sus esfuerzos para garantizar que todas las personas que viven con o están afectadas por el VIH sean atendidas y que otros componentes clave de los esfuerzos que salvan vidas de PEPFAR, incluida la prestación de servicios y los servicios de prevención del VIH, atención y apoyo para huérfanos y niños vulnerables, continúen.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ONUSIDA está desempeñando su papel esencial de movilizar y convocar a socios, gobiernos y comunidades de todo el mundo a nivel nacional para evaluar y mitigar el impacto de la pausa en la continuidad de los servicios esenciales de VIH.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419" sz="1800" kern="100" dirty="0">
                <a:effectLst/>
                <a:latin typeface="Aptos" panose="020B0004020202020204" pitchFamily="34" charset="0"/>
                <a:ea typeface="Aptos" panose="020B0004020202020204" pitchFamily="34" charset="0"/>
                <a:cs typeface="Times New Roman" panose="02020603050405020304" pitchFamily="18" charset="0"/>
              </a:rPr>
              <a:t>ONUSIDA ha alentado al Presidente Donald J. Trump a priorizar el liderazgo del Gobierno de EE.UU. en la respuesta mundial al VIH para lograr el objetivo compartido de acabar con el SIDA.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2" name="Imagen 1">
            <a:extLst>
              <a:ext uri="{FF2B5EF4-FFF2-40B4-BE49-F238E27FC236}">
                <a16:creationId xmlns:a16="http://schemas.microsoft.com/office/drawing/2014/main" id="{097098F9-4F4C-EC44-5696-521FC3DBFAF2}"/>
              </a:ext>
            </a:extLst>
          </p:cNvPr>
          <p:cNvPicPr>
            <a:picLocks noChangeAspect="1"/>
          </p:cNvPicPr>
          <p:nvPr/>
        </p:nvPicPr>
        <p:blipFill>
          <a:blip r:embed="rId3"/>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71769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6ED8F-3F09-F9FD-BEE6-46DB24F63912}"/>
              </a:ext>
            </a:extLst>
          </p:cNvPr>
          <p:cNvSpPr>
            <a:spLocks noGrp="1"/>
          </p:cNvSpPr>
          <p:nvPr>
            <p:ph type="title"/>
          </p:nvPr>
        </p:nvSpPr>
        <p:spPr/>
        <p:txBody>
          <a:bodyPr/>
          <a:lstStyle/>
          <a:p>
            <a:r>
              <a:rPr lang="es-SV" dirty="0" err="1"/>
              <a:t>Waiver</a:t>
            </a:r>
            <a:r>
              <a:rPr lang="es-SV" dirty="0"/>
              <a:t> al 6 de febrero</a:t>
            </a:r>
            <a:endParaRPr lang="en-US" dirty="0"/>
          </a:p>
        </p:txBody>
      </p:sp>
      <p:sp>
        <p:nvSpPr>
          <p:cNvPr id="3" name="Marcador de contenido 2">
            <a:extLst>
              <a:ext uri="{FF2B5EF4-FFF2-40B4-BE49-F238E27FC236}">
                <a16:creationId xmlns:a16="http://schemas.microsoft.com/office/drawing/2014/main" id="{A366D534-B3F7-980B-D2BB-5569E3CF9705}"/>
              </a:ext>
            </a:extLst>
          </p:cNvPr>
          <p:cNvSpPr>
            <a:spLocks noGrp="1"/>
          </p:cNvSpPr>
          <p:nvPr>
            <p:ph idx="1"/>
          </p:nvPr>
        </p:nvSpPr>
        <p:spPr>
          <a:xfrm>
            <a:off x="838200" y="2857510"/>
            <a:ext cx="10515600" cy="1679657"/>
          </a:xfrm>
        </p:spPr>
        <p:txBody>
          <a:bodyPr/>
          <a:lstStyle/>
          <a:p>
            <a:pPr marL="342900" lvl="0" indent="-342900">
              <a:lnSpc>
                <a:spcPct val="107000"/>
              </a:lnSpc>
              <a:spcAft>
                <a:spcPts val="800"/>
              </a:spcAft>
              <a:buFont typeface="+mj-lt"/>
              <a:buAutoNum type="arabicPeriod"/>
              <a:tabLst>
                <a:tab pos="457200" algn="l"/>
              </a:tabLst>
            </a:pPr>
            <a:r>
              <a:rPr lang="es-SV" b="1" dirty="0"/>
              <a:t>Proyecto del CDC –SECOMISCA ayer recibió nota donde se solicita la elaboración del Plan de trabajo para proceder a la reactivación</a:t>
            </a:r>
            <a:endParaRPr lang="en-US" b="1" dirty="0"/>
          </a:p>
        </p:txBody>
      </p:sp>
      <p:pic>
        <p:nvPicPr>
          <p:cNvPr id="4" name="Imagen 3">
            <a:extLst>
              <a:ext uri="{FF2B5EF4-FFF2-40B4-BE49-F238E27FC236}">
                <a16:creationId xmlns:a16="http://schemas.microsoft.com/office/drawing/2014/main" id="{80E7512F-1B19-296E-70D7-B46DE187EB6E}"/>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142583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930-1B01-439A-9A69-4A4D84ACAF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1AD73D-C015-F8F9-BFFF-4FA7340DC7CD}"/>
              </a:ext>
            </a:extLst>
          </p:cNvPr>
          <p:cNvSpPr>
            <a:spLocks noGrp="1"/>
          </p:cNvSpPr>
          <p:nvPr>
            <p:ph type="title"/>
          </p:nvPr>
        </p:nvSpPr>
        <p:spPr/>
        <p:txBody>
          <a:bodyPr/>
          <a:lstStyle/>
          <a:p>
            <a:r>
              <a:rPr lang="es-SV" dirty="0"/>
              <a:t>ACCIONES</a:t>
            </a:r>
            <a:endParaRPr lang="en-US" dirty="0"/>
          </a:p>
        </p:txBody>
      </p:sp>
      <p:sp>
        <p:nvSpPr>
          <p:cNvPr id="3" name="Marcador de contenido 2">
            <a:extLst>
              <a:ext uri="{FF2B5EF4-FFF2-40B4-BE49-F238E27FC236}">
                <a16:creationId xmlns:a16="http://schemas.microsoft.com/office/drawing/2014/main" id="{7759F91F-A483-1B55-2CAB-41AFA4BF0A2B}"/>
              </a:ext>
            </a:extLst>
          </p:cNvPr>
          <p:cNvSpPr>
            <a:spLocks noGrp="1"/>
          </p:cNvSpPr>
          <p:nvPr>
            <p:ph idx="1"/>
          </p:nvPr>
        </p:nvSpPr>
        <p:spPr>
          <a:xfrm>
            <a:off x="924464" y="2291452"/>
            <a:ext cx="10515600" cy="3410609"/>
          </a:xfrm>
        </p:spPr>
        <p:txBody>
          <a:bodyPr/>
          <a:lstStyle/>
          <a:p>
            <a:pPr marL="342900" lvl="0" indent="-342900">
              <a:lnSpc>
                <a:spcPct val="107000"/>
              </a:lnSpc>
              <a:spcAft>
                <a:spcPts val="800"/>
              </a:spcAft>
              <a:buFont typeface="+mj-lt"/>
              <a:buAutoNum type="arabicPeriod"/>
              <a:tabLst>
                <a:tab pos="457200" algn="l"/>
              </a:tabLs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Evaluar el panorama del para comprender plenamente el alcance y los detalles de los riesgos y los impactos inmediatos, a corto y largo plazo en los servicios relacionados con el VIH como resultado de los acontecimientos recientes.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Coordinar acciones en torno a brechas urgentes, con especial énfasis en los grupos de población clave(VICITS,CAI) y liderados por la comunidad, que reciben la mayor parte de su financiamiento de USAID/PEPFAR.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Documentar el impacto en la situación de los derechos humanos de las poblaciones marginadas afectadas por el VIH y cómo esto repercute directamente en el acceso a los servicios relacionados con el VIH y su posible mitigación por parte de nuestros equipos</a:t>
            </a:r>
            <a:endParaRPr lang="en-US" b="1" dirty="0"/>
          </a:p>
        </p:txBody>
      </p:sp>
      <p:pic>
        <p:nvPicPr>
          <p:cNvPr id="4" name="Imagen 3">
            <a:extLst>
              <a:ext uri="{FF2B5EF4-FFF2-40B4-BE49-F238E27FC236}">
                <a16:creationId xmlns:a16="http://schemas.microsoft.com/office/drawing/2014/main" id="{BC21E227-23CA-7EA1-979B-7EF613F3DB06}"/>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7719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CFE91-67F1-15CC-AB18-584F21021BD9}"/>
              </a:ext>
            </a:extLst>
          </p:cNvPr>
          <p:cNvSpPr>
            <a:spLocks noGrp="1"/>
          </p:cNvSpPr>
          <p:nvPr>
            <p:ph type="title"/>
          </p:nvPr>
        </p:nvSpPr>
        <p:spPr/>
        <p:txBody>
          <a:bodyPr/>
          <a:lstStyle/>
          <a:p>
            <a:r>
              <a:rPr lang="es-SV" dirty="0"/>
              <a:t>GASTO DE FUENTE POR FINANCIAMIENTO</a:t>
            </a:r>
            <a:endParaRPr lang="en-US" dirty="0"/>
          </a:p>
        </p:txBody>
      </p:sp>
      <p:pic>
        <p:nvPicPr>
          <p:cNvPr id="3" name="Imagen 2">
            <a:extLst>
              <a:ext uri="{FF2B5EF4-FFF2-40B4-BE49-F238E27FC236}">
                <a16:creationId xmlns:a16="http://schemas.microsoft.com/office/drawing/2014/main" id="{7F8F79E4-DB30-53E8-ACC2-B0FD45411E12}"/>
              </a:ext>
            </a:extLst>
          </p:cNvPr>
          <p:cNvPicPr>
            <a:picLocks noChangeAspect="1"/>
          </p:cNvPicPr>
          <p:nvPr/>
        </p:nvPicPr>
        <p:blipFill rotWithShape="1">
          <a:blip r:embed="rId2"/>
          <a:srcRect l="28010" t="50262" r="25788" b="24000"/>
          <a:stretch/>
        </p:blipFill>
        <p:spPr>
          <a:xfrm>
            <a:off x="411480" y="1813113"/>
            <a:ext cx="11064240" cy="4289443"/>
          </a:xfrm>
          <a:prstGeom prst="rect">
            <a:avLst/>
          </a:prstGeom>
        </p:spPr>
      </p:pic>
    </p:spTree>
    <p:extLst>
      <p:ext uri="{BB962C8B-B14F-4D97-AF65-F5344CB8AC3E}">
        <p14:creationId xmlns:p14="http://schemas.microsoft.com/office/powerpoint/2010/main" val="348109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8C0A-A358-AF7A-8BFA-B00606C055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396B1B7-8294-9DAF-DF96-9D8E8DAE9DBA}"/>
              </a:ext>
            </a:extLst>
          </p:cNvPr>
          <p:cNvSpPr>
            <a:spLocks noGrp="1"/>
          </p:cNvSpPr>
          <p:nvPr>
            <p:ph type="title"/>
          </p:nvPr>
        </p:nvSpPr>
        <p:spPr/>
        <p:txBody>
          <a:bodyPr>
            <a:normAutofit/>
          </a:bodyPr>
          <a:lstStyle/>
          <a:p>
            <a:pPr algn="just">
              <a:lnSpc>
                <a:spcPct val="107000"/>
              </a:lnSpc>
              <a:spcAft>
                <a:spcPts val="800"/>
              </a:spcAft>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Datos de financiación: ¿cuánto aporta EE.UU. / FG / otros cooperantes? ¿Y cuánto proviene de fuentes nacionales?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F09ED7C-032D-DAD3-D2D6-A76293746129}"/>
              </a:ext>
            </a:extLst>
          </p:cNvPr>
          <p:cNvSpPr txBox="1"/>
          <p:nvPr/>
        </p:nvSpPr>
        <p:spPr>
          <a:xfrm>
            <a:off x="838199" y="2599981"/>
            <a:ext cx="9715959" cy="3314305"/>
          </a:xfrm>
          <a:prstGeom prst="rect">
            <a:avLst/>
          </a:prstGeom>
          <a:noFill/>
        </p:spPr>
        <p:txBody>
          <a:bodyPr wrap="square">
            <a:spAutoFit/>
          </a:bodyPr>
          <a:lstStyle/>
          <a:p>
            <a:pPr algn="just">
              <a:lnSpc>
                <a:spcPct val="107000"/>
              </a:lnSpc>
              <a:spcAft>
                <a:spcPts val="800"/>
              </a:spcAft>
            </a:pP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Total </a:t>
            </a:r>
            <a:r>
              <a:rPr lang="es-SV" sz="3200" b="1" kern="100" dirty="0">
                <a:latin typeface="Calibri" panose="020F0502020204030204" pitchFamily="34" charset="0"/>
                <a:ea typeface="Calibri" panose="020F0502020204030204" pitchFamily="34" charset="0"/>
                <a:cs typeface="Times New Roman" panose="02020603050405020304" pitchFamily="18" charset="0"/>
              </a:rPr>
              <a:t>MEGAS</a:t>
            </a: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 2023: $66 677 905</a:t>
            </a:r>
          </a:p>
          <a:p>
            <a:pPr algn="just">
              <a:lnSpc>
                <a:spcPct val="107000"/>
              </a:lnSpc>
              <a:spcAft>
                <a:spcPts val="800"/>
              </a:spcAft>
            </a:pPr>
            <a:r>
              <a:rPr lang="es-SV" sz="2800" b="1" kern="100" dirty="0">
                <a:latin typeface="Calibri" panose="020F0502020204030204" pitchFamily="34" charset="0"/>
                <a:ea typeface="Calibri" panose="020F0502020204030204" pitchFamily="34" charset="0"/>
                <a:cs typeface="Times New Roman" panose="02020603050405020304" pitchFamily="18" charset="0"/>
              </a:rPr>
              <a:t>Recursos domésticos </a:t>
            </a: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$46 300 267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USAID/PEPFAR $10,237,000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Fondo Global $ </a:t>
            </a:r>
            <a:r>
              <a:rPr lang="es-ES" sz="2800" kern="100" dirty="0">
                <a:effectLst/>
                <a:latin typeface="Calibri" panose="020F0502020204030204" pitchFamily="34" charset="0"/>
                <a:ea typeface="Calibri" panose="020F0502020204030204" pitchFamily="34" charset="0"/>
                <a:cs typeface="Times New Roman" panose="02020603050405020304" pitchFamily="18" charset="0"/>
              </a:rPr>
              <a:t>5,485,153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Grupo Conjunto de VIH (UNFPA, OPS, UNICEF, ONU MUJERES, PNUD, PMA)  $339,349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52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2E482-DD96-CB10-F7C6-6276010DCF89}"/>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son los miedos de la gente (el personal de las clínicas, las personas que viven con VIH, la sociedad civil ).</a:t>
            </a:r>
            <a:endParaRPr lang="en-US" sz="2400" dirty="0"/>
          </a:p>
        </p:txBody>
      </p:sp>
      <p:sp>
        <p:nvSpPr>
          <p:cNvPr id="3" name="Marcador de contenido 2">
            <a:extLst>
              <a:ext uri="{FF2B5EF4-FFF2-40B4-BE49-F238E27FC236}">
                <a16:creationId xmlns:a16="http://schemas.microsoft.com/office/drawing/2014/main" id="{5B173CF6-D477-78E7-3F00-9DBBF8C29801}"/>
              </a:ext>
            </a:extLst>
          </p:cNvPr>
          <p:cNvSpPr>
            <a:spLocks noGrp="1"/>
          </p:cNvSpPr>
          <p:nvPr>
            <p:ph idx="1"/>
          </p:nvPr>
        </p:nvSpPr>
        <p:spPr/>
        <p:txBody>
          <a:bodyPr>
            <a:normAutofit/>
          </a:bodyPr>
          <a:lstStyle/>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1.Que se demore mucho la reactivación de los servicios suspendidos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2.Que se prolongue el tiempo de citas ya que el personal del Ministerio de Salud es insuficiente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3.Perdida del Recurso Humano ya capacitado y que laboraba en los proyectos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8048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2FA9-A0DF-0F7D-0B25-4E502BDAE8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8501BB-DAD8-184F-DE64-03072379328C}"/>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son los miedos de la gente (el personal de las clínicas, las personas que viven con VIH, la sociedad civil ).</a:t>
            </a:r>
            <a:endParaRPr lang="en-US" sz="2400" dirty="0"/>
          </a:p>
        </p:txBody>
      </p:sp>
      <p:sp>
        <p:nvSpPr>
          <p:cNvPr id="3" name="Marcador de contenido 2">
            <a:extLst>
              <a:ext uri="{FF2B5EF4-FFF2-40B4-BE49-F238E27FC236}">
                <a16:creationId xmlns:a16="http://schemas.microsoft.com/office/drawing/2014/main" id="{6914A05A-C030-C415-9C4C-CD4FE07B8EBA}"/>
              </a:ext>
            </a:extLst>
          </p:cNvPr>
          <p:cNvSpPr>
            <a:spLocks noGrp="1"/>
          </p:cNvSpPr>
          <p:nvPr>
            <p:ph idx="1"/>
          </p:nvPr>
        </p:nvSpPr>
        <p:spPr>
          <a:xfrm>
            <a:off x="838200" y="2379643"/>
            <a:ext cx="10515600" cy="3797320"/>
          </a:xfrm>
        </p:spPr>
        <p:txBody>
          <a:bodyPr>
            <a:normAutofit/>
          </a:bodyPr>
          <a:lstStyle/>
          <a:p>
            <a:pPr marL="0" indent="0" algn="just">
              <a:buNone/>
            </a:pPr>
            <a:r>
              <a:rPr lang="es-ES" b="1" i="0" dirty="0">
                <a:solidFill>
                  <a:srgbClr val="222222"/>
                </a:solidFill>
                <a:effectLst/>
                <a:latin typeface="Publico"/>
              </a:rPr>
              <a:t>“La Red Centroamericana de las personas con VIH (REDCA+)</a:t>
            </a:r>
            <a:r>
              <a:rPr lang="es-ES" b="0" i="0" dirty="0">
                <a:solidFill>
                  <a:srgbClr val="222222"/>
                </a:solidFill>
                <a:effectLst/>
                <a:latin typeface="Publico"/>
              </a:rPr>
              <a:t> confirmó que al momento los </a:t>
            </a:r>
            <a:r>
              <a:rPr lang="es-ES" b="1" i="0" dirty="0">
                <a:solidFill>
                  <a:srgbClr val="222222"/>
                </a:solidFill>
                <a:effectLst/>
                <a:latin typeface="Publico"/>
              </a:rPr>
              <a:t>proyectos que tenían en agenda están en pausa debido al congelamiento de los fondos de asistencia y cooperación</a:t>
            </a:r>
            <a:r>
              <a:rPr lang="es-ES" b="0" i="0" dirty="0">
                <a:solidFill>
                  <a:srgbClr val="222222"/>
                </a:solidFill>
                <a:effectLst/>
                <a:latin typeface="Publico"/>
              </a:rPr>
              <a:t>, esto debido a los nuevos lineamientos del presidente de Estados Unidos, </a:t>
            </a:r>
            <a:r>
              <a:rPr lang="es-ES" b="1" i="0" u="none" strike="noStrike" dirty="0">
                <a:solidFill>
                  <a:srgbClr val="000000"/>
                </a:solidFill>
                <a:effectLst/>
                <a:latin typeface="Publico"/>
                <a:hlinkClick r:id="rId2"/>
              </a:rPr>
              <a:t>Donald Trump</a:t>
            </a:r>
            <a:r>
              <a:rPr lang="es-ES" b="0" i="0" dirty="0">
                <a:solidFill>
                  <a:srgbClr val="222222"/>
                </a:solidFill>
                <a:effectLst/>
                <a:latin typeface="Publico"/>
              </a:rPr>
              <a:t>, de suspender la ayuda extranjera por un periodo de tres meses mientras revisan los objetivos de esos programas, pero resaltó que las personas continuarán recibiendo sus tratamientos”.</a:t>
            </a:r>
            <a:endParaRPr lang="en-US" dirty="0"/>
          </a:p>
        </p:txBody>
      </p:sp>
    </p:spTree>
    <p:extLst>
      <p:ext uri="{BB962C8B-B14F-4D97-AF65-F5344CB8AC3E}">
        <p14:creationId xmlns:p14="http://schemas.microsoft.com/office/powerpoint/2010/main" val="312743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4B70E5C-EA17-8968-259F-5C0692E20431}"/>
              </a:ext>
            </a:extLst>
          </p:cNvPr>
          <p:cNvSpPr>
            <a:spLocks noGrp="1"/>
          </p:cNvSpPr>
          <p:nvPr>
            <p:ph type="title"/>
          </p:nvPr>
        </p:nvSpPr>
        <p:spPr/>
        <p:txBody>
          <a:bodyPr>
            <a:normAutofit fontScale="90000"/>
          </a:bodyPr>
          <a:lstStyle/>
          <a:p>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¿Cómo podría impactar esto en las nuevas infecciones / muertes / personas en el tratamiento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Marcador de contenido 4">
            <a:extLst>
              <a:ext uri="{FF2B5EF4-FFF2-40B4-BE49-F238E27FC236}">
                <a16:creationId xmlns:a16="http://schemas.microsoft.com/office/drawing/2014/main" id="{A5CC62AD-88E8-2EB4-0B8B-81283D3266F2}"/>
              </a:ext>
            </a:extLst>
          </p:cNvPr>
          <p:cNvSpPr>
            <a:spLocks noGrp="1"/>
          </p:cNvSpPr>
          <p:nvPr>
            <p:ph idx="1"/>
          </p:nvPr>
        </p:nvSpPr>
        <p:spPr/>
        <p:txBody>
          <a:bodyPr>
            <a:noAutofit/>
          </a:bodyPr>
          <a:lstStyle/>
          <a:p>
            <a:pPr marL="457200"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Aunque El Salvador había demostrado la reducción de las nuevas infecciones del 40% en el año 2022 y 37% en el 2023, con estas acciones negativas el impacto se verá en el incremento de nuevas infecciones especialmente en poblaciones clave.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Ya teníamos el problema que al menos el 33.33% llegan a los servicios en estado avanzado lo que impacta en el aumento de la mortalidad</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15,555 personas están TAR, pero de acuerdo a las estimaciones 20,415 deberían recibir los esquemas de tratamiento, mostrándose una brecha de 4860 con una cobertura del 69%,con la suspensión del apoyo de los proyectos financiados por USAID y PEPFAR se relentecerá el diagnóstico temprano y el inicio rápido de tratamiento.</a:t>
            </a:r>
          </a:p>
          <a:p>
            <a:pPr marL="457200" algn="just">
              <a:lnSpc>
                <a:spcPct val="107000"/>
              </a:lnSpc>
              <a:spcAft>
                <a:spcPts val="80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93406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4C6402-3810-C006-C6F7-57CE73DA1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266" y="6220712"/>
            <a:ext cx="3797300" cy="469900"/>
          </a:xfrm>
          <a:prstGeom prst="rect">
            <a:avLst/>
          </a:prstGeom>
        </p:spPr>
      </p:pic>
      <p:pic>
        <p:nvPicPr>
          <p:cNvPr id="4" name="Imagen 3">
            <a:extLst>
              <a:ext uri="{FF2B5EF4-FFF2-40B4-BE49-F238E27FC236}">
                <a16:creationId xmlns:a16="http://schemas.microsoft.com/office/drawing/2014/main" id="{7A2F6330-B8C1-B234-8793-1516E86DA184}"/>
              </a:ext>
            </a:extLst>
          </p:cNvPr>
          <p:cNvPicPr>
            <a:picLocks noChangeAspect="1"/>
          </p:cNvPicPr>
          <p:nvPr/>
        </p:nvPicPr>
        <p:blipFill rotWithShape="1">
          <a:blip r:embed="rId3"/>
          <a:srcRect l="20775" t="43293" r="23514" b="26572"/>
          <a:stretch/>
        </p:blipFill>
        <p:spPr>
          <a:xfrm>
            <a:off x="1034708" y="1690688"/>
            <a:ext cx="10122584" cy="4412657"/>
          </a:xfrm>
          <a:prstGeom prst="rect">
            <a:avLst/>
          </a:prstGeom>
        </p:spPr>
      </p:pic>
      <p:sp>
        <p:nvSpPr>
          <p:cNvPr id="5" name="Título 4">
            <a:extLst>
              <a:ext uri="{FF2B5EF4-FFF2-40B4-BE49-F238E27FC236}">
                <a16:creationId xmlns:a16="http://schemas.microsoft.com/office/drawing/2014/main" id="{2E4336C2-7D25-E795-07FE-DA4F72133F30}"/>
              </a:ext>
            </a:extLst>
          </p:cNvPr>
          <p:cNvSpPr>
            <a:spLocks noGrp="1"/>
          </p:cNvSpPr>
          <p:nvPr>
            <p:ph type="title"/>
          </p:nvPr>
        </p:nvSpPr>
        <p:spPr>
          <a:xfrm>
            <a:off x="838200" y="365125"/>
            <a:ext cx="10515600" cy="934865"/>
          </a:xfrm>
        </p:spPr>
        <p:txBody>
          <a:bodyPr/>
          <a:lstStyle/>
          <a:p>
            <a:r>
              <a:rPr lang="es-SV" b="1" dirty="0"/>
              <a:t>EL SALVADOR</a:t>
            </a:r>
            <a:endParaRPr lang="en-US" b="1" dirty="0"/>
          </a:p>
        </p:txBody>
      </p:sp>
      <p:pic>
        <p:nvPicPr>
          <p:cNvPr id="2" name="Imagen 1">
            <a:extLst>
              <a:ext uri="{FF2B5EF4-FFF2-40B4-BE49-F238E27FC236}">
                <a16:creationId xmlns:a16="http://schemas.microsoft.com/office/drawing/2014/main" id="{17B3869F-AAB6-F38C-94A0-5FD40383D37B}"/>
              </a:ext>
            </a:extLst>
          </p:cNvPr>
          <p:cNvPicPr>
            <a:picLocks noChangeAspect="1"/>
          </p:cNvPicPr>
          <p:nvPr/>
        </p:nvPicPr>
        <p:blipFill>
          <a:blip r:embed="rId4"/>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00239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42FD4-9593-49BC-B9F4-F2ECD4D18263}"/>
              </a:ext>
            </a:extLst>
          </p:cNvPr>
          <p:cNvSpPr>
            <a:spLocks noGrp="1"/>
          </p:cNvSpPr>
          <p:nvPr>
            <p:ph type="title"/>
          </p:nvPr>
        </p:nvSpPr>
        <p:spPr>
          <a:xfrm>
            <a:off x="838200" y="1529896"/>
            <a:ext cx="10515600" cy="1325563"/>
          </a:xfrm>
        </p:spPr>
        <p:txBody>
          <a:bodyPr/>
          <a:lstStyle/>
          <a:p>
            <a:r>
              <a:rPr lang="es-ES" kern="100" dirty="0">
                <a:latin typeface="Calibri" panose="020F0502020204030204" pitchFamily="34" charset="0"/>
                <a:ea typeface="Calibri" panose="020F0502020204030204" pitchFamily="34" charset="0"/>
                <a:cs typeface="Times New Roman" panose="02020603050405020304" pitchFamily="18" charset="0"/>
              </a:rPr>
              <a:t>Las clínicas de atención Integral a personas con VIH(CAI) </a:t>
            </a:r>
            <a:endParaRPr lang="en-US" dirty="0"/>
          </a:p>
        </p:txBody>
      </p:sp>
      <p:sp>
        <p:nvSpPr>
          <p:cNvPr id="3" name="Marcador de contenido 2">
            <a:extLst>
              <a:ext uri="{FF2B5EF4-FFF2-40B4-BE49-F238E27FC236}">
                <a16:creationId xmlns:a16="http://schemas.microsoft.com/office/drawing/2014/main" id="{C89B9860-8E46-7294-762F-513EE0913345}"/>
              </a:ext>
            </a:extLst>
          </p:cNvPr>
          <p:cNvSpPr>
            <a:spLocks noGrp="1"/>
          </p:cNvSpPr>
          <p:nvPr>
            <p:ph idx="1"/>
          </p:nvPr>
        </p:nvSpPr>
        <p:spPr>
          <a:xfrm>
            <a:off x="838200" y="3588193"/>
            <a:ext cx="10515600" cy="2426886"/>
          </a:xfrm>
        </p:spPr>
        <p:txBody>
          <a:bodyPr>
            <a:normAutofit/>
          </a:bodyPr>
          <a:lstStyle/>
          <a:p>
            <a:pPr algn="just"/>
            <a:r>
              <a:rPr lang="es-ES" sz="3200" kern="100" dirty="0">
                <a:latin typeface="Calibri" panose="020F0502020204030204" pitchFamily="34" charset="0"/>
                <a:ea typeface="Calibri" panose="020F0502020204030204" pitchFamily="34" charset="0"/>
                <a:cs typeface="Times New Roman" panose="02020603050405020304" pitchFamily="18" charset="0"/>
              </a:rPr>
              <a:t>E</a:t>
            </a:r>
            <a:r>
              <a:rPr lang="es-ES" sz="3200" kern="100" dirty="0">
                <a:effectLst/>
                <a:latin typeface="Calibri" panose="020F0502020204030204" pitchFamily="34" charset="0"/>
                <a:ea typeface="Calibri" panose="020F0502020204030204" pitchFamily="34" charset="0"/>
                <a:cs typeface="Times New Roman" panose="02020603050405020304" pitchFamily="18" charset="0"/>
              </a:rPr>
              <a:t>stán en 24 hospitales a nivel nacional y       son apoyadas  por los proyectos de USAID-PEPFAR con Recursos Humanos entre promotores de campo, médicos, farmaceutas, laboratorista, psicólogos, personal de las unidades ejecutoras de proyecto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200" dirty="0"/>
          </a:p>
        </p:txBody>
      </p:sp>
      <p:pic>
        <p:nvPicPr>
          <p:cNvPr id="4" name="Imagen 3">
            <a:extLst>
              <a:ext uri="{FF2B5EF4-FFF2-40B4-BE49-F238E27FC236}">
                <a16:creationId xmlns:a16="http://schemas.microsoft.com/office/drawing/2014/main" id="{080D832B-28E8-7A3D-12AD-8792CE30464A}"/>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4840174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160</TotalTime>
  <Words>1935</Words>
  <Application>Microsoft Office PowerPoint</Application>
  <PresentationFormat>Panorámica</PresentationFormat>
  <Paragraphs>122</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22</vt:i4>
      </vt:variant>
    </vt:vector>
  </HeadingPairs>
  <TitlesOfParts>
    <vt:vector size="31" baseType="lpstr">
      <vt:lpstr>Aharoni</vt:lpstr>
      <vt:lpstr>Aptos</vt:lpstr>
      <vt:lpstr>Aptos Display</vt:lpstr>
      <vt:lpstr>Arial</vt:lpstr>
      <vt:lpstr>Calibri</vt:lpstr>
      <vt:lpstr>Publico</vt:lpstr>
      <vt:lpstr>Times New Roman</vt:lpstr>
      <vt:lpstr>Tema de Office</vt:lpstr>
      <vt:lpstr>1_Default Design</vt:lpstr>
      <vt:lpstr>IMPACTO DE LA CONGELACIÓN DE FONDOS DE EE.UU. EN LA RESPUESTA NACIONAL AL VIH </vt:lpstr>
      <vt:lpstr>ANTECEDENTES</vt:lpstr>
      <vt:lpstr>GASTO DE FUENTE POR FINANCIAMIENTO</vt:lpstr>
      <vt:lpstr>Datos de financiación: ¿cuánto aporta EE.UU. / FG / otros cooperantes? ¿Y cuánto proviene de fuentes nacionales?</vt:lpstr>
      <vt:lpstr>¿Cuáles son los miedos de la gente (el personal de las clínicas, las personas que viven con VIH, la sociedad civil ).</vt:lpstr>
      <vt:lpstr>¿Cuáles son los miedos de la gente (el personal de las clínicas, las personas que viven con VIH, la sociedad civil ).</vt:lpstr>
      <vt:lpstr>¿Cómo podría impactar esto en las nuevas infecciones / muertes / personas en el tratamiento ? </vt:lpstr>
      <vt:lpstr>EL SALVADOR</vt:lpstr>
      <vt:lpstr>Las clínicas de atención Integral a personas con VIH(CAI) </vt:lpstr>
      <vt:lpstr>Cuáles Clinicas de Atención Integral(CAI)han sido afectadas ya que en varias los RRHH que daban atención han sido suspendidas sus labores </vt:lpstr>
      <vt:lpstr>  </vt:lpstr>
      <vt:lpstr>.¿Qué está pasando con los servicios de poblaciones de claves?</vt:lpstr>
      <vt:lpstr>.¿Qué está pasando con los servicios de poblaciones de claves?</vt:lpstr>
      <vt:lpstr>.¿Qué está pasando con los servicios de poblaciones de claves?</vt:lpstr>
      <vt:lpstr>GINEBRA, 29 de enero de 2025</vt:lpstr>
      <vt:lpstr>El Plan de Emergencia del Presidente de los Estados Unidos para el Alivio del SIDA (PEPFAR, por sus siglas en inglés) apoya a 55 países de todo el mundo. Estos países se dividen en regiones específicas: Programas Nacionales del PEPFAR:</vt:lpstr>
      <vt:lpstr>Otros proyectos</vt:lpstr>
      <vt:lpstr>Presentación de PowerPoint</vt:lpstr>
      <vt:lpstr>Presentación de PowerPoint</vt:lpstr>
      <vt:lpstr>Presentación de PowerPoint</vt:lpstr>
      <vt:lpstr>Waiver al 6 de febrero</vt:lpstr>
      <vt:lpstr>ACCIONES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MARTINEZ DE MIRANDA, Celina</dc:creator>
  <cp:lastModifiedBy>MARTINEZ DE MIRANDA, Celina</cp:lastModifiedBy>
  <cp:revision>1</cp:revision>
  <dcterms:created xsi:type="dcterms:W3CDTF">2025-01-31T04:10:10Z</dcterms:created>
  <dcterms:modified xsi:type="dcterms:W3CDTF">2025-02-06T15:21:50Z</dcterms:modified>
</cp:coreProperties>
</file>