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08" r:id="rId3"/>
    <p:sldId id="2147375607" r:id="rId4"/>
    <p:sldId id="2147375653" r:id="rId5"/>
    <p:sldId id="2147375629" r:id="rId6"/>
    <p:sldId id="269" r:id="rId7"/>
    <p:sldId id="280" r:id="rId8"/>
    <p:sldId id="289" r:id="rId9"/>
    <p:sldId id="290" r:id="rId10"/>
    <p:sldId id="291" r:id="rId11"/>
    <p:sldId id="2147375625" r:id="rId12"/>
    <p:sldId id="274" r:id="rId13"/>
    <p:sldId id="292" r:id="rId14"/>
    <p:sldId id="2147375655" r:id="rId15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3A16B-4F2C-C13A-79BA-DEF0D3675120}" name="Pichinte, Lourdes Melissa" initials="PL" userId="S::lourdes.pichinte@plan-international.org::7762b188-aab0-46d8-902e-88bcc86a7e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E8254C"/>
    <a:srgbClr val="FFD600"/>
    <a:srgbClr val="DC0080"/>
    <a:srgbClr val="1B3965"/>
    <a:srgbClr val="FF8000"/>
    <a:srgbClr val="9900FF"/>
    <a:srgbClr val="FFB0B0"/>
    <a:srgbClr val="0072C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7104A-10D0-412E-92C6-A228B30CFB9D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DD9F-FC70-40D6-823A-8E068FCA68F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7113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ee8b7cc481_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1ee8b7cc48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56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536BA-8F25-4C57-B5ED-1E5AB808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1FB5AD-041F-4D21-9DE9-A26384D9D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6DA241-65A4-48BF-BDAE-1BC3F4E8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0A1F45-E591-40D4-8AE7-624A60B8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34C030-E341-4233-B09E-F32F44AC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092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CD72FE-0214-4A02-9B34-23D51992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9AB995-AAC0-4669-9AC1-9AAD56C9C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208249-4215-4598-907C-A8466B5C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CACA10-03DB-4802-99E2-FB3495C01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2EEF4A-B770-4A63-9B59-AEE79DC3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6104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D453E7-0AB8-4B67-83EF-A20334454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1855A9-6D45-472B-92B0-D151F10E9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20164B-02E9-4736-8A1C-370A177F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DFF1D2-1B5A-4752-B2DB-5481C8C4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44161-A77D-45AA-882E-80D5FEB0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23449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F7FE98-6B0C-4514-B978-11C7B1F2E18D}"/>
              </a:ext>
            </a:extLst>
          </p:cNvPr>
          <p:cNvSpPr/>
          <p:nvPr userDrawn="1"/>
        </p:nvSpPr>
        <p:spPr>
          <a:xfrm>
            <a:off x="0" y="1"/>
            <a:ext cx="1408922" cy="6857999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20209" y="1"/>
            <a:ext cx="10047377" cy="134366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0209" y="1511300"/>
            <a:ext cx="10047377" cy="45709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2" name="Picture 1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F66ED153-B367-4496-B3F2-E6E0009F88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495" r="53959" b="77472"/>
          <a:stretch/>
        </p:blipFill>
        <p:spPr>
          <a:xfrm>
            <a:off x="10895479" y="6082243"/>
            <a:ext cx="1296521" cy="7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20700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A8FE1-A1DD-48D8-B4F2-7792540B4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846" y="6232703"/>
            <a:ext cx="816161" cy="47746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4479012" cy="47386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A9E357-0231-8ABC-6BB5-EC6336BF7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29761" y="1511300"/>
            <a:ext cx="4479012" cy="47386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76D47F-A017-297B-620F-5A2D353BD14E}"/>
              </a:ext>
            </a:extLst>
          </p:cNvPr>
          <p:cNvSpPr/>
          <p:nvPr userDrawn="1"/>
        </p:nvSpPr>
        <p:spPr>
          <a:xfrm>
            <a:off x="0" y="0"/>
            <a:ext cx="1535185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A5E-F9D2-44C4-AB41-B007FA37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5104B6-C1D8-4106-BEFD-2C8C35FC9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CCF65C-1E76-4D14-A9B3-24738449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757C3F-BD7C-4790-92D1-0C992476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2F1BC9-06D1-43C3-AEEF-32345DFB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1500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D26E1A-5D22-4214-8E0F-E5B7866D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46C207-7C1C-420E-9B61-9AD366869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A48C6B-96DA-4863-805B-8C9E3060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D6EA88-8197-413E-BE64-993C6CE5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8B3387-6B0B-48FF-A73B-C6AF58FD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0233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FDD10-AE26-4188-920E-ADA3D77F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EBF98B-BB6B-41C9-80B2-2074A9F5B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7ABB78-5786-4DA8-B867-F31E68CEF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F7FAD9-F6F9-493E-92AA-9ED5FDF86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6AA883-888E-46A8-B96A-08507101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85C418-12A0-4BBA-B039-BB70B5E6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3799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7E6A6-2AF7-4A13-AF45-B87B3FF0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E062CA-8C83-4528-BC7E-143FFC8CE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11EE9F-E7AF-4FD7-98C0-578CA84C8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96E691-4F9B-4E90-8B92-52CC8219E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4660A2-3159-421F-9ED2-43F61BE7D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B63BFD8-B72D-401A-BF36-E175151E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7F88915-1116-48AD-B665-4481D1D5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07B175-55FF-46BB-85CB-4283525F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0304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58CBB-2C4C-4FD7-B504-8485849D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1DB9E7-4A84-4993-A1C4-3C41CA0C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56FFA0-6984-4630-B380-5D5CBDDE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78B94D-DDF8-4990-9D6B-45855983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5188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0281A3-8CBC-404D-9A23-96A40F29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FAADD3-7484-415B-A2AF-47D27C04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291CAD-402C-4DD7-BAA3-AE730677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5789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FE52E-7A9F-4649-B3DE-0921DDFE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92F381-0CF1-4E93-9FD0-A2B904952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36252A-F898-48BF-A680-B1DB28E89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260DAA-858D-41E4-A9A5-081283F36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A86B30-75D1-44A7-9BEE-2E0A276D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B63504-37EF-4E34-A3A3-87D0AC72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9115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91B9F-C2AB-446D-8408-426DCE1D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4580140-F9F0-4BC7-B77A-5A81F3F2C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CCE79A-6AAB-4AD8-BFE3-D5B450004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1B6EE9-E8A4-4E16-8AED-567BEDB8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24A6CF-2B27-43CF-9718-794D2185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A15B2E-0A75-41AC-A2EF-C9A8F06C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2185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053248-FE50-400F-8D30-6E006354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2F093-2664-4F8B-87D9-3E0AF0752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66E09C-61E3-41E5-858A-4F849906E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86236-0A8D-46ED-9F50-A63A6802C63B}" type="datetimeFigureOut">
              <a:rPr lang="es-SV" smtClean="0"/>
              <a:t>18/3/2025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BB3F25-C85A-42FB-9059-40148A776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347B3B-D4D6-46D3-906A-63E74BD74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A1E3-AC88-4FAE-933E-C455FE32AF8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9250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9.svg"/><Relationship Id="rId7" Type="http://schemas.openxmlformats.org/officeDocument/2006/relationships/image" Target="../media/image6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3.svg"/><Relationship Id="rId5" Type="http://schemas.openxmlformats.org/officeDocument/2006/relationships/image" Target="../media/image21.svg"/><Relationship Id="rId10" Type="http://schemas.openxmlformats.org/officeDocument/2006/relationships/image" Target="../media/image62.png"/><Relationship Id="rId4" Type="http://schemas.openxmlformats.org/officeDocument/2006/relationships/image" Target="../media/image20.png"/><Relationship Id="rId9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sv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5.png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5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2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74CBE529-0BED-0783-A3E2-46181A3D4A4E}"/>
              </a:ext>
            </a:extLst>
          </p:cNvPr>
          <p:cNvSpPr txBox="1">
            <a:spLocks noGrp="1"/>
          </p:cNvSpPr>
          <p:nvPr/>
        </p:nvSpPr>
        <p:spPr>
          <a:xfrm>
            <a:off x="1524000" y="4322345"/>
            <a:ext cx="9144000" cy="692417"/>
          </a:xfrm>
          <a:prstGeom prst="rect">
            <a:avLst/>
          </a:prstGeom>
          <a:solidFill>
            <a:srgbClr val="E8254C"/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SV" sz="3200" b="1" dirty="0">
                <a:solidFill>
                  <a:schemeClr val="bg1"/>
                </a:solidFill>
                <a:latin typeface="Poppins"/>
                <a:sym typeface="Arial"/>
              </a:rPr>
              <a:t>2025-2027</a:t>
            </a:r>
            <a:endParaRPr lang="es-SV" sz="3200" b="1" dirty="0">
              <a:solidFill>
                <a:schemeClr val="bg1"/>
              </a:solidFill>
              <a:latin typeface="Poppins"/>
            </a:endParaRP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s-SV" sz="3600" b="1" dirty="0">
              <a:solidFill>
                <a:srgbClr val="0072CE"/>
              </a:solidFill>
              <a:latin typeface="Poppins"/>
              <a:ea typeface="Arial"/>
              <a:cs typeface="Arial"/>
            </a:endParaRPr>
          </a:p>
        </p:txBody>
      </p:sp>
      <p:sp>
        <p:nvSpPr>
          <p:cNvPr id="8" name="Google Shape;126;p1">
            <a:extLst>
              <a:ext uri="{FF2B5EF4-FFF2-40B4-BE49-F238E27FC236}">
                <a16:creationId xmlns:a16="http://schemas.microsoft.com/office/drawing/2014/main" id="{892AE255-7F78-7A62-5E44-D997A1F93D36}"/>
              </a:ext>
            </a:extLst>
          </p:cNvPr>
          <p:cNvSpPr txBox="1">
            <a:spLocks/>
          </p:cNvSpPr>
          <p:nvPr/>
        </p:nvSpPr>
        <p:spPr>
          <a:xfrm>
            <a:off x="1524000" y="3269241"/>
            <a:ext cx="9144000" cy="93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SV" sz="2000" b="1">
                <a:solidFill>
                  <a:srgbClr val="E8254C"/>
                </a:solidFill>
                <a:latin typeface="Poppins"/>
              </a:rPr>
              <a:t>Reforzar la Respuesta Nacional al VIH, Centrándose en Poblaciones Clave y alineándose a los objetivos internacionales</a:t>
            </a:r>
            <a:r>
              <a:rPr lang="es-SV" sz="2000">
                <a:solidFill>
                  <a:srgbClr val="E8254C"/>
                </a:solidFill>
                <a:latin typeface="Poppins"/>
              </a:rPr>
              <a:t> </a:t>
            </a:r>
            <a:endParaRPr lang="en-US">
              <a:solidFill>
                <a:srgbClr val="E8254C"/>
              </a:solidFill>
            </a:endParaRPr>
          </a:p>
        </p:txBody>
      </p:sp>
      <p:sp>
        <p:nvSpPr>
          <p:cNvPr id="4" name="Google Shape;126;p1">
            <a:extLst>
              <a:ext uri="{FF2B5EF4-FFF2-40B4-BE49-F238E27FC236}">
                <a16:creationId xmlns:a16="http://schemas.microsoft.com/office/drawing/2014/main" id="{6B78FA86-FC09-974D-57D2-FCD19AA976C0}"/>
              </a:ext>
            </a:extLst>
          </p:cNvPr>
          <p:cNvSpPr txBox="1">
            <a:spLocks noGrp="1"/>
          </p:cNvSpPr>
          <p:nvPr/>
        </p:nvSpPr>
        <p:spPr>
          <a:xfrm>
            <a:off x="1524000" y="2280289"/>
            <a:ext cx="9144000" cy="9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SV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BCFED63D-6C54-F674-DE76-D6C4A5436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340" y="4208503"/>
            <a:ext cx="1811816" cy="10561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C7C888-DE4E-4CFB-9220-7AC8009BC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86" y="1158374"/>
            <a:ext cx="8292427" cy="125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4238625" y="202802"/>
            <a:ext cx="7753349" cy="946926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800" spc="3" dirty="0">
                <a:solidFill>
                  <a:srgbClr val="1B3965"/>
                </a:solidFill>
                <a:latin typeface="Poppins Bold"/>
                <a:cs typeface="Poppins Bold"/>
              </a:rPr>
              <a:t>Qué acciones han realizado para participar activamente en la creación de demanda de PrEP entre las PC</a:t>
            </a:r>
            <a:r>
              <a:rPr lang="en-US" sz="2800" spc="3" dirty="0">
                <a:solidFill>
                  <a:srgbClr val="1B3965"/>
                </a:solidFill>
                <a:latin typeface="Poppins Bold"/>
                <a:cs typeface="Poppins Bold"/>
                <a:sym typeface="Archivo Black"/>
              </a:rPr>
              <a:t> </a:t>
            </a:r>
            <a:endParaRPr lang="en-US" sz="2800" spc="3" dirty="0">
              <a:solidFill>
                <a:srgbClr val="1B3965"/>
              </a:solidFill>
              <a:latin typeface="Poppins Bold"/>
              <a:cs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9635" y="1536843"/>
            <a:ext cx="10310265" cy="304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39" lvl="1" indent="-194320">
              <a:lnSpc>
                <a:spcPct val="20000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Campañas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digitales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con Match Con Tu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Salud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</a:p>
          <a:p>
            <a:pPr marL="388639" lvl="1" indent="-194320">
              <a:lnSpc>
                <a:spcPct val="20000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Indicador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“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domestico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“</a:t>
            </a:r>
          </a:p>
          <a:p>
            <a:pPr marL="388639" lvl="1" indent="-194320">
              <a:lnSpc>
                <a:spcPct val="20000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Oportunidades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generadas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por la suspension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servicios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</a:p>
          <a:p>
            <a:pPr marL="388639" lvl="1" indent="-194320">
              <a:lnSpc>
                <a:spcPct val="20000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Flujos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atención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y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referencia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con MINSAL </a:t>
            </a:r>
          </a:p>
          <a:p>
            <a:pPr marL="388639" lvl="1" indent="-194320">
              <a:lnSpc>
                <a:spcPct val="20000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Registro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formularios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y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sistematización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demanda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a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PreP</a:t>
            </a:r>
            <a:endParaRPr lang="en-US" b="1" spc="16" dirty="0">
              <a:solidFill>
                <a:srgbClr val="FFFFFF"/>
              </a:solidFill>
              <a:latin typeface="Poppins Bold"/>
              <a:ea typeface="TT Rounds Condensed Bold"/>
              <a:cs typeface="Poppins Bold"/>
              <a:sym typeface="TT Rounds Condensed Bold"/>
            </a:endParaRPr>
          </a:p>
          <a:p>
            <a:pPr marL="388639" lvl="1" indent="-194320">
              <a:lnSpc>
                <a:spcPts val="2160"/>
              </a:lnSpc>
              <a:buFont typeface="Arial"/>
              <a:buChar char="•"/>
            </a:pPr>
            <a:endParaRPr lang="en-US" b="1" spc="17" dirty="0">
              <a:solidFill>
                <a:srgbClr val="FFFFFF"/>
              </a:solidFill>
              <a:latin typeface="Poppins Bold"/>
              <a:ea typeface="TT Rounds Condensed Bold"/>
              <a:cs typeface="Poppins Bold"/>
              <a:sym typeface="TT Rounds Condensed Bold"/>
            </a:endParaRPr>
          </a:p>
        </p:txBody>
      </p:sp>
      <p:pic>
        <p:nvPicPr>
          <p:cNvPr id="3" name="Graphic 20">
            <a:extLst>
              <a:ext uri="{FF2B5EF4-FFF2-40B4-BE49-F238E27FC236}">
                <a16:creationId xmlns:a16="http://schemas.microsoft.com/office/drawing/2014/main" id="{51EDEDC4-3650-D501-4BEE-E49859A5C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934136" y="4783292"/>
            <a:ext cx="4444539" cy="271775"/>
          </a:xfrm>
          <a:prstGeom prst="rect">
            <a:avLst/>
          </a:prstGeom>
        </p:spPr>
      </p:pic>
      <p:pic>
        <p:nvPicPr>
          <p:cNvPr id="4" name="Graphic 21">
            <a:extLst>
              <a:ext uri="{FF2B5EF4-FFF2-40B4-BE49-F238E27FC236}">
                <a16:creationId xmlns:a16="http://schemas.microsoft.com/office/drawing/2014/main" id="{6D5825F7-439C-F526-150C-5739269E1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934136" y="5029822"/>
            <a:ext cx="4444539" cy="271775"/>
          </a:xfrm>
          <a:prstGeom prst="rect">
            <a:avLst/>
          </a:prstGeom>
        </p:spPr>
      </p:pic>
      <p:pic>
        <p:nvPicPr>
          <p:cNvPr id="11" name="Graphic 20">
            <a:extLst>
              <a:ext uri="{FF2B5EF4-FFF2-40B4-BE49-F238E27FC236}">
                <a16:creationId xmlns:a16="http://schemas.microsoft.com/office/drawing/2014/main" id="{AB1A916E-7AF9-FF17-FE1B-02979BEFC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347223" y="772008"/>
            <a:ext cx="4444539" cy="271775"/>
          </a:xfrm>
          <a:prstGeom prst="rect">
            <a:avLst/>
          </a:prstGeom>
        </p:spPr>
      </p:pic>
      <p:pic>
        <p:nvPicPr>
          <p:cNvPr id="12" name="Graphic 21">
            <a:extLst>
              <a:ext uri="{FF2B5EF4-FFF2-40B4-BE49-F238E27FC236}">
                <a16:creationId xmlns:a16="http://schemas.microsoft.com/office/drawing/2014/main" id="{FD1C9687-3F32-6513-FD11-8D8BB0AC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347223" y="1018538"/>
            <a:ext cx="4444539" cy="2717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EAA0DEB-9FC8-4AE5-977F-1FBDDF44A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78" y="1349958"/>
            <a:ext cx="3165853" cy="31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0988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1F178-9E46-5A2A-BE6D-B98EFAB7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>
            <a:extLst>
              <a:ext uri="{FF2B5EF4-FFF2-40B4-BE49-F238E27FC236}">
                <a16:creationId xmlns:a16="http://schemas.microsoft.com/office/drawing/2014/main" id="{B0BA558F-D085-4551-A0EC-FB3E9A6CE55B}"/>
              </a:ext>
            </a:extLst>
          </p:cNvPr>
          <p:cNvSpPr txBox="1"/>
          <p:nvPr/>
        </p:nvSpPr>
        <p:spPr>
          <a:xfrm>
            <a:off x="567937" y="1924946"/>
            <a:ext cx="9442838" cy="307777"/>
          </a:xfrm>
          <a:prstGeom prst="rect">
            <a:avLst/>
          </a:prstGeom>
          <a:solidFill>
            <a:srgbClr val="9900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s-S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310" lvl="1"/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Personal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acreditado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por la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confirmación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pruebas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VIH y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Sifilis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endParaRPr lang="en-US" sz="2000" b="1" spc="17" dirty="0">
              <a:solidFill>
                <a:schemeClr val="bg1"/>
              </a:solidFill>
              <a:latin typeface="Poppins Bold"/>
              <a:ea typeface="TT Rounds Condensed Bold"/>
              <a:cs typeface="Poppins 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BDEC862-F09D-442B-8632-00B9F36F4C52}"/>
              </a:ext>
            </a:extLst>
          </p:cNvPr>
          <p:cNvSpPr txBox="1"/>
          <p:nvPr/>
        </p:nvSpPr>
        <p:spPr>
          <a:xfrm>
            <a:off x="567937" y="1458461"/>
            <a:ext cx="8928487" cy="307777"/>
          </a:xfrm>
          <a:prstGeom prst="rect">
            <a:avLst/>
          </a:prstGeom>
          <a:solidFill>
            <a:srgbClr val="9900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s-S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310" lvl="1"/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Centralización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los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establecimientos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confirmación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VIH </a:t>
            </a:r>
            <a:endParaRPr lang="en-US" sz="2000" b="1" spc="17" dirty="0">
              <a:solidFill>
                <a:schemeClr val="bg1"/>
              </a:solidFill>
              <a:latin typeface="Poppins Bold"/>
              <a:ea typeface="TT Rounds Condensed Bold"/>
              <a:cs typeface="Poppins Bold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60DF39F1-8497-4650-86CE-64AB57D502B3}"/>
              </a:ext>
            </a:extLst>
          </p:cNvPr>
          <p:cNvSpPr txBox="1"/>
          <p:nvPr/>
        </p:nvSpPr>
        <p:spPr>
          <a:xfrm>
            <a:off x="567937" y="2421524"/>
            <a:ext cx="8604637" cy="307777"/>
          </a:xfrm>
          <a:prstGeom prst="rect">
            <a:avLst/>
          </a:prstGeom>
          <a:solidFill>
            <a:srgbClr val="9900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s-S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310" lvl="1"/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Barreras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operativas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en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el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sz="2000" b="1" spc="16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trabajo</a:t>
            </a:r>
            <a:r>
              <a:rPr lang="en-US" sz="2000" b="1" spc="16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campo </a:t>
            </a:r>
            <a:endParaRPr lang="en-US" sz="2000" b="1" spc="17" dirty="0">
              <a:solidFill>
                <a:schemeClr val="bg1"/>
              </a:solidFill>
              <a:latin typeface="Poppins Bold"/>
              <a:ea typeface="TT Rounds Condensed Bold"/>
              <a:cs typeface="Poppins Bold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34CF04BF-35EF-DAC2-04AC-5AC5C6DA216D}"/>
              </a:ext>
            </a:extLst>
          </p:cNvPr>
          <p:cNvSpPr txBox="1"/>
          <p:nvPr/>
        </p:nvSpPr>
        <p:spPr>
          <a:xfrm>
            <a:off x="228600" y="216959"/>
            <a:ext cx="11734799" cy="624786"/>
          </a:xfrm>
          <a:prstGeom prst="rect">
            <a:avLst/>
          </a:prstGeom>
          <a:solidFill>
            <a:srgbClr val="DC008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s-S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s-ES" sz="2400" spc="3" dirty="0">
                <a:solidFill>
                  <a:schemeClr val="bg1"/>
                </a:solidFill>
                <a:latin typeface="Poppins Bold"/>
                <a:ea typeface="+mn-lt"/>
                <a:cs typeface="Calibri"/>
              </a:rPr>
              <a:t>¿Qué dificultades han encontrado para la implementación de las estrategias de este proyecto y cuales identifican a corto y mediano plazo?</a:t>
            </a:r>
            <a:endParaRPr lang="es-SV" sz="2400" spc="3" dirty="0">
              <a:solidFill>
                <a:schemeClr val="bg1"/>
              </a:solidFill>
              <a:latin typeface="Poppins Bold"/>
              <a:ea typeface="+mn-lt"/>
              <a:cs typeface="Calibri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524F7610-B43B-4A8B-B1C6-A119CEEDB809}"/>
              </a:ext>
            </a:extLst>
          </p:cNvPr>
          <p:cNvSpPr txBox="1"/>
          <p:nvPr/>
        </p:nvSpPr>
        <p:spPr>
          <a:xfrm>
            <a:off x="447762" y="3429000"/>
            <a:ext cx="6438814" cy="307777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MX" sz="2000" spc="3" dirty="0">
                <a:solidFill>
                  <a:srgbClr val="000000"/>
                </a:solidFill>
                <a:latin typeface="Poppins Bold"/>
                <a:cs typeface="Poppins Bold"/>
              </a:rPr>
              <a:t>Gestión para la capacidades en el diagnostico </a:t>
            </a:r>
            <a:endParaRPr lang="es-SV" sz="2000" spc="3" dirty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841F7C30-1933-4948-917E-79391374468B}"/>
              </a:ext>
            </a:extLst>
          </p:cNvPr>
          <p:cNvSpPr txBox="1"/>
          <p:nvPr/>
        </p:nvSpPr>
        <p:spPr>
          <a:xfrm>
            <a:off x="447762" y="4045716"/>
            <a:ext cx="8086638" cy="307777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MX" sz="2000" spc="3" dirty="0" err="1">
                <a:solidFill>
                  <a:srgbClr val="000000"/>
                </a:solidFill>
                <a:latin typeface="Poppins Bold"/>
                <a:cs typeface="Poppins Bold"/>
              </a:rPr>
              <a:t>Optimizacion</a:t>
            </a:r>
            <a:r>
              <a:rPr lang="es-MX" sz="2000" spc="3" dirty="0">
                <a:solidFill>
                  <a:srgbClr val="000000"/>
                </a:solidFill>
                <a:latin typeface="Poppins Bold"/>
                <a:cs typeface="Poppins Bold"/>
              </a:rPr>
              <a:t> de los tiempos de referencia y confirmación </a:t>
            </a:r>
            <a:endParaRPr lang="es-SV" sz="2000" spc="3" dirty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709869EA-1EED-44C0-B2DC-0BD4AFE545D4}"/>
              </a:ext>
            </a:extLst>
          </p:cNvPr>
          <p:cNvSpPr txBox="1"/>
          <p:nvPr/>
        </p:nvSpPr>
        <p:spPr>
          <a:xfrm>
            <a:off x="447762" y="4745415"/>
            <a:ext cx="6438814" cy="307777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s-MX" sz="2000" spc="3" dirty="0">
                <a:solidFill>
                  <a:srgbClr val="000000"/>
                </a:solidFill>
                <a:latin typeface="Poppins Bold"/>
                <a:cs typeface="Poppins Bold"/>
              </a:rPr>
              <a:t>Mejora en la logística de intervención en campo </a:t>
            </a:r>
            <a:endParaRPr lang="es-SV" sz="2000" spc="3" dirty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2362614D-4A16-4F7F-9766-DFC2DB27A907}"/>
              </a:ext>
            </a:extLst>
          </p:cNvPr>
          <p:cNvSpPr txBox="1"/>
          <p:nvPr/>
        </p:nvSpPr>
        <p:spPr>
          <a:xfrm>
            <a:off x="447762" y="5428682"/>
            <a:ext cx="8086638" cy="307777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MX" sz="2000" spc="3" dirty="0">
                <a:solidFill>
                  <a:srgbClr val="000000"/>
                </a:solidFill>
                <a:latin typeface="Poppins Bold"/>
                <a:cs typeface="Poppins Bold"/>
              </a:rPr>
              <a:t>Descentralización progresiva del diagnostico de VIH/</a:t>
            </a:r>
            <a:r>
              <a:rPr lang="es-MX" sz="2000" spc="3" dirty="0" err="1">
                <a:solidFill>
                  <a:srgbClr val="000000"/>
                </a:solidFill>
                <a:latin typeface="Poppins Bold"/>
                <a:cs typeface="Poppins Bold"/>
              </a:rPr>
              <a:t>Sifilis</a:t>
            </a:r>
            <a:r>
              <a:rPr lang="es-MX" sz="2000" spc="3" dirty="0">
                <a:solidFill>
                  <a:srgbClr val="000000"/>
                </a:solidFill>
                <a:latin typeface="Poppins Bold"/>
                <a:cs typeface="Poppins Bold"/>
              </a:rPr>
              <a:t> </a:t>
            </a:r>
            <a:endParaRPr lang="es-SV" sz="2000" spc="3" dirty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0C1EEFAB-C235-4003-BDDD-3BDDF234C39F}"/>
              </a:ext>
            </a:extLst>
          </p:cNvPr>
          <p:cNvSpPr txBox="1"/>
          <p:nvPr/>
        </p:nvSpPr>
        <p:spPr>
          <a:xfrm>
            <a:off x="447762" y="6016255"/>
            <a:ext cx="8086638" cy="307777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MX" sz="2000" spc="3" dirty="0">
                <a:solidFill>
                  <a:srgbClr val="000000"/>
                </a:solidFill>
                <a:latin typeface="Poppins Bold"/>
                <a:cs typeface="Poppins Bold"/>
              </a:rPr>
              <a:t>Permanencia de espacios de intervención </a:t>
            </a:r>
            <a:endParaRPr lang="es-SV" sz="2000" spc="3" dirty="0">
              <a:solidFill>
                <a:srgbClr val="000000"/>
              </a:solidFill>
              <a:latin typeface="Poppins Bold"/>
              <a:cs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148046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14475" y="232945"/>
            <a:ext cx="8963025" cy="63914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800" spc="3" dirty="0">
                <a:solidFill>
                  <a:srgbClr val="002060"/>
                </a:solidFill>
                <a:latin typeface="Poppins Bold"/>
                <a:cs typeface="Poppins Bold"/>
              </a:rPr>
              <a:t>¿Cómo RP cuáles son los grandes retos que identifican para esta nueva subvención?</a:t>
            </a:r>
            <a:endParaRPr lang="es-SV" sz="2800" spc="3" dirty="0">
              <a:solidFill>
                <a:srgbClr val="002060"/>
              </a:solidFill>
              <a:latin typeface="Poppins Bold"/>
              <a:cs typeface="Poppins Bold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FBDEC862-F09D-442B-8632-00B9F36F4C52}"/>
              </a:ext>
            </a:extLst>
          </p:cNvPr>
          <p:cNvSpPr txBox="1"/>
          <p:nvPr/>
        </p:nvSpPr>
        <p:spPr>
          <a:xfrm>
            <a:off x="494590" y="1183770"/>
            <a:ext cx="5146330" cy="558358"/>
          </a:xfrm>
          <a:prstGeom prst="rect">
            <a:avLst/>
          </a:prstGeom>
          <a:solidFill>
            <a:srgbClr val="9900FF"/>
          </a:solidFill>
        </p:spPr>
        <p:txBody>
          <a:bodyPr wrap="square" lIns="0" tIns="0" rIns="0" bIns="0" rtlCol="0" anchor="t">
            <a:spAutoFit/>
          </a:bodyPr>
          <a:lstStyle/>
          <a:p>
            <a:pPr marL="194310" lvl="1" algn="ctr">
              <a:lnSpc>
                <a:spcPts val="2160"/>
              </a:lnSpc>
            </a:pPr>
            <a:r>
              <a:rPr lang="es-ES" b="1" spc="16" dirty="0">
                <a:solidFill>
                  <a:schemeClr val="bg1"/>
                </a:solidFill>
                <a:latin typeface="Poppins Bold"/>
                <a:cs typeface="Poppins Bold"/>
              </a:rPr>
              <a:t>Transformaciones en la dinámica de las poblaciones </a:t>
            </a:r>
            <a:endParaRPr lang="en-US" b="1" spc="16" dirty="0">
              <a:solidFill>
                <a:schemeClr val="bg1"/>
              </a:solidFill>
              <a:latin typeface="Poppins Bold"/>
              <a:cs typeface="Poppins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E506884-AEC5-4561-858A-41246327950E}"/>
              </a:ext>
            </a:extLst>
          </p:cNvPr>
          <p:cNvSpPr txBox="1"/>
          <p:nvPr/>
        </p:nvSpPr>
        <p:spPr>
          <a:xfrm>
            <a:off x="494590" y="2457169"/>
            <a:ext cx="5146330" cy="558358"/>
          </a:xfrm>
          <a:prstGeom prst="rect">
            <a:avLst/>
          </a:prstGeom>
          <a:solidFill>
            <a:srgbClr val="9900FF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 fontAlgn="auto">
              <a:lnSpc>
                <a:spcPts val="216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b="1" spc="16" dirty="0">
                <a:solidFill>
                  <a:schemeClr val="bg1"/>
                </a:solidFill>
                <a:latin typeface="Poppins Bold"/>
                <a:cs typeface="Poppins Bold"/>
              </a:rPr>
              <a:t>Disposición de las instituciones garantes y percepción social</a:t>
            </a:r>
            <a:endParaRPr lang="es-SV" b="1" spc="16" dirty="0">
              <a:solidFill>
                <a:schemeClr val="bg1"/>
              </a:solidFill>
              <a:latin typeface="Poppins Bold"/>
              <a:cs typeface="Poppins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143302D-708D-4945-B6A7-3BA7B94980E3}"/>
              </a:ext>
            </a:extLst>
          </p:cNvPr>
          <p:cNvSpPr txBox="1"/>
          <p:nvPr/>
        </p:nvSpPr>
        <p:spPr>
          <a:xfrm>
            <a:off x="494590" y="3945766"/>
            <a:ext cx="5146330" cy="840486"/>
          </a:xfrm>
          <a:prstGeom prst="rect">
            <a:avLst/>
          </a:prstGeom>
          <a:solidFill>
            <a:srgbClr val="9900FF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16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b="1" spc="16" dirty="0">
                <a:solidFill>
                  <a:schemeClr val="bg1"/>
                </a:solidFill>
                <a:latin typeface="Poppins Bold"/>
                <a:cs typeface="Poppins Bold"/>
              </a:rPr>
              <a:t>Limitaciones de los socios implementadores para adaptarse a las exigencias de la respuesta nacional al VIH</a:t>
            </a:r>
            <a:endParaRPr lang="es-SV" b="1" spc="16" dirty="0">
              <a:solidFill>
                <a:schemeClr val="bg1"/>
              </a:solidFill>
              <a:latin typeface="Poppins Bold"/>
              <a:cs typeface="Poppins Bold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0FF15345-F5B2-487D-9BFA-83C6C7E765FB}"/>
              </a:ext>
            </a:extLst>
          </p:cNvPr>
          <p:cNvSpPr txBox="1"/>
          <p:nvPr/>
        </p:nvSpPr>
        <p:spPr>
          <a:xfrm>
            <a:off x="494590" y="5460419"/>
            <a:ext cx="5146330" cy="840486"/>
          </a:xfrm>
          <a:prstGeom prst="rect">
            <a:avLst/>
          </a:prstGeom>
          <a:solidFill>
            <a:srgbClr val="9900FF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 fontAlgn="auto">
              <a:lnSpc>
                <a:spcPts val="216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b="1" spc="16" dirty="0">
                <a:solidFill>
                  <a:schemeClr val="bg1"/>
                </a:solidFill>
                <a:latin typeface="Poppins Bold"/>
                <a:cs typeface="Poppins Bold"/>
              </a:rPr>
              <a:t>Cierres de espacios públicos y restricciones en la captación de poblaciones clave</a:t>
            </a:r>
            <a:endParaRPr lang="es-SV" b="1" spc="16" dirty="0">
              <a:solidFill>
                <a:schemeClr val="bg1"/>
              </a:solidFill>
              <a:latin typeface="Poppins Bold"/>
              <a:cs typeface="Poppins Bold"/>
            </a:endParaRPr>
          </a:p>
        </p:txBody>
      </p:sp>
      <p:pic>
        <p:nvPicPr>
          <p:cNvPr id="16" name="Graphic 11">
            <a:extLst>
              <a:ext uri="{FF2B5EF4-FFF2-40B4-BE49-F238E27FC236}">
                <a16:creationId xmlns:a16="http://schemas.microsoft.com/office/drawing/2014/main" id="{40FF85FC-5067-4D97-A3E6-1DEE202F3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4769" y="923756"/>
            <a:ext cx="1233695" cy="1208157"/>
          </a:xfrm>
          <a:prstGeom prst="rect">
            <a:avLst/>
          </a:prstGeom>
        </p:spPr>
      </p:pic>
      <p:pic>
        <p:nvPicPr>
          <p:cNvPr id="17" name="Graphic 18">
            <a:extLst>
              <a:ext uri="{FF2B5EF4-FFF2-40B4-BE49-F238E27FC236}">
                <a16:creationId xmlns:a16="http://schemas.microsoft.com/office/drawing/2014/main" id="{579CDB0C-5C7F-47C1-9599-360C00466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0022" y="4166462"/>
            <a:ext cx="1301462" cy="1293957"/>
          </a:xfrm>
          <a:prstGeom prst="rect">
            <a:avLst/>
          </a:prstGeom>
        </p:spPr>
      </p:pic>
      <p:pic>
        <p:nvPicPr>
          <p:cNvPr id="18" name="Graphic 7">
            <a:extLst>
              <a:ext uri="{FF2B5EF4-FFF2-40B4-BE49-F238E27FC236}">
                <a16:creationId xmlns:a16="http://schemas.microsoft.com/office/drawing/2014/main" id="{E844EA71-57A1-4B6C-AA21-57A6EE950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7260" y="1002347"/>
            <a:ext cx="1143493" cy="1143493"/>
          </a:xfrm>
          <a:prstGeom prst="rect">
            <a:avLst/>
          </a:prstGeom>
        </p:spPr>
      </p:pic>
      <p:pic>
        <p:nvPicPr>
          <p:cNvPr id="19" name="Graphic 12">
            <a:extLst>
              <a:ext uri="{FF2B5EF4-FFF2-40B4-BE49-F238E27FC236}">
                <a16:creationId xmlns:a16="http://schemas.microsoft.com/office/drawing/2014/main" id="{ABB05FAE-2C00-4155-A332-847570D082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29188" y="2351423"/>
            <a:ext cx="1257646" cy="1257646"/>
          </a:xfrm>
          <a:prstGeom prst="rect">
            <a:avLst/>
          </a:prstGeom>
        </p:spPr>
      </p:pic>
      <p:pic>
        <p:nvPicPr>
          <p:cNvPr id="21" name="Graphic 15">
            <a:extLst>
              <a:ext uri="{FF2B5EF4-FFF2-40B4-BE49-F238E27FC236}">
                <a16:creationId xmlns:a16="http://schemas.microsoft.com/office/drawing/2014/main" id="{5B581422-F624-45D0-B4FD-2687E3572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10247" y="3852871"/>
            <a:ext cx="1487163" cy="14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340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C6F828-53FA-1AB0-3BD1-48252C2C1E1D}"/>
              </a:ext>
            </a:extLst>
          </p:cNvPr>
          <p:cNvSpPr/>
          <p:nvPr/>
        </p:nvSpPr>
        <p:spPr>
          <a:xfrm>
            <a:off x="-2672" y="3151891"/>
            <a:ext cx="12193334" cy="3979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1466849" y="323718"/>
            <a:ext cx="9572625" cy="946926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800" b="1" spc="3" dirty="0">
                <a:solidFill>
                  <a:srgbClr val="002060"/>
                </a:solidFill>
                <a:latin typeface="Poppins Bold"/>
                <a:cs typeface="Poppins Bold"/>
              </a:rPr>
              <a:t>¿Cuáles son los problemas más frecuentes que se identifican en el trabajo de campo?</a:t>
            </a:r>
            <a:endParaRPr lang="es-SV" sz="2800" b="1" spc="3" dirty="0">
              <a:solidFill>
                <a:srgbClr val="002060"/>
              </a:solidFill>
              <a:latin typeface="Poppins Bold"/>
              <a:cs typeface="Poppins Bold"/>
            </a:endParaRPr>
          </a:p>
          <a:p>
            <a:pPr>
              <a:lnSpc>
                <a:spcPts val="2400"/>
              </a:lnSpc>
            </a:pPr>
            <a:r>
              <a:rPr lang="es-SV" sz="2800" b="1" spc="3" dirty="0">
                <a:solidFill>
                  <a:srgbClr val="002060"/>
                </a:solidFill>
                <a:latin typeface="Poppins Bold"/>
                <a:cs typeface="Poppins Bold"/>
                <a:sym typeface="Archivo Black"/>
              </a:rPr>
              <a:t>  </a:t>
            </a:r>
            <a:endParaRPr lang="es-SV" sz="2800" b="1" spc="3" dirty="0">
              <a:solidFill>
                <a:srgbClr val="002060"/>
              </a:solidFill>
              <a:latin typeface="Poppins Bold"/>
              <a:cs typeface="Poppins Bold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B3FD5D8-DA5B-475B-B882-6A50B01BC38F}"/>
              </a:ext>
            </a:extLst>
          </p:cNvPr>
          <p:cNvSpPr txBox="1"/>
          <p:nvPr/>
        </p:nvSpPr>
        <p:spPr>
          <a:xfrm>
            <a:off x="401368" y="3429000"/>
            <a:ext cx="10481546" cy="2856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spc="17" dirty="0">
                <a:solidFill>
                  <a:srgbClr val="1B3965"/>
                </a:solidFill>
                <a:latin typeface="Poppins Bold"/>
                <a:cs typeface="Poppins Bold"/>
              </a:rPr>
              <a:t>Migración y desplazamiento forzado de las poblaciones clave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spc="17" dirty="0">
                <a:solidFill>
                  <a:srgbClr val="1B3965"/>
                </a:solidFill>
                <a:latin typeface="Poppins Bold"/>
                <a:cs typeface="Poppins Bold"/>
              </a:rPr>
              <a:t>Restricciones en el acceso a espacios de intervención,</a:t>
            </a:r>
            <a:r>
              <a:rPr lang="x-none" sz="2400" spc="17" dirty="0">
                <a:solidFill>
                  <a:srgbClr val="1B3965"/>
                </a:solidFill>
                <a:latin typeface="Poppins Bold"/>
                <a:cs typeface="Poppins Bold"/>
              </a:rPr>
              <a:t>  </a:t>
            </a:r>
            <a:r>
              <a:rPr lang="es-SV" sz="2400" spc="17" dirty="0">
                <a:solidFill>
                  <a:srgbClr val="1B3965"/>
                </a:solidFill>
                <a:latin typeface="Poppins Bold"/>
                <a:cs typeface="Poppins Bold"/>
              </a:rPr>
              <a:t>cierres de lugares  como spas,  </a:t>
            </a:r>
            <a:r>
              <a:rPr lang="es-SV" sz="2400" spc="17" dirty="0" err="1">
                <a:solidFill>
                  <a:srgbClr val="1B3965"/>
                </a:solidFill>
                <a:latin typeface="Poppins Bold"/>
                <a:cs typeface="Poppins Bold"/>
              </a:rPr>
              <a:t>nigth</a:t>
            </a:r>
            <a:r>
              <a:rPr lang="es-SV" sz="2400" spc="17" dirty="0">
                <a:solidFill>
                  <a:srgbClr val="1B3965"/>
                </a:solidFill>
                <a:latin typeface="Poppins Bold"/>
                <a:cs typeface="Poppins Bold"/>
              </a:rPr>
              <a:t> club, saunas, etc.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spc="17" dirty="0">
                <a:solidFill>
                  <a:srgbClr val="1B3965"/>
                </a:solidFill>
                <a:latin typeface="Poppins Bold"/>
                <a:cs typeface="Poppins Bold"/>
              </a:rPr>
              <a:t>Estigmatización y barreras en la atención</a:t>
            </a:r>
            <a:endParaRPr lang="en-US" sz="2400" spc="17" dirty="0">
              <a:solidFill>
                <a:srgbClr val="1B3965"/>
              </a:solidFill>
              <a:latin typeface="Poppins Bold"/>
              <a:cs typeface="Poppins Bold"/>
            </a:endParaRPr>
          </a:p>
        </p:txBody>
      </p:sp>
      <p:pic>
        <p:nvPicPr>
          <p:cNvPr id="6" name="Graphic 12">
            <a:extLst>
              <a:ext uri="{FF2B5EF4-FFF2-40B4-BE49-F238E27FC236}">
                <a16:creationId xmlns:a16="http://schemas.microsoft.com/office/drawing/2014/main" id="{283706A6-0349-441D-AB2F-3F29B25A9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8749" y="1459118"/>
            <a:ext cx="6390492" cy="9638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2A0FEF-6D1F-4A5A-8B92-84032816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8"/>
            <a:ext cx="12192000" cy="68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1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46A11-992C-1CC7-EDA7-4C73D6F55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8">
            <a:extLst>
              <a:ext uri="{FF2B5EF4-FFF2-40B4-BE49-F238E27FC236}">
                <a16:creationId xmlns:a16="http://schemas.microsoft.com/office/drawing/2014/main" id="{BD725813-F525-7BA7-7202-77E7820A18DC}"/>
              </a:ext>
            </a:extLst>
          </p:cNvPr>
          <p:cNvSpPr txBox="1"/>
          <p:nvPr/>
        </p:nvSpPr>
        <p:spPr>
          <a:xfrm>
            <a:off x="5964038" y="1225613"/>
            <a:ext cx="1749480" cy="307777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Celina Rosales</a:t>
            </a:r>
            <a:endParaRPr lang="en-US" sz="7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700" b="1" err="1">
                <a:solidFill>
                  <a:schemeClr val="bg1"/>
                </a:solidFill>
                <a:cs typeface="Arial"/>
              </a:rPr>
              <a:t>Gerente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de Unidad de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Programas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LB</a:t>
            </a:r>
          </a:p>
        </p:txBody>
      </p:sp>
      <p:sp>
        <p:nvSpPr>
          <p:cNvPr id="12" name="CuadroTexto 8">
            <a:extLst>
              <a:ext uri="{FF2B5EF4-FFF2-40B4-BE49-F238E27FC236}">
                <a16:creationId xmlns:a16="http://schemas.microsoft.com/office/drawing/2014/main" id="{1C3B1F14-08A1-EB8D-E498-7A56114DE296}"/>
              </a:ext>
            </a:extLst>
          </p:cNvPr>
          <p:cNvSpPr txBox="1"/>
          <p:nvPr/>
        </p:nvSpPr>
        <p:spPr>
          <a:xfrm>
            <a:off x="5964037" y="1711612"/>
            <a:ext cx="1605480" cy="307777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Maricela Herrera</a:t>
            </a:r>
          </a:p>
          <a:p>
            <a:r>
              <a:rPr lang="en-US" sz="700" b="1">
                <a:solidFill>
                  <a:schemeClr val="bg1"/>
                </a:solidFill>
                <a:cs typeface="Arial"/>
              </a:rPr>
              <a:t>Coordinadora Senior de Proyecto</a:t>
            </a:r>
          </a:p>
        </p:txBody>
      </p:sp>
      <p:sp>
        <p:nvSpPr>
          <p:cNvPr id="13" name="CuadroTexto 8">
            <a:extLst>
              <a:ext uri="{FF2B5EF4-FFF2-40B4-BE49-F238E27FC236}">
                <a16:creationId xmlns:a16="http://schemas.microsoft.com/office/drawing/2014/main" id="{F96B9B31-584B-2C2D-B3B2-97CDBC40D038}"/>
              </a:ext>
            </a:extLst>
          </p:cNvPr>
          <p:cNvSpPr txBox="1"/>
          <p:nvPr/>
        </p:nvSpPr>
        <p:spPr>
          <a:xfrm>
            <a:off x="3294037" y="2545612"/>
            <a:ext cx="123948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Jose Portillo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Coordinador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de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Programa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Prevencion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097BF477-DCE3-8FBC-0A23-30C27E697E7E}"/>
              </a:ext>
            </a:extLst>
          </p:cNvPr>
          <p:cNvSpPr txBox="1"/>
          <p:nvPr/>
        </p:nvSpPr>
        <p:spPr>
          <a:xfrm>
            <a:off x="5106037" y="2599612"/>
            <a:ext cx="123948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Xiomara Perez</a:t>
            </a:r>
          </a:p>
          <a:p>
            <a:r>
              <a:rPr lang="en-US" sz="700" b="1">
                <a:solidFill>
                  <a:schemeClr val="bg1"/>
                </a:solidFill>
                <a:cs typeface="Arial"/>
              </a:rPr>
              <a:t>Coordinadora Financiera</a:t>
            </a:r>
          </a:p>
        </p:txBody>
      </p:sp>
      <p:sp>
        <p:nvSpPr>
          <p:cNvPr id="17" name="CuadroTexto 8">
            <a:extLst>
              <a:ext uri="{FF2B5EF4-FFF2-40B4-BE49-F238E27FC236}">
                <a16:creationId xmlns:a16="http://schemas.microsoft.com/office/drawing/2014/main" id="{DE67E3DE-A403-3F47-00AE-8B378B63C913}"/>
              </a:ext>
            </a:extLst>
          </p:cNvPr>
          <p:cNvSpPr txBox="1"/>
          <p:nvPr/>
        </p:nvSpPr>
        <p:spPr>
          <a:xfrm>
            <a:off x="6432037" y="2565895"/>
            <a:ext cx="128668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Kerlin Belloso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Coordinador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de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sociedad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civil y derechos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humanos</a:t>
            </a:r>
            <a:endParaRPr lang="en-US" err="1">
              <a:solidFill>
                <a:schemeClr val="bg1"/>
              </a:solidFill>
              <a:cs typeface="Arial"/>
            </a:endParaRPr>
          </a:p>
          <a:p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CuadroTexto 8">
            <a:extLst>
              <a:ext uri="{FF2B5EF4-FFF2-40B4-BE49-F238E27FC236}">
                <a16:creationId xmlns:a16="http://schemas.microsoft.com/office/drawing/2014/main" id="{F9CADFFE-19CC-5199-E1AF-955EE875D9A6}"/>
              </a:ext>
            </a:extLst>
          </p:cNvPr>
          <p:cNvSpPr txBox="1"/>
          <p:nvPr/>
        </p:nvSpPr>
        <p:spPr>
          <a:xfrm>
            <a:off x="7753735" y="2565895"/>
            <a:ext cx="134737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Abner Estrada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Coordinador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de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innovacion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y gestion del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conocimiento</a:t>
            </a:r>
            <a:endParaRPr lang="en-US" err="1">
              <a:solidFill>
                <a:schemeClr val="bg1"/>
              </a:solidFill>
            </a:endParaRPr>
          </a:p>
          <a:p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9" name="CuadroTexto 8">
            <a:extLst>
              <a:ext uri="{FF2B5EF4-FFF2-40B4-BE49-F238E27FC236}">
                <a16:creationId xmlns:a16="http://schemas.microsoft.com/office/drawing/2014/main" id="{BA439442-D62C-0F9A-2534-5F57E8E84CF9}"/>
              </a:ext>
            </a:extLst>
          </p:cNvPr>
          <p:cNvSpPr txBox="1"/>
          <p:nvPr/>
        </p:nvSpPr>
        <p:spPr>
          <a:xfrm>
            <a:off x="9244018" y="2565894"/>
            <a:ext cx="1145073" cy="54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Laura Fernandez Coordinadora Cadena de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Suministros</a:t>
            </a:r>
            <a:endParaRPr lang="en-US" err="1">
              <a:solidFill>
                <a:schemeClr val="bg1"/>
              </a:solidFill>
            </a:endParaRPr>
          </a:p>
          <a:p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20" name="CuadroTexto 8">
            <a:extLst>
              <a:ext uri="{FF2B5EF4-FFF2-40B4-BE49-F238E27FC236}">
                <a16:creationId xmlns:a16="http://schemas.microsoft.com/office/drawing/2014/main" id="{A6C548A9-2187-FBF4-9647-631FE1D1B6C6}"/>
              </a:ext>
            </a:extLst>
          </p:cNvPr>
          <p:cNvSpPr txBox="1"/>
          <p:nvPr/>
        </p:nvSpPr>
        <p:spPr>
          <a:xfrm>
            <a:off x="10815221" y="2565893"/>
            <a:ext cx="1145073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Luis Jimenez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700" b="1">
                <a:solidFill>
                  <a:schemeClr val="bg1"/>
                </a:solidFill>
                <a:cs typeface="Arial"/>
              </a:rPr>
              <a:t>Tecnico de IT</a:t>
            </a:r>
          </a:p>
          <a:p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21" name="CuadroTexto 8">
            <a:extLst>
              <a:ext uri="{FF2B5EF4-FFF2-40B4-BE49-F238E27FC236}">
                <a16:creationId xmlns:a16="http://schemas.microsoft.com/office/drawing/2014/main" id="{31AAE395-9C52-DECB-85B1-F244C716BE01}"/>
              </a:ext>
            </a:extLst>
          </p:cNvPr>
          <p:cNvSpPr txBox="1"/>
          <p:nvPr/>
        </p:nvSpPr>
        <p:spPr>
          <a:xfrm>
            <a:off x="3201" y="3198754"/>
            <a:ext cx="785211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cs typeface="Arial"/>
              </a:rPr>
              <a:t>Nery Quezada</a:t>
            </a:r>
          </a:p>
          <a:p>
            <a:r>
              <a:rPr lang="en-US" sz="700" b="1" err="1">
                <a:solidFill>
                  <a:schemeClr val="bg1"/>
                </a:solidFill>
                <a:cs typeface="Arial"/>
              </a:rPr>
              <a:t>Analista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</a:t>
            </a:r>
          </a:p>
          <a:p>
            <a:r>
              <a:rPr lang="en-US" sz="700" b="1">
                <a:solidFill>
                  <a:schemeClr val="bg1"/>
                </a:solidFill>
                <a:cs typeface="Arial"/>
              </a:rPr>
              <a:t>de 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datos</a:t>
            </a:r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CuadroTexto 8">
            <a:extLst>
              <a:ext uri="{FF2B5EF4-FFF2-40B4-BE49-F238E27FC236}">
                <a16:creationId xmlns:a16="http://schemas.microsoft.com/office/drawing/2014/main" id="{222923B2-6355-E1AF-E0EF-5ADDCF252AF6}"/>
              </a:ext>
            </a:extLst>
          </p:cNvPr>
          <p:cNvSpPr txBox="1"/>
          <p:nvPr/>
        </p:nvSpPr>
        <p:spPr>
          <a:xfrm>
            <a:off x="739527" y="3184776"/>
            <a:ext cx="113302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Kevin Gutiérrez Supervisor de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Estrategias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Testeo</a:t>
            </a:r>
            <a:endParaRPr lang="en-US" b="1" err="1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23" name="CuadroTexto 8">
            <a:extLst>
              <a:ext uri="{FF2B5EF4-FFF2-40B4-BE49-F238E27FC236}">
                <a16:creationId xmlns:a16="http://schemas.microsoft.com/office/drawing/2014/main" id="{DB1DE272-A1F4-FAE0-31BF-9312642C0146}"/>
              </a:ext>
            </a:extLst>
          </p:cNvPr>
          <p:cNvSpPr txBox="1"/>
          <p:nvPr/>
        </p:nvSpPr>
        <p:spPr>
          <a:xfrm>
            <a:off x="2157071" y="3195981"/>
            <a:ext cx="1043377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Erick Fuentes Supervisor de Estrategia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Línea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24" name="CuadroTexto 8">
            <a:extLst>
              <a:ext uri="{FF2B5EF4-FFF2-40B4-BE49-F238E27FC236}">
                <a16:creationId xmlns:a16="http://schemas.microsoft.com/office/drawing/2014/main" id="{19EA5938-9CFF-271F-E20F-D5D1FD4331F7}"/>
              </a:ext>
            </a:extLst>
          </p:cNvPr>
          <p:cNvSpPr txBox="1"/>
          <p:nvPr/>
        </p:nvSpPr>
        <p:spPr>
          <a:xfrm>
            <a:off x="3199218" y="3252010"/>
            <a:ext cx="104337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José López Técnico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Prevención</a:t>
            </a:r>
            <a:endParaRPr lang="en-US" b="1" err="1">
              <a:solidFill>
                <a:schemeClr val="bg1"/>
              </a:solidFill>
              <a:cs typeface="Arial"/>
            </a:endParaRPr>
          </a:p>
        </p:txBody>
      </p:sp>
      <p:sp>
        <p:nvSpPr>
          <p:cNvPr id="25" name="CuadroTexto 8">
            <a:extLst>
              <a:ext uri="{FF2B5EF4-FFF2-40B4-BE49-F238E27FC236}">
                <a16:creationId xmlns:a16="http://schemas.microsoft.com/office/drawing/2014/main" id="{7FF9CEE0-098D-F16B-AF55-51B4DE5DA4F3}"/>
              </a:ext>
            </a:extLst>
          </p:cNvPr>
          <p:cNvSpPr txBox="1"/>
          <p:nvPr/>
        </p:nvSpPr>
        <p:spPr>
          <a:xfrm>
            <a:off x="4269379" y="3190378"/>
            <a:ext cx="864083" cy="421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Alan Panameño Técnico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Prevención</a:t>
            </a:r>
            <a:endParaRPr lang="en-US" b="1" err="1">
              <a:solidFill>
                <a:schemeClr val="bg1"/>
              </a:solidFill>
            </a:endParaRPr>
          </a:p>
        </p:txBody>
      </p:sp>
      <p:sp>
        <p:nvSpPr>
          <p:cNvPr id="26" name="CuadroTexto 8">
            <a:extLst>
              <a:ext uri="{FF2B5EF4-FFF2-40B4-BE49-F238E27FC236}">
                <a16:creationId xmlns:a16="http://schemas.microsoft.com/office/drawing/2014/main" id="{D85343E8-8143-E2FE-98A9-456B262C61E0}"/>
              </a:ext>
            </a:extLst>
          </p:cNvPr>
          <p:cNvSpPr txBox="1"/>
          <p:nvPr/>
        </p:nvSpPr>
        <p:spPr>
          <a:xfrm>
            <a:off x="5356349" y="3195982"/>
            <a:ext cx="89770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Rafael Gonzáles Técnico Financiero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7" name="CuadroTexto 8">
            <a:extLst>
              <a:ext uri="{FF2B5EF4-FFF2-40B4-BE49-F238E27FC236}">
                <a16:creationId xmlns:a16="http://schemas.microsoft.com/office/drawing/2014/main" id="{EBD4A6EC-8ACA-FF6E-306A-DBB4338C036F}"/>
              </a:ext>
            </a:extLst>
          </p:cNvPr>
          <p:cNvSpPr txBox="1"/>
          <p:nvPr/>
        </p:nvSpPr>
        <p:spPr>
          <a:xfrm>
            <a:off x="5356349" y="3700246"/>
            <a:ext cx="89770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Daniela Leiva Técnico Financiero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28" name="CuadroTexto 8">
            <a:extLst>
              <a:ext uri="{FF2B5EF4-FFF2-40B4-BE49-F238E27FC236}">
                <a16:creationId xmlns:a16="http://schemas.microsoft.com/office/drawing/2014/main" id="{A1CCF196-A403-4445-58A2-BDDF5900B9E4}"/>
              </a:ext>
            </a:extLst>
          </p:cNvPr>
          <p:cNvSpPr txBox="1"/>
          <p:nvPr/>
        </p:nvSpPr>
        <p:spPr>
          <a:xfrm>
            <a:off x="6512762" y="3202092"/>
            <a:ext cx="1151699" cy="392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50" b="1">
                <a:solidFill>
                  <a:schemeClr val="bg1"/>
                </a:solidFill>
                <a:ea typeface="+mn-lt"/>
                <a:cs typeface="+mn-lt"/>
              </a:rPr>
              <a:t>Jaime Rosales Técnico </a:t>
            </a:r>
            <a:r>
              <a:rPr lang="en-US" sz="65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650" b="1">
                <a:solidFill>
                  <a:schemeClr val="bg1"/>
                </a:solidFill>
                <a:ea typeface="+mn-lt"/>
                <a:cs typeface="+mn-lt"/>
              </a:rPr>
              <a:t> Sociedad Civil y Derechos Humanos</a:t>
            </a:r>
            <a:endParaRPr lang="en-US" sz="65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29" name="CuadroTexto 8">
            <a:extLst>
              <a:ext uri="{FF2B5EF4-FFF2-40B4-BE49-F238E27FC236}">
                <a16:creationId xmlns:a16="http://schemas.microsoft.com/office/drawing/2014/main" id="{371D04D3-39F4-219A-2CF6-9217F3EEF77F}"/>
              </a:ext>
            </a:extLst>
          </p:cNvPr>
          <p:cNvSpPr txBox="1"/>
          <p:nvPr/>
        </p:nvSpPr>
        <p:spPr>
          <a:xfrm>
            <a:off x="7884341" y="3194093"/>
            <a:ext cx="108820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Ana Álvarez Técnica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Monitoreo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y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Evaluación</a:t>
            </a:r>
            <a:endParaRPr lang="en-US" b="1" err="1">
              <a:solidFill>
                <a:schemeClr val="bg1"/>
              </a:solidFill>
            </a:endParaRPr>
          </a:p>
        </p:txBody>
      </p:sp>
      <p:sp>
        <p:nvSpPr>
          <p:cNvPr id="30" name="CuadroTexto 8">
            <a:extLst>
              <a:ext uri="{FF2B5EF4-FFF2-40B4-BE49-F238E27FC236}">
                <a16:creationId xmlns:a16="http://schemas.microsoft.com/office/drawing/2014/main" id="{13AB84ED-0CF7-26FF-92DB-4D604160A891}"/>
              </a:ext>
            </a:extLst>
          </p:cNvPr>
          <p:cNvSpPr txBox="1"/>
          <p:nvPr/>
        </p:nvSpPr>
        <p:spPr>
          <a:xfrm>
            <a:off x="9964601" y="3247433"/>
            <a:ext cx="120250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chemeClr val="bg1"/>
                </a:solidFill>
                <a:ea typeface="+mn-lt"/>
                <a:cs typeface="+mn-lt"/>
              </a:rPr>
              <a:t>Norma Amaya </a:t>
            </a:r>
            <a:r>
              <a:rPr lang="en-US" sz="600" b="1" err="1">
                <a:solidFill>
                  <a:schemeClr val="bg1"/>
                </a:solidFill>
                <a:ea typeface="+mn-lt"/>
                <a:cs typeface="+mn-lt"/>
              </a:rPr>
              <a:t>Asistente</a:t>
            </a:r>
            <a:r>
              <a:rPr lang="en-US" sz="6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600" b="1" err="1">
                <a:solidFill>
                  <a:schemeClr val="bg1"/>
                </a:solidFill>
                <a:ea typeface="+mn-lt"/>
                <a:cs typeface="+mn-lt"/>
              </a:rPr>
              <a:t>Administrativo</a:t>
            </a:r>
            <a:r>
              <a:rPr lang="en-US" sz="6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600" b="1" err="1">
                <a:solidFill>
                  <a:schemeClr val="bg1"/>
                </a:solidFill>
                <a:ea typeface="+mn-lt"/>
                <a:cs typeface="+mn-lt"/>
              </a:rPr>
              <a:t>Logístico</a:t>
            </a:r>
            <a:endParaRPr lang="en-US" sz="6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CuadroTexto 8">
            <a:extLst>
              <a:ext uri="{FF2B5EF4-FFF2-40B4-BE49-F238E27FC236}">
                <a16:creationId xmlns:a16="http://schemas.microsoft.com/office/drawing/2014/main" id="{3D5AC53E-50FB-9BB3-56A3-223A9C75BC4B}"/>
              </a:ext>
            </a:extLst>
          </p:cNvPr>
          <p:cNvSpPr txBox="1"/>
          <p:nvPr/>
        </p:nvSpPr>
        <p:spPr>
          <a:xfrm>
            <a:off x="7869101" y="3697013"/>
            <a:ext cx="108820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Saul Barrera Técnico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Monitoreo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y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Evaluación</a:t>
            </a:r>
            <a:endParaRPr lang="en-US" b="1" err="1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2" name="CuadroTexto 8">
            <a:extLst>
              <a:ext uri="{FF2B5EF4-FFF2-40B4-BE49-F238E27FC236}">
                <a16:creationId xmlns:a16="http://schemas.microsoft.com/office/drawing/2014/main" id="{A75AABAC-4AA2-E259-8079-E5DF0F37F6A1}"/>
              </a:ext>
            </a:extLst>
          </p:cNvPr>
          <p:cNvSpPr txBox="1"/>
          <p:nvPr/>
        </p:nvSpPr>
        <p:spPr>
          <a:xfrm>
            <a:off x="11247507" y="3238116"/>
            <a:ext cx="69868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José Reyes</a:t>
            </a:r>
            <a:endParaRPr lang="en-US" b="1" err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Vigilancia</a:t>
            </a:r>
            <a:endParaRPr lang="en-US" b="1" err="1">
              <a:solidFill>
                <a:schemeClr val="bg1"/>
              </a:solidFill>
              <a:cs typeface="Arial"/>
            </a:endParaRPr>
          </a:p>
        </p:txBody>
      </p:sp>
      <p:sp>
        <p:nvSpPr>
          <p:cNvPr id="33" name="CuadroTexto 8">
            <a:extLst>
              <a:ext uri="{FF2B5EF4-FFF2-40B4-BE49-F238E27FC236}">
                <a16:creationId xmlns:a16="http://schemas.microsoft.com/office/drawing/2014/main" id="{1FC26136-2C2C-CA77-6D46-875751998E4F}"/>
              </a:ext>
            </a:extLst>
          </p:cNvPr>
          <p:cNvSpPr txBox="1"/>
          <p:nvPr/>
        </p:nvSpPr>
        <p:spPr>
          <a:xfrm>
            <a:off x="11247507" y="3748656"/>
            <a:ext cx="6377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José Ulloa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Vigilancia</a:t>
            </a:r>
            <a:endParaRPr lang="en-US" b="1" err="1">
              <a:solidFill>
                <a:schemeClr val="bg1"/>
              </a:solidFill>
              <a:cs typeface="Arial"/>
            </a:endParaRPr>
          </a:p>
        </p:txBody>
      </p:sp>
      <p:sp>
        <p:nvSpPr>
          <p:cNvPr id="34" name="CuadroTexto 8">
            <a:extLst>
              <a:ext uri="{FF2B5EF4-FFF2-40B4-BE49-F238E27FC236}">
                <a16:creationId xmlns:a16="http://schemas.microsoft.com/office/drawing/2014/main" id="{D4BAFCAD-9CFF-803E-8BB1-4271D80945FF}"/>
              </a:ext>
            </a:extLst>
          </p:cNvPr>
          <p:cNvSpPr txBox="1"/>
          <p:nvPr/>
        </p:nvSpPr>
        <p:spPr>
          <a:xfrm>
            <a:off x="8943521" y="3178853"/>
            <a:ext cx="1088200" cy="20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Katya Henriquez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35" name="CuadroTexto 8">
            <a:extLst>
              <a:ext uri="{FF2B5EF4-FFF2-40B4-BE49-F238E27FC236}">
                <a16:creationId xmlns:a16="http://schemas.microsoft.com/office/drawing/2014/main" id="{889C2F26-F4F8-244F-1C96-E7A506CCD982}"/>
              </a:ext>
            </a:extLst>
          </p:cNvPr>
          <p:cNvSpPr txBox="1"/>
          <p:nvPr/>
        </p:nvSpPr>
        <p:spPr>
          <a:xfrm>
            <a:off x="8966381" y="3697013"/>
            <a:ext cx="10882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Sara Raquel Quintanilla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Graphic 36">
            <a:extLst>
              <a:ext uri="{FF2B5EF4-FFF2-40B4-BE49-F238E27FC236}">
                <a16:creationId xmlns:a16="http://schemas.microsoft.com/office/drawing/2014/main" id="{0015CBCE-28E5-6B46-80EF-D292DF6DE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15" y="1177095"/>
            <a:ext cx="12049649" cy="4051635"/>
          </a:xfrm>
          <a:prstGeom prst="rect">
            <a:avLst/>
          </a:prstGeom>
        </p:spPr>
      </p:pic>
      <p:sp>
        <p:nvSpPr>
          <p:cNvPr id="77" name="CuadroTexto 8">
            <a:extLst>
              <a:ext uri="{FF2B5EF4-FFF2-40B4-BE49-F238E27FC236}">
                <a16:creationId xmlns:a16="http://schemas.microsoft.com/office/drawing/2014/main" id="{87FB0723-3B43-C2CE-FBA9-09D4523E4C79}"/>
              </a:ext>
            </a:extLst>
          </p:cNvPr>
          <p:cNvSpPr txBox="1"/>
          <p:nvPr/>
        </p:nvSpPr>
        <p:spPr>
          <a:xfrm>
            <a:off x="5978727" y="1240302"/>
            <a:ext cx="1749480" cy="307777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Celina Rosales</a:t>
            </a:r>
            <a:endParaRPr lang="en-US" sz="7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700" b="1" dirty="0" err="1">
                <a:solidFill>
                  <a:schemeClr val="bg1"/>
                </a:solidFill>
                <a:cs typeface="Arial"/>
              </a:rPr>
              <a:t>Gerente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de Unidad de 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Programas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LB</a:t>
            </a:r>
          </a:p>
        </p:txBody>
      </p:sp>
      <p:sp>
        <p:nvSpPr>
          <p:cNvPr id="79" name="CuadroTexto 8">
            <a:extLst>
              <a:ext uri="{FF2B5EF4-FFF2-40B4-BE49-F238E27FC236}">
                <a16:creationId xmlns:a16="http://schemas.microsoft.com/office/drawing/2014/main" id="{90B70947-D244-68EA-10F6-6E7903C0560D}"/>
              </a:ext>
            </a:extLst>
          </p:cNvPr>
          <p:cNvSpPr txBox="1"/>
          <p:nvPr/>
        </p:nvSpPr>
        <p:spPr>
          <a:xfrm>
            <a:off x="5978726" y="1726301"/>
            <a:ext cx="1605480" cy="307777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cs typeface="Arial"/>
              </a:rPr>
              <a:t>Maricela Herrera</a:t>
            </a:r>
          </a:p>
          <a:p>
            <a:r>
              <a:rPr lang="en-US" sz="700" b="1" dirty="0" err="1">
                <a:solidFill>
                  <a:schemeClr val="bg1"/>
                </a:solidFill>
                <a:cs typeface="Arial"/>
              </a:rPr>
              <a:t>Coordinadora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Senior de Proyecto</a:t>
            </a:r>
          </a:p>
        </p:txBody>
      </p:sp>
      <p:sp>
        <p:nvSpPr>
          <p:cNvPr id="81" name="CuadroTexto 8">
            <a:extLst>
              <a:ext uri="{FF2B5EF4-FFF2-40B4-BE49-F238E27FC236}">
                <a16:creationId xmlns:a16="http://schemas.microsoft.com/office/drawing/2014/main" id="{B140C595-C226-5D60-A411-ECEB760A9FDC}"/>
              </a:ext>
            </a:extLst>
          </p:cNvPr>
          <p:cNvSpPr txBox="1"/>
          <p:nvPr/>
        </p:nvSpPr>
        <p:spPr>
          <a:xfrm>
            <a:off x="3308726" y="2560301"/>
            <a:ext cx="123948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cs typeface="Arial"/>
              </a:rPr>
              <a:t>Jose Portillo 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Coordinador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Programa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Prevencion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3" name="CuadroTexto 8">
            <a:extLst>
              <a:ext uri="{FF2B5EF4-FFF2-40B4-BE49-F238E27FC236}">
                <a16:creationId xmlns:a16="http://schemas.microsoft.com/office/drawing/2014/main" id="{1329B901-9A8C-AFDF-AD92-C3CAC65D6497}"/>
              </a:ext>
            </a:extLst>
          </p:cNvPr>
          <p:cNvSpPr txBox="1"/>
          <p:nvPr/>
        </p:nvSpPr>
        <p:spPr>
          <a:xfrm>
            <a:off x="5120726" y="2614301"/>
            <a:ext cx="123948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cs typeface="Arial"/>
              </a:rPr>
              <a:t>Xiomara Pérez</a:t>
            </a:r>
          </a:p>
          <a:p>
            <a:pPr algn="ctr"/>
            <a:r>
              <a:rPr lang="en-US" sz="700" b="1" dirty="0" err="1">
                <a:solidFill>
                  <a:schemeClr val="bg1"/>
                </a:solidFill>
                <a:cs typeface="Arial"/>
              </a:rPr>
              <a:t>Coordinadora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Financiera</a:t>
            </a:r>
            <a:endParaRPr lang="en-US" sz="7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5" name="CuadroTexto 8">
            <a:extLst>
              <a:ext uri="{FF2B5EF4-FFF2-40B4-BE49-F238E27FC236}">
                <a16:creationId xmlns:a16="http://schemas.microsoft.com/office/drawing/2014/main" id="{BD8A7B61-6AB0-1597-DFB6-76E1634981AE}"/>
              </a:ext>
            </a:extLst>
          </p:cNvPr>
          <p:cNvSpPr txBox="1"/>
          <p:nvPr/>
        </p:nvSpPr>
        <p:spPr>
          <a:xfrm>
            <a:off x="6446726" y="2516190"/>
            <a:ext cx="1286683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 err="1">
                <a:solidFill>
                  <a:schemeClr val="bg1"/>
                </a:solidFill>
                <a:cs typeface="Arial"/>
              </a:rPr>
              <a:t>Kerlin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Belloso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Coordinador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de Sociedad Civil y Derechos Humanos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sz="7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7" name="CuadroTexto 8">
            <a:extLst>
              <a:ext uri="{FF2B5EF4-FFF2-40B4-BE49-F238E27FC236}">
                <a16:creationId xmlns:a16="http://schemas.microsoft.com/office/drawing/2014/main" id="{8352CACA-A109-7A59-B1E5-18C115AB0AEC}"/>
              </a:ext>
            </a:extLst>
          </p:cNvPr>
          <p:cNvSpPr txBox="1"/>
          <p:nvPr/>
        </p:nvSpPr>
        <p:spPr>
          <a:xfrm>
            <a:off x="7768424" y="2580584"/>
            <a:ext cx="134737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cs typeface="Arial"/>
              </a:rPr>
              <a:t>Abner Estrada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Coordinador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de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innovación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y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gestión</a:t>
            </a:r>
            <a:r>
              <a:rPr lang="en-US" sz="700" b="1">
                <a:solidFill>
                  <a:schemeClr val="bg1"/>
                </a:solidFill>
                <a:cs typeface="Arial"/>
              </a:rPr>
              <a:t> del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conocimiento</a:t>
            </a:r>
            <a:endParaRPr lang="en-US" err="1">
              <a:solidFill>
                <a:schemeClr val="bg1"/>
              </a:solidFill>
            </a:endParaRPr>
          </a:p>
          <a:p>
            <a:pPr algn="ctr"/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89" name="CuadroTexto 8">
            <a:extLst>
              <a:ext uri="{FF2B5EF4-FFF2-40B4-BE49-F238E27FC236}">
                <a16:creationId xmlns:a16="http://schemas.microsoft.com/office/drawing/2014/main" id="{77444A5E-498F-6851-38AC-23B265B590FA}"/>
              </a:ext>
            </a:extLst>
          </p:cNvPr>
          <p:cNvSpPr txBox="1"/>
          <p:nvPr/>
        </p:nvSpPr>
        <p:spPr>
          <a:xfrm>
            <a:off x="9258707" y="2580583"/>
            <a:ext cx="1145073" cy="54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cs typeface="Arial"/>
              </a:rPr>
              <a:t>Laura Fernandez Coordinadora Cadena de </a:t>
            </a:r>
            <a:r>
              <a:rPr lang="en-US" sz="700" b="1" err="1">
                <a:solidFill>
                  <a:schemeClr val="bg1"/>
                </a:solidFill>
                <a:cs typeface="Arial"/>
              </a:rPr>
              <a:t>Suministros</a:t>
            </a:r>
            <a:endParaRPr lang="en-US" err="1">
              <a:solidFill>
                <a:schemeClr val="bg1"/>
              </a:solidFill>
            </a:endParaRPr>
          </a:p>
          <a:p>
            <a:pPr algn="ctr"/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91" name="CuadroTexto 8">
            <a:extLst>
              <a:ext uri="{FF2B5EF4-FFF2-40B4-BE49-F238E27FC236}">
                <a16:creationId xmlns:a16="http://schemas.microsoft.com/office/drawing/2014/main" id="{6F1D4E1C-FF15-332B-B6C5-4620B365E79C}"/>
              </a:ext>
            </a:extLst>
          </p:cNvPr>
          <p:cNvSpPr txBox="1"/>
          <p:nvPr/>
        </p:nvSpPr>
        <p:spPr>
          <a:xfrm>
            <a:off x="10829910" y="2580582"/>
            <a:ext cx="1145073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cs typeface="Arial"/>
              </a:rPr>
              <a:t>Luis Jimenez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700" b="1">
                <a:solidFill>
                  <a:schemeClr val="bg1"/>
                </a:solidFill>
                <a:cs typeface="Arial"/>
              </a:rPr>
              <a:t>Tecnico de IT</a:t>
            </a:r>
          </a:p>
          <a:p>
            <a:pPr algn="ctr"/>
            <a:endParaRPr lang="en-US" sz="7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93" name="CuadroTexto 8">
            <a:extLst>
              <a:ext uri="{FF2B5EF4-FFF2-40B4-BE49-F238E27FC236}">
                <a16:creationId xmlns:a16="http://schemas.microsoft.com/office/drawing/2014/main" id="{D620C780-21BA-57F6-6704-2C7E8FFECEB3}"/>
              </a:ext>
            </a:extLst>
          </p:cNvPr>
          <p:cNvSpPr txBox="1"/>
          <p:nvPr/>
        </p:nvSpPr>
        <p:spPr>
          <a:xfrm>
            <a:off x="17890" y="3213443"/>
            <a:ext cx="785211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cs typeface="Arial"/>
              </a:rPr>
              <a:t>Nery Quezada</a:t>
            </a:r>
          </a:p>
          <a:p>
            <a:pPr algn="ctr"/>
            <a:r>
              <a:rPr lang="en-US" sz="700" b="1" dirty="0" err="1">
                <a:solidFill>
                  <a:schemeClr val="bg1"/>
                </a:solidFill>
                <a:cs typeface="Arial"/>
              </a:rPr>
              <a:t>Analista</a:t>
            </a:r>
            <a:r>
              <a:rPr lang="en-US" sz="700" b="1" dirty="0">
                <a:solidFill>
                  <a:schemeClr val="bg1"/>
                </a:solidFill>
                <a:cs typeface="Arial"/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cs typeface="Arial"/>
              </a:rPr>
              <a:t>de </a:t>
            </a:r>
            <a:r>
              <a:rPr lang="en-US" sz="700" b="1" dirty="0" err="1">
                <a:solidFill>
                  <a:schemeClr val="bg1"/>
                </a:solidFill>
                <a:cs typeface="Arial"/>
              </a:rPr>
              <a:t>datos</a:t>
            </a:r>
            <a:endParaRPr lang="en-US" sz="7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5" name="CuadroTexto 8">
            <a:extLst>
              <a:ext uri="{FF2B5EF4-FFF2-40B4-BE49-F238E27FC236}">
                <a16:creationId xmlns:a16="http://schemas.microsoft.com/office/drawing/2014/main" id="{4CA55513-D72B-EDDE-232A-9D000BBF694D}"/>
              </a:ext>
            </a:extLst>
          </p:cNvPr>
          <p:cNvSpPr txBox="1"/>
          <p:nvPr/>
        </p:nvSpPr>
        <p:spPr>
          <a:xfrm>
            <a:off x="754216" y="3199465"/>
            <a:ext cx="113302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Kevin Gutiérrez Supervisor de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Estrategias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Testeo</a:t>
            </a:r>
            <a:endParaRPr lang="en-US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97" name="CuadroTexto 8">
            <a:extLst>
              <a:ext uri="{FF2B5EF4-FFF2-40B4-BE49-F238E27FC236}">
                <a16:creationId xmlns:a16="http://schemas.microsoft.com/office/drawing/2014/main" id="{13DA126E-53AD-5FE1-341B-BDA31F535BC0}"/>
              </a:ext>
            </a:extLst>
          </p:cNvPr>
          <p:cNvSpPr txBox="1"/>
          <p:nvPr/>
        </p:nvSpPr>
        <p:spPr>
          <a:xfrm>
            <a:off x="2171760" y="3210670"/>
            <a:ext cx="1043377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Erick Fuentes Supervisor de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Estrategia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Línea</a:t>
            </a:r>
            <a:endParaRPr lang="en-US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9" name="CuadroTexto 8">
            <a:extLst>
              <a:ext uri="{FF2B5EF4-FFF2-40B4-BE49-F238E27FC236}">
                <a16:creationId xmlns:a16="http://schemas.microsoft.com/office/drawing/2014/main" id="{A7C75F3B-BC5C-5E93-C45C-2E4481307FAB}"/>
              </a:ext>
            </a:extLst>
          </p:cNvPr>
          <p:cNvSpPr txBox="1"/>
          <p:nvPr/>
        </p:nvSpPr>
        <p:spPr>
          <a:xfrm>
            <a:off x="3213907" y="3266699"/>
            <a:ext cx="104337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José López Técnico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Prevención</a:t>
            </a:r>
            <a:endParaRPr lang="en-US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1" name="CuadroTexto 8">
            <a:extLst>
              <a:ext uri="{FF2B5EF4-FFF2-40B4-BE49-F238E27FC236}">
                <a16:creationId xmlns:a16="http://schemas.microsoft.com/office/drawing/2014/main" id="{71336555-C82D-E98E-63A3-9340A991F3FA}"/>
              </a:ext>
            </a:extLst>
          </p:cNvPr>
          <p:cNvSpPr txBox="1"/>
          <p:nvPr/>
        </p:nvSpPr>
        <p:spPr>
          <a:xfrm>
            <a:off x="4284068" y="3205067"/>
            <a:ext cx="864083" cy="421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Alan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Panameño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Técnico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Prevención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3" name="CuadroTexto 8">
            <a:extLst>
              <a:ext uri="{FF2B5EF4-FFF2-40B4-BE49-F238E27FC236}">
                <a16:creationId xmlns:a16="http://schemas.microsoft.com/office/drawing/2014/main" id="{8EAF4939-49E9-0FCB-5E7B-990B17F0BC6A}"/>
              </a:ext>
            </a:extLst>
          </p:cNvPr>
          <p:cNvSpPr txBox="1"/>
          <p:nvPr/>
        </p:nvSpPr>
        <p:spPr>
          <a:xfrm>
            <a:off x="5371038" y="3210671"/>
            <a:ext cx="89770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Rafael Gonzáles Técnico Financiero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5" name="CuadroTexto 8">
            <a:extLst>
              <a:ext uri="{FF2B5EF4-FFF2-40B4-BE49-F238E27FC236}">
                <a16:creationId xmlns:a16="http://schemas.microsoft.com/office/drawing/2014/main" id="{280FFCC1-2E01-A9B7-6E45-E558935A57EA}"/>
              </a:ext>
            </a:extLst>
          </p:cNvPr>
          <p:cNvSpPr txBox="1"/>
          <p:nvPr/>
        </p:nvSpPr>
        <p:spPr>
          <a:xfrm>
            <a:off x="5371038" y="3714935"/>
            <a:ext cx="89770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Daniela Leiva Técnico Financiero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7" name="CuadroTexto 8">
            <a:extLst>
              <a:ext uri="{FF2B5EF4-FFF2-40B4-BE49-F238E27FC236}">
                <a16:creationId xmlns:a16="http://schemas.microsoft.com/office/drawing/2014/main" id="{8F66F55E-DB9D-509E-696E-9B6CA5D22DF3}"/>
              </a:ext>
            </a:extLst>
          </p:cNvPr>
          <p:cNvSpPr txBox="1"/>
          <p:nvPr/>
        </p:nvSpPr>
        <p:spPr>
          <a:xfrm>
            <a:off x="6527451" y="3216781"/>
            <a:ext cx="1151699" cy="392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50" b="1" dirty="0">
                <a:solidFill>
                  <a:schemeClr val="bg1"/>
                </a:solidFill>
                <a:ea typeface="+mn-lt"/>
                <a:cs typeface="+mn-lt"/>
              </a:rPr>
              <a:t>Jaime Rosales Técnico </a:t>
            </a:r>
            <a:r>
              <a:rPr lang="en-US" sz="650" b="1" dirty="0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650" b="1" dirty="0">
                <a:solidFill>
                  <a:schemeClr val="bg1"/>
                </a:solidFill>
                <a:ea typeface="+mn-lt"/>
                <a:cs typeface="+mn-lt"/>
              </a:rPr>
              <a:t> Sociedad Civil y Derechos Humanos</a:t>
            </a:r>
            <a:endParaRPr lang="en-US" sz="65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9" name="CuadroTexto 8">
            <a:extLst>
              <a:ext uri="{FF2B5EF4-FFF2-40B4-BE49-F238E27FC236}">
                <a16:creationId xmlns:a16="http://schemas.microsoft.com/office/drawing/2014/main" id="{F504EF99-C1C5-C712-CAD0-C9AFC0A0C1DD}"/>
              </a:ext>
            </a:extLst>
          </p:cNvPr>
          <p:cNvSpPr txBox="1"/>
          <p:nvPr/>
        </p:nvSpPr>
        <p:spPr>
          <a:xfrm>
            <a:off x="7899030" y="3208782"/>
            <a:ext cx="108820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Ana Álvarez -Técnica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Monitoreo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y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Evaluación</a:t>
            </a:r>
            <a:endParaRPr lang="en-US" b="1" err="1">
              <a:solidFill>
                <a:schemeClr val="bg1"/>
              </a:solidFill>
            </a:endParaRPr>
          </a:p>
        </p:txBody>
      </p:sp>
      <p:sp>
        <p:nvSpPr>
          <p:cNvPr id="111" name="CuadroTexto 8">
            <a:extLst>
              <a:ext uri="{FF2B5EF4-FFF2-40B4-BE49-F238E27FC236}">
                <a16:creationId xmlns:a16="http://schemas.microsoft.com/office/drawing/2014/main" id="{F8AB4A8F-C364-03DD-5068-B5D70F73E388}"/>
              </a:ext>
            </a:extLst>
          </p:cNvPr>
          <p:cNvSpPr txBox="1"/>
          <p:nvPr/>
        </p:nvSpPr>
        <p:spPr>
          <a:xfrm>
            <a:off x="9979290" y="3262122"/>
            <a:ext cx="120250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>
                <a:solidFill>
                  <a:schemeClr val="bg1"/>
                </a:solidFill>
                <a:ea typeface="+mn-lt"/>
                <a:cs typeface="+mn-lt"/>
              </a:rPr>
              <a:t>Norma Amaya </a:t>
            </a:r>
            <a:r>
              <a:rPr lang="en-US" sz="600" b="1" err="1">
                <a:solidFill>
                  <a:schemeClr val="bg1"/>
                </a:solidFill>
                <a:ea typeface="+mn-lt"/>
                <a:cs typeface="+mn-lt"/>
              </a:rPr>
              <a:t>Asistente</a:t>
            </a:r>
            <a:r>
              <a:rPr lang="en-US" sz="6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600" b="1" err="1">
                <a:solidFill>
                  <a:schemeClr val="bg1"/>
                </a:solidFill>
                <a:ea typeface="+mn-lt"/>
                <a:cs typeface="+mn-lt"/>
              </a:rPr>
              <a:t>Administrativo</a:t>
            </a:r>
            <a:r>
              <a:rPr lang="en-US" sz="6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600" b="1" err="1">
                <a:solidFill>
                  <a:schemeClr val="bg1"/>
                </a:solidFill>
                <a:ea typeface="+mn-lt"/>
                <a:cs typeface="+mn-lt"/>
              </a:rPr>
              <a:t>Logístico</a:t>
            </a:r>
            <a:endParaRPr lang="en-US" sz="6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13" name="CuadroTexto 8">
            <a:extLst>
              <a:ext uri="{FF2B5EF4-FFF2-40B4-BE49-F238E27FC236}">
                <a16:creationId xmlns:a16="http://schemas.microsoft.com/office/drawing/2014/main" id="{64BE40FB-9ED8-3EDE-6B37-0A147DFEA2BA}"/>
              </a:ext>
            </a:extLst>
          </p:cNvPr>
          <p:cNvSpPr txBox="1"/>
          <p:nvPr/>
        </p:nvSpPr>
        <p:spPr>
          <a:xfrm>
            <a:off x="7862326" y="3711702"/>
            <a:ext cx="110966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Saul Barrera -Técnico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Monitoreo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y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Evaluación</a:t>
            </a:r>
            <a:endParaRPr lang="en-US" b="1" err="1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15" name="CuadroTexto 8">
            <a:extLst>
              <a:ext uri="{FF2B5EF4-FFF2-40B4-BE49-F238E27FC236}">
                <a16:creationId xmlns:a16="http://schemas.microsoft.com/office/drawing/2014/main" id="{7A060D57-8742-D44E-9348-0BE372D8E633}"/>
              </a:ext>
            </a:extLst>
          </p:cNvPr>
          <p:cNvSpPr txBox="1"/>
          <p:nvPr/>
        </p:nvSpPr>
        <p:spPr>
          <a:xfrm>
            <a:off x="11262196" y="3252805"/>
            <a:ext cx="69868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José Reyes</a:t>
            </a:r>
            <a:endParaRPr lang="en-US" b="1" err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Vigilancia</a:t>
            </a:r>
            <a:endParaRPr lang="en-US" b="1" err="1">
              <a:solidFill>
                <a:schemeClr val="bg1"/>
              </a:solidFill>
              <a:cs typeface="Arial"/>
            </a:endParaRPr>
          </a:p>
        </p:txBody>
      </p:sp>
      <p:sp>
        <p:nvSpPr>
          <p:cNvPr id="117" name="CuadroTexto 8">
            <a:extLst>
              <a:ext uri="{FF2B5EF4-FFF2-40B4-BE49-F238E27FC236}">
                <a16:creationId xmlns:a16="http://schemas.microsoft.com/office/drawing/2014/main" id="{1775E067-1A62-6D44-5AAE-E374C91846CD}"/>
              </a:ext>
            </a:extLst>
          </p:cNvPr>
          <p:cNvSpPr txBox="1"/>
          <p:nvPr/>
        </p:nvSpPr>
        <p:spPr>
          <a:xfrm>
            <a:off x="11262196" y="3763345"/>
            <a:ext cx="6377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José Ulloa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Vigilancia</a:t>
            </a:r>
            <a:endParaRPr lang="en-US" b="1" err="1">
              <a:solidFill>
                <a:schemeClr val="bg1"/>
              </a:solidFill>
              <a:cs typeface="Arial"/>
            </a:endParaRPr>
          </a:p>
        </p:txBody>
      </p:sp>
      <p:sp>
        <p:nvSpPr>
          <p:cNvPr id="119" name="CuadroTexto 8">
            <a:extLst>
              <a:ext uri="{FF2B5EF4-FFF2-40B4-BE49-F238E27FC236}">
                <a16:creationId xmlns:a16="http://schemas.microsoft.com/office/drawing/2014/main" id="{709C01D3-F710-846B-347B-4C51EEAB0F22}"/>
              </a:ext>
            </a:extLst>
          </p:cNvPr>
          <p:cNvSpPr txBox="1"/>
          <p:nvPr/>
        </p:nvSpPr>
        <p:spPr>
          <a:xfrm>
            <a:off x="8958210" y="3239724"/>
            <a:ext cx="10882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Katya Henriquez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Oficial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de compras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21" name="CuadroTexto 8">
            <a:extLst>
              <a:ext uri="{FF2B5EF4-FFF2-40B4-BE49-F238E27FC236}">
                <a16:creationId xmlns:a16="http://schemas.microsoft.com/office/drawing/2014/main" id="{A355234A-E079-F6D5-F1BF-984A0AD4B518}"/>
              </a:ext>
            </a:extLst>
          </p:cNvPr>
          <p:cNvSpPr txBox="1"/>
          <p:nvPr/>
        </p:nvSpPr>
        <p:spPr>
          <a:xfrm>
            <a:off x="8981070" y="3711702"/>
            <a:ext cx="1088200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Sara Raquel Quintanilla </a:t>
            </a:r>
            <a:r>
              <a:rPr lang="en-US" sz="7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Oficial</a:t>
            </a:r>
            <a:endParaRPr lang="en-US" err="1">
              <a:solidFill>
                <a:schemeClr val="bg1"/>
              </a:solidFill>
            </a:endParaRPr>
          </a:p>
          <a:p>
            <a:pPr algn="ctr"/>
            <a:r>
              <a:rPr lang="en-US" sz="7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de </a:t>
            </a:r>
            <a:r>
              <a:rPr lang="en-US" sz="7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compras</a:t>
            </a:r>
            <a:r>
              <a:rPr lang="en-US" sz="7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  <p:sp>
        <p:nvSpPr>
          <p:cNvPr id="122" name="CuadroTexto 8">
            <a:extLst>
              <a:ext uri="{FF2B5EF4-FFF2-40B4-BE49-F238E27FC236}">
                <a16:creationId xmlns:a16="http://schemas.microsoft.com/office/drawing/2014/main" id="{060812F8-3C3F-415F-256C-39322E23C66F}"/>
              </a:ext>
            </a:extLst>
          </p:cNvPr>
          <p:cNvSpPr txBox="1"/>
          <p:nvPr/>
        </p:nvSpPr>
        <p:spPr>
          <a:xfrm>
            <a:off x="20970" y="3803313"/>
            <a:ext cx="11330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Sandra Soriano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Laboratorista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Clínica</a:t>
            </a:r>
            <a:endParaRPr lang="en-US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23" name="CuadroTexto 8">
            <a:extLst>
              <a:ext uri="{FF2B5EF4-FFF2-40B4-BE49-F238E27FC236}">
                <a16:creationId xmlns:a16="http://schemas.microsoft.com/office/drawing/2014/main" id="{9268CAAD-5F0C-D434-75B7-C9FAA3FE5667}"/>
              </a:ext>
            </a:extLst>
          </p:cNvPr>
          <p:cNvSpPr txBox="1"/>
          <p:nvPr/>
        </p:nvSpPr>
        <p:spPr>
          <a:xfrm>
            <a:off x="20969" y="4320897"/>
            <a:ext cx="11330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Jesús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Henríquez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Laboratorista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Clínico</a:t>
            </a:r>
            <a:endParaRPr lang="en-US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24" name="CuadroTexto 8">
            <a:extLst>
              <a:ext uri="{FF2B5EF4-FFF2-40B4-BE49-F238E27FC236}">
                <a16:creationId xmlns:a16="http://schemas.microsoft.com/office/drawing/2014/main" id="{76A94CB9-B8E9-E2CC-8424-4782A8791FB3}"/>
              </a:ext>
            </a:extLst>
          </p:cNvPr>
          <p:cNvSpPr txBox="1"/>
          <p:nvPr/>
        </p:nvSpPr>
        <p:spPr>
          <a:xfrm>
            <a:off x="1075454" y="3772524"/>
            <a:ext cx="113302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Sergio Miranda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Educador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Unidades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Móviles</a:t>
            </a:r>
            <a:endParaRPr lang="en-US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5" name="CuadroTexto 8">
            <a:extLst>
              <a:ext uri="{FF2B5EF4-FFF2-40B4-BE49-F238E27FC236}">
                <a16:creationId xmlns:a16="http://schemas.microsoft.com/office/drawing/2014/main" id="{DB82B2C4-3010-4991-1BA9-76361338531C}"/>
              </a:ext>
            </a:extLst>
          </p:cNvPr>
          <p:cNvSpPr txBox="1"/>
          <p:nvPr/>
        </p:nvSpPr>
        <p:spPr>
          <a:xfrm>
            <a:off x="2129938" y="3772524"/>
            <a:ext cx="1133024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Josué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Velásquez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Community Manager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7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dirty="0" err="1">
                <a:solidFill>
                  <a:schemeClr val="bg1"/>
                </a:solidFill>
                <a:ea typeface="+mn-lt"/>
                <a:cs typeface="+mn-lt"/>
              </a:rPr>
              <a:t>prevención</a:t>
            </a:r>
            <a:endParaRPr lang="en-US" b="1" dirty="0">
              <a:solidFill>
                <a:schemeClr val="bg1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126" name="CuadroTexto 8">
            <a:extLst>
              <a:ext uri="{FF2B5EF4-FFF2-40B4-BE49-F238E27FC236}">
                <a16:creationId xmlns:a16="http://schemas.microsoft.com/office/drawing/2014/main" id="{68927936-7F90-383D-6E4A-93D1AB18153E}"/>
              </a:ext>
            </a:extLst>
          </p:cNvPr>
          <p:cNvSpPr txBox="1"/>
          <p:nvPr/>
        </p:nvSpPr>
        <p:spPr>
          <a:xfrm>
            <a:off x="2160725" y="4319009"/>
            <a:ext cx="113302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Francisco Hernadez Community Manager en prevención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7" name="CuadroTexto 8">
            <a:extLst>
              <a:ext uri="{FF2B5EF4-FFF2-40B4-BE49-F238E27FC236}">
                <a16:creationId xmlns:a16="http://schemas.microsoft.com/office/drawing/2014/main" id="{C433875A-B0D1-5DA9-14ED-1C58D37AD10C}"/>
              </a:ext>
            </a:extLst>
          </p:cNvPr>
          <p:cNvSpPr txBox="1"/>
          <p:nvPr/>
        </p:nvSpPr>
        <p:spPr>
          <a:xfrm>
            <a:off x="2160725" y="4811615"/>
            <a:ext cx="113302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cs typeface="Arial"/>
              </a:rPr>
              <a:t>Melissa Pichinte Diseñadora Multimedia</a:t>
            </a:r>
          </a:p>
        </p:txBody>
      </p:sp>
      <p:sp>
        <p:nvSpPr>
          <p:cNvPr id="128" name="CuadroTexto 8">
            <a:extLst>
              <a:ext uri="{FF2B5EF4-FFF2-40B4-BE49-F238E27FC236}">
                <a16:creationId xmlns:a16="http://schemas.microsoft.com/office/drawing/2014/main" id="{20323FCA-4709-9CA9-1E57-09E36478B895}"/>
              </a:ext>
            </a:extLst>
          </p:cNvPr>
          <p:cNvSpPr txBox="1"/>
          <p:nvPr/>
        </p:nvSpPr>
        <p:spPr>
          <a:xfrm>
            <a:off x="1075452" y="4788524"/>
            <a:ext cx="113302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Josué Ramos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Educador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Unidades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Móviles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29" name="CuadroTexto 8">
            <a:extLst>
              <a:ext uri="{FF2B5EF4-FFF2-40B4-BE49-F238E27FC236}">
                <a16:creationId xmlns:a16="http://schemas.microsoft.com/office/drawing/2014/main" id="{33BFA0E4-EED7-D0B4-6713-4CEBEA0BD28C}"/>
              </a:ext>
            </a:extLst>
          </p:cNvPr>
          <p:cNvSpPr txBox="1"/>
          <p:nvPr/>
        </p:nvSpPr>
        <p:spPr>
          <a:xfrm>
            <a:off x="1075452" y="4280524"/>
            <a:ext cx="1133024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José Orellana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Educador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Unidades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Móviles</a:t>
            </a:r>
            <a:endParaRPr lang="en-US" b="1" err="1">
              <a:solidFill>
                <a:schemeClr val="bg1"/>
              </a:solidFill>
            </a:endParaRPr>
          </a:p>
        </p:txBody>
      </p:sp>
      <p:sp>
        <p:nvSpPr>
          <p:cNvPr id="130" name="CuadroTexto 8">
            <a:extLst>
              <a:ext uri="{FF2B5EF4-FFF2-40B4-BE49-F238E27FC236}">
                <a16:creationId xmlns:a16="http://schemas.microsoft.com/office/drawing/2014/main" id="{5BC5D689-2DDD-8296-DCC0-5951323C593E}"/>
              </a:ext>
            </a:extLst>
          </p:cNvPr>
          <p:cNvSpPr txBox="1"/>
          <p:nvPr/>
        </p:nvSpPr>
        <p:spPr>
          <a:xfrm>
            <a:off x="59451" y="4819311"/>
            <a:ext cx="11330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Raul Burgos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Laboratorista</a:t>
            </a:r>
            <a:r>
              <a:rPr lang="en-US" sz="7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700" b="1" err="1">
                <a:solidFill>
                  <a:schemeClr val="bg1"/>
                </a:solidFill>
                <a:ea typeface="+mn-lt"/>
                <a:cs typeface="+mn-lt"/>
              </a:rPr>
              <a:t>Clínico</a:t>
            </a:r>
            <a:endParaRPr lang="en-US" b="1" err="1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1F18634-5769-E83A-EF12-0FC8EBDCAB5F}"/>
              </a:ext>
            </a:extLst>
          </p:cNvPr>
          <p:cNvCxnSpPr/>
          <p:nvPr/>
        </p:nvCxnSpPr>
        <p:spPr>
          <a:xfrm flipH="1">
            <a:off x="2642918" y="3608646"/>
            <a:ext cx="1074" cy="148102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AC3F400-71D7-2A75-F53A-721CA62F4053}"/>
              </a:ext>
            </a:extLst>
          </p:cNvPr>
          <p:cNvCxnSpPr>
            <a:cxnSpLocks/>
          </p:cNvCxnSpPr>
          <p:nvPr/>
        </p:nvCxnSpPr>
        <p:spPr>
          <a:xfrm flipH="1">
            <a:off x="4413763" y="2964702"/>
            <a:ext cx="1074" cy="212496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97FB90F1-49AF-6AE9-96EC-08D534732DE9}"/>
              </a:ext>
            </a:extLst>
          </p:cNvPr>
          <p:cNvSpPr txBox="1"/>
          <p:nvPr/>
        </p:nvSpPr>
        <p:spPr>
          <a:xfrm>
            <a:off x="592711" y="513347"/>
            <a:ext cx="3648348" cy="661720"/>
          </a:xfrm>
          <a:prstGeom prst="rect">
            <a:avLst/>
          </a:prstGeom>
          <a:solidFill>
            <a:srgbClr val="FFD6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700" b="1">
                <a:solidFill>
                  <a:srgbClr val="0072CE"/>
                </a:solidFill>
                <a:latin typeface="Poppins"/>
              </a:rPr>
              <a:t>Organigrama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6873A78-E044-42C2-87CF-C6753EB0D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0" y="125814"/>
            <a:ext cx="3959360" cy="59740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99291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46AC2-1E31-2246-AB85-E60FBEA27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6;p1">
            <a:extLst>
              <a:ext uri="{FF2B5EF4-FFF2-40B4-BE49-F238E27FC236}">
                <a16:creationId xmlns:a16="http://schemas.microsoft.com/office/drawing/2014/main" id="{DE5BA382-1EFA-856B-A181-F787B196DBF1}"/>
              </a:ext>
            </a:extLst>
          </p:cNvPr>
          <p:cNvSpPr txBox="1">
            <a:spLocks/>
          </p:cNvSpPr>
          <p:nvPr/>
        </p:nvSpPr>
        <p:spPr>
          <a:xfrm>
            <a:off x="3532526" y="2248200"/>
            <a:ext cx="4388386" cy="11126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4400" b="1" dirty="0">
                <a:solidFill>
                  <a:schemeClr val="bg1"/>
                </a:solidFill>
                <a:latin typeface="Poppins"/>
              </a:rPr>
              <a:t> </a:t>
            </a:r>
            <a:r>
              <a:rPr lang="es-GT" sz="4400" b="1" dirty="0">
                <a:solidFill>
                  <a:schemeClr val="bg1"/>
                </a:solidFill>
                <a:latin typeface="Poppins"/>
              </a:rPr>
              <a:t>SLV-H-PLAN</a:t>
            </a:r>
            <a:r>
              <a:rPr lang="es-MX" sz="3200" b="1" dirty="0">
                <a:solidFill>
                  <a:schemeClr val="bg1"/>
                </a:solidFill>
                <a:latin typeface="Poppins"/>
              </a:rPr>
              <a:t>  </a:t>
            </a:r>
            <a:endParaRPr lang="en-US" sz="3200" dirty="0">
              <a:solidFill>
                <a:schemeClr val="bg1"/>
              </a:solidFill>
            </a:endParaRPr>
          </a:p>
          <a:p>
            <a:pPr algn="l"/>
            <a:r>
              <a:rPr lang="es-SV" sz="2000" b="1" dirty="0">
                <a:solidFill>
                  <a:schemeClr val="bg1"/>
                </a:solidFill>
                <a:latin typeface="Poppins"/>
                <a:ea typeface="Calibri Light"/>
                <a:cs typeface="Calibri Light"/>
              </a:rPr>
              <a:t> </a:t>
            </a:r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79C9C958-427C-43F6-A56B-89CE184FF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60000" flipH="1">
            <a:off x="7176109" y="502248"/>
            <a:ext cx="4743573" cy="1762867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5E093B15-AA01-4312-8808-32CE070D3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0000" flipV="1">
            <a:off x="-129402" y="4212931"/>
            <a:ext cx="5053569" cy="1779937"/>
          </a:xfrm>
          <a:prstGeom prst="rect">
            <a:avLst/>
          </a:prstGeom>
        </p:spPr>
      </p:pic>
      <p:sp>
        <p:nvSpPr>
          <p:cNvPr id="14" name="Google Shape;127;p1">
            <a:extLst>
              <a:ext uri="{FF2B5EF4-FFF2-40B4-BE49-F238E27FC236}">
                <a16:creationId xmlns:a16="http://schemas.microsoft.com/office/drawing/2014/main" id="{B89D5D1C-B824-49C9-9EEE-C5CE8578D712}"/>
              </a:ext>
            </a:extLst>
          </p:cNvPr>
          <p:cNvSpPr txBox="1">
            <a:spLocks/>
          </p:cNvSpPr>
          <p:nvPr/>
        </p:nvSpPr>
        <p:spPr>
          <a:xfrm>
            <a:off x="1213609" y="3360821"/>
            <a:ext cx="9144000" cy="692417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r>
              <a:rPr lang="es-SV" sz="3600" b="1" dirty="0">
                <a:solidFill>
                  <a:srgbClr val="0072CE"/>
                </a:solidFill>
                <a:latin typeface="Poppins"/>
                <a:ea typeface="Arial"/>
                <a:cs typeface="Arial"/>
                <a:sym typeface="Arial"/>
              </a:rPr>
              <a:t>MONITOREO ESTRATEGICO </a:t>
            </a:r>
            <a:endParaRPr lang="es-SV" sz="3600" b="1" dirty="0">
              <a:solidFill>
                <a:srgbClr val="0072CE"/>
              </a:solidFill>
              <a:latin typeface="Poppins"/>
              <a:ea typeface="Arial"/>
              <a:cs typeface="Arial"/>
            </a:endParaRP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4FB55EEC-D456-41E9-9F78-0FA739EBDD30}"/>
              </a:ext>
            </a:extLst>
          </p:cNvPr>
          <p:cNvGrpSpPr/>
          <p:nvPr/>
        </p:nvGrpSpPr>
        <p:grpSpPr>
          <a:xfrm rot="12120000">
            <a:off x="7599678" y="1410765"/>
            <a:ext cx="3072326" cy="2232982"/>
            <a:chOff x="3761954" y="943812"/>
            <a:chExt cx="4596325" cy="343672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90E1BC5-60DE-4A90-A36F-2594809354F2}"/>
                </a:ext>
              </a:extLst>
            </p:cNvPr>
            <p:cNvSpPr/>
            <p:nvPr/>
          </p:nvSpPr>
          <p:spPr>
            <a:xfrm>
              <a:off x="4921558" y="943812"/>
              <a:ext cx="3436721" cy="3436721"/>
            </a:xfrm>
            <a:custGeom>
              <a:avLst/>
              <a:gdLst/>
              <a:ahLst/>
              <a:cxnLst/>
              <a:rect l="l" t="t" r="r" b="b"/>
              <a:pathLst>
                <a:path w="5155081" h="5155081">
                  <a:moveTo>
                    <a:pt x="0" y="0"/>
                  </a:moveTo>
                  <a:lnTo>
                    <a:pt x="5155081" y="0"/>
                  </a:lnTo>
                  <a:lnTo>
                    <a:pt x="5155081" y="5155081"/>
                  </a:lnTo>
                  <a:lnTo>
                    <a:pt x="0" y="515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s-SV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151734-B87F-4D59-B0E5-946FA11C5FAC}"/>
                </a:ext>
              </a:extLst>
            </p:cNvPr>
            <p:cNvSpPr/>
            <p:nvPr/>
          </p:nvSpPr>
          <p:spPr>
            <a:xfrm>
              <a:off x="3761954" y="1993349"/>
              <a:ext cx="2319208" cy="2310511"/>
            </a:xfrm>
            <a:custGeom>
              <a:avLst/>
              <a:gdLst/>
              <a:ahLst/>
              <a:cxnLst/>
              <a:rect l="l" t="t" r="r" b="b"/>
              <a:pathLst>
                <a:path w="3478812" h="3465767">
                  <a:moveTo>
                    <a:pt x="0" y="0"/>
                  </a:moveTo>
                  <a:lnTo>
                    <a:pt x="3478812" y="0"/>
                  </a:lnTo>
                  <a:lnTo>
                    <a:pt x="3478812" y="3465767"/>
                  </a:lnTo>
                  <a:lnTo>
                    <a:pt x="0" y="3465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s-SV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19" name="Graphic 10">
            <a:extLst>
              <a:ext uri="{FF2B5EF4-FFF2-40B4-BE49-F238E27FC236}">
                <a16:creationId xmlns:a16="http://schemas.microsoft.com/office/drawing/2014/main" id="{3E0C8B88-EFEF-4FC9-8A10-58E784DC0B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9717" y="4877820"/>
            <a:ext cx="1267255" cy="1276780"/>
          </a:xfrm>
          <a:prstGeom prst="rect">
            <a:avLst/>
          </a:prstGeom>
        </p:spPr>
      </p:pic>
      <p:pic>
        <p:nvPicPr>
          <p:cNvPr id="11" name="Graphic 11">
            <a:extLst>
              <a:ext uri="{FF2B5EF4-FFF2-40B4-BE49-F238E27FC236}">
                <a16:creationId xmlns:a16="http://schemas.microsoft.com/office/drawing/2014/main" id="{26F91B25-BD25-443E-B4CE-CED0810795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7061" y="568050"/>
            <a:ext cx="1233695" cy="1208157"/>
          </a:xfrm>
          <a:prstGeom prst="rect">
            <a:avLst/>
          </a:prstGeom>
        </p:spPr>
      </p:pic>
      <p:pic>
        <p:nvPicPr>
          <p:cNvPr id="12" name="Graphic 18">
            <a:extLst>
              <a:ext uri="{FF2B5EF4-FFF2-40B4-BE49-F238E27FC236}">
                <a16:creationId xmlns:a16="http://schemas.microsoft.com/office/drawing/2014/main" id="{BABD38FE-E741-4A2B-906B-B5A93A4834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91828" y="4905853"/>
            <a:ext cx="1301462" cy="129395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B199B99-42BC-4403-A24B-E64B9A2BEA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86" y="131753"/>
            <a:ext cx="3488989" cy="5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e8b7cc481_2_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4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27FD08-A1AD-49C6-B68E-025E02D7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3" y="0"/>
            <a:ext cx="2644727" cy="27336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14CFAD-CED8-4ED3-B84B-AAF88F679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53" y="3693856"/>
            <a:ext cx="2358209" cy="26624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D9D294-9845-4AE0-A913-ACA51A3F0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801532" y="1261280"/>
            <a:ext cx="1991003" cy="43821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A12EE8-C5AD-4137-B3D5-5EA6C618A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803" y="-1787"/>
            <a:ext cx="2199264" cy="2306837"/>
          </a:xfrm>
          <a:prstGeom prst="rect">
            <a:avLst/>
          </a:prstGeom>
        </p:spPr>
      </p:pic>
      <p:pic>
        <p:nvPicPr>
          <p:cNvPr id="14" name="Graphic 15">
            <a:extLst>
              <a:ext uri="{FF2B5EF4-FFF2-40B4-BE49-F238E27FC236}">
                <a16:creationId xmlns:a16="http://schemas.microsoft.com/office/drawing/2014/main" id="{3CD2A090-42F6-428C-9B4A-E4ABCC355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556893" y="1264288"/>
            <a:ext cx="1287533" cy="8390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06E9624-E372-430D-98EB-8D1ECC247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219" y="3814523"/>
            <a:ext cx="2347560" cy="2224328"/>
          </a:xfrm>
          <a:prstGeom prst="rect">
            <a:avLst/>
          </a:prstGeom>
        </p:spPr>
      </p:pic>
      <p:pic>
        <p:nvPicPr>
          <p:cNvPr id="17" name="Graphic 15">
            <a:extLst>
              <a:ext uri="{FF2B5EF4-FFF2-40B4-BE49-F238E27FC236}">
                <a16:creationId xmlns:a16="http://schemas.microsoft.com/office/drawing/2014/main" id="{77D12161-FDD8-49B5-A852-465718756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2975993" y="4754685"/>
            <a:ext cx="1287533" cy="83902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CC1F9AF-1A1E-4BA4-88B6-94373300D8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2085" y="4447838"/>
            <a:ext cx="2881715" cy="2410162"/>
          </a:xfrm>
          <a:prstGeom prst="rect">
            <a:avLst/>
          </a:prstGeom>
        </p:spPr>
      </p:pic>
      <p:pic>
        <p:nvPicPr>
          <p:cNvPr id="20" name="Graphic 15">
            <a:extLst>
              <a:ext uri="{FF2B5EF4-FFF2-40B4-BE49-F238E27FC236}">
                <a16:creationId xmlns:a16="http://schemas.microsoft.com/office/drawing/2014/main" id="{0C19A590-5EA9-4351-9B66-6E1C87CDF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605977" y="4847894"/>
            <a:ext cx="1287533" cy="839028"/>
          </a:xfrm>
          <a:prstGeom prst="rect">
            <a:avLst/>
          </a:prstGeom>
        </p:spPr>
      </p:pic>
      <p:pic>
        <p:nvPicPr>
          <p:cNvPr id="12" name="Graphic 1">
            <a:extLst>
              <a:ext uri="{FF2B5EF4-FFF2-40B4-BE49-F238E27FC236}">
                <a16:creationId xmlns:a16="http://schemas.microsoft.com/office/drawing/2014/main" id="{2EAE595D-6EDB-4081-996F-66715037B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15384" y="597267"/>
            <a:ext cx="1338713" cy="1334041"/>
          </a:xfrm>
          <a:prstGeom prst="rect">
            <a:avLst/>
          </a:prstGeom>
        </p:spPr>
      </p:pic>
      <p:pic>
        <p:nvPicPr>
          <p:cNvPr id="13" name="Graphic 2">
            <a:extLst>
              <a:ext uri="{FF2B5EF4-FFF2-40B4-BE49-F238E27FC236}">
                <a16:creationId xmlns:a16="http://schemas.microsoft.com/office/drawing/2014/main" id="{CD88DF5A-8EE2-40BE-8484-862A3C763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00746" y="597265"/>
            <a:ext cx="1338713" cy="1334041"/>
          </a:xfrm>
          <a:prstGeom prst="rect">
            <a:avLst/>
          </a:prstGeom>
        </p:spPr>
      </p:pic>
      <p:pic>
        <p:nvPicPr>
          <p:cNvPr id="16" name="Graphic 6">
            <a:extLst>
              <a:ext uri="{FF2B5EF4-FFF2-40B4-BE49-F238E27FC236}">
                <a16:creationId xmlns:a16="http://schemas.microsoft.com/office/drawing/2014/main" id="{7714CAAB-6638-4D0F-BBEF-1E383A865F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54097" y="597266"/>
            <a:ext cx="1338713" cy="1334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167D5D3-0B57-4C2C-A1A6-CA71835E70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63465" y="971872"/>
            <a:ext cx="1914927" cy="1020438"/>
          </a:xfrm>
          <a:prstGeom prst="rect">
            <a:avLst/>
          </a:prstGeom>
        </p:spPr>
      </p:pic>
      <p:pic>
        <p:nvPicPr>
          <p:cNvPr id="19" name="Graphic 15">
            <a:extLst>
              <a:ext uri="{FF2B5EF4-FFF2-40B4-BE49-F238E27FC236}">
                <a16:creationId xmlns:a16="http://schemas.microsoft.com/office/drawing/2014/main" id="{7B6C6931-8187-4BE9-99B1-D5BE108184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573026" y="87834"/>
            <a:ext cx="1287533" cy="83902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D6A5781-8EE8-4547-AF92-C15B7FD649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15" y="2350060"/>
            <a:ext cx="2496060" cy="19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1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D442B-3A4A-6159-1F01-1616216F2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áfico 3">
            <a:extLst>
              <a:ext uri="{FF2B5EF4-FFF2-40B4-BE49-F238E27FC236}">
                <a16:creationId xmlns:a16="http://schemas.microsoft.com/office/drawing/2014/main" id="{AB71C7B0-6919-4F84-E121-F6EB20C59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72" y="498999"/>
            <a:ext cx="10281779" cy="5619480"/>
          </a:xfrm>
          <a:prstGeom prst="rect">
            <a:avLst/>
          </a:prstGeom>
        </p:spPr>
      </p:pic>
      <p:sp>
        <p:nvSpPr>
          <p:cNvPr id="48" name="CuadroTexto 4">
            <a:extLst>
              <a:ext uri="{FF2B5EF4-FFF2-40B4-BE49-F238E27FC236}">
                <a16:creationId xmlns:a16="http://schemas.microsoft.com/office/drawing/2014/main" id="{235D4F7F-7AF6-3A96-B8B5-8AA042B1BA0A}"/>
              </a:ext>
            </a:extLst>
          </p:cNvPr>
          <p:cNvSpPr txBox="1"/>
          <p:nvPr/>
        </p:nvSpPr>
        <p:spPr>
          <a:xfrm>
            <a:off x="7200898" y="146113"/>
            <a:ext cx="4618769" cy="523220"/>
          </a:xfrm>
          <a:prstGeom prst="rect">
            <a:avLst/>
          </a:prstGeom>
          <a:solidFill>
            <a:srgbClr val="FFD6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b="1" dirty="0">
                <a:solidFill>
                  <a:srgbClr val="1B3965"/>
                </a:solidFill>
                <a:latin typeface="Poppins Bold"/>
                <a:ea typeface="Calibri"/>
                <a:cs typeface="Calibri"/>
              </a:rPr>
              <a:t>Servicios Diferenciados de Diagnostico y de Prevención de VIH </a:t>
            </a:r>
            <a:endParaRPr lang="en-US" dirty="0">
              <a:solidFill>
                <a:srgbClr val="1B3965"/>
              </a:solidFill>
              <a:latin typeface="Poppins Bold"/>
              <a:ea typeface="Calibri"/>
              <a:cs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D4201B6-A5FE-1897-741F-4B83D3408946}"/>
              </a:ext>
            </a:extLst>
          </p:cNvPr>
          <p:cNvSpPr txBox="1"/>
          <p:nvPr/>
        </p:nvSpPr>
        <p:spPr>
          <a:xfrm>
            <a:off x="7200898" y="739521"/>
            <a:ext cx="4618769" cy="523220"/>
          </a:xfrm>
          <a:prstGeom prst="rect">
            <a:avLst/>
          </a:prstGeom>
          <a:solidFill>
            <a:srgbClr val="DC008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lang="es-ES" sz="1400" b="1" dirty="0">
                <a:solidFill>
                  <a:schemeClr val="bg1">
                    <a:lumMod val="95000"/>
                  </a:schemeClr>
                </a:solidFill>
                <a:latin typeface="Poppins Bold"/>
                <a:ea typeface="Calibri"/>
                <a:cs typeface="Calibri"/>
                <a:sym typeface="Arial"/>
              </a:rPr>
              <a:t>Prevención Combina </a:t>
            </a:r>
          </a:p>
          <a:p>
            <a:pPr algn="ctr">
              <a:buClr>
                <a:srgbClr val="000000"/>
              </a:buClr>
              <a:buFont typeface="Arial"/>
            </a:pPr>
            <a:r>
              <a:rPr lang="es-ES" sz="1400" b="1" dirty="0">
                <a:solidFill>
                  <a:schemeClr val="bg1">
                    <a:lumMod val="95000"/>
                  </a:schemeClr>
                </a:solidFill>
                <a:latin typeface="Poppins Bold"/>
                <a:ea typeface="Calibri"/>
                <a:cs typeface="Calibri"/>
                <a:sym typeface="Arial"/>
              </a:rPr>
              <a:t>Consejería Basada en el disminución de Riesgo</a:t>
            </a:r>
          </a:p>
        </p:txBody>
      </p:sp>
      <p:sp>
        <p:nvSpPr>
          <p:cNvPr id="23" name="CuadroTexto 4">
            <a:extLst>
              <a:ext uri="{FF2B5EF4-FFF2-40B4-BE49-F238E27FC236}">
                <a16:creationId xmlns:a16="http://schemas.microsoft.com/office/drawing/2014/main" id="{01D99C12-CF7E-4FAB-8743-C4C13190451A}"/>
              </a:ext>
            </a:extLst>
          </p:cNvPr>
          <p:cNvSpPr txBox="1"/>
          <p:nvPr/>
        </p:nvSpPr>
        <p:spPr>
          <a:xfrm>
            <a:off x="211054" y="5083576"/>
            <a:ext cx="4618769" cy="307777"/>
          </a:xfrm>
          <a:prstGeom prst="rect">
            <a:avLst/>
          </a:prstGeom>
          <a:solidFill>
            <a:srgbClr val="FFD6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b="1" dirty="0">
                <a:solidFill>
                  <a:srgbClr val="1B3965"/>
                </a:solidFill>
                <a:latin typeface="Poppins Bold"/>
                <a:ea typeface="Calibri"/>
                <a:cs typeface="Calibri"/>
              </a:rPr>
              <a:t>Estrategia Digital Socios y Match </a:t>
            </a:r>
            <a:endParaRPr lang="en-US" dirty="0">
              <a:solidFill>
                <a:srgbClr val="1B3965"/>
              </a:solidFill>
              <a:latin typeface="Poppins Bold"/>
              <a:ea typeface="Calibri"/>
              <a:cs typeface="Calibri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ECF3BC0-4534-4759-B45C-7232DB2833ED}"/>
              </a:ext>
            </a:extLst>
          </p:cNvPr>
          <p:cNvSpPr txBox="1"/>
          <p:nvPr/>
        </p:nvSpPr>
        <p:spPr>
          <a:xfrm>
            <a:off x="211053" y="5584312"/>
            <a:ext cx="4618769" cy="523220"/>
          </a:xfrm>
          <a:prstGeom prst="rect">
            <a:avLst/>
          </a:prstGeom>
          <a:solidFill>
            <a:srgbClr val="DC008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s-ES" sz="1400" b="1" dirty="0">
                <a:solidFill>
                  <a:schemeClr val="bg1">
                    <a:lumMod val="95000"/>
                  </a:schemeClr>
                </a:solidFill>
                <a:latin typeface="Poppins Bold"/>
                <a:ea typeface="Calibri"/>
                <a:cs typeface="Calibri"/>
                <a:sym typeface="Arial"/>
              </a:rPr>
              <a:t>Notificación Asistida de Contactos y Pareja NAC/NAP​</a:t>
            </a:r>
          </a:p>
        </p:txBody>
      </p:sp>
      <p:sp>
        <p:nvSpPr>
          <p:cNvPr id="25" name="Google Shape;126;p1">
            <a:extLst>
              <a:ext uri="{FF2B5EF4-FFF2-40B4-BE49-F238E27FC236}">
                <a16:creationId xmlns:a16="http://schemas.microsoft.com/office/drawing/2014/main" id="{0DB1E97A-193C-438D-BE57-EB01910B60E0}"/>
              </a:ext>
            </a:extLst>
          </p:cNvPr>
          <p:cNvSpPr txBox="1">
            <a:spLocks/>
          </p:cNvSpPr>
          <p:nvPr/>
        </p:nvSpPr>
        <p:spPr>
          <a:xfrm>
            <a:off x="7200898" y="1332930"/>
            <a:ext cx="4618769" cy="7720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400" b="1" dirty="0">
                <a:solidFill>
                  <a:schemeClr val="bg1"/>
                </a:solidFill>
                <a:latin typeface="Poppins"/>
              </a:rPr>
              <a:t>Zona con más carga de la enfermedad y con difícil acceso a un diagnostico convencional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s-SV" sz="2000" b="1" dirty="0">
                <a:solidFill>
                  <a:schemeClr val="bg1"/>
                </a:solidFill>
                <a:latin typeface="Poppins"/>
                <a:ea typeface="Calibri Light"/>
                <a:cs typeface="Calibri Light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107B5C-466A-4D21-970D-D7CD2054E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13"/>
            <a:ext cx="2751222" cy="4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F3AEFB24-7A42-48E9-821B-433A7C9FA858}"/>
              </a:ext>
            </a:extLst>
          </p:cNvPr>
          <p:cNvSpPr txBox="1"/>
          <p:nvPr/>
        </p:nvSpPr>
        <p:spPr>
          <a:xfrm>
            <a:off x="9581697" y="1616584"/>
            <a:ext cx="2437397" cy="276999"/>
          </a:xfrm>
          <a:prstGeom prst="rect">
            <a:avLst/>
          </a:prstGeom>
          <a:solidFill>
            <a:srgbClr val="FFD60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rgbClr val="002060"/>
                </a:solidFill>
                <a:latin typeface="Poppins"/>
                <a:cs typeface="Poppins"/>
                <a:sym typeface="TT Rounds Condensed"/>
              </a:rPr>
              <a:t>Contratos a Largo Plazo </a:t>
            </a:r>
            <a:endParaRPr lang="es-SV" sz="1400" b="1" spc="17" dirty="0">
              <a:solidFill>
                <a:srgbClr val="002060"/>
              </a:solidFill>
              <a:latin typeface="Poppins"/>
              <a:cs typeface="Poppin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3E5CD65-1C6E-44F9-9AEC-87633138B579}"/>
              </a:ext>
            </a:extLst>
          </p:cNvPr>
          <p:cNvSpPr txBox="1"/>
          <p:nvPr/>
        </p:nvSpPr>
        <p:spPr>
          <a:xfrm>
            <a:off x="5203606" y="2611995"/>
            <a:ext cx="2542326" cy="276999"/>
          </a:xfrm>
          <a:prstGeom prst="rect">
            <a:avLst/>
          </a:prstGeom>
          <a:solidFill>
            <a:srgbClr val="9900FF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chemeClr val="bg1"/>
                </a:solidFill>
                <a:latin typeface="Poppins"/>
                <a:ea typeface="TT Rounds Condensed"/>
                <a:cs typeface="Poppins"/>
                <a:sym typeface="TT Rounds Condensed"/>
              </a:rPr>
              <a:t>Compras por volúmenes </a:t>
            </a:r>
            <a:endParaRPr lang="es-SV" sz="14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93D369A-CCC7-4965-BE52-93B554EB20C6}"/>
              </a:ext>
            </a:extLst>
          </p:cNvPr>
          <p:cNvSpPr txBox="1"/>
          <p:nvPr/>
        </p:nvSpPr>
        <p:spPr>
          <a:xfrm>
            <a:off x="6899677" y="1616584"/>
            <a:ext cx="2257112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chemeClr val="bg1"/>
                </a:solidFill>
                <a:latin typeface="Poppins"/>
                <a:cs typeface="Poppins"/>
                <a:sym typeface="TT Rounds Condensed"/>
              </a:rPr>
              <a:t>Umbrales de Compra </a:t>
            </a:r>
            <a:endParaRPr lang="es-SV" sz="14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9C5F188-755E-4BE8-B3C5-D57A8AE577E4}"/>
              </a:ext>
            </a:extLst>
          </p:cNvPr>
          <p:cNvSpPr txBox="1"/>
          <p:nvPr/>
        </p:nvSpPr>
        <p:spPr>
          <a:xfrm>
            <a:off x="4174728" y="1648996"/>
            <a:ext cx="2300041" cy="276999"/>
          </a:xfrm>
          <a:prstGeom prst="rect">
            <a:avLst/>
          </a:prstGeom>
          <a:solidFill>
            <a:srgbClr val="DC008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chemeClr val="bg1"/>
                </a:solidFill>
                <a:latin typeface="Poppins"/>
                <a:cs typeface="Poppins"/>
                <a:sym typeface="TT Rounds Condensed"/>
              </a:rPr>
              <a:t>Estudios de Mercado </a:t>
            </a:r>
            <a:endParaRPr lang="es-SV" sz="1400" b="1" spc="17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4A010CF-4E44-4E57-AE42-3D0262253EF5}"/>
              </a:ext>
            </a:extLst>
          </p:cNvPr>
          <p:cNvSpPr txBox="1"/>
          <p:nvPr/>
        </p:nvSpPr>
        <p:spPr>
          <a:xfrm>
            <a:off x="4449024" y="309947"/>
            <a:ext cx="7581051" cy="579261"/>
          </a:xfrm>
          <a:prstGeom prst="rect">
            <a:avLst/>
          </a:prstGeom>
          <a:solidFill>
            <a:schemeClr val="bg1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es-ES" sz="1500" b="1" spc="17" dirty="0">
                <a:solidFill>
                  <a:srgbClr val="002060"/>
                </a:solidFill>
                <a:latin typeface="Poppins"/>
                <a:cs typeface="Poppins"/>
              </a:rPr>
              <a:t>¿En cuanto al alza de los precios de los productos vs lo presupuestado, cual ha sido la estrategia para implementar para cumplir con las metas</a:t>
            </a:r>
            <a:r>
              <a:rPr lang="es-SV" sz="1500" b="1" spc="17" dirty="0">
                <a:solidFill>
                  <a:srgbClr val="002060"/>
                </a:solidFill>
                <a:latin typeface="Poppins"/>
                <a:cs typeface="Poppins"/>
              </a:rPr>
              <a:t>?</a:t>
            </a:r>
            <a:endParaRPr lang="es-SV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50B2DCF-2382-41CF-B981-384BFDAAA18C}"/>
              </a:ext>
            </a:extLst>
          </p:cNvPr>
          <p:cNvSpPr txBox="1"/>
          <p:nvPr/>
        </p:nvSpPr>
        <p:spPr>
          <a:xfrm>
            <a:off x="639060" y="150495"/>
            <a:ext cx="3064332" cy="1077218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00" dirty="0">
                <a:solidFill>
                  <a:srgbClr val="243C4B"/>
                </a:solidFill>
                <a:latin typeface="Poppins Bold"/>
              </a:rPr>
              <a:t>Cadena de </a:t>
            </a:r>
          </a:p>
          <a:p>
            <a:pPr algn="ctr"/>
            <a:r>
              <a:rPr lang="en-US" sz="3500" dirty="0" err="1">
                <a:solidFill>
                  <a:srgbClr val="243C4B"/>
                </a:solidFill>
                <a:latin typeface="Poppins Bold"/>
              </a:rPr>
              <a:t>Suministros</a:t>
            </a:r>
            <a:r>
              <a:rPr lang="en-US" sz="3500" dirty="0">
                <a:solidFill>
                  <a:srgbClr val="243C4B"/>
                </a:solidFill>
                <a:latin typeface="Poppins Bold"/>
              </a:rPr>
              <a:t> </a:t>
            </a:r>
            <a:endParaRPr lang="en-US" sz="3500" dirty="0">
              <a:solidFill>
                <a:srgbClr val="243C4B"/>
              </a:solidFill>
              <a:latin typeface="Poppins Bold"/>
              <a:cs typeface="Poppins Bold"/>
            </a:endParaRPr>
          </a:p>
        </p:txBody>
      </p:sp>
      <p:pic>
        <p:nvPicPr>
          <p:cNvPr id="9" name="Graphic 1">
            <a:extLst>
              <a:ext uri="{FF2B5EF4-FFF2-40B4-BE49-F238E27FC236}">
                <a16:creationId xmlns:a16="http://schemas.microsoft.com/office/drawing/2014/main" id="{BD5FDCF7-7127-4111-8B1C-1325AB1E8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6649"/>
            <a:ext cx="748682" cy="1288370"/>
          </a:xfrm>
          <a:prstGeom prst="rect">
            <a:avLst/>
          </a:prstGeom>
        </p:spPr>
      </p:pic>
      <p:pic>
        <p:nvPicPr>
          <p:cNvPr id="10" name="Graphic 1">
            <a:extLst>
              <a:ext uri="{FF2B5EF4-FFF2-40B4-BE49-F238E27FC236}">
                <a16:creationId xmlns:a16="http://schemas.microsoft.com/office/drawing/2014/main" id="{98A42331-147E-492C-958A-C652638E2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700000">
            <a:off x="3501666" y="88573"/>
            <a:ext cx="675191" cy="11619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B9E673-1AFB-4056-93C4-CE211F23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4" y="1636466"/>
            <a:ext cx="30861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CF5BC5A4-BB56-40FA-A74C-3248C523FEB0}"/>
              </a:ext>
            </a:extLst>
          </p:cNvPr>
          <p:cNvSpPr/>
          <p:nvPr/>
        </p:nvSpPr>
        <p:spPr>
          <a:xfrm>
            <a:off x="4379898" y="3715729"/>
            <a:ext cx="2519779" cy="506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600" b="1" dirty="0">
                <a:solidFill>
                  <a:schemeClr val="bg1"/>
                </a:solidFill>
                <a:latin typeface="Poppins"/>
                <a:cs typeface="Poppins"/>
              </a:rPr>
              <a:t>Diversificación de proveedores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14711E-6651-4E4D-8DF5-64F25CA702AA}"/>
              </a:ext>
            </a:extLst>
          </p:cNvPr>
          <p:cNvSpPr txBox="1"/>
          <p:nvPr/>
        </p:nvSpPr>
        <p:spPr>
          <a:xfrm>
            <a:off x="4449024" y="4759357"/>
            <a:ext cx="2300041" cy="492443"/>
          </a:xfrm>
          <a:prstGeom prst="rect">
            <a:avLst/>
          </a:prstGeom>
          <a:solidFill>
            <a:srgbClr val="DC008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chemeClr val="bg1"/>
                </a:solidFill>
                <a:latin typeface="Poppins"/>
                <a:cs typeface="Poppins"/>
                <a:sym typeface="TT Rounds Condensed"/>
              </a:rPr>
              <a:t>Gestión de compra  </a:t>
            </a:r>
          </a:p>
          <a:p>
            <a:pPr algn="ctr"/>
            <a:r>
              <a:rPr lang="es-SV" sz="1400" b="1" spc="17" dirty="0">
                <a:solidFill>
                  <a:schemeClr val="bg1"/>
                </a:solidFill>
                <a:latin typeface="Poppins"/>
                <a:cs typeface="Poppins"/>
                <a:sym typeface="TT Rounds Condensed"/>
              </a:rPr>
              <a:t>WAMBO </a:t>
            </a:r>
            <a:endParaRPr lang="es-SV" sz="1400" b="1" spc="17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3349DAB-88BD-48AA-8624-3257FE2E4F91}"/>
              </a:ext>
            </a:extLst>
          </p:cNvPr>
          <p:cNvSpPr txBox="1"/>
          <p:nvPr/>
        </p:nvSpPr>
        <p:spPr>
          <a:xfrm>
            <a:off x="9156789" y="3750686"/>
            <a:ext cx="2257112" cy="492443"/>
          </a:xfrm>
          <a:prstGeom prst="rect">
            <a:avLst/>
          </a:prstGeom>
          <a:solidFill>
            <a:srgbClr val="00206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chemeClr val="bg1"/>
                </a:solidFill>
                <a:latin typeface="Poppins"/>
                <a:cs typeface="Poppins"/>
                <a:sym typeface="TT Rounds Condensed"/>
              </a:rPr>
              <a:t>Monitoreo Continuo del Mercado </a:t>
            </a:r>
            <a:endParaRPr lang="es-SV" sz="14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6077854-61D5-4BE7-974E-F8B57B5DC916}"/>
              </a:ext>
            </a:extLst>
          </p:cNvPr>
          <p:cNvSpPr txBox="1"/>
          <p:nvPr/>
        </p:nvSpPr>
        <p:spPr>
          <a:xfrm>
            <a:off x="8508088" y="2581096"/>
            <a:ext cx="2437397" cy="276999"/>
          </a:xfrm>
          <a:prstGeom prst="rect">
            <a:avLst/>
          </a:prstGeom>
          <a:solidFill>
            <a:srgbClr val="FFD60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rgbClr val="002060"/>
                </a:solidFill>
                <a:latin typeface="Poppins"/>
                <a:cs typeface="Poppins"/>
                <a:sym typeface="TT Rounds Condensed"/>
              </a:rPr>
              <a:t>Contratos a Largo Plazo </a:t>
            </a:r>
            <a:endParaRPr lang="es-SV" sz="1400" b="1" spc="17" dirty="0">
              <a:solidFill>
                <a:srgbClr val="002060"/>
              </a:solidFill>
              <a:latin typeface="Poppins"/>
              <a:cs typeface="Poppin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D3D08C-F511-4B82-9303-904C9D511A2D}"/>
              </a:ext>
            </a:extLst>
          </p:cNvPr>
          <p:cNvSpPr txBox="1"/>
          <p:nvPr/>
        </p:nvSpPr>
        <p:spPr>
          <a:xfrm>
            <a:off x="9156790" y="4696055"/>
            <a:ext cx="2257112" cy="492443"/>
          </a:xfrm>
          <a:prstGeom prst="rect">
            <a:avLst/>
          </a:prstGeom>
          <a:solidFill>
            <a:srgbClr val="FFD60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rgbClr val="002060"/>
                </a:solidFill>
                <a:latin typeface="Poppins"/>
                <a:cs typeface="Poppins"/>
                <a:sym typeface="TT Rounds Condensed"/>
              </a:rPr>
              <a:t>Optimización de Tiempos de gestión </a:t>
            </a:r>
            <a:endParaRPr lang="es-SV" sz="1400" b="1" spc="17" dirty="0">
              <a:solidFill>
                <a:srgbClr val="002060"/>
              </a:solidFill>
              <a:latin typeface="Poppins"/>
              <a:cs typeface="Poppi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B0FB7D-0D2B-4224-9587-7F7295C0E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15" y="6100232"/>
            <a:ext cx="3959360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359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562226" y="794601"/>
            <a:ext cx="6819652" cy="615553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000" spc="3" dirty="0">
                <a:solidFill>
                  <a:srgbClr val="1B3965"/>
                </a:solidFill>
                <a:latin typeface="Poppins Bold"/>
                <a:cs typeface="Poppins Bold"/>
              </a:rPr>
              <a:t>¿Cuál es la situación en el uso de las móviles por parte de los Subreceptores?</a:t>
            </a:r>
            <a:endParaRPr lang="es-SV" sz="2000" spc="3" dirty="0">
              <a:solidFill>
                <a:srgbClr val="1B3965"/>
              </a:solidFill>
              <a:latin typeface="Poppins Bold"/>
              <a:cs typeface="Poppins Bold"/>
            </a:endParaRPr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3A3AD0C4-AE3B-4C1D-9D9A-E11F74A3F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080000">
            <a:off x="9200145" y="1305084"/>
            <a:ext cx="859256" cy="56648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487D01B-3FF2-417A-AA0F-0D3FF13BD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300000">
            <a:off x="1989148" y="361584"/>
            <a:ext cx="758993" cy="5464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6FD1EE-1EF3-47A0-AF55-2F19E0F9E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81" y="56486"/>
            <a:ext cx="3959360" cy="597409"/>
          </a:xfrm>
          <a:prstGeom prst="rect">
            <a:avLst/>
          </a:prstGeom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C564FA5D-AD3D-4213-93B1-A95992E37C4D}"/>
              </a:ext>
            </a:extLst>
          </p:cNvPr>
          <p:cNvSpPr/>
          <p:nvPr/>
        </p:nvSpPr>
        <p:spPr>
          <a:xfrm>
            <a:off x="547859" y="2541798"/>
            <a:ext cx="1522622" cy="14858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3F37CCA6-45E1-4D93-8A15-13172AD5410A}"/>
              </a:ext>
            </a:extLst>
          </p:cNvPr>
          <p:cNvSpPr/>
          <p:nvPr/>
        </p:nvSpPr>
        <p:spPr>
          <a:xfrm>
            <a:off x="2145305" y="2541797"/>
            <a:ext cx="1522622" cy="14858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4" name="Rectangle 31">
            <a:extLst>
              <a:ext uri="{FF2B5EF4-FFF2-40B4-BE49-F238E27FC236}">
                <a16:creationId xmlns:a16="http://schemas.microsoft.com/office/drawing/2014/main" id="{5B833422-4395-4F64-B731-1B3D6B541108}"/>
              </a:ext>
            </a:extLst>
          </p:cNvPr>
          <p:cNvSpPr/>
          <p:nvPr/>
        </p:nvSpPr>
        <p:spPr>
          <a:xfrm>
            <a:off x="3751931" y="2541797"/>
            <a:ext cx="1522622" cy="14858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36038715-DE81-4B48-BB69-AEF3E14D4EAB}"/>
              </a:ext>
            </a:extLst>
          </p:cNvPr>
          <p:cNvSpPr txBox="1"/>
          <p:nvPr/>
        </p:nvSpPr>
        <p:spPr>
          <a:xfrm>
            <a:off x="596959" y="3011205"/>
            <a:ext cx="1330207" cy="369332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 err="1">
                <a:solidFill>
                  <a:srgbClr val="000000"/>
                </a:solidFill>
                <a:latin typeface="Poppins"/>
                <a:cs typeface="Arial"/>
              </a:rPr>
              <a:t>Eficiencias</a:t>
            </a:r>
            <a:r>
              <a:rPr lang="en-US" sz="2400" b="1" dirty="0">
                <a:solidFill>
                  <a:srgbClr val="000000"/>
                </a:solidFill>
                <a:latin typeface="Poppins"/>
                <a:cs typeface="Arial"/>
              </a:rPr>
              <a:t> </a:t>
            </a:r>
            <a:endParaRPr lang="en-US" sz="2400" dirty="0">
              <a:cs typeface="Arial"/>
            </a:endParaRP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0EFE24B3-FE25-45B9-B8BE-F04C0E77F1C5}"/>
              </a:ext>
            </a:extLst>
          </p:cNvPr>
          <p:cNvSpPr txBox="1"/>
          <p:nvPr/>
        </p:nvSpPr>
        <p:spPr>
          <a:xfrm>
            <a:off x="2239388" y="3201703"/>
            <a:ext cx="1332275" cy="461665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Gestión</a:t>
            </a:r>
            <a:r>
              <a:rPr lang="en-US" sz="1000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de </a:t>
            </a:r>
            <a:r>
              <a:rPr lang="en-US" sz="1000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Compra</a:t>
            </a:r>
            <a:r>
              <a:rPr lang="en-US" sz="1000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</a:t>
            </a:r>
          </a:p>
          <a:p>
            <a:pPr algn="ctr"/>
            <a:r>
              <a:rPr lang="en-US" sz="1000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Toyota Gibraltar a traves de GH</a:t>
            </a:r>
          </a:p>
        </p:txBody>
      </p:sp>
      <p:sp>
        <p:nvSpPr>
          <p:cNvPr id="17" name="Rectangle 35">
            <a:extLst>
              <a:ext uri="{FF2B5EF4-FFF2-40B4-BE49-F238E27FC236}">
                <a16:creationId xmlns:a16="http://schemas.microsoft.com/office/drawing/2014/main" id="{9A96AD3B-C7C3-43B3-9037-0D8C997F78B5}"/>
              </a:ext>
            </a:extLst>
          </p:cNvPr>
          <p:cNvSpPr/>
          <p:nvPr/>
        </p:nvSpPr>
        <p:spPr>
          <a:xfrm>
            <a:off x="5358557" y="2541797"/>
            <a:ext cx="1522622" cy="14858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8" name="Rectangle 36">
            <a:extLst>
              <a:ext uri="{FF2B5EF4-FFF2-40B4-BE49-F238E27FC236}">
                <a16:creationId xmlns:a16="http://schemas.microsoft.com/office/drawing/2014/main" id="{65552DFD-F0C3-4923-8CFE-052450E6E895}"/>
              </a:ext>
            </a:extLst>
          </p:cNvPr>
          <p:cNvSpPr/>
          <p:nvPr/>
        </p:nvSpPr>
        <p:spPr>
          <a:xfrm>
            <a:off x="6956003" y="2541797"/>
            <a:ext cx="1522622" cy="14858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00AFEB3D-915B-41F9-941A-A0724233E6AC}"/>
              </a:ext>
            </a:extLst>
          </p:cNvPr>
          <p:cNvSpPr txBox="1"/>
          <p:nvPr/>
        </p:nvSpPr>
        <p:spPr>
          <a:xfrm>
            <a:off x="3852558" y="3011204"/>
            <a:ext cx="1041129" cy="307777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 err="1">
                <a:latin typeface="Poppins"/>
                <a:cs typeface="Arial"/>
              </a:rPr>
              <a:t>Proceso</a:t>
            </a:r>
            <a:r>
              <a:rPr lang="en-US" sz="1000" b="1" dirty="0">
                <a:latin typeface="Poppins"/>
                <a:cs typeface="Arial"/>
              </a:rPr>
              <a:t> de </a:t>
            </a:r>
            <a:r>
              <a:rPr lang="en-US" sz="1000" b="1" dirty="0" err="1">
                <a:latin typeface="Poppins"/>
                <a:cs typeface="Arial"/>
              </a:rPr>
              <a:t>Importancióm</a:t>
            </a:r>
            <a:r>
              <a:rPr lang="en-US" sz="1000" b="1" dirty="0">
                <a:latin typeface="Poppins"/>
                <a:cs typeface="Arial"/>
              </a:rPr>
              <a:t> </a:t>
            </a: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775B27AE-226E-496E-9946-FAECD43B1A10}"/>
              </a:ext>
            </a:extLst>
          </p:cNvPr>
          <p:cNvSpPr txBox="1"/>
          <p:nvPr/>
        </p:nvSpPr>
        <p:spPr>
          <a:xfrm>
            <a:off x="5452640" y="3066287"/>
            <a:ext cx="1332275" cy="184666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Desaduanaje</a:t>
            </a:r>
            <a:r>
              <a:rPr lang="en-US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</a:t>
            </a:r>
          </a:p>
        </p:txBody>
      </p:sp>
      <p:sp>
        <p:nvSpPr>
          <p:cNvPr id="21" name="TextBox 50">
            <a:extLst>
              <a:ext uri="{FF2B5EF4-FFF2-40B4-BE49-F238E27FC236}">
                <a16:creationId xmlns:a16="http://schemas.microsoft.com/office/drawing/2014/main" id="{16C0F262-9FA3-4849-8C9D-23EAFDE4F58F}"/>
              </a:ext>
            </a:extLst>
          </p:cNvPr>
          <p:cNvSpPr txBox="1"/>
          <p:nvPr/>
        </p:nvSpPr>
        <p:spPr>
          <a:xfrm>
            <a:off x="7050085" y="3066286"/>
            <a:ext cx="1332275" cy="507831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Preparación</a:t>
            </a:r>
            <a:r>
              <a:rPr lang="en-US" sz="1100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</a:t>
            </a:r>
          </a:p>
          <a:p>
            <a:pPr algn="ctr"/>
            <a:r>
              <a:rPr lang="en-US" sz="1100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Taller </a:t>
            </a:r>
          </a:p>
          <a:p>
            <a:pPr algn="ctr"/>
            <a:r>
              <a:rPr lang="en-US" sz="1100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Distribuidor</a:t>
            </a:r>
            <a:r>
              <a:rPr lang="en-US" sz="1100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</a:t>
            </a:r>
            <a:endParaRPr lang="en-US" sz="1100" dirty="0">
              <a:solidFill>
                <a:srgbClr val="002060"/>
              </a:solidFill>
              <a:latin typeface="Poppins"/>
              <a:ea typeface="+mn-lt"/>
              <a:cs typeface="+mn-lt"/>
            </a:endParaRPr>
          </a:p>
        </p:txBody>
      </p:sp>
      <p:sp>
        <p:nvSpPr>
          <p:cNvPr id="22" name="Rectangle 51">
            <a:extLst>
              <a:ext uri="{FF2B5EF4-FFF2-40B4-BE49-F238E27FC236}">
                <a16:creationId xmlns:a16="http://schemas.microsoft.com/office/drawing/2014/main" id="{C05A61B8-7207-4DED-853D-CAE84A68B511}"/>
              </a:ext>
            </a:extLst>
          </p:cNvPr>
          <p:cNvSpPr/>
          <p:nvPr/>
        </p:nvSpPr>
        <p:spPr>
          <a:xfrm>
            <a:off x="8544268" y="2541796"/>
            <a:ext cx="1522622" cy="14858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23" name="TextBox 52">
            <a:extLst>
              <a:ext uri="{FF2B5EF4-FFF2-40B4-BE49-F238E27FC236}">
                <a16:creationId xmlns:a16="http://schemas.microsoft.com/office/drawing/2014/main" id="{E90DCF94-5585-4CE7-AACB-A1B7C7BBD309}"/>
              </a:ext>
            </a:extLst>
          </p:cNvPr>
          <p:cNvSpPr txBox="1"/>
          <p:nvPr/>
        </p:nvSpPr>
        <p:spPr>
          <a:xfrm>
            <a:off x="8638350" y="2990085"/>
            <a:ext cx="1332275" cy="369332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Matricula y 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Plcas</a:t>
            </a:r>
            <a:r>
              <a:rPr lang="en-US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en</a:t>
            </a:r>
            <a:r>
              <a:rPr lang="en-US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VMT</a:t>
            </a:r>
            <a:endParaRPr lang="en-US" dirty="0">
              <a:solidFill>
                <a:srgbClr val="000000"/>
              </a:solidFill>
              <a:latin typeface="Poppins"/>
              <a:ea typeface="+mn-lt"/>
              <a:cs typeface="+mn-lt"/>
            </a:endParaRPr>
          </a:p>
        </p:txBody>
      </p:sp>
      <p:sp>
        <p:nvSpPr>
          <p:cNvPr id="24" name="Rectangle 53">
            <a:extLst>
              <a:ext uri="{FF2B5EF4-FFF2-40B4-BE49-F238E27FC236}">
                <a16:creationId xmlns:a16="http://schemas.microsoft.com/office/drawing/2014/main" id="{51CD01BA-675E-4E5F-BCB7-39D4D50DFABE}"/>
              </a:ext>
            </a:extLst>
          </p:cNvPr>
          <p:cNvSpPr/>
          <p:nvPr/>
        </p:nvSpPr>
        <p:spPr>
          <a:xfrm>
            <a:off x="10132533" y="2541796"/>
            <a:ext cx="1522622" cy="14858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25" name="TextBox 54">
            <a:extLst>
              <a:ext uri="{FF2B5EF4-FFF2-40B4-BE49-F238E27FC236}">
                <a16:creationId xmlns:a16="http://schemas.microsoft.com/office/drawing/2014/main" id="{8516BE5C-8D92-4BF0-8291-EF693138E216}"/>
              </a:ext>
            </a:extLst>
          </p:cNvPr>
          <p:cNvSpPr txBox="1"/>
          <p:nvPr/>
        </p:nvSpPr>
        <p:spPr>
          <a:xfrm>
            <a:off x="10226615" y="3104385"/>
            <a:ext cx="1322750" cy="230832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 err="1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Recepción</a:t>
            </a:r>
            <a:r>
              <a:rPr lang="en-US" sz="1500" b="1" dirty="0">
                <a:solidFill>
                  <a:srgbClr val="002060"/>
                </a:solidFill>
                <a:latin typeface="Poppins"/>
                <a:ea typeface="+mn-lt"/>
                <a:cs typeface="+mn-lt"/>
              </a:rPr>
              <a:t> </a:t>
            </a:r>
          </a:p>
        </p:txBody>
      </p:sp>
      <p:pic>
        <p:nvPicPr>
          <p:cNvPr id="26" name="Graphic 65" descr="Add with solid fill">
            <a:extLst>
              <a:ext uri="{FF2B5EF4-FFF2-40B4-BE49-F238E27FC236}">
                <a16:creationId xmlns:a16="http://schemas.microsoft.com/office/drawing/2014/main" id="{4286E089-B256-4EEE-9DC5-50F99A76D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1650" y="2762250"/>
            <a:ext cx="676275" cy="676275"/>
          </a:xfrm>
          <a:prstGeom prst="rect">
            <a:avLst/>
          </a:prstGeom>
        </p:spPr>
      </p:pic>
      <p:pic>
        <p:nvPicPr>
          <p:cNvPr id="27" name="Graphic 66" descr="Add with solid fill">
            <a:extLst>
              <a:ext uri="{FF2B5EF4-FFF2-40B4-BE49-F238E27FC236}">
                <a16:creationId xmlns:a16="http://schemas.microsoft.com/office/drawing/2014/main" id="{C2EF914E-5914-438E-AE5A-F22E574DD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1850" y="3257550"/>
            <a:ext cx="676275" cy="676275"/>
          </a:xfrm>
          <a:prstGeom prst="rect">
            <a:avLst/>
          </a:prstGeom>
        </p:spPr>
      </p:pic>
      <p:pic>
        <p:nvPicPr>
          <p:cNvPr id="28" name="Graphic 67" descr="Add with solid fill">
            <a:extLst>
              <a:ext uri="{FF2B5EF4-FFF2-40B4-BE49-F238E27FC236}">
                <a16:creationId xmlns:a16="http://schemas.microsoft.com/office/drawing/2014/main" id="{222928B8-C2F8-4815-86C2-F4649DD19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3949" y="2924175"/>
            <a:ext cx="676275" cy="676275"/>
          </a:xfrm>
          <a:prstGeom prst="rect">
            <a:avLst/>
          </a:prstGeom>
        </p:spPr>
      </p:pic>
      <p:pic>
        <p:nvPicPr>
          <p:cNvPr id="29" name="Graphic 68" descr="Add with solid fill">
            <a:extLst>
              <a:ext uri="{FF2B5EF4-FFF2-40B4-BE49-F238E27FC236}">
                <a16:creationId xmlns:a16="http://schemas.microsoft.com/office/drawing/2014/main" id="{2453F194-600F-4C99-8F15-F5B883C06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2249" y="2581274"/>
            <a:ext cx="676275" cy="676275"/>
          </a:xfrm>
          <a:prstGeom prst="rect">
            <a:avLst/>
          </a:prstGeom>
        </p:spPr>
      </p:pic>
      <p:pic>
        <p:nvPicPr>
          <p:cNvPr id="30" name="Graphic 69" descr="Add with solid fill">
            <a:extLst>
              <a:ext uri="{FF2B5EF4-FFF2-40B4-BE49-F238E27FC236}">
                <a16:creationId xmlns:a16="http://schemas.microsoft.com/office/drawing/2014/main" id="{43CB3B1F-9288-420A-974F-C86A41F29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2449" y="3286124"/>
            <a:ext cx="676275" cy="676275"/>
          </a:xfrm>
          <a:prstGeom prst="rect">
            <a:avLst/>
          </a:prstGeom>
        </p:spPr>
      </p:pic>
      <p:pic>
        <p:nvPicPr>
          <p:cNvPr id="31" name="Graphic 70" descr="Add with solid fill">
            <a:extLst>
              <a:ext uri="{FF2B5EF4-FFF2-40B4-BE49-F238E27FC236}">
                <a16:creationId xmlns:a16="http://schemas.microsoft.com/office/drawing/2014/main" id="{6D3C8EED-EABB-450F-B74A-DE2123F99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1699" y="2552699"/>
            <a:ext cx="676275" cy="676275"/>
          </a:xfrm>
          <a:prstGeom prst="rect">
            <a:avLst/>
          </a:prstGeom>
        </p:spPr>
      </p:pic>
      <p:pic>
        <p:nvPicPr>
          <p:cNvPr id="32" name="Graphic 17">
            <a:extLst>
              <a:ext uri="{FF2B5EF4-FFF2-40B4-BE49-F238E27FC236}">
                <a16:creationId xmlns:a16="http://schemas.microsoft.com/office/drawing/2014/main" id="{747558D5-0FF7-4D52-9862-1974CEB6B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-447034" y="4156823"/>
            <a:ext cx="2374200" cy="142379"/>
          </a:xfrm>
          <a:prstGeom prst="rect">
            <a:avLst/>
          </a:prstGeom>
        </p:spPr>
      </p:pic>
      <p:pic>
        <p:nvPicPr>
          <p:cNvPr id="33" name="Graphic 19">
            <a:extLst>
              <a:ext uri="{FF2B5EF4-FFF2-40B4-BE49-F238E27FC236}">
                <a16:creationId xmlns:a16="http://schemas.microsoft.com/office/drawing/2014/main" id="{152AAFFC-9DB1-47A6-8F8D-E9E5588FF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-447034" y="4403352"/>
            <a:ext cx="2374200" cy="142379"/>
          </a:xfrm>
          <a:prstGeom prst="rect">
            <a:avLst/>
          </a:prstGeom>
        </p:spPr>
      </p:pic>
      <p:pic>
        <p:nvPicPr>
          <p:cNvPr id="34" name="Graphic 17">
            <a:extLst>
              <a:ext uri="{FF2B5EF4-FFF2-40B4-BE49-F238E27FC236}">
                <a16:creationId xmlns:a16="http://schemas.microsoft.com/office/drawing/2014/main" id="{0144A333-52E2-495E-8591-17D419933B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0422529" y="4156823"/>
            <a:ext cx="2374200" cy="142379"/>
          </a:xfrm>
          <a:prstGeom prst="rect">
            <a:avLst/>
          </a:prstGeom>
        </p:spPr>
      </p:pic>
      <p:pic>
        <p:nvPicPr>
          <p:cNvPr id="35" name="Graphic 19">
            <a:extLst>
              <a:ext uri="{FF2B5EF4-FFF2-40B4-BE49-F238E27FC236}">
                <a16:creationId xmlns:a16="http://schemas.microsoft.com/office/drawing/2014/main" id="{406F2790-44B1-49DC-A099-8C3C96AB8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0422529" y="4403352"/>
            <a:ext cx="2374200" cy="1423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7D86896-A63E-4BE8-A0A2-7532C6595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13" y="4330661"/>
            <a:ext cx="3089271" cy="23169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28C78F8-A5D5-411E-9E4F-45D95A9252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27" y="4364352"/>
            <a:ext cx="1737715" cy="23169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F32ED3-2DE0-478D-926E-DC053743F8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1" y="4364353"/>
            <a:ext cx="3089272" cy="23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905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05DC56F2-32BF-7998-6F9D-A35235281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40000">
            <a:off x="6972160" y="253773"/>
            <a:ext cx="3891788" cy="14964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8237" y="198886"/>
            <a:ext cx="6438814" cy="1231106"/>
          </a:xfrm>
          <a:prstGeom prst="rect">
            <a:avLst/>
          </a:prstGeom>
          <a:solidFill>
            <a:srgbClr val="FFD6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000" spc="3" dirty="0">
                <a:solidFill>
                  <a:srgbClr val="000000"/>
                </a:solidFill>
                <a:latin typeface="Poppins Bold"/>
                <a:cs typeface="Poppins Bold"/>
              </a:rPr>
              <a:t>¿En el proceso de compras, cuales dificultades además del aumento de precios han enfrentado? </a:t>
            </a:r>
            <a:endParaRPr lang="es-SV" sz="2000" spc="3" dirty="0">
              <a:solidFill>
                <a:srgbClr val="000000"/>
              </a:solidFill>
              <a:latin typeface="Poppins Bold"/>
              <a:cs typeface="Poppins Bold"/>
            </a:endParaRPr>
          </a:p>
          <a:p>
            <a:pPr>
              <a:lnSpc>
                <a:spcPts val="2400"/>
              </a:lnSpc>
            </a:pPr>
            <a:r>
              <a:rPr lang="en-US" sz="2000" spc="3" dirty="0">
                <a:solidFill>
                  <a:srgbClr val="000000"/>
                </a:solidFill>
                <a:latin typeface="Poppins Bold"/>
                <a:ea typeface="Archivo Black"/>
                <a:cs typeface="Poppins Bold"/>
                <a:sym typeface="Archivo Black"/>
              </a:rPr>
              <a:t> </a:t>
            </a:r>
            <a:endParaRPr lang="en-US" sz="2000" spc="3" dirty="0">
              <a:solidFill>
                <a:srgbClr val="000000"/>
              </a:solidFill>
              <a:latin typeface="Poppins Bold"/>
              <a:ea typeface="Archivo Black"/>
              <a:cs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4838" y="1775209"/>
            <a:ext cx="6034545" cy="4435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Proveedores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unicos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en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el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pais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Depedencia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productos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importados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y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falta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stock.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Falta de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consideración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tiempos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en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las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ofertas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los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proveedores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Limitaciones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por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especificaciones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tecnicas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productos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r>
              <a:rPr lang="en-US" b="1" spc="17" dirty="0" err="1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especializados</a:t>
            </a: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.</a:t>
            </a:r>
          </a:p>
          <a:p>
            <a:pPr>
              <a:lnSpc>
                <a:spcPts val="2160"/>
              </a:lnSpc>
            </a:pPr>
            <a:endParaRPr lang="en-US" b="1" spc="17" dirty="0">
              <a:solidFill>
                <a:schemeClr val="bg1"/>
              </a:solidFill>
              <a:latin typeface="Poppins Bold"/>
              <a:ea typeface="TT Rounds Condensed Bold"/>
              <a:cs typeface="Poppins Bold"/>
              <a:sym typeface="TT Rounds Condensed Bold"/>
            </a:endParaRPr>
          </a:p>
          <a:p>
            <a:pPr>
              <a:lnSpc>
                <a:spcPts val="2160"/>
              </a:lnSpc>
            </a:pPr>
            <a:r>
              <a:rPr lang="en-US" b="1" spc="17" dirty="0">
                <a:solidFill>
                  <a:schemeClr val="bg1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  <a:endParaRPr lang="es-E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CF2988ED-1E2F-BE66-A503-A99509129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477500" y="4498564"/>
            <a:ext cx="4524391" cy="1712155"/>
          </a:xfrm>
          <a:prstGeom prst="rect">
            <a:avLst/>
          </a:prstGeom>
        </p:spPr>
      </p:pic>
      <p:grpSp>
        <p:nvGrpSpPr>
          <p:cNvPr id="12" name="Group 115">
            <a:extLst>
              <a:ext uri="{FF2B5EF4-FFF2-40B4-BE49-F238E27FC236}">
                <a16:creationId xmlns:a16="http://schemas.microsoft.com/office/drawing/2014/main" id="{EC96971A-4044-4856-995C-6C723A552DE5}"/>
              </a:ext>
            </a:extLst>
          </p:cNvPr>
          <p:cNvGrpSpPr/>
          <p:nvPr/>
        </p:nvGrpSpPr>
        <p:grpSpPr>
          <a:xfrm>
            <a:off x="7651766" y="1369828"/>
            <a:ext cx="1155912" cy="1155912"/>
            <a:chOff x="3530705" y="1424718"/>
            <a:chExt cx="1155912" cy="1155912"/>
          </a:xfrm>
        </p:grpSpPr>
        <p:sp>
          <p:nvSpPr>
            <p:cNvPr id="13" name="Freeform 73">
              <a:extLst>
                <a:ext uri="{FF2B5EF4-FFF2-40B4-BE49-F238E27FC236}">
                  <a16:creationId xmlns:a16="http://schemas.microsoft.com/office/drawing/2014/main" id="{71DC4C06-669C-45A1-8E48-2DECD550B114}"/>
                </a:ext>
              </a:extLst>
            </p:cNvPr>
            <p:cNvSpPr/>
            <p:nvPr/>
          </p:nvSpPr>
          <p:spPr>
            <a:xfrm>
              <a:off x="3530705" y="1424718"/>
              <a:ext cx="1155912" cy="115591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008C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L="0" marR="0" lvl="0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04770" marR="0" lvl="1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09539" marR="0" lvl="2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914309" marR="0" lvl="3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219078" marR="0" lvl="4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523848" marR="0" lvl="5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1828617" marR="0" lvl="6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133387" marR="0" lvl="7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438156" marR="0" lvl="8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endParaRPr lang="en-GB" sz="800" b="1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01AFA84-85D4-40DB-9614-78EC120128B6}"/>
                </a:ext>
              </a:extLst>
            </p:cNvPr>
            <p:cNvSpPr/>
            <p:nvPr/>
          </p:nvSpPr>
          <p:spPr>
            <a:xfrm>
              <a:off x="3734612" y="1697086"/>
              <a:ext cx="655976" cy="646136"/>
            </a:xfrm>
            <a:custGeom>
              <a:avLst/>
              <a:gdLst/>
              <a:ahLst/>
              <a:cxnLst/>
              <a:rect l="l" t="t" r="r" b="b"/>
              <a:pathLst>
                <a:path w="1311951" h="1292272">
                  <a:moveTo>
                    <a:pt x="0" y="0"/>
                  </a:moveTo>
                  <a:lnTo>
                    <a:pt x="1311951" y="0"/>
                  </a:lnTo>
                  <a:lnTo>
                    <a:pt x="1311951" y="1292272"/>
                  </a:lnTo>
                  <a:lnTo>
                    <a:pt x="0" y="129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800" b="1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9" name="Group 109">
            <a:extLst>
              <a:ext uri="{FF2B5EF4-FFF2-40B4-BE49-F238E27FC236}">
                <a16:creationId xmlns:a16="http://schemas.microsoft.com/office/drawing/2014/main" id="{1F96078A-191A-468B-A42B-CDDFDE8C0A46}"/>
              </a:ext>
            </a:extLst>
          </p:cNvPr>
          <p:cNvGrpSpPr/>
          <p:nvPr/>
        </p:nvGrpSpPr>
        <p:grpSpPr>
          <a:xfrm>
            <a:off x="7651766" y="4332260"/>
            <a:ext cx="1155912" cy="1155912"/>
            <a:chOff x="5614730" y="4546164"/>
            <a:chExt cx="1155912" cy="1155912"/>
          </a:xfrm>
        </p:grpSpPr>
        <p:sp>
          <p:nvSpPr>
            <p:cNvPr id="20" name="Freeform 73">
              <a:extLst>
                <a:ext uri="{FF2B5EF4-FFF2-40B4-BE49-F238E27FC236}">
                  <a16:creationId xmlns:a16="http://schemas.microsoft.com/office/drawing/2014/main" id="{0ED5555D-8900-4FE5-B737-67527B04907C}"/>
                </a:ext>
              </a:extLst>
            </p:cNvPr>
            <p:cNvSpPr/>
            <p:nvPr/>
          </p:nvSpPr>
          <p:spPr>
            <a:xfrm>
              <a:off x="5614730" y="4546164"/>
              <a:ext cx="1155912" cy="115591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0F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L="0" marR="0" lvl="0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04770" marR="0" lvl="1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09539" marR="0" lvl="2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914309" marR="0" lvl="3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219078" marR="0" lvl="4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523848" marR="0" lvl="5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1828617" marR="0" lvl="6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133387" marR="0" lvl="7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438156" marR="0" lvl="8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endParaRPr lang="en-GB" sz="800" b="1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F8647A91-BFCA-4616-B69B-03E7D8C9B430}"/>
                </a:ext>
              </a:extLst>
            </p:cNvPr>
            <p:cNvSpPr/>
            <p:nvPr/>
          </p:nvSpPr>
          <p:spPr>
            <a:xfrm>
              <a:off x="5856386" y="4790422"/>
              <a:ext cx="672441" cy="672441"/>
            </a:xfrm>
            <a:custGeom>
              <a:avLst/>
              <a:gdLst/>
              <a:ahLst/>
              <a:cxnLst/>
              <a:rect l="l" t="t" r="r" b="b"/>
              <a:pathLst>
                <a:path w="1344882" h="1344882">
                  <a:moveTo>
                    <a:pt x="0" y="0"/>
                  </a:moveTo>
                  <a:lnTo>
                    <a:pt x="1344882" y="0"/>
                  </a:lnTo>
                  <a:lnTo>
                    <a:pt x="1344882" y="1344882"/>
                  </a:lnTo>
                  <a:lnTo>
                    <a:pt x="0" y="134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L="0" marR="0" lvl="0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04770" marR="0" lvl="1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09539" marR="0" lvl="2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914309" marR="0" lvl="3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219078" marR="0" lvl="4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523848" marR="0" lvl="5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1828617" marR="0" lvl="6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133387" marR="0" lvl="7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438156" marR="0" lvl="8" algn="l" defTabSz="60953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20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endParaRPr lang="en-GB" sz="800" b="1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43C40F4E-D124-4A87-8525-766D467791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06" y="49872"/>
            <a:ext cx="3959360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8105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588213" y="1883127"/>
            <a:ext cx="10841787" cy="1404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s-MX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Procedimientos Operativos Estandarizados </a:t>
            </a:r>
            <a:endParaRPr lang="es-ES" dirty="0">
              <a:sym typeface="TT Rounds Condensed Bold"/>
            </a:endParaRP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Sistemas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Comunicacion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para la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digitación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casos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 Bold"/>
                <a:cs typeface="Poppins Bold"/>
                <a:sym typeface="TT Rounds Condensed Bold"/>
              </a:rPr>
              <a:t> 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Seguimiento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 a la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cascada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 del continuo de la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Atención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.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Control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calidad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 de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datos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 MINSAL 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Reuniones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 </a:t>
            </a:r>
            <a:r>
              <a:rPr lang="en-US" b="1" spc="16" dirty="0" err="1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Bimensuales</a:t>
            </a:r>
            <a:r>
              <a:rPr lang="en-US" b="1" spc="16" dirty="0">
                <a:solidFill>
                  <a:srgbClr val="FFFFFF"/>
                </a:solidFill>
                <a:latin typeface="Poppins Bold"/>
                <a:ea typeface="TT Rounds Condensed"/>
                <a:cs typeface="Poppins Bold"/>
                <a:sym typeface="TT Rounds Condensed Bold"/>
              </a:rPr>
              <a:t> con MINSAL </a:t>
            </a:r>
            <a:endParaRPr lang="en-US" spc="16" dirty="0">
              <a:solidFill>
                <a:srgbClr val="FFFFFF"/>
              </a:solidFill>
              <a:latin typeface="Poppins Bold"/>
              <a:ea typeface="TT Rounds Condensed"/>
              <a:cs typeface="Poppins Bold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C4B3D7-C5E7-0997-222F-42C04389E401}"/>
              </a:ext>
            </a:extLst>
          </p:cNvPr>
          <p:cNvSpPr txBox="1"/>
          <p:nvPr/>
        </p:nvSpPr>
        <p:spPr>
          <a:xfrm>
            <a:off x="588213" y="242078"/>
            <a:ext cx="11225840" cy="120032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rgbClr val="1B3965"/>
                </a:solidFill>
                <a:latin typeface="Poppins Bold"/>
                <a:cs typeface="Poppins Bold"/>
              </a:rPr>
              <a:t>​</a:t>
            </a:r>
            <a:r>
              <a:rPr lang="es-ES" dirty="0">
                <a:solidFill>
                  <a:srgbClr val="1B3965"/>
                </a:solidFill>
                <a:latin typeface="Poppins Bold"/>
              </a:rPr>
              <a:t>Qué información proveen para el SUMEVE y como se garantiza la calidad del dato</a:t>
            </a:r>
            <a:r>
              <a:rPr lang="x-none" dirty="0">
                <a:solidFill>
                  <a:srgbClr val="1B3965"/>
                </a:solidFill>
                <a:latin typeface="Poppins Bold"/>
              </a:rPr>
              <a:t> </a:t>
            </a:r>
            <a:r>
              <a:rPr lang="es-SV" dirty="0">
                <a:solidFill>
                  <a:srgbClr val="1B3965"/>
                </a:solidFill>
                <a:latin typeface="Poppins Bold"/>
              </a:rPr>
              <a:t> </a:t>
            </a:r>
            <a:r>
              <a:rPr lang="x-none" dirty="0">
                <a:solidFill>
                  <a:srgbClr val="1B3965"/>
                </a:solidFill>
                <a:latin typeface="Poppins Bold"/>
              </a:rPr>
              <a:t> </a:t>
            </a:r>
            <a:r>
              <a:rPr lang="es-SV" dirty="0">
                <a:solidFill>
                  <a:srgbClr val="1B3965"/>
                </a:solidFill>
                <a:latin typeface="Poppins Bold"/>
              </a:rPr>
              <a:t>Colocar el comentario del marco de desempeño sobre  que la información para el PUDR  de 2025  2026 y 2027  solo será SUMEVE </a:t>
            </a:r>
          </a:p>
          <a:p>
            <a:endParaRPr lang="es-ES" dirty="0">
              <a:solidFill>
                <a:srgbClr val="1B3965"/>
              </a:solidFill>
              <a:ea typeface="Calibri"/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8CDE80-6F07-476B-B0E2-CC8FD69F4F2A}"/>
              </a:ext>
            </a:extLst>
          </p:cNvPr>
          <p:cNvSpPr txBox="1"/>
          <p:nvPr/>
        </p:nvSpPr>
        <p:spPr>
          <a:xfrm>
            <a:off x="811888" y="3570130"/>
            <a:ext cx="2437397" cy="276999"/>
          </a:xfrm>
          <a:prstGeom prst="rect">
            <a:avLst/>
          </a:prstGeom>
          <a:solidFill>
            <a:srgbClr val="FFD600"/>
          </a:solidFill>
        </p:spPr>
        <p:txBody>
          <a:bodyPr wrap="square" lIns="60960" tIns="30480" rIns="60960" bIns="30480" anchor="t">
            <a:spAutoFit/>
          </a:bodyPr>
          <a:lstStyle/>
          <a:p>
            <a:pPr algn="ctr"/>
            <a:r>
              <a:rPr lang="es-SV" sz="1400" b="1" spc="17" dirty="0">
                <a:solidFill>
                  <a:srgbClr val="002060"/>
                </a:solidFill>
                <a:latin typeface="Poppins"/>
                <a:cs typeface="Poppins"/>
                <a:sym typeface="TT Rounds Condensed"/>
              </a:rPr>
              <a:t>DESAFIOS </a:t>
            </a:r>
            <a:endParaRPr lang="es-SV" sz="1400" b="1" spc="17" dirty="0">
              <a:solidFill>
                <a:srgbClr val="002060"/>
              </a:solidFill>
              <a:latin typeface="Poppins"/>
              <a:cs typeface="Poppins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15D6563-CF09-4F0B-BFB3-E3A429037563}"/>
              </a:ext>
            </a:extLst>
          </p:cNvPr>
          <p:cNvSpPr txBox="1"/>
          <p:nvPr/>
        </p:nvSpPr>
        <p:spPr>
          <a:xfrm>
            <a:off x="538325" y="4035961"/>
            <a:ext cx="10841787" cy="112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s-MX" b="1" spc="16" dirty="0">
                <a:solidFill>
                  <a:srgbClr val="FFFFFF"/>
                </a:solidFill>
                <a:latin typeface="Poppins Bold"/>
                <a:cs typeface="Poppins Bold"/>
                <a:sym typeface="TT Rounds Condensed Bold"/>
              </a:rPr>
              <a:t>Medida de gestión de FM. Transición de la digitación a los socios implementadores.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s-MX" b="1" spc="16" dirty="0">
                <a:solidFill>
                  <a:srgbClr val="FFFFFF"/>
                </a:solidFill>
                <a:latin typeface="Poppins Bold"/>
                <a:cs typeface="Poppins Bold"/>
                <a:sym typeface="TT Rounds Condensed Bold"/>
              </a:rPr>
              <a:t>Eliminación de información relacionada a identidad de genero y orientación sexual. 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s-MX" b="1" spc="16" dirty="0">
                <a:solidFill>
                  <a:srgbClr val="FFFFFF"/>
                </a:solidFill>
                <a:latin typeface="Poppins Bold"/>
                <a:cs typeface="Poppins Bold"/>
                <a:sym typeface="TT Rounds Condensed Bold"/>
              </a:rPr>
              <a:t>Brecha en la vigilancia y notificación del indicador de Referencia Efectiva.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s-MX" b="1" spc="16" dirty="0">
                <a:solidFill>
                  <a:srgbClr val="FFFFFF"/>
                </a:solidFill>
                <a:latin typeface="Poppins Bold"/>
                <a:cs typeface="Poppins Bold"/>
                <a:sym typeface="TT Rounds Condensed Bold"/>
              </a:rPr>
              <a:t>Fortalecimiento de personal de socios implementadores </a:t>
            </a:r>
            <a:endParaRPr lang="es-ES" dirty="0">
              <a:sym typeface="TT Rounds Condensed Bold"/>
            </a:endParaRPr>
          </a:p>
        </p:txBody>
      </p:sp>
      <p:pic>
        <p:nvPicPr>
          <p:cNvPr id="9" name="Graphic 4">
            <a:extLst>
              <a:ext uri="{FF2B5EF4-FFF2-40B4-BE49-F238E27FC236}">
                <a16:creationId xmlns:a16="http://schemas.microsoft.com/office/drawing/2014/main" id="{569CD483-92B6-41B9-8DFC-589C0E62D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">
            <a:off x="6655339" y="5190636"/>
            <a:ext cx="1466170" cy="1715419"/>
          </a:xfrm>
          <a:prstGeom prst="rect">
            <a:avLst/>
          </a:prstGeom>
        </p:spPr>
      </p:pic>
      <p:pic>
        <p:nvPicPr>
          <p:cNvPr id="11" name="Graphic 15">
            <a:extLst>
              <a:ext uri="{FF2B5EF4-FFF2-40B4-BE49-F238E27FC236}">
                <a16:creationId xmlns:a16="http://schemas.microsoft.com/office/drawing/2014/main" id="{81D4A422-A5C8-4CAD-990C-2D67E63CC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2949" y="1887231"/>
            <a:ext cx="1487163" cy="1477294"/>
          </a:xfrm>
          <a:prstGeom prst="rect">
            <a:avLst/>
          </a:prstGeom>
        </p:spPr>
      </p:pic>
      <p:pic>
        <p:nvPicPr>
          <p:cNvPr id="13" name="Graphic 27">
            <a:extLst>
              <a:ext uri="{FF2B5EF4-FFF2-40B4-BE49-F238E27FC236}">
                <a16:creationId xmlns:a16="http://schemas.microsoft.com/office/drawing/2014/main" id="{EA23AAF6-5F27-47A8-A50F-39F51819E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598" y="5240368"/>
            <a:ext cx="1487163" cy="14634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8CFB918-5EA1-42EF-ACBE-CC6BB99F15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0" y="6115929"/>
            <a:ext cx="3959360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9063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9992</TotalTime>
  <Words>909</Words>
  <Application>Microsoft Office PowerPoint</Application>
  <PresentationFormat>Panorámica</PresentationFormat>
  <Paragraphs>155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Poppins</vt:lpstr>
      <vt:lpstr>Poppins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ESTRATEGIAS DE PREVENCIÓN</dc:title>
  <dc:creator>Portillo, Jose</dc:creator>
  <cp:lastModifiedBy>Jose Portillo</cp:lastModifiedBy>
  <cp:revision>56</cp:revision>
  <dcterms:created xsi:type="dcterms:W3CDTF">2025-01-29T15:11:28Z</dcterms:created>
  <dcterms:modified xsi:type="dcterms:W3CDTF">2025-03-18T15:04:08Z</dcterms:modified>
</cp:coreProperties>
</file>