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60" r:id="rId4"/>
    <p:sldId id="258" r:id="rId5"/>
    <p:sldId id="265" r:id="rId6"/>
    <p:sldId id="259" r:id="rId7"/>
    <p:sldId id="261" r:id="rId8"/>
    <p:sldId id="263" r:id="rId9"/>
    <p:sldId id="271" r:id="rId10"/>
    <p:sldId id="269" r:id="rId11"/>
    <p:sldId id="272" r:id="rId12"/>
    <p:sldId id="270" r:id="rId13"/>
    <p:sldId id="267" r:id="rId14"/>
    <p:sldId id="268" r:id="rId15"/>
  </p:sldIdLst>
  <p:sldSz cx="18288000" cy="10287000"/>
  <p:notesSz cx="6858000" cy="9144000"/>
  <p:embeddedFontLst>
    <p:embeddedFont>
      <p:font typeface="Arial Black" panose="020B0A04020102020204" pitchFamily="34" charset="0"/>
      <p:bold r:id="rId17"/>
    </p:embeddedFont>
    <p:embeddedFont>
      <p:font typeface="Open Sans" panose="020B0606030504020204" pitchFamily="34" charset="0"/>
      <p:regular r:id="rId18"/>
      <p:bold r:id="rId19"/>
      <p:italic r:id="rId20"/>
      <p:boldItalic r:id="rId21"/>
    </p:embeddedFont>
    <p:embeddedFont>
      <p:font typeface="Questrial" pitchFamily="2" charset="0"/>
      <p:regular r:id="rId2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7CDEF8-7C3B-41E1-8A7C-E748EF641DA1}" v="5" dt="2025-04-28T16:14:33.151"/>
    <p1510:client id="{C8C12286-39B3-49D2-BAE9-7E30FFB290D7}" v="3" dt="2025-04-28T19:52:35.3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37" d="100"/>
          <a:sy n="37" d="100"/>
        </p:scale>
        <p:origin x="988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5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6.fntdata"/><Relationship Id="rId27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94A2C7-D05E-4999-96B4-469F228E2F15}" type="datetimeFigureOut">
              <a:rPr lang="es-SV" smtClean="0"/>
              <a:t>28/4/2025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409B4E-A1AF-424B-B0FB-D01E8C0F0DF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610081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409B4E-A1AF-424B-B0FB-D01E8C0F0DFF}" type="slidenum">
              <a:rPr lang="es-SV" smtClean="0"/>
              <a:t>3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5171086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sv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498097"/>
            <a:ext cx="4675012" cy="1149574"/>
            <a:chOff x="0" y="0"/>
            <a:chExt cx="986431" cy="24256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986431" cy="242561"/>
            </a:xfrm>
            <a:custGeom>
              <a:avLst/>
              <a:gdLst/>
              <a:ahLst/>
              <a:cxnLst/>
              <a:rect l="l" t="t" r="r" b="b"/>
              <a:pathLst>
                <a:path w="986431" h="242561">
                  <a:moveTo>
                    <a:pt x="0" y="0"/>
                  </a:moveTo>
                  <a:lnTo>
                    <a:pt x="986431" y="0"/>
                  </a:lnTo>
                  <a:lnTo>
                    <a:pt x="986431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FFDE59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986431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0" y="9712837"/>
            <a:ext cx="4669941" cy="1148327"/>
            <a:chOff x="0" y="0"/>
            <a:chExt cx="986431" cy="24256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986431" cy="242561"/>
            </a:xfrm>
            <a:custGeom>
              <a:avLst/>
              <a:gdLst/>
              <a:ahLst/>
              <a:cxnLst/>
              <a:rect l="l" t="t" r="r" b="b"/>
              <a:pathLst>
                <a:path w="986431" h="242561">
                  <a:moveTo>
                    <a:pt x="0" y="0"/>
                  </a:moveTo>
                  <a:lnTo>
                    <a:pt x="986431" y="0"/>
                  </a:lnTo>
                  <a:lnTo>
                    <a:pt x="986431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FFDE59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986431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3846830" y="-498097"/>
            <a:ext cx="4092791" cy="1149574"/>
            <a:chOff x="0" y="0"/>
            <a:chExt cx="863582" cy="242561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863582" cy="242561"/>
            </a:xfrm>
            <a:custGeom>
              <a:avLst/>
              <a:gdLst/>
              <a:ahLst/>
              <a:cxnLst/>
              <a:rect l="l" t="t" r="r" b="b"/>
              <a:pathLst>
                <a:path w="863582" h="242561">
                  <a:moveTo>
                    <a:pt x="0" y="0"/>
                  </a:moveTo>
                  <a:lnTo>
                    <a:pt x="863582" y="0"/>
                  </a:lnTo>
                  <a:lnTo>
                    <a:pt x="863582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FF914D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863582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3842658" y="9712837"/>
            <a:ext cx="4088351" cy="1148327"/>
            <a:chOff x="0" y="0"/>
            <a:chExt cx="863582" cy="242561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863582" cy="242561"/>
            </a:xfrm>
            <a:custGeom>
              <a:avLst/>
              <a:gdLst/>
              <a:ahLst/>
              <a:cxnLst/>
              <a:rect l="l" t="t" r="r" b="b"/>
              <a:pathLst>
                <a:path w="863582" h="242561">
                  <a:moveTo>
                    <a:pt x="0" y="0"/>
                  </a:moveTo>
                  <a:lnTo>
                    <a:pt x="863582" y="0"/>
                  </a:lnTo>
                  <a:lnTo>
                    <a:pt x="863582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FF914D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863582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7111439" y="-498097"/>
            <a:ext cx="3760329" cy="1149574"/>
            <a:chOff x="0" y="0"/>
            <a:chExt cx="793433" cy="242561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793433" cy="242561"/>
            </a:xfrm>
            <a:custGeom>
              <a:avLst/>
              <a:gdLst/>
              <a:ahLst/>
              <a:cxnLst/>
              <a:rect l="l" t="t" r="r" b="b"/>
              <a:pathLst>
                <a:path w="793433" h="242561">
                  <a:moveTo>
                    <a:pt x="0" y="0"/>
                  </a:moveTo>
                  <a:lnTo>
                    <a:pt x="793433" y="0"/>
                  </a:lnTo>
                  <a:lnTo>
                    <a:pt x="793433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F87A7A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28575"/>
              <a:ext cx="793433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7103726" y="9712837"/>
            <a:ext cx="3756250" cy="1148327"/>
            <a:chOff x="0" y="0"/>
            <a:chExt cx="793433" cy="242561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793433" cy="242561"/>
            </a:xfrm>
            <a:custGeom>
              <a:avLst/>
              <a:gdLst/>
              <a:ahLst/>
              <a:cxnLst/>
              <a:rect l="l" t="t" r="r" b="b"/>
              <a:pathLst>
                <a:path w="793433" h="242561">
                  <a:moveTo>
                    <a:pt x="0" y="0"/>
                  </a:moveTo>
                  <a:lnTo>
                    <a:pt x="793433" y="0"/>
                  </a:lnTo>
                  <a:lnTo>
                    <a:pt x="793433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F87A7A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0" y="-28575"/>
              <a:ext cx="793433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grpSp>
        <p:nvGrpSpPr>
          <p:cNvPr id="20" name="Group 20"/>
          <p:cNvGrpSpPr/>
          <p:nvPr/>
        </p:nvGrpSpPr>
        <p:grpSpPr>
          <a:xfrm>
            <a:off x="10043587" y="-498097"/>
            <a:ext cx="3648841" cy="1149574"/>
            <a:chOff x="0" y="0"/>
            <a:chExt cx="769908" cy="242561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769908" cy="242561"/>
            </a:xfrm>
            <a:custGeom>
              <a:avLst/>
              <a:gdLst/>
              <a:ahLst/>
              <a:cxnLst/>
              <a:rect l="l" t="t" r="r" b="b"/>
              <a:pathLst>
                <a:path w="769908" h="242561">
                  <a:moveTo>
                    <a:pt x="0" y="0"/>
                  </a:moveTo>
                  <a:lnTo>
                    <a:pt x="769908" y="0"/>
                  </a:lnTo>
                  <a:lnTo>
                    <a:pt x="769908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EBB2D2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0" y="-28575"/>
              <a:ext cx="769908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grpSp>
        <p:nvGrpSpPr>
          <p:cNvPr id="23" name="Group 23"/>
          <p:cNvGrpSpPr/>
          <p:nvPr/>
        </p:nvGrpSpPr>
        <p:grpSpPr>
          <a:xfrm>
            <a:off x="10032693" y="9712837"/>
            <a:ext cx="3644883" cy="1148327"/>
            <a:chOff x="0" y="0"/>
            <a:chExt cx="769908" cy="242561"/>
          </a:xfrm>
        </p:grpSpPr>
        <p:sp>
          <p:nvSpPr>
            <p:cNvPr id="24" name="Freeform 24"/>
            <p:cNvSpPr/>
            <p:nvPr/>
          </p:nvSpPr>
          <p:spPr>
            <a:xfrm>
              <a:off x="0" y="0"/>
              <a:ext cx="769908" cy="242561"/>
            </a:xfrm>
            <a:custGeom>
              <a:avLst/>
              <a:gdLst/>
              <a:ahLst/>
              <a:cxnLst/>
              <a:rect l="l" t="t" r="r" b="b"/>
              <a:pathLst>
                <a:path w="769908" h="242561">
                  <a:moveTo>
                    <a:pt x="0" y="0"/>
                  </a:moveTo>
                  <a:lnTo>
                    <a:pt x="769908" y="0"/>
                  </a:lnTo>
                  <a:lnTo>
                    <a:pt x="769908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EBB2D2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0" y="-28575"/>
              <a:ext cx="769908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grpSp>
        <p:nvGrpSpPr>
          <p:cNvPr id="26" name="Group 26"/>
          <p:cNvGrpSpPr/>
          <p:nvPr/>
        </p:nvGrpSpPr>
        <p:grpSpPr>
          <a:xfrm>
            <a:off x="12864246" y="-498097"/>
            <a:ext cx="5443613" cy="1149574"/>
            <a:chOff x="0" y="0"/>
            <a:chExt cx="1148607" cy="242561"/>
          </a:xfrm>
        </p:grpSpPr>
        <p:sp>
          <p:nvSpPr>
            <p:cNvPr id="27" name="Freeform 27"/>
            <p:cNvSpPr/>
            <p:nvPr/>
          </p:nvSpPr>
          <p:spPr>
            <a:xfrm>
              <a:off x="0" y="0"/>
              <a:ext cx="1148607" cy="242561"/>
            </a:xfrm>
            <a:custGeom>
              <a:avLst/>
              <a:gdLst/>
              <a:ahLst/>
              <a:cxnLst/>
              <a:rect l="l" t="t" r="r" b="b"/>
              <a:pathLst>
                <a:path w="1148607" h="242561">
                  <a:moveTo>
                    <a:pt x="0" y="0"/>
                  </a:moveTo>
                  <a:lnTo>
                    <a:pt x="1148607" y="0"/>
                  </a:lnTo>
                  <a:lnTo>
                    <a:pt x="1148607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94A3E3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28" name="TextBox 28"/>
            <p:cNvSpPr txBox="1"/>
            <p:nvPr/>
          </p:nvSpPr>
          <p:spPr>
            <a:xfrm>
              <a:off x="0" y="-28575"/>
              <a:ext cx="1148607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grpSp>
        <p:nvGrpSpPr>
          <p:cNvPr id="29" name="Group 29"/>
          <p:cNvGrpSpPr/>
          <p:nvPr/>
        </p:nvGrpSpPr>
        <p:grpSpPr>
          <a:xfrm>
            <a:off x="12850292" y="9712837"/>
            <a:ext cx="5437708" cy="1148327"/>
            <a:chOff x="0" y="0"/>
            <a:chExt cx="1148607" cy="242561"/>
          </a:xfrm>
        </p:grpSpPr>
        <p:sp>
          <p:nvSpPr>
            <p:cNvPr id="30" name="Freeform 30"/>
            <p:cNvSpPr/>
            <p:nvPr/>
          </p:nvSpPr>
          <p:spPr>
            <a:xfrm>
              <a:off x="0" y="0"/>
              <a:ext cx="1148607" cy="242561"/>
            </a:xfrm>
            <a:custGeom>
              <a:avLst/>
              <a:gdLst/>
              <a:ahLst/>
              <a:cxnLst/>
              <a:rect l="l" t="t" r="r" b="b"/>
              <a:pathLst>
                <a:path w="1148607" h="242561">
                  <a:moveTo>
                    <a:pt x="0" y="0"/>
                  </a:moveTo>
                  <a:lnTo>
                    <a:pt x="1148607" y="0"/>
                  </a:lnTo>
                  <a:lnTo>
                    <a:pt x="1148607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94A3E3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31" name="TextBox 31"/>
            <p:cNvSpPr txBox="1"/>
            <p:nvPr/>
          </p:nvSpPr>
          <p:spPr>
            <a:xfrm>
              <a:off x="0" y="-28575"/>
              <a:ext cx="1148607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sp>
        <p:nvSpPr>
          <p:cNvPr id="32" name="TextBox 32"/>
          <p:cNvSpPr txBox="1"/>
          <p:nvPr/>
        </p:nvSpPr>
        <p:spPr>
          <a:xfrm>
            <a:off x="1344714" y="2317316"/>
            <a:ext cx="16230600" cy="38456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942"/>
              </a:lnSpc>
            </a:pPr>
            <a:r>
              <a:rPr lang="en-US" sz="5606" dirty="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Proceso de Elección de representantes ante el MCP-ES</a:t>
            </a:r>
          </a:p>
          <a:p>
            <a:pPr algn="ctr">
              <a:lnSpc>
                <a:spcPts val="5942"/>
              </a:lnSpc>
            </a:pPr>
            <a:r>
              <a:rPr lang="en-US" sz="5606" dirty="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Del Subsector Privado</a:t>
            </a:r>
          </a:p>
          <a:p>
            <a:pPr algn="ctr">
              <a:lnSpc>
                <a:spcPts val="5942"/>
              </a:lnSpc>
            </a:pPr>
            <a:r>
              <a:rPr lang="en-US" sz="5606" dirty="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Período 2025-2028</a:t>
            </a:r>
          </a:p>
          <a:p>
            <a:pPr marL="0" lvl="0" indent="0" algn="ctr">
              <a:lnSpc>
                <a:spcPts val="6260"/>
              </a:lnSpc>
            </a:pPr>
            <a:endParaRPr lang="en-US" sz="5606" dirty="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3" name="Freeform 33"/>
          <p:cNvSpPr/>
          <p:nvPr/>
        </p:nvSpPr>
        <p:spPr>
          <a:xfrm>
            <a:off x="200000" y="862892"/>
            <a:ext cx="2650828" cy="906804"/>
          </a:xfrm>
          <a:custGeom>
            <a:avLst/>
            <a:gdLst/>
            <a:ahLst/>
            <a:cxnLst/>
            <a:rect l="l" t="t" r="r" b="b"/>
            <a:pathLst>
              <a:path w="2650828" h="906804">
                <a:moveTo>
                  <a:pt x="0" y="0"/>
                </a:moveTo>
                <a:lnTo>
                  <a:pt x="2650827" y="0"/>
                </a:lnTo>
                <a:lnTo>
                  <a:pt x="2650827" y="906804"/>
                </a:lnTo>
                <a:lnTo>
                  <a:pt x="0" y="90680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34" name="TextBox 34"/>
          <p:cNvSpPr txBox="1"/>
          <p:nvPr/>
        </p:nvSpPr>
        <p:spPr>
          <a:xfrm>
            <a:off x="6584631" y="5882007"/>
            <a:ext cx="6265661" cy="17059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395"/>
              </a:lnSpc>
            </a:pPr>
            <a:r>
              <a:rPr lang="en-US" sz="2425" spc="-48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PRESENTA: </a:t>
            </a:r>
          </a:p>
          <a:p>
            <a:pPr algn="ctr">
              <a:lnSpc>
                <a:spcPts val="3395"/>
              </a:lnSpc>
            </a:pPr>
            <a:r>
              <a:rPr lang="en-US" sz="2425" spc="-48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LCDA. MARTA ALICIA DE MAGAÑA</a:t>
            </a:r>
          </a:p>
          <a:p>
            <a:pPr algn="ctr">
              <a:lnSpc>
                <a:spcPts val="3395"/>
              </a:lnSpc>
            </a:pPr>
            <a:r>
              <a:rPr lang="en-US" sz="2425" spc="-48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DIRECTORA EJECUTIVA DEL MCP-ES</a:t>
            </a:r>
          </a:p>
          <a:p>
            <a:pPr marL="0" lvl="0" indent="0" algn="ctr">
              <a:lnSpc>
                <a:spcPts val="3395"/>
              </a:lnSpc>
              <a:spcBef>
                <a:spcPct val="0"/>
              </a:spcBef>
            </a:pPr>
            <a:endParaRPr lang="en-US" sz="2425" spc="-48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5" name="TextBox 35"/>
          <p:cNvSpPr txBox="1"/>
          <p:nvPr/>
        </p:nvSpPr>
        <p:spPr>
          <a:xfrm>
            <a:off x="7965407" y="8336377"/>
            <a:ext cx="3504109" cy="5213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340"/>
              </a:lnSpc>
            </a:pPr>
            <a:r>
              <a:rPr lang="en-US" sz="31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29 de abril de 2025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E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B814129-B130-9E53-C672-7992CDC749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>
            <a:extLst>
              <a:ext uri="{FF2B5EF4-FFF2-40B4-BE49-F238E27FC236}">
                <a16:creationId xmlns:a16="http://schemas.microsoft.com/office/drawing/2014/main" id="{D6EAE625-2C86-C4AD-9A4E-5ECB7A8C2CC7}"/>
              </a:ext>
            </a:extLst>
          </p:cNvPr>
          <p:cNvSpPr/>
          <p:nvPr/>
        </p:nvSpPr>
        <p:spPr>
          <a:xfrm>
            <a:off x="4298809" y="2765651"/>
            <a:ext cx="12727941" cy="0"/>
          </a:xfrm>
          <a:prstGeom prst="line">
            <a:avLst/>
          </a:prstGeom>
          <a:ln w="9525" cap="rnd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SV"/>
          </a:p>
        </p:txBody>
      </p:sp>
      <p:sp>
        <p:nvSpPr>
          <p:cNvPr id="3" name="AutoShape 3">
            <a:extLst>
              <a:ext uri="{FF2B5EF4-FFF2-40B4-BE49-F238E27FC236}">
                <a16:creationId xmlns:a16="http://schemas.microsoft.com/office/drawing/2014/main" id="{FB2CCFFB-D4C1-D18B-6769-17BF9F63926F}"/>
              </a:ext>
            </a:extLst>
          </p:cNvPr>
          <p:cNvSpPr/>
          <p:nvPr/>
        </p:nvSpPr>
        <p:spPr>
          <a:xfrm>
            <a:off x="3227856" y="9639300"/>
            <a:ext cx="13798894" cy="0"/>
          </a:xfrm>
          <a:prstGeom prst="line">
            <a:avLst/>
          </a:prstGeom>
          <a:ln w="9525" cap="rnd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SV"/>
          </a:p>
        </p:txBody>
      </p:sp>
      <p:sp>
        <p:nvSpPr>
          <p:cNvPr id="4" name="AutoShape 4">
            <a:extLst>
              <a:ext uri="{FF2B5EF4-FFF2-40B4-BE49-F238E27FC236}">
                <a16:creationId xmlns:a16="http://schemas.microsoft.com/office/drawing/2014/main" id="{80D73056-59C6-9DF3-7C93-6FCBB2DD0760}"/>
              </a:ext>
            </a:extLst>
          </p:cNvPr>
          <p:cNvSpPr/>
          <p:nvPr/>
        </p:nvSpPr>
        <p:spPr>
          <a:xfrm flipH="1" flipV="1">
            <a:off x="17026750" y="3421676"/>
            <a:ext cx="0" cy="5912819"/>
          </a:xfrm>
          <a:prstGeom prst="line">
            <a:avLst/>
          </a:prstGeom>
          <a:ln w="9525" cap="rnd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SV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6D0D63DF-D76A-54B7-1D7D-8B31CD290447}"/>
              </a:ext>
            </a:extLst>
          </p:cNvPr>
          <p:cNvSpPr txBox="1"/>
          <p:nvPr/>
        </p:nvSpPr>
        <p:spPr>
          <a:xfrm>
            <a:off x="1752600" y="4774666"/>
            <a:ext cx="14452374" cy="21664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44272" lvl="1" indent="-372136" algn="l">
              <a:lnSpc>
                <a:spcPts val="4826"/>
              </a:lnSpc>
              <a:buFont typeface="Arial"/>
              <a:buChar char="•"/>
            </a:pPr>
            <a:r>
              <a:rPr lang="en-US" sz="3447" dirty="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IBC Consulting</a:t>
            </a:r>
          </a:p>
          <a:p>
            <a:pPr marL="372136" lvl="1" algn="l">
              <a:lnSpc>
                <a:spcPts val="4826"/>
              </a:lnSpc>
            </a:pPr>
            <a:endParaRPr lang="en-US" sz="3447" dirty="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744272" lvl="1" indent="-372136" algn="l">
              <a:lnSpc>
                <a:spcPts val="4826"/>
              </a:lnSpc>
              <a:buFont typeface="Arial"/>
              <a:buChar char="•"/>
            </a:pPr>
            <a:r>
              <a:rPr lang="en-US" sz="3447" dirty="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CONSTRUHARD</a:t>
            </a:r>
          </a:p>
          <a:p>
            <a:pPr algn="l">
              <a:lnSpc>
                <a:spcPts val="2166"/>
              </a:lnSpc>
            </a:pPr>
            <a:endParaRPr lang="en-US" sz="3447" dirty="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CADF8587-81B1-C208-DC12-D22BECC613AF}"/>
              </a:ext>
            </a:extLst>
          </p:cNvPr>
          <p:cNvSpPr txBox="1"/>
          <p:nvPr/>
        </p:nvSpPr>
        <p:spPr>
          <a:xfrm>
            <a:off x="5614377" y="754915"/>
            <a:ext cx="7859486" cy="16927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357"/>
              </a:lnSpc>
            </a:pPr>
            <a:r>
              <a:rPr lang="es-MX" sz="4111" dirty="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Proceso de Elección de Representantes del Sector Privado</a:t>
            </a:r>
            <a:endParaRPr lang="en-US" sz="4111" dirty="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606E4F3C-25DA-AF0B-E75A-7D77CA00CFC9}"/>
              </a:ext>
            </a:extLst>
          </p:cNvPr>
          <p:cNvSpPr/>
          <p:nvPr/>
        </p:nvSpPr>
        <p:spPr>
          <a:xfrm>
            <a:off x="277442" y="433781"/>
            <a:ext cx="3090271" cy="1057130"/>
          </a:xfrm>
          <a:custGeom>
            <a:avLst/>
            <a:gdLst/>
            <a:ahLst/>
            <a:cxnLst/>
            <a:rect l="l" t="t" r="r" b="b"/>
            <a:pathLst>
              <a:path w="3090271" h="1057130">
                <a:moveTo>
                  <a:pt x="0" y="0"/>
                </a:moveTo>
                <a:lnTo>
                  <a:pt x="3090271" y="0"/>
                </a:lnTo>
                <a:lnTo>
                  <a:pt x="3090271" y="1057130"/>
                </a:lnTo>
                <a:lnTo>
                  <a:pt x="0" y="105713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grpSp>
        <p:nvGrpSpPr>
          <p:cNvPr id="8" name="Group 10">
            <a:extLst>
              <a:ext uri="{FF2B5EF4-FFF2-40B4-BE49-F238E27FC236}">
                <a16:creationId xmlns:a16="http://schemas.microsoft.com/office/drawing/2014/main" id="{CD6FE47E-F7CA-8959-2CFA-B4BD09DA23B6}"/>
              </a:ext>
            </a:extLst>
          </p:cNvPr>
          <p:cNvGrpSpPr/>
          <p:nvPr/>
        </p:nvGrpSpPr>
        <p:grpSpPr>
          <a:xfrm>
            <a:off x="2425587" y="3164002"/>
            <a:ext cx="6553200" cy="1212314"/>
            <a:chOff x="0" y="0"/>
            <a:chExt cx="2048851" cy="765601"/>
          </a:xfrm>
        </p:grpSpPr>
        <p:sp>
          <p:nvSpPr>
            <p:cNvPr id="9" name="Freeform 11">
              <a:extLst>
                <a:ext uri="{FF2B5EF4-FFF2-40B4-BE49-F238E27FC236}">
                  <a16:creationId xmlns:a16="http://schemas.microsoft.com/office/drawing/2014/main" id="{79633A2C-30F6-68AB-46BE-C3B51A76F2E1}"/>
                </a:ext>
              </a:extLst>
            </p:cNvPr>
            <p:cNvSpPr/>
            <p:nvPr/>
          </p:nvSpPr>
          <p:spPr>
            <a:xfrm>
              <a:off x="0" y="0"/>
              <a:ext cx="2048851" cy="765601"/>
            </a:xfrm>
            <a:custGeom>
              <a:avLst/>
              <a:gdLst/>
              <a:ahLst/>
              <a:cxnLst/>
              <a:rect l="l" t="t" r="r" b="b"/>
              <a:pathLst>
                <a:path w="2048851" h="765601">
                  <a:moveTo>
                    <a:pt x="0" y="0"/>
                  </a:moveTo>
                  <a:lnTo>
                    <a:pt x="2048851" y="0"/>
                  </a:lnTo>
                  <a:lnTo>
                    <a:pt x="2048851" y="765601"/>
                  </a:lnTo>
                  <a:lnTo>
                    <a:pt x="0" y="765601"/>
                  </a:lnTo>
                  <a:close/>
                </a:path>
              </a:pathLst>
            </a:custGeom>
            <a:solidFill>
              <a:srgbClr val="FFDE59"/>
            </a:solidFill>
          </p:spPr>
          <p:txBody>
            <a:bodyPr/>
            <a:lstStyle/>
            <a:p>
              <a:r>
                <a:rPr lang="es-SV" sz="3447" dirty="0">
                  <a:solidFill>
                    <a:srgbClr val="000000"/>
                  </a:solidFill>
                  <a:latin typeface="Questrial"/>
                  <a:ea typeface="Questrial"/>
                  <a:cs typeface="Questrial"/>
                </a:rPr>
                <a:t>Candidaturas confirmadas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733444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E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DDD0AF4-F5B5-9DF1-13EC-C489B26833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>
            <a:extLst>
              <a:ext uri="{FF2B5EF4-FFF2-40B4-BE49-F238E27FC236}">
                <a16:creationId xmlns:a16="http://schemas.microsoft.com/office/drawing/2014/main" id="{4B93D114-9D97-89FB-5F1C-1C9AC10E8A13}"/>
              </a:ext>
            </a:extLst>
          </p:cNvPr>
          <p:cNvSpPr/>
          <p:nvPr/>
        </p:nvSpPr>
        <p:spPr>
          <a:xfrm>
            <a:off x="4298809" y="2765651"/>
            <a:ext cx="12727941" cy="0"/>
          </a:xfrm>
          <a:prstGeom prst="line">
            <a:avLst/>
          </a:prstGeom>
          <a:ln w="9525" cap="rnd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SV"/>
          </a:p>
        </p:txBody>
      </p:sp>
      <p:sp>
        <p:nvSpPr>
          <p:cNvPr id="3" name="AutoShape 3">
            <a:extLst>
              <a:ext uri="{FF2B5EF4-FFF2-40B4-BE49-F238E27FC236}">
                <a16:creationId xmlns:a16="http://schemas.microsoft.com/office/drawing/2014/main" id="{AFCB4ABD-FF9F-D44B-1EE5-26F656A09C62}"/>
              </a:ext>
            </a:extLst>
          </p:cNvPr>
          <p:cNvSpPr/>
          <p:nvPr/>
        </p:nvSpPr>
        <p:spPr>
          <a:xfrm>
            <a:off x="3227856" y="9639300"/>
            <a:ext cx="13798894" cy="0"/>
          </a:xfrm>
          <a:prstGeom prst="line">
            <a:avLst/>
          </a:prstGeom>
          <a:ln w="9525" cap="rnd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SV"/>
          </a:p>
        </p:txBody>
      </p:sp>
      <p:sp>
        <p:nvSpPr>
          <p:cNvPr id="4" name="AutoShape 4">
            <a:extLst>
              <a:ext uri="{FF2B5EF4-FFF2-40B4-BE49-F238E27FC236}">
                <a16:creationId xmlns:a16="http://schemas.microsoft.com/office/drawing/2014/main" id="{33D921F7-C9D7-A275-F6CE-DE7D00B8B303}"/>
              </a:ext>
            </a:extLst>
          </p:cNvPr>
          <p:cNvSpPr/>
          <p:nvPr/>
        </p:nvSpPr>
        <p:spPr>
          <a:xfrm flipH="1" flipV="1">
            <a:off x="17026750" y="3421676"/>
            <a:ext cx="0" cy="5912819"/>
          </a:xfrm>
          <a:prstGeom prst="line">
            <a:avLst/>
          </a:prstGeom>
          <a:ln w="9525" cap="rnd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SV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784E3655-D738-DED4-62DC-4F17C350631A}"/>
              </a:ext>
            </a:extLst>
          </p:cNvPr>
          <p:cNvSpPr txBox="1"/>
          <p:nvPr/>
        </p:nvSpPr>
        <p:spPr>
          <a:xfrm>
            <a:off x="1676400" y="2937390"/>
            <a:ext cx="14452374" cy="401308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44272" lvl="1" indent="-372136" algn="l">
              <a:lnSpc>
                <a:spcPts val="4826"/>
              </a:lnSpc>
              <a:buFont typeface="Arial"/>
              <a:buChar char="•"/>
            </a:pPr>
            <a:r>
              <a:rPr lang="es-MX" sz="3447" dirty="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 La votación se llevará a cabo mediante voto secreto</a:t>
            </a:r>
          </a:p>
          <a:p>
            <a:pPr marL="372136" lvl="1" algn="l">
              <a:lnSpc>
                <a:spcPts val="4826"/>
              </a:lnSpc>
            </a:pPr>
            <a:endParaRPr lang="es-MX" sz="3447" dirty="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744272" lvl="1" indent="-372136" algn="l">
              <a:lnSpc>
                <a:spcPts val="4826"/>
              </a:lnSpc>
              <a:buFont typeface="Arial"/>
              <a:buChar char="•"/>
            </a:pPr>
            <a:r>
              <a:rPr lang="es-MX" sz="3447" dirty="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El mandato es por tres años (del 1 de julio al 30 de junio).</a:t>
            </a:r>
          </a:p>
          <a:p>
            <a:pPr marL="372136" lvl="1" algn="l">
              <a:lnSpc>
                <a:spcPts val="4826"/>
              </a:lnSpc>
            </a:pPr>
            <a:endParaRPr lang="es-MX" sz="3447" dirty="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744272" lvl="1" indent="-372136" algn="l">
              <a:lnSpc>
                <a:spcPts val="4826"/>
              </a:lnSpc>
              <a:buFont typeface="Arial"/>
              <a:buChar char="•"/>
            </a:pPr>
            <a:r>
              <a:rPr lang="es-MX" sz="3447" dirty="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Las entidades electas serán formalmente incorporadas en la siguiente sesión plenaria del MCP-ES.</a:t>
            </a:r>
            <a:endParaRPr lang="en-US" sz="3447" dirty="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algn="l">
              <a:lnSpc>
                <a:spcPts val="2166"/>
              </a:lnSpc>
            </a:pPr>
            <a:endParaRPr lang="en-US" sz="3447" dirty="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412B3060-DA00-CAB0-A219-84B93A02236A}"/>
              </a:ext>
            </a:extLst>
          </p:cNvPr>
          <p:cNvSpPr txBox="1"/>
          <p:nvPr/>
        </p:nvSpPr>
        <p:spPr>
          <a:xfrm>
            <a:off x="5614377" y="754915"/>
            <a:ext cx="7859486" cy="11285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357"/>
              </a:lnSpc>
            </a:pPr>
            <a:r>
              <a:rPr lang="es-MX" sz="4111" dirty="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Propuesta de Metodología del proceso electoral:</a:t>
            </a:r>
            <a:endParaRPr lang="en-US" sz="4111" dirty="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3AC047ED-1A9C-455E-74BE-D00433E106B9}"/>
              </a:ext>
            </a:extLst>
          </p:cNvPr>
          <p:cNvSpPr/>
          <p:nvPr/>
        </p:nvSpPr>
        <p:spPr>
          <a:xfrm>
            <a:off x="277442" y="433781"/>
            <a:ext cx="3090271" cy="1057130"/>
          </a:xfrm>
          <a:custGeom>
            <a:avLst/>
            <a:gdLst/>
            <a:ahLst/>
            <a:cxnLst/>
            <a:rect l="l" t="t" r="r" b="b"/>
            <a:pathLst>
              <a:path w="3090271" h="1057130">
                <a:moveTo>
                  <a:pt x="0" y="0"/>
                </a:moveTo>
                <a:lnTo>
                  <a:pt x="3090271" y="0"/>
                </a:lnTo>
                <a:lnTo>
                  <a:pt x="3090271" y="1057130"/>
                </a:lnTo>
                <a:lnTo>
                  <a:pt x="0" y="105713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303897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E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1EC038D-40FA-6E54-EC2F-9FBF08CE5B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>
            <a:extLst>
              <a:ext uri="{FF2B5EF4-FFF2-40B4-BE49-F238E27FC236}">
                <a16:creationId xmlns:a16="http://schemas.microsoft.com/office/drawing/2014/main" id="{89FA1568-8315-F706-BC91-FB1ADA38BA4F}"/>
              </a:ext>
            </a:extLst>
          </p:cNvPr>
          <p:cNvSpPr/>
          <p:nvPr/>
        </p:nvSpPr>
        <p:spPr>
          <a:xfrm>
            <a:off x="4298809" y="2765651"/>
            <a:ext cx="12727941" cy="0"/>
          </a:xfrm>
          <a:prstGeom prst="line">
            <a:avLst/>
          </a:prstGeom>
          <a:ln w="9525" cap="rnd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SV"/>
          </a:p>
        </p:txBody>
      </p:sp>
      <p:sp>
        <p:nvSpPr>
          <p:cNvPr id="3" name="AutoShape 3">
            <a:extLst>
              <a:ext uri="{FF2B5EF4-FFF2-40B4-BE49-F238E27FC236}">
                <a16:creationId xmlns:a16="http://schemas.microsoft.com/office/drawing/2014/main" id="{7E87019A-7450-76BA-A5AE-262870ED972A}"/>
              </a:ext>
            </a:extLst>
          </p:cNvPr>
          <p:cNvSpPr/>
          <p:nvPr/>
        </p:nvSpPr>
        <p:spPr>
          <a:xfrm>
            <a:off x="3227856" y="8020779"/>
            <a:ext cx="13798894" cy="0"/>
          </a:xfrm>
          <a:prstGeom prst="line">
            <a:avLst/>
          </a:prstGeom>
          <a:ln w="9525" cap="rnd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SV"/>
          </a:p>
        </p:txBody>
      </p:sp>
      <p:sp>
        <p:nvSpPr>
          <p:cNvPr id="4" name="AutoShape 4">
            <a:extLst>
              <a:ext uri="{FF2B5EF4-FFF2-40B4-BE49-F238E27FC236}">
                <a16:creationId xmlns:a16="http://schemas.microsoft.com/office/drawing/2014/main" id="{F791334E-8A87-419F-08DC-EF78A9C1A91D}"/>
              </a:ext>
            </a:extLst>
          </p:cNvPr>
          <p:cNvSpPr/>
          <p:nvPr/>
        </p:nvSpPr>
        <p:spPr>
          <a:xfrm flipV="1">
            <a:off x="17026750" y="3421678"/>
            <a:ext cx="0" cy="4192733"/>
          </a:xfrm>
          <a:prstGeom prst="line">
            <a:avLst/>
          </a:prstGeom>
          <a:ln w="9525" cap="rnd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SV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8B4EC960-C9F2-27B5-A498-D4DCD9C17195}"/>
              </a:ext>
            </a:extLst>
          </p:cNvPr>
          <p:cNvSpPr txBox="1"/>
          <p:nvPr/>
        </p:nvSpPr>
        <p:spPr>
          <a:xfrm>
            <a:off x="1524000" y="3937460"/>
            <a:ext cx="14452374" cy="27819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72136" lvl="1" algn="l">
              <a:lnSpc>
                <a:spcPts val="4826"/>
              </a:lnSpc>
            </a:pPr>
            <a:r>
              <a:rPr lang="es-MX" sz="3447" dirty="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El MCP-ES reconoce el papel estratégico del sector privado como aliado clave en la lucha contra epidemias. Esta elección es una oportunidad de consolidar una gobernanza multisectorial efectiva, solidaria y con visión de futuro.</a:t>
            </a:r>
            <a:endParaRPr lang="en-US" sz="3447" dirty="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algn="l">
              <a:lnSpc>
                <a:spcPts val="2166"/>
              </a:lnSpc>
            </a:pPr>
            <a:endParaRPr lang="en-US" sz="3447" dirty="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845B0256-7C4F-0443-47D7-6E428CC68CCD}"/>
              </a:ext>
            </a:extLst>
          </p:cNvPr>
          <p:cNvSpPr txBox="1"/>
          <p:nvPr/>
        </p:nvSpPr>
        <p:spPr>
          <a:xfrm>
            <a:off x="5614377" y="754915"/>
            <a:ext cx="7859486" cy="56425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357"/>
              </a:lnSpc>
            </a:pPr>
            <a:r>
              <a:rPr lang="es-MX" sz="4111" dirty="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Invitación a la Acción</a:t>
            </a:r>
            <a:endParaRPr lang="en-US" sz="4111" dirty="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1A6FEDF6-72BC-5316-3E63-1B94A8DBF508}"/>
              </a:ext>
            </a:extLst>
          </p:cNvPr>
          <p:cNvSpPr/>
          <p:nvPr/>
        </p:nvSpPr>
        <p:spPr>
          <a:xfrm>
            <a:off x="277442" y="433781"/>
            <a:ext cx="3090271" cy="1057130"/>
          </a:xfrm>
          <a:custGeom>
            <a:avLst/>
            <a:gdLst/>
            <a:ahLst/>
            <a:cxnLst/>
            <a:rect l="l" t="t" r="r" b="b"/>
            <a:pathLst>
              <a:path w="3090271" h="1057130">
                <a:moveTo>
                  <a:pt x="0" y="0"/>
                </a:moveTo>
                <a:lnTo>
                  <a:pt x="3090271" y="0"/>
                </a:lnTo>
                <a:lnTo>
                  <a:pt x="3090271" y="1057130"/>
                </a:lnTo>
                <a:lnTo>
                  <a:pt x="0" y="105713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731048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498097"/>
            <a:ext cx="4675012" cy="1149574"/>
            <a:chOff x="0" y="0"/>
            <a:chExt cx="986431" cy="24256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986431" cy="242561"/>
            </a:xfrm>
            <a:custGeom>
              <a:avLst/>
              <a:gdLst/>
              <a:ahLst/>
              <a:cxnLst/>
              <a:rect l="l" t="t" r="r" b="b"/>
              <a:pathLst>
                <a:path w="986431" h="242561">
                  <a:moveTo>
                    <a:pt x="0" y="0"/>
                  </a:moveTo>
                  <a:lnTo>
                    <a:pt x="986431" y="0"/>
                  </a:lnTo>
                  <a:lnTo>
                    <a:pt x="986431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FFDE59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986431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0" y="9712837"/>
            <a:ext cx="4669941" cy="1148327"/>
            <a:chOff x="0" y="0"/>
            <a:chExt cx="986431" cy="24256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986431" cy="242561"/>
            </a:xfrm>
            <a:custGeom>
              <a:avLst/>
              <a:gdLst/>
              <a:ahLst/>
              <a:cxnLst/>
              <a:rect l="l" t="t" r="r" b="b"/>
              <a:pathLst>
                <a:path w="986431" h="242561">
                  <a:moveTo>
                    <a:pt x="0" y="0"/>
                  </a:moveTo>
                  <a:lnTo>
                    <a:pt x="986431" y="0"/>
                  </a:lnTo>
                  <a:lnTo>
                    <a:pt x="986431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FFDE59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986431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3846830" y="-498097"/>
            <a:ext cx="4092791" cy="1149574"/>
            <a:chOff x="0" y="0"/>
            <a:chExt cx="863582" cy="242561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863582" cy="242561"/>
            </a:xfrm>
            <a:custGeom>
              <a:avLst/>
              <a:gdLst/>
              <a:ahLst/>
              <a:cxnLst/>
              <a:rect l="l" t="t" r="r" b="b"/>
              <a:pathLst>
                <a:path w="863582" h="242561">
                  <a:moveTo>
                    <a:pt x="0" y="0"/>
                  </a:moveTo>
                  <a:lnTo>
                    <a:pt x="863582" y="0"/>
                  </a:lnTo>
                  <a:lnTo>
                    <a:pt x="863582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FF914D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863582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3842658" y="9712837"/>
            <a:ext cx="4088351" cy="1148327"/>
            <a:chOff x="0" y="0"/>
            <a:chExt cx="863582" cy="242561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863582" cy="242561"/>
            </a:xfrm>
            <a:custGeom>
              <a:avLst/>
              <a:gdLst/>
              <a:ahLst/>
              <a:cxnLst/>
              <a:rect l="l" t="t" r="r" b="b"/>
              <a:pathLst>
                <a:path w="863582" h="242561">
                  <a:moveTo>
                    <a:pt x="0" y="0"/>
                  </a:moveTo>
                  <a:lnTo>
                    <a:pt x="863582" y="0"/>
                  </a:lnTo>
                  <a:lnTo>
                    <a:pt x="863582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FF914D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863582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7111439" y="-498097"/>
            <a:ext cx="3760329" cy="1149574"/>
            <a:chOff x="0" y="0"/>
            <a:chExt cx="793433" cy="242561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793433" cy="242561"/>
            </a:xfrm>
            <a:custGeom>
              <a:avLst/>
              <a:gdLst/>
              <a:ahLst/>
              <a:cxnLst/>
              <a:rect l="l" t="t" r="r" b="b"/>
              <a:pathLst>
                <a:path w="793433" h="242561">
                  <a:moveTo>
                    <a:pt x="0" y="0"/>
                  </a:moveTo>
                  <a:lnTo>
                    <a:pt x="793433" y="0"/>
                  </a:lnTo>
                  <a:lnTo>
                    <a:pt x="793433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F87A7A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28575"/>
              <a:ext cx="793433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7103726" y="9712837"/>
            <a:ext cx="3756250" cy="1148327"/>
            <a:chOff x="0" y="0"/>
            <a:chExt cx="793433" cy="242561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793433" cy="242561"/>
            </a:xfrm>
            <a:custGeom>
              <a:avLst/>
              <a:gdLst/>
              <a:ahLst/>
              <a:cxnLst/>
              <a:rect l="l" t="t" r="r" b="b"/>
              <a:pathLst>
                <a:path w="793433" h="242561">
                  <a:moveTo>
                    <a:pt x="0" y="0"/>
                  </a:moveTo>
                  <a:lnTo>
                    <a:pt x="793433" y="0"/>
                  </a:lnTo>
                  <a:lnTo>
                    <a:pt x="793433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F87A7A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0" y="-28575"/>
              <a:ext cx="793433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grpSp>
        <p:nvGrpSpPr>
          <p:cNvPr id="20" name="Group 20"/>
          <p:cNvGrpSpPr/>
          <p:nvPr/>
        </p:nvGrpSpPr>
        <p:grpSpPr>
          <a:xfrm>
            <a:off x="10043587" y="-498097"/>
            <a:ext cx="3648841" cy="1149574"/>
            <a:chOff x="0" y="0"/>
            <a:chExt cx="769908" cy="242561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769908" cy="242561"/>
            </a:xfrm>
            <a:custGeom>
              <a:avLst/>
              <a:gdLst/>
              <a:ahLst/>
              <a:cxnLst/>
              <a:rect l="l" t="t" r="r" b="b"/>
              <a:pathLst>
                <a:path w="769908" h="242561">
                  <a:moveTo>
                    <a:pt x="0" y="0"/>
                  </a:moveTo>
                  <a:lnTo>
                    <a:pt x="769908" y="0"/>
                  </a:lnTo>
                  <a:lnTo>
                    <a:pt x="769908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EBB2D2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0" y="-28575"/>
              <a:ext cx="769908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grpSp>
        <p:nvGrpSpPr>
          <p:cNvPr id="23" name="Group 23"/>
          <p:cNvGrpSpPr/>
          <p:nvPr/>
        </p:nvGrpSpPr>
        <p:grpSpPr>
          <a:xfrm>
            <a:off x="10032693" y="9712837"/>
            <a:ext cx="3644883" cy="1148327"/>
            <a:chOff x="0" y="0"/>
            <a:chExt cx="769908" cy="242561"/>
          </a:xfrm>
        </p:grpSpPr>
        <p:sp>
          <p:nvSpPr>
            <p:cNvPr id="24" name="Freeform 24"/>
            <p:cNvSpPr/>
            <p:nvPr/>
          </p:nvSpPr>
          <p:spPr>
            <a:xfrm>
              <a:off x="0" y="0"/>
              <a:ext cx="769908" cy="242561"/>
            </a:xfrm>
            <a:custGeom>
              <a:avLst/>
              <a:gdLst/>
              <a:ahLst/>
              <a:cxnLst/>
              <a:rect l="l" t="t" r="r" b="b"/>
              <a:pathLst>
                <a:path w="769908" h="242561">
                  <a:moveTo>
                    <a:pt x="0" y="0"/>
                  </a:moveTo>
                  <a:lnTo>
                    <a:pt x="769908" y="0"/>
                  </a:lnTo>
                  <a:lnTo>
                    <a:pt x="769908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EBB2D2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0" y="-28575"/>
              <a:ext cx="769908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grpSp>
        <p:nvGrpSpPr>
          <p:cNvPr id="26" name="Group 26"/>
          <p:cNvGrpSpPr/>
          <p:nvPr/>
        </p:nvGrpSpPr>
        <p:grpSpPr>
          <a:xfrm>
            <a:off x="12864246" y="-498097"/>
            <a:ext cx="5443613" cy="1149574"/>
            <a:chOff x="0" y="0"/>
            <a:chExt cx="1148607" cy="242561"/>
          </a:xfrm>
        </p:grpSpPr>
        <p:sp>
          <p:nvSpPr>
            <p:cNvPr id="27" name="Freeform 27"/>
            <p:cNvSpPr/>
            <p:nvPr/>
          </p:nvSpPr>
          <p:spPr>
            <a:xfrm>
              <a:off x="0" y="0"/>
              <a:ext cx="1148607" cy="242561"/>
            </a:xfrm>
            <a:custGeom>
              <a:avLst/>
              <a:gdLst/>
              <a:ahLst/>
              <a:cxnLst/>
              <a:rect l="l" t="t" r="r" b="b"/>
              <a:pathLst>
                <a:path w="1148607" h="242561">
                  <a:moveTo>
                    <a:pt x="0" y="0"/>
                  </a:moveTo>
                  <a:lnTo>
                    <a:pt x="1148607" y="0"/>
                  </a:lnTo>
                  <a:lnTo>
                    <a:pt x="1148607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94A3E3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28" name="TextBox 28"/>
            <p:cNvSpPr txBox="1"/>
            <p:nvPr/>
          </p:nvSpPr>
          <p:spPr>
            <a:xfrm>
              <a:off x="0" y="-28575"/>
              <a:ext cx="1148607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grpSp>
        <p:nvGrpSpPr>
          <p:cNvPr id="29" name="Group 29"/>
          <p:cNvGrpSpPr/>
          <p:nvPr/>
        </p:nvGrpSpPr>
        <p:grpSpPr>
          <a:xfrm>
            <a:off x="12850292" y="9712837"/>
            <a:ext cx="5437708" cy="1148327"/>
            <a:chOff x="0" y="0"/>
            <a:chExt cx="1148607" cy="242561"/>
          </a:xfrm>
        </p:grpSpPr>
        <p:sp>
          <p:nvSpPr>
            <p:cNvPr id="30" name="Freeform 30"/>
            <p:cNvSpPr/>
            <p:nvPr/>
          </p:nvSpPr>
          <p:spPr>
            <a:xfrm>
              <a:off x="0" y="0"/>
              <a:ext cx="1148607" cy="242561"/>
            </a:xfrm>
            <a:custGeom>
              <a:avLst/>
              <a:gdLst/>
              <a:ahLst/>
              <a:cxnLst/>
              <a:rect l="l" t="t" r="r" b="b"/>
              <a:pathLst>
                <a:path w="1148607" h="242561">
                  <a:moveTo>
                    <a:pt x="0" y="0"/>
                  </a:moveTo>
                  <a:lnTo>
                    <a:pt x="1148607" y="0"/>
                  </a:lnTo>
                  <a:lnTo>
                    <a:pt x="1148607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94A3E3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31" name="TextBox 31"/>
            <p:cNvSpPr txBox="1"/>
            <p:nvPr/>
          </p:nvSpPr>
          <p:spPr>
            <a:xfrm>
              <a:off x="0" y="-28575"/>
              <a:ext cx="1148607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sp>
        <p:nvSpPr>
          <p:cNvPr id="32" name="Freeform 32"/>
          <p:cNvSpPr/>
          <p:nvPr/>
        </p:nvSpPr>
        <p:spPr>
          <a:xfrm>
            <a:off x="200000" y="862892"/>
            <a:ext cx="2650828" cy="906804"/>
          </a:xfrm>
          <a:custGeom>
            <a:avLst/>
            <a:gdLst/>
            <a:ahLst/>
            <a:cxnLst/>
            <a:rect l="l" t="t" r="r" b="b"/>
            <a:pathLst>
              <a:path w="2650828" h="906804">
                <a:moveTo>
                  <a:pt x="0" y="0"/>
                </a:moveTo>
                <a:lnTo>
                  <a:pt x="2650827" y="0"/>
                </a:lnTo>
                <a:lnTo>
                  <a:pt x="2650827" y="906804"/>
                </a:lnTo>
                <a:lnTo>
                  <a:pt x="0" y="90680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grpSp>
        <p:nvGrpSpPr>
          <p:cNvPr id="33" name="Group 33"/>
          <p:cNvGrpSpPr/>
          <p:nvPr/>
        </p:nvGrpSpPr>
        <p:grpSpPr>
          <a:xfrm>
            <a:off x="12850292" y="-604296"/>
            <a:ext cx="5437708" cy="1148327"/>
            <a:chOff x="0" y="0"/>
            <a:chExt cx="1148607" cy="242561"/>
          </a:xfrm>
        </p:grpSpPr>
        <p:sp>
          <p:nvSpPr>
            <p:cNvPr id="34" name="Freeform 34"/>
            <p:cNvSpPr/>
            <p:nvPr/>
          </p:nvSpPr>
          <p:spPr>
            <a:xfrm>
              <a:off x="0" y="0"/>
              <a:ext cx="1148607" cy="242561"/>
            </a:xfrm>
            <a:custGeom>
              <a:avLst/>
              <a:gdLst/>
              <a:ahLst/>
              <a:cxnLst/>
              <a:rect l="l" t="t" r="r" b="b"/>
              <a:pathLst>
                <a:path w="1148607" h="242561">
                  <a:moveTo>
                    <a:pt x="0" y="0"/>
                  </a:moveTo>
                  <a:lnTo>
                    <a:pt x="1148607" y="0"/>
                  </a:lnTo>
                  <a:lnTo>
                    <a:pt x="1148607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94A3E3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35" name="TextBox 35"/>
            <p:cNvSpPr txBox="1"/>
            <p:nvPr/>
          </p:nvSpPr>
          <p:spPr>
            <a:xfrm>
              <a:off x="0" y="-28575"/>
              <a:ext cx="1148607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sp>
        <p:nvSpPr>
          <p:cNvPr id="37" name="TextBox 6">
            <a:extLst>
              <a:ext uri="{FF2B5EF4-FFF2-40B4-BE49-F238E27FC236}">
                <a16:creationId xmlns:a16="http://schemas.microsoft.com/office/drawing/2014/main" id="{6493BC16-F48B-0052-93C5-F374594D23FB}"/>
              </a:ext>
            </a:extLst>
          </p:cNvPr>
          <p:cNvSpPr txBox="1"/>
          <p:nvPr/>
        </p:nvSpPr>
        <p:spPr>
          <a:xfrm>
            <a:off x="3200400" y="2171700"/>
            <a:ext cx="14325600" cy="12413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s-SV" sz="4400" dirty="0">
                <a:latin typeface="Arial Black" panose="020B0A04020102020204" pitchFamily="34" charset="0"/>
              </a:rPr>
              <a:t>Espacio para preguntas y/o comentarios</a:t>
            </a:r>
          </a:p>
          <a:p>
            <a:pPr algn="ctr">
              <a:lnSpc>
                <a:spcPts val="4357"/>
              </a:lnSpc>
            </a:pPr>
            <a:endParaRPr lang="en-US" sz="4111" dirty="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pic>
        <p:nvPicPr>
          <p:cNvPr id="38" name="Imagen 37">
            <a:extLst>
              <a:ext uri="{FF2B5EF4-FFF2-40B4-BE49-F238E27FC236}">
                <a16:creationId xmlns:a16="http://schemas.microsoft.com/office/drawing/2014/main" id="{067467D0-5D73-0775-CEB5-0C55017B77D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6500"/>
          <a:stretch/>
        </p:blipFill>
        <p:spPr>
          <a:xfrm>
            <a:off x="4579085" y="2858061"/>
            <a:ext cx="11277600" cy="4649629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D29A24-3C14-026F-16C0-C1885F5A2A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04BDDCE2-A58C-17B7-148B-4AB58749074E}"/>
              </a:ext>
            </a:extLst>
          </p:cNvPr>
          <p:cNvGrpSpPr/>
          <p:nvPr/>
        </p:nvGrpSpPr>
        <p:grpSpPr>
          <a:xfrm>
            <a:off x="0" y="-498097"/>
            <a:ext cx="4675012" cy="1149574"/>
            <a:chOff x="0" y="0"/>
            <a:chExt cx="986431" cy="242561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C193A34E-D231-1283-079E-D400BD9254E0}"/>
                </a:ext>
              </a:extLst>
            </p:cNvPr>
            <p:cNvSpPr/>
            <p:nvPr/>
          </p:nvSpPr>
          <p:spPr>
            <a:xfrm>
              <a:off x="0" y="0"/>
              <a:ext cx="986431" cy="242561"/>
            </a:xfrm>
            <a:custGeom>
              <a:avLst/>
              <a:gdLst/>
              <a:ahLst/>
              <a:cxnLst/>
              <a:rect l="l" t="t" r="r" b="b"/>
              <a:pathLst>
                <a:path w="986431" h="242561">
                  <a:moveTo>
                    <a:pt x="0" y="0"/>
                  </a:moveTo>
                  <a:lnTo>
                    <a:pt x="986431" y="0"/>
                  </a:lnTo>
                  <a:lnTo>
                    <a:pt x="986431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FFDE59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D50C0C39-A1E9-2ED1-59EE-76DD70F79FF5}"/>
                </a:ext>
              </a:extLst>
            </p:cNvPr>
            <p:cNvSpPr txBox="1"/>
            <p:nvPr/>
          </p:nvSpPr>
          <p:spPr>
            <a:xfrm>
              <a:off x="0" y="-28575"/>
              <a:ext cx="986431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1C755BCD-FF81-922B-76E7-4BCB5AFA9B0A}"/>
              </a:ext>
            </a:extLst>
          </p:cNvPr>
          <p:cNvGrpSpPr/>
          <p:nvPr/>
        </p:nvGrpSpPr>
        <p:grpSpPr>
          <a:xfrm>
            <a:off x="0" y="9712837"/>
            <a:ext cx="4669941" cy="1148327"/>
            <a:chOff x="0" y="0"/>
            <a:chExt cx="986431" cy="242561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48C7257D-A234-4A3C-6C09-067FC2E62FDF}"/>
                </a:ext>
              </a:extLst>
            </p:cNvPr>
            <p:cNvSpPr/>
            <p:nvPr/>
          </p:nvSpPr>
          <p:spPr>
            <a:xfrm>
              <a:off x="0" y="0"/>
              <a:ext cx="986431" cy="242561"/>
            </a:xfrm>
            <a:custGeom>
              <a:avLst/>
              <a:gdLst/>
              <a:ahLst/>
              <a:cxnLst/>
              <a:rect l="l" t="t" r="r" b="b"/>
              <a:pathLst>
                <a:path w="986431" h="242561">
                  <a:moveTo>
                    <a:pt x="0" y="0"/>
                  </a:moveTo>
                  <a:lnTo>
                    <a:pt x="986431" y="0"/>
                  </a:lnTo>
                  <a:lnTo>
                    <a:pt x="986431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FFDE59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5535C608-ED98-A09E-213C-C11448A371C5}"/>
                </a:ext>
              </a:extLst>
            </p:cNvPr>
            <p:cNvSpPr txBox="1"/>
            <p:nvPr/>
          </p:nvSpPr>
          <p:spPr>
            <a:xfrm>
              <a:off x="0" y="-28575"/>
              <a:ext cx="986431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grpSp>
        <p:nvGrpSpPr>
          <p:cNvPr id="8" name="Group 8">
            <a:extLst>
              <a:ext uri="{FF2B5EF4-FFF2-40B4-BE49-F238E27FC236}">
                <a16:creationId xmlns:a16="http://schemas.microsoft.com/office/drawing/2014/main" id="{DA7C7581-84CC-150D-7224-4A974BE7485F}"/>
              </a:ext>
            </a:extLst>
          </p:cNvPr>
          <p:cNvGrpSpPr/>
          <p:nvPr/>
        </p:nvGrpSpPr>
        <p:grpSpPr>
          <a:xfrm>
            <a:off x="3846830" y="-498097"/>
            <a:ext cx="4092791" cy="1149574"/>
            <a:chOff x="0" y="0"/>
            <a:chExt cx="863582" cy="242561"/>
          </a:xfrm>
        </p:grpSpPr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FB540DB0-29B9-3302-E64B-3B89519E0271}"/>
                </a:ext>
              </a:extLst>
            </p:cNvPr>
            <p:cNvSpPr/>
            <p:nvPr/>
          </p:nvSpPr>
          <p:spPr>
            <a:xfrm>
              <a:off x="0" y="0"/>
              <a:ext cx="863582" cy="242561"/>
            </a:xfrm>
            <a:custGeom>
              <a:avLst/>
              <a:gdLst/>
              <a:ahLst/>
              <a:cxnLst/>
              <a:rect l="l" t="t" r="r" b="b"/>
              <a:pathLst>
                <a:path w="863582" h="242561">
                  <a:moveTo>
                    <a:pt x="0" y="0"/>
                  </a:moveTo>
                  <a:lnTo>
                    <a:pt x="863582" y="0"/>
                  </a:lnTo>
                  <a:lnTo>
                    <a:pt x="863582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FF914D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10" name="TextBox 10">
              <a:extLst>
                <a:ext uri="{FF2B5EF4-FFF2-40B4-BE49-F238E27FC236}">
                  <a16:creationId xmlns:a16="http://schemas.microsoft.com/office/drawing/2014/main" id="{6431328D-4875-0EA3-BB1A-E9E6E5457DCA}"/>
                </a:ext>
              </a:extLst>
            </p:cNvPr>
            <p:cNvSpPr txBox="1"/>
            <p:nvPr/>
          </p:nvSpPr>
          <p:spPr>
            <a:xfrm>
              <a:off x="0" y="-28575"/>
              <a:ext cx="863582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grpSp>
        <p:nvGrpSpPr>
          <p:cNvPr id="11" name="Group 11">
            <a:extLst>
              <a:ext uri="{FF2B5EF4-FFF2-40B4-BE49-F238E27FC236}">
                <a16:creationId xmlns:a16="http://schemas.microsoft.com/office/drawing/2014/main" id="{F71BF22C-FF19-BE5F-050D-DFB7285AE9EA}"/>
              </a:ext>
            </a:extLst>
          </p:cNvPr>
          <p:cNvGrpSpPr/>
          <p:nvPr/>
        </p:nvGrpSpPr>
        <p:grpSpPr>
          <a:xfrm>
            <a:off x="3842658" y="9712837"/>
            <a:ext cx="4088351" cy="1148327"/>
            <a:chOff x="0" y="0"/>
            <a:chExt cx="863582" cy="242561"/>
          </a:xfrm>
        </p:grpSpPr>
        <p:sp>
          <p:nvSpPr>
            <p:cNvPr id="12" name="Freeform 12">
              <a:extLst>
                <a:ext uri="{FF2B5EF4-FFF2-40B4-BE49-F238E27FC236}">
                  <a16:creationId xmlns:a16="http://schemas.microsoft.com/office/drawing/2014/main" id="{1DEBE874-9714-BD07-0EFF-8D20B5ED1178}"/>
                </a:ext>
              </a:extLst>
            </p:cNvPr>
            <p:cNvSpPr/>
            <p:nvPr/>
          </p:nvSpPr>
          <p:spPr>
            <a:xfrm>
              <a:off x="0" y="0"/>
              <a:ext cx="863582" cy="242561"/>
            </a:xfrm>
            <a:custGeom>
              <a:avLst/>
              <a:gdLst/>
              <a:ahLst/>
              <a:cxnLst/>
              <a:rect l="l" t="t" r="r" b="b"/>
              <a:pathLst>
                <a:path w="863582" h="242561">
                  <a:moveTo>
                    <a:pt x="0" y="0"/>
                  </a:moveTo>
                  <a:lnTo>
                    <a:pt x="863582" y="0"/>
                  </a:lnTo>
                  <a:lnTo>
                    <a:pt x="863582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FF914D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13" name="TextBox 13">
              <a:extLst>
                <a:ext uri="{FF2B5EF4-FFF2-40B4-BE49-F238E27FC236}">
                  <a16:creationId xmlns:a16="http://schemas.microsoft.com/office/drawing/2014/main" id="{A2FE5C8C-5E65-9A51-0479-9FDF7511CA45}"/>
                </a:ext>
              </a:extLst>
            </p:cNvPr>
            <p:cNvSpPr txBox="1"/>
            <p:nvPr/>
          </p:nvSpPr>
          <p:spPr>
            <a:xfrm>
              <a:off x="0" y="-28575"/>
              <a:ext cx="863582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grpSp>
        <p:nvGrpSpPr>
          <p:cNvPr id="14" name="Group 14">
            <a:extLst>
              <a:ext uri="{FF2B5EF4-FFF2-40B4-BE49-F238E27FC236}">
                <a16:creationId xmlns:a16="http://schemas.microsoft.com/office/drawing/2014/main" id="{996B9CE4-87E2-7430-E658-623738508BF0}"/>
              </a:ext>
            </a:extLst>
          </p:cNvPr>
          <p:cNvGrpSpPr/>
          <p:nvPr/>
        </p:nvGrpSpPr>
        <p:grpSpPr>
          <a:xfrm>
            <a:off x="7111439" y="-498097"/>
            <a:ext cx="3760329" cy="1149574"/>
            <a:chOff x="0" y="0"/>
            <a:chExt cx="793433" cy="242561"/>
          </a:xfrm>
        </p:grpSpPr>
        <p:sp>
          <p:nvSpPr>
            <p:cNvPr id="15" name="Freeform 15">
              <a:extLst>
                <a:ext uri="{FF2B5EF4-FFF2-40B4-BE49-F238E27FC236}">
                  <a16:creationId xmlns:a16="http://schemas.microsoft.com/office/drawing/2014/main" id="{080779E3-D01A-B0B1-0C6A-8DD0B645C841}"/>
                </a:ext>
              </a:extLst>
            </p:cNvPr>
            <p:cNvSpPr/>
            <p:nvPr/>
          </p:nvSpPr>
          <p:spPr>
            <a:xfrm>
              <a:off x="0" y="0"/>
              <a:ext cx="793433" cy="242561"/>
            </a:xfrm>
            <a:custGeom>
              <a:avLst/>
              <a:gdLst/>
              <a:ahLst/>
              <a:cxnLst/>
              <a:rect l="l" t="t" r="r" b="b"/>
              <a:pathLst>
                <a:path w="793433" h="242561">
                  <a:moveTo>
                    <a:pt x="0" y="0"/>
                  </a:moveTo>
                  <a:lnTo>
                    <a:pt x="793433" y="0"/>
                  </a:lnTo>
                  <a:lnTo>
                    <a:pt x="793433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F87A7A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16" name="TextBox 16">
              <a:extLst>
                <a:ext uri="{FF2B5EF4-FFF2-40B4-BE49-F238E27FC236}">
                  <a16:creationId xmlns:a16="http://schemas.microsoft.com/office/drawing/2014/main" id="{CA083136-A6F4-66C4-E0E4-EAFE2B897DA4}"/>
                </a:ext>
              </a:extLst>
            </p:cNvPr>
            <p:cNvSpPr txBox="1"/>
            <p:nvPr/>
          </p:nvSpPr>
          <p:spPr>
            <a:xfrm>
              <a:off x="0" y="-28575"/>
              <a:ext cx="793433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grpSp>
        <p:nvGrpSpPr>
          <p:cNvPr id="17" name="Group 17">
            <a:extLst>
              <a:ext uri="{FF2B5EF4-FFF2-40B4-BE49-F238E27FC236}">
                <a16:creationId xmlns:a16="http://schemas.microsoft.com/office/drawing/2014/main" id="{53C595C8-D317-7027-DE16-58EC24921922}"/>
              </a:ext>
            </a:extLst>
          </p:cNvPr>
          <p:cNvGrpSpPr/>
          <p:nvPr/>
        </p:nvGrpSpPr>
        <p:grpSpPr>
          <a:xfrm>
            <a:off x="7103726" y="9712837"/>
            <a:ext cx="3756250" cy="1148327"/>
            <a:chOff x="0" y="0"/>
            <a:chExt cx="793433" cy="242561"/>
          </a:xfrm>
        </p:grpSpPr>
        <p:sp>
          <p:nvSpPr>
            <p:cNvPr id="18" name="Freeform 18">
              <a:extLst>
                <a:ext uri="{FF2B5EF4-FFF2-40B4-BE49-F238E27FC236}">
                  <a16:creationId xmlns:a16="http://schemas.microsoft.com/office/drawing/2014/main" id="{8D5A46FA-C7F4-1A6D-F4EC-42D1CBBDC4E8}"/>
                </a:ext>
              </a:extLst>
            </p:cNvPr>
            <p:cNvSpPr/>
            <p:nvPr/>
          </p:nvSpPr>
          <p:spPr>
            <a:xfrm>
              <a:off x="0" y="0"/>
              <a:ext cx="793433" cy="242561"/>
            </a:xfrm>
            <a:custGeom>
              <a:avLst/>
              <a:gdLst/>
              <a:ahLst/>
              <a:cxnLst/>
              <a:rect l="l" t="t" r="r" b="b"/>
              <a:pathLst>
                <a:path w="793433" h="242561">
                  <a:moveTo>
                    <a:pt x="0" y="0"/>
                  </a:moveTo>
                  <a:lnTo>
                    <a:pt x="793433" y="0"/>
                  </a:lnTo>
                  <a:lnTo>
                    <a:pt x="793433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F87A7A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19" name="TextBox 19">
              <a:extLst>
                <a:ext uri="{FF2B5EF4-FFF2-40B4-BE49-F238E27FC236}">
                  <a16:creationId xmlns:a16="http://schemas.microsoft.com/office/drawing/2014/main" id="{1B227462-1F61-D041-ECA3-BE2E1BFF598C}"/>
                </a:ext>
              </a:extLst>
            </p:cNvPr>
            <p:cNvSpPr txBox="1"/>
            <p:nvPr/>
          </p:nvSpPr>
          <p:spPr>
            <a:xfrm>
              <a:off x="0" y="-28575"/>
              <a:ext cx="793433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grpSp>
        <p:nvGrpSpPr>
          <p:cNvPr id="20" name="Group 20">
            <a:extLst>
              <a:ext uri="{FF2B5EF4-FFF2-40B4-BE49-F238E27FC236}">
                <a16:creationId xmlns:a16="http://schemas.microsoft.com/office/drawing/2014/main" id="{CCE5EF0A-41F4-6BFF-3CF5-B05589900C1E}"/>
              </a:ext>
            </a:extLst>
          </p:cNvPr>
          <p:cNvGrpSpPr/>
          <p:nvPr/>
        </p:nvGrpSpPr>
        <p:grpSpPr>
          <a:xfrm>
            <a:off x="10043587" y="-498097"/>
            <a:ext cx="3648841" cy="1149574"/>
            <a:chOff x="0" y="0"/>
            <a:chExt cx="769908" cy="242561"/>
          </a:xfrm>
        </p:grpSpPr>
        <p:sp>
          <p:nvSpPr>
            <p:cNvPr id="21" name="Freeform 21">
              <a:extLst>
                <a:ext uri="{FF2B5EF4-FFF2-40B4-BE49-F238E27FC236}">
                  <a16:creationId xmlns:a16="http://schemas.microsoft.com/office/drawing/2014/main" id="{24D777A0-BBED-4907-C70D-9870AF1380EB}"/>
                </a:ext>
              </a:extLst>
            </p:cNvPr>
            <p:cNvSpPr/>
            <p:nvPr/>
          </p:nvSpPr>
          <p:spPr>
            <a:xfrm>
              <a:off x="0" y="0"/>
              <a:ext cx="769908" cy="242561"/>
            </a:xfrm>
            <a:custGeom>
              <a:avLst/>
              <a:gdLst/>
              <a:ahLst/>
              <a:cxnLst/>
              <a:rect l="l" t="t" r="r" b="b"/>
              <a:pathLst>
                <a:path w="769908" h="242561">
                  <a:moveTo>
                    <a:pt x="0" y="0"/>
                  </a:moveTo>
                  <a:lnTo>
                    <a:pt x="769908" y="0"/>
                  </a:lnTo>
                  <a:lnTo>
                    <a:pt x="769908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EBB2D2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22" name="TextBox 22">
              <a:extLst>
                <a:ext uri="{FF2B5EF4-FFF2-40B4-BE49-F238E27FC236}">
                  <a16:creationId xmlns:a16="http://schemas.microsoft.com/office/drawing/2014/main" id="{06243183-A8AE-C580-66C4-22C71CA9F057}"/>
                </a:ext>
              </a:extLst>
            </p:cNvPr>
            <p:cNvSpPr txBox="1"/>
            <p:nvPr/>
          </p:nvSpPr>
          <p:spPr>
            <a:xfrm>
              <a:off x="0" y="-28575"/>
              <a:ext cx="769908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grpSp>
        <p:nvGrpSpPr>
          <p:cNvPr id="23" name="Group 23">
            <a:extLst>
              <a:ext uri="{FF2B5EF4-FFF2-40B4-BE49-F238E27FC236}">
                <a16:creationId xmlns:a16="http://schemas.microsoft.com/office/drawing/2014/main" id="{03639089-4BA4-826B-F42F-13388B82E4E9}"/>
              </a:ext>
            </a:extLst>
          </p:cNvPr>
          <p:cNvGrpSpPr/>
          <p:nvPr/>
        </p:nvGrpSpPr>
        <p:grpSpPr>
          <a:xfrm>
            <a:off x="10032693" y="9712837"/>
            <a:ext cx="3644883" cy="1148327"/>
            <a:chOff x="0" y="0"/>
            <a:chExt cx="769908" cy="242561"/>
          </a:xfrm>
        </p:grpSpPr>
        <p:sp>
          <p:nvSpPr>
            <p:cNvPr id="24" name="Freeform 24">
              <a:extLst>
                <a:ext uri="{FF2B5EF4-FFF2-40B4-BE49-F238E27FC236}">
                  <a16:creationId xmlns:a16="http://schemas.microsoft.com/office/drawing/2014/main" id="{269F6F42-2CDE-C3E8-CD09-9D1AD30B28CB}"/>
                </a:ext>
              </a:extLst>
            </p:cNvPr>
            <p:cNvSpPr/>
            <p:nvPr/>
          </p:nvSpPr>
          <p:spPr>
            <a:xfrm>
              <a:off x="0" y="0"/>
              <a:ext cx="769908" cy="242561"/>
            </a:xfrm>
            <a:custGeom>
              <a:avLst/>
              <a:gdLst/>
              <a:ahLst/>
              <a:cxnLst/>
              <a:rect l="l" t="t" r="r" b="b"/>
              <a:pathLst>
                <a:path w="769908" h="242561">
                  <a:moveTo>
                    <a:pt x="0" y="0"/>
                  </a:moveTo>
                  <a:lnTo>
                    <a:pt x="769908" y="0"/>
                  </a:lnTo>
                  <a:lnTo>
                    <a:pt x="769908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EBB2D2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25" name="TextBox 25">
              <a:extLst>
                <a:ext uri="{FF2B5EF4-FFF2-40B4-BE49-F238E27FC236}">
                  <a16:creationId xmlns:a16="http://schemas.microsoft.com/office/drawing/2014/main" id="{F6A5834F-9C74-054C-BCB4-5641AA38940E}"/>
                </a:ext>
              </a:extLst>
            </p:cNvPr>
            <p:cNvSpPr txBox="1"/>
            <p:nvPr/>
          </p:nvSpPr>
          <p:spPr>
            <a:xfrm>
              <a:off x="0" y="-28575"/>
              <a:ext cx="769908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grpSp>
        <p:nvGrpSpPr>
          <p:cNvPr id="26" name="Group 26">
            <a:extLst>
              <a:ext uri="{FF2B5EF4-FFF2-40B4-BE49-F238E27FC236}">
                <a16:creationId xmlns:a16="http://schemas.microsoft.com/office/drawing/2014/main" id="{8555FD9D-0CE1-2006-44B4-2EABFF005C1C}"/>
              </a:ext>
            </a:extLst>
          </p:cNvPr>
          <p:cNvGrpSpPr/>
          <p:nvPr/>
        </p:nvGrpSpPr>
        <p:grpSpPr>
          <a:xfrm>
            <a:off x="12864246" y="-498097"/>
            <a:ext cx="5443613" cy="1149574"/>
            <a:chOff x="0" y="0"/>
            <a:chExt cx="1148607" cy="242561"/>
          </a:xfrm>
        </p:grpSpPr>
        <p:sp>
          <p:nvSpPr>
            <p:cNvPr id="27" name="Freeform 27">
              <a:extLst>
                <a:ext uri="{FF2B5EF4-FFF2-40B4-BE49-F238E27FC236}">
                  <a16:creationId xmlns:a16="http://schemas.microsoft.com/office/drawing/2014/main" id="{7556CF18-172A-C1B8-21FA-F5229B9A6BFD}"/>
                </a:ext>
              </a:extLst>
            </p:cNvPr>
            <p:cNvSpPr/>
            <p:nvPr/>
          </p:nvSpPr>
          <p:spPr>
            <a:xfrm>
              <a:off x="0" y="0"/>
              <a:ext cx="1148607" cy="242561"/>
            </a:xfrm>
            <a:custGeom>
              <a:avLst/>
              <a:gdLst/>
              <a:ahLst/>
              <a:cxnLst/>
              <a:rect l="l" t="t" r="r" b="b"/>
              <a:pathLst>
                <a:path w="1148607" h="242561">
                  <a:moveTo>
                    <a:pt x="0" y="0"/>
                  </a:moveTo>
                  <a:lnTo>
                    <a:pt x="1148607" y="0"/>
                  </a:lnTo>
                  <a:lnTo>
                    <a:pt x="1148607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94A3E3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28" name="TextBox 28">
              <a:extLst>
                <a:ext uri="{FF2B5EF4-FFF2-40B4-BE49-F238E27FC236}">
                  <a16:creationId xmlns:a16="http://schemas.microsoft.com/office/drawing/2014/main" id="{9A93449C-9A5F-1886-C343-E83899B64A7B}"/>
                </a:ext>
              </a:extLst>
            </p:cNvPr>
            <p:cNvSpPr txBox="1"/>
            <p:nvPr/>
          </p:nvSpPr>
          <p:spPr>
            <a:xfrm>
              <a:off x="0" y="-28575"/>
              <a:ext cx="1148607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grpSp>
        <p:nvGrpSpPr>
          <p:cNvPr id="29" name="Group 29">
            <a:extLst>
              <a:ext uri="{FF2B5EF4-FFF2-40B4-BE49-F238E27FC236}">
                <a16:creationId xmlns:a16="http://schemas.microsoft.com/office/drawing/2014/main" id="{E12919F0-5F3B-E0F1-2299-AF257DBCDBC4}"/>
              </a:ext>
            </a:extLst>
          </p:cNvPr>
          <p:cNvGrpSpPr/>
          <p:nvPr/>
        </p:nvGrpSpPr>
        <p:grpSpPr>
          <a:xfrm>
            <a:off x="12850292" y="9712837"/>
            <a:ext cx="5437708" cy="1148327"/>
            <a:chOff x="0" y="0"/>
            <a:chExt cx="1148607" cy="242561"/>
          </a:xfrm>
        </p:grpSpPr>
        <p:sp>
          <p:nvSpPr>
            <p:cNvPr id="30" name="Freeform 30">
              <a:extLst>
                <a:ext uri="{FF2B5EF4-FFF2-40B4-BE49-F238E27FC236}">
                  <a16:creationId xmlns:a16="http://schemas.microsoft.com/office/drawing/2014/main" id="{A666CF05-998B-286F-8305-0F1FA6BFF72C}"/>
                </a:ext>
              </a:extLst>
            </p:cNvPr>
            <p:cNvSpPr/>
            <p:nvPr/>
          </p:nvSpPr>
          <p:spPr>
            <a:xfrm>
              <a:off x="0" y="0"/>
              <a:ext cx="1148607" cy="242561"/>
            </a:xfrm>
            <a:custGeom>
              <a:avLst/>
              <a:gdLst/>
              <a:ahLst/>
              <a:cxnLst/>
              <a:rect l="l" t="t" r="r" b="b"/>
              <a:pathLst>
                <a:path w="1148607" h="242561">
                  <a:moveTo>
                    <a:pt x="0" y="0"/>
                  </a:moveTo>
                  <a:lnTo>
                    <a:pt x="1148607" y="0"/>
                  </a:lnTo>
                  <a:lnTo>
                    <a:pt x="1148607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94A3E3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31" name="TextBox 31">
              <a:extLst>
                <a:ext uri="{FF2B5EF4-FFF2-40B4-BE49-F238E27FC236}">
                  <a16:creationId xmlns:a16="http://schemas.microsoft.com/office/drawing/2014/main" id="{FE1FBD4C-300F-25B8-C923-2DD416E3FD75}"/>
                </a:ext>
              </a:extLst>
            </p:cNvPr>
            <p:cNvSpPr txBox="1"/>
            <p:nvPr/>
          </p:nvSpPr>
          <p:spPr>
            <a:xfrm>
              <a:off x="0" y="-28575"/>
              <a:ext cx="1148607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sp>
        <p:nvSpPr>
          <p:cNvPr id="32" name="Freeform 32">
            <a:extLst>
              <a:ext uri="{FF2B5EF4-FFF2-40B4-BE49-F238E27FC236}">
                <a16:creationId xmlns:a16="http://schemas.microsoft.com/office/drawing/2014/main" id="{23A010CA-EC5E-5D92-CF8A-871AF6822AB5}"/>
              </a:ext>
            </a:extLst>
          </p:cNvPr>
          <p:cNvSpPr/>
          <p:nvPr/>
        </p:nvSpPr>
        <p:spPr>
          <a:xfrm>
            <a:off x="200000" y="862892"/>
            <a:ext cx="2650828" cy="906804"/>
          </a:xfrm>
          <a:custGeom>
            <a:avLst/>
            <a:gdLst/>
            <a:ahLst/>
            <a:cxnLst/>
            <a:rect l="l" t="t" r="r" b="b"/>
            <a:pathLst>
              <a:path w="2650828" h="906804">
                <a:moveTo>
                  <a:pt x="0" y="0"/>
                </a:moveTo>
                <a:lnTo>
                  <a:pt x="2650827" y="0"/>
                </a:lnTo>
                <a:lnTo>
                  <a:pt x="2650827" y="906804"/>
                </a:lnTo>
                <a:lnTo>
                  <a:pt x="0" y="90680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grpSp>
        <p:nvGrpSpPr>
          <p:cNvPr id="33" name="Group 33">
            <a:extLst>
              <a:ext uri="{FF2B5EF4-FFF2-40B4-BE49-F238E27FC236}">
                <a16:creationId xmlns:a16="http://schemas.microsoft.com/office/drawing/2014/main" id="{6549C5BE-F669-D194-9738-A4714CFF0493}"/>
              </a:ext>
            </a:extLst>
          </p:cNvPr>
          <p:cNvGrpSpPr/>
          <p:nvPr/>
        </p:nvGrpSpPr>
        <p:grpSpPr>
          <a:xfrm>
            <a:off x="12850292" y="-604296"/>
            <a:ext cx="5437708" cy="1148327"/>
            <a:chOff x="0" y="0"/>
            <a:chExt cx="1148607" cy="242561"/>
          </a:xfrm>
        </p:grpSpPr>
        <p:sp>
          <p:nvSpPr>
            <p:cNvPr id="34" name="Freeform 34">
              <a:extLst>
                <a:ext uri="{FF2B5EF4-FFF2-40B4-BE49-F238E27FC236}">
                  <a16:creationId xmlns:a16="http://schemas.microsoft.com/office/drawing/2014/main" id="{14C1A8F7-12BE-7F04-90F8-D8807900F801}"/>
                </a:ext>
              </a:extLst>
            </p:cNvPr>
            <p:cNvSpPr/>
            <p:nvPr/>
          </p:nvSpPr>
          <p:spPr>
            <a:xfrm>
              <a:off x="0" y="0"/>
              <a:ext cx="1148607" cy="242561"/>
            </a:xfrm>
            <a:custGeom>
              <a:avLst/>
              <a:gdLst/>
              <a:ahLst/>
              <a:cxnLst/>
              <a:rect l="l" t="t" r="r" b="b"/>
              <a:pathLst>
                <a:path w="1148607" h="242561">
                  <a:moveTo>
                    <a:pt x="0" y="0"/>
                  </a:moveTo>
                  <a:lnTo>
                    <a:pt x="1148607" y="0"/>
                  </a:lnTo>
                  <a:lnTo>
                    <a:pt x="1148607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94A3E3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35" name="TextBox 35">
              <a:extLst>
                <a:ext uri="{FF2B5EF4-FFF2-40B4-BE49-F238E27FC236}">
                  <a16:creationId xmlns:a16="http://schemas.microsoft.com/office/drawing/2014/main" id="{BBE8A2B0-78D5-0716-EDD0-971CF5DEFB76}"/>
                </a:ext>
              </a:extLst>
            </p:cNvPr>
            <p:cNvSpPr txBox="1"/>
            <p:nvPr/>
          </p:nvSpPr>
          <p:spPr>
            <a:xfrm>
              <a:off x="0" y="-28575"/>
              <a:ext cx="1148607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sp>
        <p:nvSpPr>
          <p:cNvPr id="36" name="Freeform 36">
            <a:extLst>
              <a:ext uri="{FF2B5EF4-FFF2-40B4-BE49-F238E27FC236}">
                <a16:creationId xmlns:a16="http://schemas.microsoft.com/office/drawing/2014/main" id="{778221A3-B55D-D7D8-602D-39B9D510E501}"/>
              </a:ext>
            </a:extLst>
          </p:cNvPr>
          <p:cNvSpPr/>
          <p:nvPr/>
        </p:nvSpPr>
        <p:spPr>
          <a:xfrm>
            <a:off x="2617213" y="3428984"/>
            <a:ext cx="12968840" cy="5093272"/>
          </a:xfrm>
          <a:custGeom>
            <a:avLst/>
            <a:gdLst/>
            <a:ahLst/>
            <a:cxnLst/>
            <a:rect l="l" t="t" r="r" b="b"/>
            <a:pathLst>
              <a:path w="12968840" h="5093272">
                <a:moveTo>
                  <a:pt x="0" y="0"/>
                </a:moveTo>
                <a:lnTo>
                  <a:pt x="12968839" y="0"/>
                </a:lnTo>
                <a:lnTo>
                  <a:pt x="12968839" y="5093272"/>
                </a:lnTo>
                <a:lnTo>
                  <a:pt x="0" y="509327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22060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99546" y="2221315"/>
            <a:ext cx="17226454" cy="6908952"/>
            <a:chOff x="0" y="0"/>
            <a:chExt cx="4331735" cy="126060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331735" cy="1260606"/>
            </a:xfrm>
            <a:custGeom>
              <a:avLst/>
              <a:gdLst/>
              <a:ahLst/>
              <a:cxnLst/>
              <a:rect l="l" t="t" r="r" b="b"/>
              <a:pathLst>
                <a:path w="4331735" h="1260606">
                  <a:moveTo>
                    <a:pt x="0" y="0"/>
                  </a:moveTo>
                  <a:lnTo>
                    <a:pt x="4331735" y="0"/>
                  </a:lnTo>
                  <a:lnTo>
                    <a:pt x="4331735" y="1260606"/>
                  </a:lnTo>
                  <a:lnTo>
                    <a:pt x="0" y="1260606"/>
                  </a:lnTo>
                  <a:close/>
                </a:path>
              </a:pathLst>
            </a:custGeom>
            <a:solidFill>
              <a:srgbClr val="94A3E3"/>
            </a:solidFill>
          </p:spPr>
          <p:txBody>
            <a:bodyPr/>
            <a:lstStyle/>
            <a:p>
              <a:endParaRPr lang="es-SV"/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5614377" y="1066800"/>
            <a:ext cx="7059246" cy="5856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4357"/>
              </a:lnSpc>
            </a:pPr>
            <a:r>
              <a:rPr lang="en-US" sz="4111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¿Qué es el MCP-ES?</a:t>
            </a:r>
          </a:p>
        </p:txBody>
      </p:sp>
      <p:sp>
        <p:nvSpPr>
          <p:cNvPr id="7" name="Freeform 7"/>
          <p:cNvSpPr/>
          <p:nvPr/>
        </p:nvSpPr>
        <p:spPr>
          <a:xfrm>
            <a:off x="277442" y="433781"/>
            <a:ext cx="3090271" cy="1057130"/>
          </a:xfrm>
          <a:custGeom>
            <a:avLst/>
            <a:gdLst/>
            <a:ahLst/>
            <a:cxnLst/>
            <a:rect l="l" t="t" r="r" b="b"/>
            <a:pathLst>
              <a:path w="3090271" h="1057130">
                <a:moveTo>
                  <a:pt x="0" y="0"/>
                </a:moveTo>
                <a:lnTo>
                  <a:pt x="3090271" y="0"/>
                </a:lnTo>
                <a:lnTo>
                  <a:pt x="3090271" y="1057130"/>
                </a:lnTo>
                <a:lnTo>
                  <a:pt x="0" y="105713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544522" y="3542033"/>
            <a:ext cx="16981478" cy="426751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759"/>
              </a:lnSpc>
            </a:pPr>
            <a:r>
              <a:rPr lang="es-MX" sz="40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El Mecanismo de Coordinación de País de El Salvador (MCP-ES) es una instancia colegiada, multisectorial y sin fines de lucro que coordina, supervisa y garantiza el uso eficiente y transparente de los recursos para la respuesta nacional al VIH, la tuberculosis y la malaria. Trabaja en estrecha colaboración con el Fondo Mundial y otras fuentes de financiamiento internacional.</a:t>
            </a:r>
            <a:endParaRPr lang="en-US" sz="40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4759"/>
              </a:lnSpc>
            </a:pPr>
            <a:endParaRPr lang="en-US" sz="3399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grpSp>
        <p:nvGrpSpPr>
          <p:cNvPr id="10" name="Group 10"/>
          <p:cNvGrpSpPr/>
          <p:nvPr/>
        </p:nvGrpSpPr>
        <p:grpSpPr>
          <a:xfrm>
            <a:off x="0" y="9265546"/>
            <a:ext cx="4669941" cy="1148327"/>
            <a:chOff x="0" y="0"/>
            <a:chExt cx="986431" cy="242561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986431" cy="242561"/>
            </a:xfrm>
            <a:custGeom>
              <a:avLst/>
              <a:gdLst/>
              <a:ahLst/>
              <a:cxnLst/>
              <a:rect l="l" t="t" r="r" b="b"/>
              <a:pathLst>
                <a:path w="986431" h="242561">
                  <a:moveTo>
                    <a:pt x="0" y="0"/>
                  </a:moveTo>
                  <a:lnTo>
                    <a:pt x="986431" y="0"/>
                  </a:lnTo>
                  <a:lnTo>
                    <a:pt x="986431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FFDE59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0" y="-28575"/>
              <a:ext cx="986431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grpSp>
        <p:nvGrpSpPr>
          <p:cNvPr id="13" name="Group 13"/>
          <p:cNvGrpSpPr/>
          <p:nvPr/>
        </p:nvGrpSpPr>
        <p:grpSpPr>
          <a:xfrm>
            <a:off x="3842658" y="9265546"/>
            <a:ext cx="4088351" cy="1148327"/>
            <a:chOff x="0" y="0"/>
            <a:chExt cx="863582" cy="242561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863582" cy="242561"/>
            </a:xfrm>
            <a:custGeom>
              <a:avLst/>
              <a:gdLst/>
              <a:ahLst/>
              <a:cxnLst/>
              <a:rect l="l" t="t" r="r" b="b"/>
              <a:pathLst>
                <a:path w="863582" h="242561">
                  <a:moveTo>
                    <a:pt x="0" y="0"/>
                  </a:moveTo>
                  <a:lnTo>
                    <a:pt x="863582" y="0"/>
                  </a:lnTo>
                  <a:lnTo>
                    <a:pt x="863582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FF914D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0" y="-28575"/>
              <a:ext cx="863582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7103726" y="9265546"/>
            <a:ext cx="3756250" cy="1148327"/>
            <a:chOff x="0" y="0"/>
            <a:chExt cx="793433" cy="242561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793433" cy="242561"/>
            </a:xfrm>
            <a:custGeom>
              <a:avLst/>
              <a:gdLst/>
              <a:ahLst/>
              <a:cxnLst/>
              <a:rect l="l" t="t" r="r" b="b"/>
              <a:pathLst>
                <a:path w="793433" h="242561">
                  <a:moveTo>
                    <a:pt x="0" y="0"/>
                  </a:moveTo>
                  <a:lnTo>
                    <a:pt x="793433" y="0"/>
                  </a:lnTo>
                  <a:lnTo>
                    <a:pt x="793433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F87A7A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0" y="-28575"/>
              <a:ext cx="793433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10032693" y="9265546"/>
            <a:ext cx="3644883" cy="1148327"/>
            <a:chOff x="0" y="0"/>
            <a:chExt cx="769908" cy="242561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769908" cy="242561"/>
            </a:xfrm>
            <a:custGeom>
              <a:avLst/>
              <a:gdLst/>
              <a:ahLst/>
              <a:cxnLst/>
              <a:rect l="l" t="t" r="r" b="b"/>
              <a:pathLst>
                <a:path w="769908" h="242561">
                  <a:moveTo>
                    <a:pt x="0" y="0"/>
                  </a:moveTo>
                  <a:lnTo>
                    <a:pt x="769908" y="0"/>
                  </a:lnTo>
                  <a:lnTo>
                    <a:pt x="769908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EBB2D2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-28575"/>
              <a:ext cx="769908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4298809" y="2765651"/>
            <a:ext cx="12727941" cy="0"/>
          </a:xfrm>
          <a:prstGeom prst="line">
            <a:avLst/>
          </a:prstGeom>
          <a:ln w="9525" cap="rnd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SV"/>
          </a:p>
        </p:txBody>
      </p:sp>
      <p:sp>
        <p:nvSpPr>
          <p:cNvPr id="3" name="AutoShape 3"/>
          <p:cNvSpPr/>
          <p:nvPr/>
        </p:nvSpPr>
        <p:spPr>
          <a:xfrm>
            <a:off x="3227856" y="9105900"/>
            <a:ext cx="13798894" cy="0"/>
          </a:xfrm>
          <a:prstGeom prst="line">
            <a:avLst/>
          </a:prstGeom>
          <a:ln w="9525" cap="rnd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SV"/>
          </a:p>
        </p:txBody>
      </p:sp>
      <p:grpSp>
        <p:nvGrpSpPr>
          <p:cNvPr id="4" name="Group 4"/>
          <p:cNvGrpSpPr/>
          <p:nvPr/>
        </p:nvGrpSpPr>
        <p:grpSpPr>
          <a:xfrm>
            <a:off x="1252482" y="3131947"/>
            <a:ext cx="7496871" cy="944044"/>
            <a:chOff x="0" y="0"/>
            <a:chExt cx="3641123" cy="458509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3641123" cy="458509"/>
            </a:xfrm>
            <a:custGeom>
              <a:avLst/>
              <a:gdLst/>
              <a:ahLst/>
              <a:cxnLst/>
              <a:rect l="l" t="t" r="r" b="b"/>
              <a:pathLst>
                <a:path w="3641123" h="458509">
                  <a:moveTo>
                    <a:pt x="0" y="0"/>
                  </a:moveTo>
                  <a:lnTo>
                    <a:pt x="3641123" y="0"/>
                  </a:lnTo>
                  <a:lnTo>
                    <a:pt x="3641123" y="458509"/>
                  </a:lnTo>
                  <a:lnTo>
                    <a:pt x="0" y="458509"/>
                  </a:lnTo>
                  <a:close/>
                </a:path>
              </a:pathLst>
            </a:custGeom>
            <a:solidFill>
              <a:srgbClr val="94A3E3"/>
            </a:solidFill>
          </p:spPr>
          <p:txBody>
            <a:bodyPr/>
            <a:lstStyle/>
            <a:p>
              <a:endParaRPr lang="es-SV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10776626" y="3084739"/>
            <a:ext cx="6258892" cy="1399968"/>
            <a:chOff x="0" y="0"/>
            <a:chExt cx="2788568" cy="458509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2788568" cy="458509"/>
            </a:xfrm>
            <a:custGeom>
              <a:avLst/>
              <a:gdLst/>
              <a:ahLst/>
              <a:cxnLst/>
              <a:rect l="l" t="t" r="r" b="b"/>
              <a:pathLst>
                <a:path w="2788568" h="458509">
                  <a:moveTo>
                    <a:pt x="0" y="0"/>
                  </a:moveTo>
                  <a:lnTo>
                    <a:pt x="2788568" y="0"/>
                  </a:lnTo>
                  <a:lnTo>
                    <a:pt x="2788568" y="458509"/>
                  </a:lnTo>
                  <a:lnTo>
                    <a:pt x="0" y="458509"/>
                  </a:lnTo>
                  <a:close/>
                </a:path>
              </a:pathLst>
            </a:custGeom>
            <a:solidFill>
              <a:srgbClr val="F87A7A"/>
            </a:solidFill>
          </p:spPr>
          <p:txBody>
            <a:bodyPr/>
            <a:lstStyle/>
            <a:p>
              <a:endParaRPr lang="es-SV"/>
            </a:p>
          </p:txBody>
        </p:sp>
      </p:grpSp>
      <p:sp>
        <p:nvSpPr>
          <p:cNvPr id="8" name="AutoShape 8"/>
          <p:cNvSpPr/>
          <p:nvPr/>
        </p:nvSpPr>
        <p:spPr>
          <a:xfrm flipV="1">
            <a:off x="17373600" y="3508957"/>
            <a:ext cx="0" cy="5292142"/>
          </a:xfrm>
          <a:prstGeom prst="line">
            <a:avLst/>
          </a:prstGeom>
          <a:ln w="9525" cap="rnd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SV"/>
          </a:p>
        </p:txBody>
      </p:sp>
      <p:sp>
        <p:nvSpPr>
          <p:cNvPr id="9" name="TextBox 9"/>
          <p:cNvSpPr txBox="1"/>
          <p:nvPr/>
        </p:nvSpPr>
        <p:spPr>
          <a:xfrm>
            <a:off x="2764657" y="3027589"/>
            <a:ext cx="3758675" cy="10366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4199"/>
              </a:lnSpc>
              <a:spcBef>
                <a:spcPct val="0"/>
              </a:spcBef>
            </a:pPr>
            <a:r>
              <a:rPr lang="en-US" sz="2999" spc="-59" dirty="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SECTOR GUBERNAMENTAL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0980710" y="3075431"/>
            <a:ext cx="5537423" cy="13511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639"/>
              </a:lnSpc>
              <a:spcBef>
                <a:spcPct val="0"/>
              </a:spcBef>
            </a:pPr>
            <a:r>
              <a:rPr lang="en-US" sz="2599" spc="-51" dirty="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ORGANISMOS INTERNACIONALES DE COOPERACIÓN BILATERALY MULTILATERAL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5614377" y="754915"/>
            <a:ext cx="7859486" cy="11363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357"/>
              </a:lnSpc>
            </a:pPr>
            <a:r>
              <a:rPr lang="en-US" sz="4111" dirty="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Estructura del MCP-ES?</a:t>
            </a:r>
          </a:p>
          <a:p>
            <a:pPr marL="0" lvl="0" indent="0" algn="ctr">
              <a:lnSpc>
                <a:spcPts val="4357"/>
              </a:lnSpc>
            </a:pPr>
            <a:endParaRPr lang="en-US" sz="4111" dirty="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" name="Freeform 14"/>
          <p:cNvSpPr/>
          <p:nvPr/>
        </p:nvSpPr>
        <p:spPr>
          <a:xfrm>
            <a:off x="277442" y="433781"/>
            <a:ext cx="3090271" cy="1057130"/>
          </a:xfrm>
          <a:custGeom>
            <a:avLst/>
            <a:gdLst/>
            <a:ahLst/>
            <a:cxnLst/>
            <a:rect l="l" t="t" r="r" b="b"/>
            <a:pathLst>
              <a:path w="3090271" h="1057130">
                <a:moveTo>
                  <a:pt x="0" y="0"/>
                </a:moveTo>
                <a:lnTo>
                  <a:pt x="3090271" y="0"/>
                </a:lnTo>
                <a:lnTo>
                  <a:pt x="3090271" y="1057130"/>
                </a:lnTo>
                <a:lnTo>
                  <a:pt x="0" y="105713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grpSp>
        <p:nvGrpSpPr>
          <p:cNvPr id="15" name="Group 4">
            <a:extLst>
              <a:ext uri="{FF2B5EF4-FFF2-40B4-BE49-F238E27FC236}">
                <a16:creationId xmlns:a16="http://schemas.microsoft.com/office/drawing/2014/main" id="{FD3A5F2A-9419-2629-2122-2477E931B77B}"/>
              </a:ext>
            </a:extLst>
          </p:cNvPr>
          <p:cNvGrpSpPr/>
          <p:nvPr/>
        </p:nvGrpSpPr>
        <p:grpSpPr>
          <a:xfrm>
            <a:off x="5614377" y="5193656"/>
            <a:ext cx="7496871" cy="1129905"/>
            <a:chOff x="0" y="0"/>
            <a:chExt cx="3641123" cy="458509"/>
          </a:xfrm>
          <a:solidFill>
            <a:schemeClr val="accent3"/>
          </a:solidFill>
        </p:grpSpPr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60C398B9-5A83-BB52-9B28-6A45902CE716}"/>
                </a:ext>
              </a:extLst>
            </p:cNvPr>
            <p:cNvSpPr/>
            <p:nvPr/>
          </p:nvSpPr>
          <p:spPr>
            <a:xfrm>
              <a:off x="0" y="0"/>
              <a:ext cx="3641123" cy="458509"/>
            </a:xfrm>
            <a:custGeom>
              <a:avLst/>
              <a:gdLst/>
              <a:ahLst/>
              <a:cxnLst/>
              <a:rect l="l" t="t" r="r" b="b"/>
              <a:pathLst>
                <a:path w="3641123" h="458509">
                  <a:moveTo>
                    <a:pt x="0" y="0"/>
                  </a:moveTo>
                  <a:lnTo>
                    <a:pt x="3641123" y="0"/>
                  </a:lnTo>
                  <a:lnTo>
                    <a:pt x="3641123" y="458509"/>
                  </a:lnTo>
                  <a:lnTo>
                    <a:pt x="0" y="45850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s-SV"/>
            </a:p>
          </p:txBody>
        </p:sp>
      </p:grpSp>
      <p:sp>
        <p:nvSpPr>
          <p:cNvPr id="17" name="TextBox 9">
            <a:extLst>
              <a:ext uri="{FF2B5EF4-FFF2-40B4-BE49-F238E27FC236}">
                <a16:creationId xmlns:a16="http://schemas.microsoft.com/office/drawing/2014/main" id="{4D49E18F-27CE-33DD-51CD-59D3FD5897A7}"/>
              </a:ext>
            </a:extLst>
          </p:cNvPr>
          <p:cNvSpPr txBox="1"/>
          <p:nvPr/>
        </p:nvSpPr>
        <p:spPr>
          <a:xfrm>
            <a:off x="7017951" y="5240262"/>
            <a:ext cx="3758675" cy="10366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4199"/>
              </a:lnSpc>
              <a:spcBef>
                <a:spcPct val="0"/>
              </a:spcBef>
            </a:pPr>
            <a:r>
              <a:rPr lang="en-US" sz="2999" spc="-59" dirty="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SECTOR NO GUBERNAMENTAL</a:t>
            </a:r>
          </a:p>
        </p:txBody>
      </p:sp>
      <p:grpSp>
        <p:nvGrpSpPr>
          <p:cNvPr id="19" name="Group 4">
            <a:extLst>
              <a:ext uri="{FF2B5EF4-FFF2-40B4-BE49-F238E27FC236}">
                <a16:creationId xmlns:a16="http://schemas.microsoft.com/office/drawing/2014/main" id="{BE1A0F2C-9C54-D2D9-2F3B-6A42D7939883}"/>
              </a:ext>
            </a:extLst>
          </p:cNvPr>
          <p:cNvGrpSpPr/>
          <p:nvPr/>
        </p:nvGrpSpPr>
        <p:grpSpPr>
          <a:xfrm>
            <a:off x="5486404" y="7386845"/>
            <a:ext cx="7806151" cy="1672451"/>
            <a:chOff x="-150213" y="0"/>
            <a:chExt cx="3791336" cy="678671"/>
          </a:xfrm>
          <a:solidFill>
            <a:schemeClr val="accent3"/>
          </a:solidFill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C8297A92-6467-0808-11CE-6FBA3B6CD67E}"/>
                </a:ext>
              </a:extLst>
            </p:cNvPr>
            <p:cNvSpPr/>
            <p:nvPr/>
          </p:nvSpPr>
          <p:spPr>
            <a:xfrm>
              <a:off x="-150213" y="0"/>
              <a:ext cx="3791336" cy="678671"/>
            </a:xfrm>
            <a:custGeom>
              <a:avLst/>
              <a:gdLst/>
              <a:ahLst/>
              <a:cxnLst/>
              <a:rect l="l" t="t" r="r" b="b"/>
              <a:pathLst>
                <a:path w="3641123" h="458509">
                  <a:moveTo>
                    <a:pt x="0" y="0"/>
                  </a:moveTo>
                  <a:lnTo>
                    <a:pt x="3641123" y="0"/>
                  </a:lnTo>
                  <a:lnTo>
                    <a:pt x="3641123" y="458509"/>
                  </a:lnTo>
                  <a:lnTo>
                    <a:pt x="0" y="45850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pPr algn="ctr"/>
              <a:r>
                <a:rPr lang="es-ES" sz="2800" dirty="0"/>
                <a:t>Incluye Gremiales Empresariales,  ONGs, Academia, Poblaciones Clave y afectada, entre otros</a:t>
              </a:r>
              <a:r>
                <a:rPr lang="es-ES" dirty="0"/>
                <a:t>. </a:t>
              </a:r>
              <a:endParaRPr lang="es-SV" dirty="0"/>
            </a:p>
          </p:txBody>
        </p:sp>
      </p:grp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9240592C-12FF-5F70-551D-098D1DD91095}"/>
              </a:ext>
            </a:extLst>
          </p:cNvPr>
          <p:cNvCxnSpPr>
            <a:cxnSpLocks/>
          </p:cNvCxnSpPr>
          <p:nvPr/>
        </p:nvCxnSpPr>
        <p:spPr>
          <a:xfrm>
            <a:off x="9144000" y="6323561"/>
            <a:ext cx="0" cy="10632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77442" y="2591983"/>
            <a:ext cx="10259319" cy="4056474"/>
            <a:chOff x="0" y="0"/>
            <a:chExt cx="1371837" cy="578298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371837" cy="578298"/>
            </a:xfrm>
            <a:custGeom>
              <a:avLst/>
              <a:gdLst/>
              <a:ahLst/>
              <a:cxnLst/>
              <a:rect l="l" t="t" r="r" b="b"/>
              <a:pathLst>
                <a:path w="1371837" h="578298">
                  <a:moveTo>
                    <a:pt x="0" y="0"/>
                  </a:moveTo>
                  <a:lnTo>
                    <a:pt x="1371837" y="0"/>
                  </a:lnTo>
                  <a:lnTo>
                    <a:pt x="1371837" y="578298"/>
                  </a:lnTo>
                  <a:lnTo>
                    <a:pt x="0" y="578298"/>
                  </a:lnTo>
                  <a:close/>
                </a:path>
              </a:pathLst>
            </a:custGeom>
            <a:solidFill>
              <a:srgbClr val="FFDE59"/>
            </a:solidFill>
          </p:spPr>
          <p:txBody>
            <a:bodyPr/>
            <a:lstStyle/>
            <a:p>
              <a:endParaRPr lang="es-SV"/>
            </a:p>
          </p:txBody>
        </p:sp>
      </p:grpSp>
      <p:sp>
        <p:nvSpPr>
          <p:cNvPr id="4" name="Freeform 4"/>
          <p:cNvSpPr/>
          <p:nvPr/>
        </p:nvSpPr>
        <p:spPr>
          <a:xfrm>
            <a:off x="277442" y="433781"/>
            <a:ext cx="3090271" cy="1057130"/>
          </a:xfrm>
          <a:custGeom>
            <a:avLst/>
            <a:gdLst/>
            <a:ahLst/>
            <a:cxnLst/>
            <a:rect l="l" t="t" r="r" b="b"/>
            <a:pathLst>
              <a:path w="3090271" h="1057130">
                <a:moveTo>
                  <a:pt x="0" y="0"/>
                </a:moveTo>
                <a:lnTo>
                  <a:pt x="3090271" y="0"/>
                </a:lnTo>
                <a:lnTo>
                  <a:pt x="3090271" y="1057130"/>
                </a:lnTo>
                <a:lnTo>
                  <a:pt x="0" y="105713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>
            <a:off x="10536761" y="2328145"/>
            <a:ext cx="7591603" cy="4320312"/>
          </a:xfrm>
          <a:custGeom>
            <a:avLst/>
            <a:gdLst/>
            <a:ahLst/>
            <a:cxnLst/>
            <a:rect l="l" t="t" r="r" b="b"/>
            <a:pathLst>
              <a:path w="7591603" h="4320312">
                <a:moveTo>
                  <a:pt x="0" y="0"/>
                </a:moveTo>
                <a:lnTo>
                  <a:pt x="7591603" y="0"/>
                </a:lnTo>
                <a:lnTo>
                  <a:pt x="7591603" y="4320312"/>
                </a:lnTo>
                <a:lnTo>
                  <a:pt x="0" y="4320312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6" name="TextBox 6"/>
          <p:cNvSpPr txBox="1"/>
          <p:nvPr/>
        </p:nvSpPr>
        <p:spPr>
          <a:xfrm>
            <a:off x="5614377" y="1066800"/>
            <a:ext cx="7059246" cy="5856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4357"/>
              </a:lnSpc>
            </a:pPr>
            <a:r>
              <a:rPr lang="en-US" sz="4111" dirty="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¿Sabias </a:t>
            </a:r>
            <a:r>
              <a:rPr lang="en-US" sz="4111" dirty="0" err="1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qué</a:t>
            </a:r>
            <a:r>
              <a:rPr lang="en-US" sz="4111" dirty="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?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359380" y="3086100"/>
            <a:ext cx="10081065" cy="24208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759"/>
              </a:lnSpc>
            </a:pPr>
            <a:r>
              <a:rPr lang="es-MX" sz="3399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El MCP-ES fomenta la toma de decisiones inclusivas y colaborativas, promoviendo una gobernanza sólida y responsable en salud pública</a:t>
            </a:r>
            <a:endParaRPr lang="en-US" sz="3399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4759"/>
              </a:lnSpc>
            </a:pPr>
            <a:endParaRPr lang="en-US" sz="3399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grpSp>
        <p:nvGrpSpPr>
          <p:cNvPr id="8" name="Group 8"/>
          <p:cNvGrpSpPr/>
          <p:nvPr/>
        </p:nvGrpSpPr>
        <p:grpSpPr>
          <a:xfrm>
            <a:off x="0" y="9138673"/>
            <a:ext cx="4669941" cy="1148327"/>
            <a:chOff x="0" y="0"/>
            <a:chExt cx="986431" cy="242561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986431" cy="242561"/>
            </a:xfrm>
            <a:custGeom>
              <a:avLst/>
              <a:gdLst/>
              <a:ahLst/>
              <a:cxnLst/>
              <a:rect l="l" t="t" r="r" b="b"/>
              <a:pathLst>
                <a:path w="986431" h="242561">
                  <a:moveTo>
                    <a:pt x="0" y="0"/>
                  </a:moveTo>
                  <a:lnTo>
                    <a:pt x="986431" y="0"/>
                  </a:lnTo>
                  <a:lnTo>
                    <a:pt x="986431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FFDE59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986431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3842658" y="9138673"/>
            <a:ext cx="4088351" cy="1148327"/>
            <a:chOff x="0" y="0"/>
            <a:chExt cx="863582" cy="242561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863582" cy="242561"/>
            </a:xfrm>
            <a:custGeom>
              <a:avLst/>
              <a:gdLst/>
              <a:ahLst/>
              <a:cxnLst/>
              <a:rect l="l" t="t" r="r" b="b"/>
              <a:pathLst>
                <a:path w="863582" h="242561">
                  <a:moveTo>
                    <a:pt x="0" y="0"/>
                  </a:moveTo>
                  <a:lnTo>
                    <a:pt x="863582" y="0"/>
                  </a:lnTo>
                  <a:lnTo>
                    <a:pt x="863582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FF914D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863582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7103726" y="9138673"/>
            <a:ext cx="3756250" cy="1148327"/>
            <a:chOff x="0" y="0"/>
            <a:chExt cx="793433" cy="242561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793433" cy="242561"/>
            </a:xfrm>
            <a:custGeom>
              <a:avLst/>
              <a:gdLst/>
              <a:ahLst/>
              <a:cxnLst/>
              <a:rect l="l" t="t" r="r" b="b"/>
              <a:pathLst>
                <a:path w="793433" h="242561">
                  <a:moveTo>
                    <a:pt x="0" y="0"/>
                  </a:moveTo>
                  <a:lnTo>
                    <a:pt x="793433" y="0"/>
                  </a:lnTo>
                  <a:lnTo>
                    <a:pt x="793433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F87A7A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28575"/>
              <a:ext cx="793433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10032693" y="9138673"/>
            <a:ext cx="3644883" cy="1148327"/>
            <a:chOff x="0" y="0"/>
            <a:chExt cx="769908" cy="242561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769908" cy="242561"/>
            </a:xfrm>
            <a:custGeom>
              <a:avLst/>
              <a:gdLst/>
              <a:ahLst/>
              <a:cxnLst/>
              <a:rect l="l" t="t" r="r" b="b"/>
              <a:pathLst>
                <a:path w="769908" h="242561">
                  <a:moveTo>
                    <a:pt x="0" y="0"/>
                  </a:moveTo>
                  <a:lnTo>
                    <a:pt x="769908" y="0"/>
                  </a:lnTo>
                  <a:lnTo>
                    <a:pt x="769908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EBB2D2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0" y="-28575"/>
              <a:ext cx="769908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  <p:grpSp>
        <p:nvGrpSpPr>
          <p:cNvPr id="20" name="Group 20"/>
          <p:cNvGrpSpPr/>
          <p:nvPr/>
        </p:nvGrpSpPr>
        <p:grpSpPr>
          <a:xfrm>
            <a:off x="12850292" y="9138673"/>
            <a:ext cx="5437708" cy="1148327"/>
            <a:chOff x="0" y="0"/>
            <a:chExt cx="1148607" cy="242561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1148607" cy="242561"/>
            </a:xfrm>
            <a:custGeom>
              <a:avLst/>
              <a:gdLst/>
              <a:ahLst/>
              <a:cxnLst/>
              <a:rect l="l" t="t" r="r" b="b"/>
              <a:pathLst>
                <a:path w="1148607" h="242561">
                  <a:moveTo>
                    <a:pt x="0" y="0"/>
                  </a:moveTo>
                  <a:lnTo>
                    <a:pt x="1148607" y="0"/>
                  </a:lnTo>
                  <a:lnTo>
                    <a:pt x="1148607" y="242561"/>
                  </a:lnTo>
                  <a:lnTo>
                    <a:pt x="0" y="242561"/>
                  </a:lnTo>
                  <a:close/>
                </a:path>
              </a:pathLst>
            </a:custGeom>
            <a:solidFill>
              <a:srgbClr val="94A3E3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0" y="-28575"/>
              <a:ext cx="1148607" cy="271136"/>
            </a:xfrm>
            <a:prstGeom prst="rect">
              <a:avLst/>
            </a:prstGeom>
          </p:spPr>
          <p:txBody>
            <a:bodyPr lIns="71438" tIns="71438" rIns="71438" bIns="71438" rtlCol="0" anchor="ctr"/>
            <a:lstStyle/>
            <a:p>
              <a:pPr algn="ctr">
                <a:lnSpc>
                  <a:spcPts val="2091"/>
                </a:lnSpc>
              </a:pPr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4298809" y="2765651"/>
            <a:ext cx="12727941" cy="0"/>
          </a:xfrm>
          <a:prstGeom prst="line">
            <a:avLst/>
          </a:prstGeom>
          <a:ln w="9525" cap="rnd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SV"/>
          </a:p>
        </p:txBody>
      </p:sp>
      <p:sp>
        <p:nvSpPr>
          <p:cNvPr id="3" name="AutoShape 3"/>
          <p:cNvSpPr/>
          <p:nvPr/>
        </p:nvSpPr>
        <p:spPr>
          <a:xfrm>
            <a:off x="3227856" y="10076367"/>
            <a:ext cx="13798894" cy="0"/>
          </a:xfrm>
          <a:prstGeom prst="line">
            <a:avLst/>
          </a:prstGeom>
          <a:ln w="9525" cap="rnd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SV"/>
          </a:p>
        </p:txBody>
      </p:sp>
      <p:sp>
        <p:nvSpPr>
          <p:cNvPr id="4" name="AutoShape 4"/>
          <p:cNvSpPr/>
          <p:nvPr/>
        </p:nvSpPr>
        <p:spPr>
          <a:xfrm flipV="1">
            <a:off x="17026750" y="3421677"/>
            <a:ext cx="0" cy="6550447"/>
          </a:xfrm>
          <a:prstGeom prst="line">
            <a:avLst/>
          </a:prstGeom>
          <a:ln w="9525" cap="rnd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SV"/>
          </a:p>
        </p:txBody>
      </p:sp>
      <p:sp>
        <p:nvSpPr>
          <p:cNvPr id="5" name="TextBox 5"/>
          <p:cNvSpPr txBox="1"/>
          <p:nvPr/>
        </p:nvSpPr>
        <p:spPr>
          <a:xfrm>
            <a:off x="1440344" y="3081781"/>
            <a:ext cx="14452374" cy="21664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72136" lvl="1" algn="l">
              <a:lnSpc>
                <a:spcPts val="4826"/>
              </a:lnSpc>
            </a:pPr>
            <a:r>
              <a:rPr lang="es-MX" sz="3447" dirty="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La participación del sector privado es fundamental para integrar el conocimiento, la experiencia y la capacidad de gestión empresarial en la respuesta nacional a epidemias.</a:t>
            </a:r>
            <a:endParaRPr lang="en-US" sz="3447" dirty="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algn="l">
              <a:lnSpc>
                <a:spcPts val="2166"/>
              </a:lnSpc>
            </a:pPr>
            <a:endParaRPr lang="en-US" sz="3447" dirty="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5614377" y="754915"/>
            <a:ext cx="7859486" cy="11285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357"/>
              </a:lnSpc>
            </a:pPr>
            <a:r>
              <a:rPr lang="en-US" sz="4111" dirty="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Importancia del subsector privado en el MCP-ES?</a:t>
            </a:r>
          </a:p>
        </p:txBody>
      </p:sp>
      <p:sp>
        <p:nvSpPr>
          <p:cNvPr id="7" name="Freeform 7"/>
          <p:cNvSpPr/>
          <p:nvPr/>
        </p:nvSpPr>
        <p:spPr>
          <a:xfrm>
            <a:off x="277442" y="433781"/>
            <a:ext cx="3090271" cy="1057130"/>
          </a:xfrm>
          <a:custGeom>
            <a:avLst/>
            <a:gdLst/>
            <a:ahLst/>
            <a:cxnLst/>
            <a:rect l="l" t="t" r="r" b="b"/>
            <a:pathLst>
              <a:path w="3090271" h="1057130">
                <a:moveTo>
                  <a:pt x="0" y="0"/>
                </a:moveTo>
                <a:lnTo>
                  <a:pt x="3090271" y="0"/>
                </a:lnTo>
                <a:lnTo>
                  <a:pt x="3090271" y="1057130"/>
                </a:lnTo>
                <a:lnTo>
                  <a:pt x="0" y="105713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grpSp>
        <p:nvGrpSpPr>
          <p:cNvPr id="8" name="Group 8">
            <a:extLst>
              <a:ext uri="{FF2B5EF4-FFF2-40B4-BE49-F238E27FC236}">
                <a16:creationId xmlns:a16="http://schemas.microsoft.com/office/drawing/2014/main" id="{C18981B2-CEED-F034-0FA6-2945AA498816}"/>
              </a:ext>
            </a:extLst>
          </p:cNvPr>
          <p:cNvGrpSpPr/>
          <p:nvPr/>
        </p:nvGrpSpPr>
        <p:grpSpPr>
          <a:xfrm>
            <a:off x="1670641" y="4987367"/>
            <a:ext cx="8456662" cy="933829"/>
            <a:chOff x="549605" y="1296645"/>
            <a:chExt cx="2608923" cy="288091"/>
          </a:xfrm>
        </p:grpSpPr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5E5B72BE-6E58-6509-6083-4FEC6A1FB88E}"/>
                </a:ext>
              </a:extLst>
            </p:cNvPr>
            <p:cNvSpPr/>
            <p:nvPr/>
          </p:nvSpPr>
          <p:spPr>
            <a:xfrm>
              <a:off x="549605" y="1296645"/>
              <a:ext cx="2608923" cy="288091"/>
            </a:xfrm>
            <a:custGeom>
              <a:avLst/>
              <a:gdLst/>
              <a:ahLst/>
              <a:cxnLst/>
              <a:rect l="l" t="t" r="r" b="b"/>
              <a:pathLst>
                <a:path w="1027228" h="288091">
                  <a:moveTo>
                    <a:pt x="0" y="0"/>
                  </a:moveTo>
                  <a:lnTo>
                    <a:pt x="1027228" y="0"/>
                  </a:lnTo>
                  <a:lnTo>
                    <a:pt x="1027228" y="288091"/>
                  </a:lnTo>
                  <a:lnTo>
                    <a:pt x="0" y="288091"/>
                  </a:lnTo>
                  <a:close/>
                </a:path>
              </a:pathLst>
            </a:custGeom>
            <a:solidFill>
              <a:srgbClr val="94A3E3"/>
            </a:solidFill>
          </p:spPr>
          <p:txBody>
            <a:bodyPr/>
            <a:lstStyle/>
            <a:p>
              <a:endParaRPr lang="es-SV" dirty="0"/>
            </a:p>
          </p:txBody>
        </p:sp>
      </p:grpSp>
      <p:sp>
        <p:nvSpPr>
          <p:cNvPr id="11" name="CuadroTexto 10">
            <a:extLst>
              <a:ext uri="{FF2B5EF4-FFF2-40B4-BE49-F238E27FC236}">
                <a16:creationId xmlns:a16="http://schemas.microsoft.com/office/drawing/2014/main" id="{116A7321-D521-F555-1F31-926DA9EF6DC2}"/>
              </a:ext>
            </a:extLst>
          </p:cNvPr>
          <p:cNvSpPr txBox="1"/>
          <p:nvPr/>
        </p:nvSpPr>
        <p:spPr>
          <a:xfrm>
            <a:off x="2117335" y="5109803"/>
            <a:ext cx="9144000" cy="6227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3447" dirty="0">
                <a:solidFill>
                  <a:srgbClr val="000000"/>
                </a:solidFill>
                <a:latin typeface="Questrial"/>
                <a:ea typeface="Questrial"/>
                <a:cs typeface="Questrial"/>
              </a:rPr>
              <a:t>Razones clave para su participación</a:t>
            </a:r>
            <a:endParaRPr lang="es-SV" sz="3447" dirty="0">
              <a:solidFill>
                <a:srgbClr val="000000"/>
              </a:solidFill>
              <a:latin typeface="Questrial"/>
              <a:ea typeface="Questrial"/>
              <a:cs typeface="Questrial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88639AE0-C84B-D3D9-9F88-425CF87E787E}"/>
              </a:ext>
            </a:extLst>
          </p:cNvPr>
          <p:cNvSpPr txBox="1"/>
          <p:nvPr/>
        </p:nvSpPr>
        <p:spPr>
          <a:xfrm>
            <a:off x="2559149" y="5956095"/>
            <a:ext cx="13969941" cy="40160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SV" sz="3447" dirty="0">
                <a:solidFill>
                  <a:srgbClr val="000000"/>
                </a:solidFill>
                <a:latin typeface="Questrial"/>
                <a:ea typeface="Questrial"/>
                <a:cs typeface="Questrial"/>
              </a:rPr>
              <a:t>Incidir positivamente en la salud y bienestar de la fuerza laboral y sus familias.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SV" sz="3447" dirty="0">
                <a:solidFill>
                  <a:srgbClr val="000000"/>
                </a:solidFill>
                <a:latin typeface="Questrial"/>
                <a:ea typeface="Questrial"/>
                <a:cs typeface="Questrial"/>
              </a:rPr>
              <a:t>Fortalecer la sostenibilidad de las acciones del MCP-ES.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SV" sz="3447" dirty="0">
                <a:solidFill>
                  <a:srgbClr val="000000"/>
                </a:solidFill>
                <a:latin typeface="Questrial"/>
                <a:ea typeface="Questrial"/>
                <a:cs typeface="Questrial"/>
              </a:rPr>
              <a:t>Alianzas entre lo público, privado y la cooperación internacional.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SV" sz="3447" dirty="0">
                <a:solidFill>
                  <a:srgbClr val="000000"/>
                </a:solidFill>
                <a:latin typeface="Questrial"/>
                <a:ea typeface="Questrial"/>
                <a:cs typeface="Questrial"/>
              </a:rPr>
              <a:t>Alinear programas de Responsabilidad Social Empresarial (RSE) con metas de salud pública.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>
            <a:off x="1295400" y="1787517"/>
            <a:ext cx="15011400" cy="7267649"/>
            <a:chOff x="0" y="0"/>
            <a:chExt cx="2048851" cy="4481882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2048851" cy="4481882"/>
            </a:xfrm>
            <a:custGeom>
              <a:avLst/>
              <a:gdLst/>
              <a:ahLst/>
              <a:cxnLst/>
              <a:rect l="l" t="t" r="r" b="b"/>
              <a:pathLst>
                <a:path w="2048851" h="4481882">
                  <a:moveTo>
                    <a:pt x="0" y="0"/>
                  </a:moveTo>
                  <a:lnTo>
                    <a:pt x="2048851" y="0"/>
                  </a:lnTo>
                  <a:lnTo>
                    <a:pt x="2048851" y="4481882"/>
                  </a:lnTo>
                  <a:lnTo>
                    <a:pt x="0" y="448188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s-SV"/>
            </a:p>
          </p:txBody>
        </p:sp>
      </p:grpSp>
      <p:grpSp>
        <p:nvGrpSpPr>
          <p:cNvPr id="12" name="Group 12"/>
          <p:cNvGrpSpPr/>
          <p:nvPr/>
        </p:nvGrpSpPr>
        <p:grpSpPr>
          <a:xfrm>
            <a:off x="4381500" y="1787517"/>
            <a:ext cx="9220200" cy="933829"/>
            <a:chOff x="0" y="0"/>
            <a:chExt cx="1024959" cy="288091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1024959" cy="288091"/>
            </a:xfrm>
            <a:custGeom>
              <a:avLst/>
              <a:gdLst/>
              <a:ahLst/>
              <a:cxnLst/>
              <a:rect l="l" t="t" r="r" b="b"/>
              <a:pathLst>
                <a:path w="1024959" h="288091">
                  <a:moveTo>
                    <a:pt x="0" y="0"/>
                  </a:moveTo>
                  <a:lnTo>
                    <a:pt x="1024959" y="0"/>
                  </a:lnTo>
                  <a:lnTo>
                    <a:pt x="1024959" y="288091"/>
                  </a:lnTo>
                  <a:lnTo>
                    <a:pt x="0" y="288091"/>
                  </a:lnTo>
                  <a:close/>
                </a:path>
              </a:pathLst>
            </a:custGeom>
            <a:solidFill>
              <a:srgbClr val="FF914D"/>
            </a:solidFill>
          </p:spPr>
          <p:txBody>
            <a:bodyPr/>
            <a:lstStyle/>
            <a:p>
              <a:endParaRPr lang="es-SV" dirty="0"/>
            </a:p>
          </p:txBody>
        </p:sp>
      </p:grpSp>
      <p:sp>
        <p:nvSpPr>
          <p:cNvPr id="20" name="Freeform 20"/>
          <p:cNvSpPr/>
          <p:nvPr/>
        </p:nvSpPr>
        <p:spPr>
          <a:xfrm>
            <a:off x="277442" y="433781"/>
            <a:ext cx="3090271" cy="1057130"/>
          </a:xfrm>
          <a:custGeom>
            <a:avLst/>
            <a:gdLst/>
            <a:ahLst/>
            <a:cxnLst/>
            <a:rect l="l" t="t" r="r" b="b"/>
            <a:pathLst>
              <a:path w="3090271" h="1057130">
                <a:moveTo>
                  <a:pt x="0" y="0"/>
                </a:moveTo>
                <a:lnTo>
                  <a:pt x="3090271" y="0"/>
                </a:lnTo>
                <a:lnTo>
                  <a:pt x="3090271" y="1057130"/>
                </a:lnTo>
                <a:lnTo>
                  <a:pt x="0" y="105713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24" name="TextBox 24"/>
          <p:cNvSpPr txBox="1"/>
          <p:nvPr/>
        </p:nvSpPr>
        <p:spPr>
          <a:xfrm>
            <a:off x="2743200" y="3743349"/>
            <a:ext cx="12801600" cy="335598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s-SV" sz="4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 sector privado tiene un espacio garantizado dentro del MCP-ES a través del subsector de gremiales empresariales, con plenos derechos de participación.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4080703" y="3787030"/>
            <a:ext cx="13323598" cy="0"/>
          </a:xfrm>
          <a:prstGeom prst="line">
            <a:avLst/>
          </a:prstGeom>
          <a:ln w="9525" cap="rnd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SV"/>
          </a:p>
        </p:txBody>
      </p:sp>
      <p:sp>
        <p:nvSpPr>
          <p:cNvPr id="3" name="AutoShape 3"/>
          <p:cNvSpPr/>
          <p:nvPr/>
        </p:nvSpPr>
        <p:spPr>
          <a:xfrm flipV="1">
            <a:off x="5715000" y="8155696"/>
            <a:ext cx="11690367" cy="105325"/>
          </a:xfrm>
          <a:prstGeom prst="line">
            <a:avLst/>
          </a:prstGeom>
          <a:ln w="9525" cap="rnd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SV"/>
          </a:p>
        </p:txBody>
      </p:sp>
      <p:grpSp>
        <p:nvGrpSpPr>
          <p:cNvPr id="4" name="Group 4"/>
          <p:cNvGrpSpPr/>
          <p:nvPr/>
        </p:nvGrpSpPr>
        <p:grpSpPr>
          <a:xfrm>
            <a:off x="882632" y="3439541"/>
            <a:ext cx="4415891" cy="2420035"/>
            <a:chOff x="0" y="0"/>
            <a:chExt cx="2048851" cy="790589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2048851" cy="790589"/>
            </a:xfrm>
            <a:custGeom>
              <a:avLst/>
              <a:gdLst/>
              <a:ahLst/>
              <a:cxnLst/>
              <a:rect l="l" t="t" r="r" b="b"/>
              <a:pathLst>
                <a:path w="2048851" h="790589">
                  <a:moveTo>
                    <a:pt x="0" y="0"/>
                  </a:moveTo>
                  <a:lnTo>
                    <a:pt x="2048851" y="0"/>
                  </a:lnTo>
                  <a:lnTo>
                    <a:pt x="2048851" y="790589"/>
                  </a:lnTo>
                  <a:lnTo>
                    <a:pt x="0" y="790589"/>
                  </a:lnTo>
                  <a:close/>
                </a:path>
              </a:pathLst>
            </a:custGeom>
            <a:solidFill>
              <a:srgbClr val="94A3E3"/>
            </a:solidFill>
          </p:spPr>
          <p:txBody>
            <a:bodyPr/>
            <a:lstStyle/>
            <a:p>
              <a:endParaRPr lang="es-SV"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6429211" y="3228494"/>
            <a:ext cx="4415891" cy="3767589"/>
            <a:chOff x="0" y="0"/>
            <a:chExt cx="2048851" cy="790589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048851" cy="790589"/>
            </a:xfrm>
            <a:custGeom>
              <a:avLst/>
              <a:gdLst/>
              <a:ahLst/>
              <a:cxnLst/>
              <a:rect l="l" t="t" r="r" b="b"/>
              <a:pathLst>
                <a:path w="2048851" h="790589">
                  <a:moveTo>
                    <a:pt x="0" y="0"/>
                  </a:moveTo>
                  <a:lnTo>
                    <a:pt x="2048851" y="0"/>
                  </a:lnTo>
                  <a:lnTo>
                    <a:pt x="2048851" y="790589"/>
                  </a:lnTo>
                  <a:lnTo>
                    <a:pt x="0" y="790589"/>
                  </a:lnTo>
                  <a:close/>
                </a:path>
              </a:pathLst>
            </a:custGeom>
            <a:solidFill>
              <a:srgbClr val="F87A7A"/>
            </a:solidFill>
          </p:spPr>
          <p:txBody>
            <a:bodyPr/>
            <a:lstStyle/>
            <a:p>
              <a:endParaRPr lang="es-SV"/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5715001" y="7817386"/>
            <a:ext cx="6553200" cy="2279113"/>
            <a:chOff x="0" y="0"/>
            <a:chExt cx="2048851" cy="765601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2048851" cy="765601"/>
            </a:xfrm>
            <a:custGeom>
              <a:avLst/>
              <a:gdLst/>
              <a:ahLst/>
              <a:cxnLst/>
              <a:rect l="l" t="t" r="r" b="b"/>
              <a:pathLst>
                <a:path w="2048851" h="765601">
                  <a:moveTo>
                    <a:pt x="0" y="0"/>
                  </a:moveTo>
                  <a:lnTo>
                    <a:pt x="2048851" y="0"/>
                  </a:lnTo>
                  <a:lnTo>
                    <a:pt x="2048851" y="765601"/>
                  </a:lnTo>
                  <a:lnTo>
                    <a:pt x="0" y="765601"/>
                  </a:lnTo>
                  <a:close/>
                </a:path>
              </a:pathLst>
            </a:custGeom>
            <a:solidFill>
              <a:srgbClr val="FFDE59"/>
            </a:solidFill>
          </p:spPr>
          <p:txBody>
            <a:bodyPr/>
            <a:lstStyle/>
            <a:p>
              <a:endParaRPr lang="es-SV"/>
            </a:p>
          </p:txBody>
        </p:sp>
      </p:grpSp>
      <p:grpSp>
        <p:nvGrpSpPr>
          <p:cNvPr id="12" name="Group 12"/>
          <p:cNvGrpSpPr/>
          <p:nvPr/>
        </p:nvGrpSpPr>
        <p:grpSpPr>
          <a:xfrm>
            <a:off x="12444138" y="3439541"/>
            <a:ext cx="4415891" cy="2345833"/>
            <a:chOff x="0" y="0"/>
            <a:chExt cx="2048851" cy="790589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2048851" cy="790589"/>
            </a:xfrm>
            <a:custGeom>
              <a:avLst/>
              <a:gdLst/>
              <a:ahLst/>
              <a:cxnLst/>
              <a:rect l="l" t="t" r="r" b="b"/>
              <a:pathLst>
                <a:path w="2048851" h="790589">
                  <a:moveTo>
                    <a:pt x="0" y="0"/>
                  </a:moveTo>
                  <a:lnTo>
                    <a:pt x="2048851" y="0"/>
                  </a:lnTo>
                  <a:lnTo>
                    <a:pt x="2048851" y="790589"/>
                  </a:lnTo>
                  <a:lnTo>
                    <a:pt x="0" y="790589"/>
                  </a:lnTo>
                  <a:close/>
                </a:path>
              </a:pathLst>
            </a:custGeom>
            <a:solidFill>
              <a:srgbClr val="FF914D"/>
            </a:solidFill>
          </p:spPr>
          <p:txBody>
            <a:bodyPr/>
            <a:lstStyle/>
            <a:p>
              <a:endParaRPr lang="es-SV"/>
            </a:p>
          </p:txBody>
        </p:sp>
      </p:grpSp>
      <p:sp>
        <p:nvSpPr>
          <p:cNvPr id="16" name="AutoShape 16"/>
          <p:cNvSpPr/>
          <p:nvPr/>
        </p:nvSpPr>
        <p:spPr>
          <a:xfrm flipV="1">
            <a:off x="17395729" y="3777391"/>
            <a:ext cx="0" cy="4387945"/>
          </a:xfrm>
          <a:prstGeom prst="line">
            <a:avLst/>
          </a:prstGeom>
          <a:ln w="9525" cap="rnd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SV"/>
          </a:p>
        </p:txBody>
      </p:sp>
      <p:sp>
        <p:nvSpPr>
          <p:cNvPr id="17" name="TextBox 17"/>
          <p:cNvSpPr txBox="1"/>
          <p:nvPr/>
        </p:nvSpPr>
        <p:spPr>
          <a:xfrm>
            <a:off x="5614377" y="934647"/>
            <a:ext cx="7059246" cy="16927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357"/>
              </a:lnSpc>
            </a:pPr>
            <a:r>
              <a:rPr lang="en-US" sz="4111" dirty="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Derechos y </a:t>
            </a:r>
            <a:r>
              <a:rPr lang="en-US" sz="4111" dirty="0" err="1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obligaciones</a:t>
            </a:r>
            <a:r>
              <a:rPr lang="en-US" sz="4111" dirty="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  de los Miembros y </a:t>
            </a:r>
            <a:r>
              <a:rPr lang="en-US" sz="4111" dirty="0" err="1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delegados</a:t>
            </a:r>
            <a:endParaRPr lang="en-US" sz="4111" dirty="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0" lvl="0" indent="0" algn="ctr">
              <a:lnSpc>
                <a:spcPts val="4357"/>
              </a:lnSpc>
            </a:pPr>
            <a:endParaRPr lang="en-US" sz="4111" dirty="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8" name="Freeform 18"/>
          <p:cNvSpPr/>
          <p:nvPr/>
        </p:nvSpPr>
        <p:spPr>
          <a:xfrm>
            <a:off x="277442" y="433781"/>
            <a:ext cx="3090271" cy="1057130"/>
          </a:xfrm>
          <a:custGeom>
            <a:avLst/>
            <a:gdLst/>
            <a:ahLst/>
            <a:cxnLst/>
            <a:rect l="l" t="t" r="r" b="b"/>
            <a:pathLst>
              <a:path w="3090271" h="1057130">
                <a:moveTo>
                  <a:pt x="0" y="0"/>
                </a:moveTo>
                <a:lnTo>
                  <a:pt x="3090271" y="0"/>
                </a:lnTo>
                <a:lnTo>
                  <a:pt x="3090271" y="1057130"/>
                </a:lnTo>
                <a:lnTo>
                  <a:pt x="0" y="105713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19" name="TextBox 19"/>
          <p:cNvSpPr txBox="1"/>
          <p:nvPr/>
        </p:nvSpPr>
        <p:spPr>
          <a:xfrm>
            <a:off x="872994" y="3357771"/>
            <a:ext cx="4415891" cy="30364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759"/>
              </a:lnSpc>
            </a:pPr>
            <a:r>
              <a:rPr lang="es-MX" sz="3399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Participación con voz y voto en las asambleas del MCP-ES.</a:t>
            </a:r>
            <a:endParaRPr lang="en-US" sz="3399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4759"/>
              </a:lnSpc>
            </a:pPr>
            <a:endParaRPr lang="en-US" sz="3399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0" name="TextBox 20"/>
          <p:cNvSpPr txBox="1"/>
          <p:nvPr/>
        </p:nvSpPr>
        <p:spPr>
          <a:xfrm>
            <a:off x="6553200" y="3218856"/>
            <a:ext cx="4415891" cy="42675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759"/>
              </a:lnSpc>
            </a:pPr>
            <a:r>
              <a:rPr lang="es-MX" sz="3399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Representación institucional por medio de personas delegadas (propietario y suplente).</a:t>
            </a:r>
            <a:endParaRPr lang="en-US" sz="3399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4759"/>
              </a:lnSpc>
            </a:pPr>
            <a:endParaRPr lang="en-US" sz="3399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1" name="TextBox 21"/>
          <p:cNvSpPr txBox="1"/>
          <p:nvPr/>
        </p:nvSpPr>
        <p:spPr>
          <a:xfrm>
            <a:off x="12444138" y="3799156"/>
            <a:ext cx="4415891" cy="24208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759"/>
              </a:lnSpc>
            </a:pPr>
            <a:r>
              <a:rPr lang="es-MX" sz="3399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Acceso a información estratégica, técnica y financiera.</a:t>
            </a:r>
            <a:endParaRPr lang="en-US" sz="3399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4759"/>
              </a:lnSpc>
            </a:pPr>
            <a:endParaRPr lang="en-US" sz="3399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3" name="TextBox 23"/>
          <p:cNvSpPr txBox="1"/>
          <p:nvPr/>
        </p:nvSpPr>
        <p:spPr>
          <a:xfrm>
            <a:off x="5793649" y="8223447"/>
            <a:ext cx="6395904" cy="180530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759"/>
              </a:lnSpc>
            </a:pPr>
            <a:r>
              <a:rPr lang="es-MX" sz="3399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Postulación y elección a cargos dentro del Comité Ejecutivo.</a:t>
            </a:r>
            <a:endParaRPr lang="en-US" sz="3399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4759"/>
              </a:lnSpc>
            </a:pPr>
            <a:endParaRPr lang="en-US" sz="3399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749561" y="1990541"/>
            <a:ext cx="6781573" cy="888190"/>
            <a:chOff x="0" y="0"/>
            <a:chExt cx="9042097" cy="1184254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9042097" cy="1184254"/>
              <a:chOff x="0" y="0"/>
              <a:chExt cx="2132108" cy="279245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2132108" cy="279245"/>
              </a:xfrm>
              <a:custGeom>
                <a:avLst/>
                <a:gdLst/>
                <a:ahLst/>
                <a:cxnLst/>
                <a:rect l="l" t="t" r="r" b="b"/>
                <a:pathLst>
                  <a:path w="2132108" h="279245">
                    <a:moveTo>
                      <a:pt x="0" y="0"/>
                    </a:moveTo>
                    <a:lnTo>
                      <a:pt x="2132108" y="0"/>
                    </a:lnTo>
                    <a:lnTo>
                      <a:pt x="2132108" y="279245"/>
                    </a:lnTo>
                    <a:lnTo>
                      <a:pt x="0" y="279245"/>
                    </a:lnTo>
                    <a:close/>
                  </a:path>
                </a:pathLst>
              </a:custGeom>
              <a:solidFill>
                <a:srgbClr val="94A3E3"/>
              </a:solidFill>
            </p:spPr>
            <p:txBody>
              <a:bodyPr/>
              <a:lstStyle/>
              <a:p>
                <a:endParaRPr lang="es-SV"/>
              </a:p>
            </p:txBody>
          </p:sp>
        </p:grpSp>
        <p:sp>
          <p:nvSpPr>
            <p:cNvPr id="5" name="TextBox 5"/>
            <p:cNvSpPr txBox="1"/>
            <p:nvPr/>
          </p:nvSpPr>
          <p:spPr>
            <a:xfrm>
              <a:off x="177287" y="280377"/>
              <a:ext cx="8687523" cy="56634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ctr">
                <a:lnSpc>
                  <a:spcPts val="3546"/>
                </a:lnSpc>
                <a:spcBef>
                  <a:spcPct val="0"/>
                </a:spcBef>
              </a:pPr>
              <a:r>
                <a:rPr lang="en-US" sz="2533" dirty="0">
                  <a:solidFill>
                    <a:srgbClr val="000000"/>
                  </a:solidFill>
                  <a:latin typeface="Questrial"/>
                  <a:ea typeface="Questrial"/>
                  <a:cs typeface="Questrial"/>
                  <a:sym typeface="Questrial"/>
                </a:rPr>
                <a:t>OBLIGACIONES</a:t>
              </a:r>
              <a:endParaRPr lang="en-US" sz="2533" u="none" dirty="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277442" y="6468326"/>
            <a:ext cx="3331478" cy="2789974"/>
            <a:chOff x="0" y="0"/>
            <a:chExt cx="4581140" cy="5016249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4581141" cy="5016250"/>
            </a:xfrm>
            <a:custGeom>
              <a:avLst/>
              <a:gdLst/>
              <a:ahLst/>
              <a:cxnLst/>
              <a:rect l="l" t="t" r="r" b="b"/>
              <a:pathLst>
                <a:path w="4581141" h="5016250">
                  <a:moveTo>
                    <a:pt x="4456680" y="5016249"/>
                  </a:moveTo>
                  <a:lnTo>
                    <a:pt x="124460" y="5016249"/>
                  </a:lnTo>
                  <a:cubicBezTo>
                    <a:pt x="55880" y="5016249"/>
                    <a:pt x="0" y="4960369"/>
                    <a:pt x="0" y="4891789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4456680" y="0"/>
                  </a:lnTo>
                  <a:cubicBezTo>
                    <a:pt x="4525260" y="0"/>
                    <a:pt x="4581141" y="55880"/>
                    <a:pt x="4581141" y="124460"/>
                  </a:cubicBezTo>
                  <a:lnTo>
                    <a:pt x="4581141" y="4891789"/>
                  </a:lnTo>
                  <a:cubicBezTo>
                    <a:pt x="4581141" y="4960369"/>
                    <a:pt x="4525260" y="5016250"/>
                    <a:pt x="4456680" y="5016250"/>
                  </a:cubicBezTo>
                  <a:close/>
                </a:path>
              </a:pathLst>
            </a:custGeom>
            <a:solidFill>
              <a:srgbClr val="FFDE59"/>
            </a:solidFill>
          </p:spPr>
          <p:txBody>
            <a:bodyPr/>
            <a:lstStyle/>
            <a:p>
              <a:endParaRPr lang="es-SV"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3791498" y="6500791"/>
            <a:ext cx="4381115" cy="2789974"/>
            <a:chOff x="0" y="0"/>
            <a:chExt cx="4581140" cy="5016249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4581141" cy="5016250"/>
            </a:xfrm>
            <a:custGeom>
              <a:avLst/>
              <a:gdLst/>
              <a:ahLst/>
              <a:cxnLst/>
              <a:rect l="l" t="t" r="r" b="b"/>
              <a:pathLst>
                <a:path w="4581141" h="5016250">
                  <a:moveTo>
                    <a:pt x="4456680" y="5016249"/>
                  </a:moveTo>
                  <a:lnTo>
                    <a:pt x="124460" y="5016249"/>
                  </a:lnTo>
                  <a:cubicBezTo>
                    <a:pt x="55880" y="5016249"/>
                    <a:pt x="0" y="4960369"/>
                    <a:pt x="0" y="4891789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4456680" y="0"/>
                  </a:lnTo>
                  <a:cubicBezTo>
                    <a:pt x="4525260" y="0"/>
                    <a:pt x="4581141" y="55880"/>
                    <a:pt x="4581141" y="124460"/>
                  </a:cubicBezTo>
                  <a:lnTo>
                    <a:pt x="4581141" y="4891789"/>
                  </a:lnTo>
                  <a:cubicBezTo>
                    <a:pt x="4581141" y="4960369"/>
                    <a:pt x="4525260" y="5016250"/>
                    <a:pt x="4456680" y="5016250"/>
                  </a:cubicBezTo>
                  <a:close/>
                </a:path>
              </a:pathLst>
            </a:custGeom>
            <a:solidFill>
              <a:srgbClr val="FFDE59"/>
            </a:solidFill>
          </p:spPr>
          <p:txBody>
            <a:bodyPr/>
            <a:lstStyle/>
            <a:p>
              <a:endParaRPr lang="es-SV"/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8375567" y="6470604"/>
            <a:ext cx="4499494" cy="2789974"/>
            <a:chOff x="0" y="0"/>
            <a:chExt cx="4581140" cy="5016249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4581141" cy="5016250"/>
            </a:xfrm>
            <a:custGeom>
              <a:avLst/>
              <a:gdLst/>
              <a:ahLst/>
              <a:cxnLst/>
              <a:rect l="l" t="t" r="r" b="b"/>
              <a:pathLst>
                <a:path w="4581141" h="5016250">
                  <a:moveTo>
                    <a:pt x="4456680" y="5016249"/>
                  </a:moveTo>
                  <a:lnTo>
                    <a:pt x="124460" y="5016249"/>
                  </a:lnTo>
                  <a:cubicBezTo>
                    <a:pt x="55880" y="5016249"/>
                    <a:pt x="0" y="4960369"/>
                    <a:pt x="0" y="4891789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4456680" y="0"/>
                  </a:lnTo>
                  <a:cubicBezTo>
                    <a:pt x="4525260" y="0"/>
                    <a:pt x="4581141" y="55880"/>
                    <a:pt x="4581141" y="124460"/>
                  </a:cubicBezTo>
                  <a:lnTo>
                    <a:pt x="4581141" y="4891789"/>
                  </a:lnTo>
                  <a:cubicBezTo>
                    <a:pt x="4581141" y="4960369"/>
                    <a:pt x="4525260" y="5016250"/>
                    <a:pt x="4456680" y="5016250"/>
                  </a:cubicBezTo>
                  <a:close/>
                </a:path>
              </a:pathLst>
            </a:custGeom>
            <a:solidFill>
              <a:srgbClr val="FFDE59"/>
            </a:solidFill>
          </p:spPr>
          <p:txBody>
            <a:bodyPr/>
            <a:lstStyle/>
            <a:p>
              <a:endParaRPr lang="es-SV"/>
            </a:p>
          </p:txBody>
        </p:sp>
      </p:grpSp>
      <p:grpSp>
        <p:nvGrpSpPr>
          <p:cNvPr id="12" name="Group 12"/>
          <p:cNvGrpSpPr/>
          <p:nvPr/>
        </p:nvGrpSpPr>
        <p:grpSpPr>
          <a:xfrm>
            <a:off x="13078015" y="6464133"/>
            <a:ext cx="4189122" cy="2789974"/>
            <a:chOff x="0" y="0"/>
            <a:chExt cx="4581140" cy="5016249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4581141" cy="5016250"/>
            </a:xfrm>
            <a:custGeom>
              <a:avLst/>
              <a:gdLst/>
              <a:ahLst/>
              <a:cxnLst/>
              <a:rect l="l" t="t" r="r" b="b"/>
              <a:pathLst>
                <a:path w="4581141" h="5016250">
                  <a:moveTo>
                    <a:pt x="4456680" y="5016249"/>
                  </a:moveTo>
                  <a:lnTo>
                    <a:pt x="124460" y="5016249"/>
                  </a:lnTo>
                  <a:cubicBezTo>
                    <a:pt x="55880" y="5016249"/>
                    <a:pt x="0" y="4960369"/>
                    <a:pt x="0" y="4891789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4456680" y="0"/>
                  </a:lnTo>
                  <a:cubicBezTo>
                    <a:pt x="4525260" y="0"/>
                    <a:pt x="4581141" y="55880"/>
                    <a:pt x="4581141" y="124460"/>
                  </a:cubicBezTo>
                  <a:lnTo>
                    <a:pt x="4581141" y="4891789"/>
                  </a:lnTo>
                  <a:cubicBezTo>
                    <a:pt x="4581141" y="4960369"/>
                    <a:pt x="4525260" y="5016250"/>
                    <a:pt x="4456680" y="5016250"/>
                  </a:cubicBezTo>
                  <a:close/>
                </a:path>
              </a:pathLst>
            </a:custGeom>
            <a:solidFill>
              <a:srgbClr val="FFDE59"/>
            </a:solidFill>
          </p:spPr>
          <p:txBody>
            <a:bodyPr/>
            <a:lstStyle/>
            <a:p>
              <a:endParaRPr lang="es-SV"/>
            </a:p>
          </p:txBody>
        </p:sp>
      </p:grpSp>
      <p:sp>
        <p:nvSpPr>
          <p:cNvPr id="16" name="Freeform 16"/>
          <p:cNvSpPr/>
          <p:nvPr/>
        </p:nvSpPr>
        <p:spPr>
          <a:xfrm>
            <a:off x="277442" y="433781"/>
            <a:ext cx="3090271" cy="1057130"/>
          </a:xfrm>
          <a:custGeom>
            <a:avLst/>
            <a:gdLst/>
            <a:ahLst/>
            <a:cxnLst/>
            <a:rect l="l" t="t" r="r" b="b"/>
            <a:pathLst>
              <a:path w="3090271" h="1057130">
                <a:moveTo>
                  <a:pt x="0" y="0"/>
                </a:moveTo>
                <a:lnTo>
                  <a:pt x="3090271" y="0"/>
                </a:lnTo>
                <a:lnTo>
                  <a:pt x="3090271" y="1057130"/>
                </a:lnTo>
                <a:lnTo>
                  <a:pt x="0" y="105713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17" name="Freeform 17"/>
          <p:cNvSpPr/>
          <p:nvPr/>
        </p:nvSpPr>
        <p:spPr>
          <a:xfrm>
            <a:off x="6915923" y="3093620"/>
            <a:ext cx="4646789" cy="3159817"/>
          </a:xfrm>
          <a:custGeom>
            <a:avLst/>
            <a:gdLst/>
            <a:ahLst/>
            <a:cxnLst/>
            <a:rect l="l" t="t" r="r" b="b"/>
            <a:pathLst>
              <a:path w="4646789" h="3159817">
                <a:moveTo>
                  <a:pt x="0" y="0"/>
                </a:moveTo>
                <a:lnTo>
                  <a:pt x="4646789" y="0"/>
                </a:lnTo>
                <a:lnTo>
                  <a:pt x="4646789" y="3159817"/>
                </a:lnTo>
                <a:lnTo>
                  <a:pt x="0" y="3159817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19" name="TextBox 19"/>
          <p:cNvSpPr txBox="1"/>
          <p:nvPr/>
        </p:nvSpPr>
        <p:spPr>
          <a:xfrm>
            <a:off x="13073020" y="6942760"/>
            <a:ext cx="4189123" cy="190603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219"/>
              </a:lnSpc>
            </a:pPr>
            <a:r>
              <a:rPr lang="es-MX" sz="2800" dirty="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Informar sobre la gestión y decisiones del MCP-ES a las organizaciones representadas</a:t>
            </a:r>
            <a:r>
              <a:rPr lang="es-MX" sz="2299" dirty="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.</a:t>
            </a:r>
            <a:endParaRPr lang="en-US" sz="2299" dirty="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algn="ctr">
              <a:lnSpc>
                <a:spcPts val="1960"/>
              </a:lnSpc>
            </a:pPr>
            <a:endParaRPr lang="en-US" sz="2299" dirty="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0" name="TextBox 20"/>
          <p:cNvSpPr txBox="1"/>
          <p:nvPr/>
        </p:nvSpPr>
        <p:spPr>
          <a:xfrm>
            <a:off x="8412948" y="6700918"/>
            <a:ext cx="3985220" cy="27267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219"/>
              </a:lnSpc>
            </a:pPr>
            <a:r>
              <a:rPr lang="es-MX" sz="2800" dirty="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Respetar el marco normativo del MCP-ES: Estatutos, Reglamento Interno, Código de Ética y Política de Conflictos de Interés.</a:t>
            </a:r>
            <a:endParaRPr lang="en-US" sz="2800" dirty="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algn="ctr">
              <a:lnSpc>
                <a:spcPts val="1960"/>
              </a:lnSpc>
            </a:pPr>
            <a:endParaRPr lang="en-US" sz="2299" dirty="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1" name="TextBox 21"/>
          <p:cNvSpPr txBox="1"/>
          <p:nvPr/>
        </p:nvSpPr>
        <p:spPr>
          <a:xfrm>
            <a:off x="3857802" y="6772383"/>
            <a:ext cx="3838398" cy="169764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219"/>
              </a:lnSpc>
            </a:pPr>
            <a:r>
              <a:rPr lang="es-SV" sz="2800" noProof="0" dirty="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Representar y consultar regularmente al gremio empresarial.</a:t>
            </a:r>
          </a:p>
          <a:p>
            <a:pPr algn="ctr">
              <a:lnSpc>
                <a:spcPts val="4059"/>
              </a:lnSpc>
            </a:pPr>
            <a:endParaRPr lang="en-US" sz="2299" dirty="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2" name="TextBox 22"/>
          <p:cNvSpPr txBox="1"/>
          <p:nvPr/>
        </p:nvSpPr>
        <p:spPr>
          <a:xfrm>
            <a:off x="373820" y="6772383"/>
            <a:ext cx="3138722" cy="264668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079"/>
              </a:lnSpc>
            </a:pPr>
            <a:r>
              <a:rPr lang="es-MX" sz="2800" dirty="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Participar activamente en las reuniones mensuales y en al menos un comité permanente.</a:t>
            </a:r>
            <a:endParaRPr lang="en-US" sz="2800" dirty="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algn="ctr">
              <a:lnSpc>
                <a:spcPts val="1960"/>
              </a:lnSpc>
            </a:pPr>
            <a:endParaRPr lang="en-US" sz="2199" dirty="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E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BB488A6-039E-ABC2-E118-2CC4F8CBCC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>
            <a:extLst>
              <a:ext uri="{FF2B5EF4-FFF2-40B4-BE49-F238E27FC236}">
                <a16:creationId xmlns:a16="http://schemas.microsoft.com/office/drawing/2014/main" id="{9398AFD4-6730-F413-A318-36FC13CDB0D4}"/>
              </a:ext>
            </a:extLst>
          </p:cNvPr>
          <p:cNvSpPr/>
          <p:nvPr/>
        </p:nvSpPr>
        <p:spPr>
          <a:xfrm>
            <a:off x="4298809" y="2765651"/>
            <a:ext cx="12727941" cy="0"/>
          </a:xfrm>
          <a:prstGeom prst="line">
            <a:avLst/>
          </a:prstGeom>
          <a:ln w="9525" cap="rnd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SV"/>
          </a:p>
        </p:txBody>
      </p:sp>
      <p:sp>
        <p:nvSpPr>
          <p:cNvPr id="3" name="AutoShape 3">
            <a:extLst>
              <a:ext uri="{FF2B5EF4-FFF2-40B4-BE49-F238E27FC236}">
                <a16:creationId xmlns:a16="http://schemas.microsoft.com/office/drawing/2014/main" id="{7910C4F6-4E11-8774-962C-1DC4656839E1}"/>
              </a:ext>
            </a:extLst>
          </p:cNvPr>
          <p:cNvSpPr/>
          <p:nvPr/>
        </p:nvSpPr>
        <p:spPr>
          <a:xfrm>
            <a:off x="3227856" y="9639300"/>
            <a:ext cx="13798894" cy="0"/>
          </a:xfrm>
          <a:prstGeom prst="line">
            <a:avLst/>
          </a:prstGeom>
          <a:ln w="9525" cap="rnd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SV"/>
          </a:p>
        </p:txBody>
      </p:sp>
      <p:sp>
        <p:nvSpPr>
          <p:cNvPr id="4" name="AutoShape 4">
            <a:extLst>
              <a:ext uri="{FF2B5EF4-FFF2-40B4-BE49-F238E27FC236}">
                <a16:creationId xmlns:a16="http://schemas.microsoft.com/office/drawing/2014/main" id="{FFC9AEC2-A641-EF42-5689-45B7BA14566D}"/>
              </a:ext>
            </a:extLst>
          </p:cNvPr>
          <p:cNvSpPr/>
          <p:nvPr/>
        </p:nvSpPr>
        <p:spPr>
          <a:xfrm flipH="1" flipV="1">
            <a:off x="17026750" y="3421676"/>
            <a:ext cx="0" cy="5912819"/>
          </a:xfrm>
          <a:prstGeom prst="line">
            <a:avLst/>
          </a:prstGeom>
          <a:ln w="9525" cap="rnd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SV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2F14C82D-8B49-6A14-C939-0C321EC35E30}"/>
              </a:ext>
            </a:extLst>
          </p:cNvPr>
          <p:cNvSpPr txBox="1"/>
          <p:nvPr/>
        </p:nvSpPr>
        <p:spPr>
          <a:xfrm>
            <a:off x="1676400" y="2937390"/>
            <a:ext cx="14452374" cy="83219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44272" lvl="1" indent="-372136" algn="l">
              <a:lnSpc>
                <a:spcPts val="4826"/>
              </a:lnSpc>
              <a:buFont typeface="Arial"/>
              <a:buChar char="•"/>
            </a:pPr>
            <a:r>
              <a:rPr lang="es-MX" sz="3447" dirty="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Las candidaturas fueron recibidas conforme a los requisitos de elegibilidad establecidos.</a:t>
            </a:r>
          </a:p>
          <a:p>
            <a:pPr marL="372136" lvl="1" algn="l">
              <a:lnSpc>
                <a:spcPts val="4826"/>
              </a:lnSpc>
            </a:pPr>
            <a:endParaRPr lang="es-MX" sz="3447" dirty="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744272" lvl="1" indent="-372136" algn="l">
              <a:lnSpc>
                <a:spcPts val="4826"/>
              </a:lnSpc>
              <a:buFont typeface="Arial"/>
              <a:buChar char="•"/>
            </a:pPr>
            <a:r>
              <a:rPr lang="es-MX" sz="3447" dirty="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El proceso esta siendo acompañado por un comité ad hoc y por la Dirección Ejecutiva del MCP-ES.</a:t>
            </a:r>
          </a:p>
          <a:p>
            <a:pPr marL="372136" lvl="1" algn="l">
              <a:lnSpc>
                <a:spcPts val="4826"/>
              </a:lnSpc>
            </a:pPr>
            <a:endParaRPr lang="es-MX" sz="3447" dirty="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744272" lvl="1" indent="-372136" algn="l">
              <a:lnSpc>
                <a:spcPts val="4826"/>
              </a:lnSpc>
              <a:buFont typeface="Arial"/>
              <a:buChar char="•"/>
            </a:pPr>
            <a:r>
              <a:rPr lang="es-MX" sz="3447" dirty="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Se realizará una votación entre las organizaciones habilitadas para elegir a:</a:t>
            </a:r>
          </a:p>
          <a:p>
            <a:pPr marL="372136" lvl="1" algn="l">
              <a:lnSpc>
                <a:spcPts val="4826"/>
              </a:lnSpc>
            </a:pPr>
            <a:endParaRPr lang="es-MX" sz="3447" dirty="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829336" lvl="1" indent="-457200" algn="l">
              <a:lnSpc>
                <a:spcPts val="4826"/>
              </a:lnSpc>
              <a:buFont typeface="Wingdings" panose="05000000000000000000" pitchFamily="2" charset="2"/>
              <a:buChar char="v"/>
            </a:pPr>
            <a:r>
              <a:rPr lang="es-MX" sz="3447" dirty="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1 miembro propietario.</a:t>
            </a:r>
          </a:p>
          <a:p>
            <a:pPr marL="829336" lvl="1" indent="-457200" algn="l">
              <a:lnSpc>
                <a:spcPts val="4826"/>
              </a:lnSpc>
              <a:buFont typeface="Wingdings" panose="05000000000000000000" pitchFamily="2" charset="2"/>
              <a:buChar char="v"/>
            </a:pPr>
            <a:r>
              <a:rPr lang="es-MX" sz="3447" dirty="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1 miembro suplente.</a:t>
            </a:r>
          </a:p>
          <a:p>
            <a:pPr marL="372136" lvl="1" algn="l">
              <a:lnSpc>
                <a:spcPts val="4826"/>
              </a:lnSpc>
            </a:pPr>
            <a:endParaRPr lang="en-US" sz="3447" dirty="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372136" lvl="1" algn="l">
              <a:lnSpc>
                <a:spcPts val="4826"/>
              </a:lnSpc>
            </a:pPr>
            <a:endParaRPr lang="en-US" sz="3447" dirty="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algn="l">
              <a:lnSpc>
                <a:spcPts val="2166"/>
              </a:lnSpc>
            </a:pPr>
            <a:endParaRPr lang="en-US" sz="3447" dirty="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D032DDAD-8185-A205-84DF-E421FDE1FEC9}"/>
              </a:ext>
            </a:extLst>
          </p:cNvPr>
          <p:cNvSpPr txBox="1"/>
          <p:nvPr/>
        </p:nvSpPr>
        <p:spPr>
          <a:xfrm>
            <a:off x="5614377" y="754915"/>
            <a:ext cx="7859486" cy="56425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357"/>
              </a:lnSpc>
            </a:pPr>
            <a:r>
              <a:rPr lang="es-MX" sz="4111" dirty="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Pasos del </a:t>
            </a:r>
            <a:r>
              <a:rPr lang="es-MX" sz="4111" dirty="0" err="1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pre-proceso</a:t>
            </a:r>
            <a:r>
              <a:rPr lang="es-MX" sz="4111" dirty="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 electoral:</a:t>
            </a:r>
            <a:endParaRPr lang="en-US" sz="4111" dirty="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BDEF7BFE-2E86-7B25-672B-E8C7913A3DDF}"/>
              </a:ext>
            </a:extLst>
          </p:cNvPr>
          <p:cNvSpPr/>
          <p:nvPr/>
        </p:nvSpPr>
        <p:spPr>
          <a:xfrm>
            <a:off x="277442" y="433781"/>
            <a:ext cx="3090271" cy="1057130"/>
          </a:xfrm>
          <a:custGeom>
            <a:avLst/>
            <a:gdLst/>
            <a:ahLst/>
            <a:cxnLst/>
            <a:rect l="l" t="t" r="r" b="b"/>
            <a:pathLst>
              <a:path w="3090271" h="1057130">
                <a:moveTo>
                  <a:pt x="0" y="0"/>
                </a:moveTo>
                <a:lnTo>
                  <a:pt x="3090271" y="0"/>
                </a:lnTo>
                <a:lnTo>
                  <a:pt x="3090271" y="1057130"/>
                </a:lnTo>
                <a:lnTo>
                  <a:pt x="0" y="105713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3773292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542</Words>
  <Application>Microsoft Office PowerPoint</Application>
  <PresentationFormat>Personalizado</PresentationFormat>
  <Paragraphs>59</Paragraphs>
  <Slides>14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3" baseType="lpstr">
      <vt:lpstr>Arial</vt:lpstr>
      <vt:lpstr>Wingdings</vt:lpstr>
      <vt:lpstr>Questrial</vt:lpstr>
      <vt:lpstr>Symbol</vt:lpstr>
      <vt:lpstr>Open Sans</vt:lpstr>
      <vt:lpstr>Calibri</vt:lpstr>
      <vt:lpstr>Arial Black</vt:lpstr>
      <vt:lpstr>Aptos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Gráficos sencillos para empresas</dc:title>
  <dc:creator>María Eugenia Ochoa Valencia</dc:creator>
  <cp:lastModifiedBy>Administración y Comunicaciones MCP</cp:lastModifiedBy>
  <cp:revision>3</cp:revision>
  <dcterms:created xsi:type="dcterms:W3CDTF">2006-08-16T00:00:00Z</dcterms:created>
  <dcterms:modified xsi:type="dcterms:W3CDTF">2025-04-28T20:01:23Z</dcterms:modified>
  <dc:identifier>DAGkVh86MYQ</dc:identifier>
</cp:coreProperties>
</file>