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9" r:id="rId5"/>
    <p:sldId id="271" r:id="rId6"/>
    <p:sldId id="263" r:id="rId7"/>
    <p:sldId id="270" r:id="rId8"/>
    <p:sldId id="272" r:id="rId9"/>
    <p:sldId id="273" r:id="rId10"/>
    <p:sldId id="274" r:id="rId11"/>
    <p:sldId id="275" r:id="rId12"/>
    <p:sldId id="267" r:id="rId13"/>
    <p:sldId id="268" r:id="rId14"/>
  </p:sldIdLst>
  <p:sldSz cx="18288000" cy="10287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Questrial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066F8-85B5-4495-A5F5-B9A4E4B572EE}" v="2" dt="2025-05-16T17:30:05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78B066F8-85B5-4495-A5F5-B9A4E4B572EE}"/>
    <pc:docChg chg="modSld">
      <pc:chgData name="Administración y Comunicaciones MCP" userId="6e1c2796-b399-4b97-baca-0d887e5a0dc8" providerId="ADAL" clId="{78B066F8-85B5-4495-A5F5-B9A4E4B572EE}" dt="2025-05-20T16:59:53.598" v="16" actId="20577"/>
      <pc:docMkLst>
        <pc:docMk/>
      </pc:docMkLst>
      <pc:sldChg chg="modSp mod">
        <pc:chgData name="Administración y Comunicaciones MCP" userId="6e1c2796-b399-4b97-baca-0d887e5a0dc8" providerId="ADAL" clId="{78B066F8-85B5-4495-A5F5-B9A4E4B572EE}" dt="2025-05-20T16:59:53.598" v="16" actId="20577"/>
        <pc:sldMkLst>
          <pc:docMk/>
          <pc:sldMk cId="3973344419" sldId="269"/>
        </pc:sldMkLst>
        <pc:spChg chg="mod">
          <ac:chgData name="Administración y Comunicaciones MCP" userId="6e1c2796-b399-4b97-baca-0d887e5a0dc8" providerId="ADAL" clId="{78B066F8-85B5-4495-A5F5-B9A4E4B572EE}" dt="2025-05-20T16:59:53.598" v="16" actId="20577"/>
          <ac:spMkLst>
            <pc:docMk/>
            <pc:sldMk cId="3973344419" sldId="269"/>
            <ac:spMk id="9" creationId="{79633A2C-30F6-68AB-46BE-C3B51A76F2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A2C7-D05E-4999-96B4-469F228E2F15}" type="datetimeFigureOut">
              <a:rPr lang="es-SV" smtClean="0"/>
              <a:t>20/5/2025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9B4E-A1AF-424B-B0FB-D01E8C0F0DF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100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98097"/>
            <a:ext cx="4675012" cy="1149574"/>
            <a:chOff x="0" y="0"/>
            <a:chExt cx="986431" cy="24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12837"/>
            <a:ext cx="4669941" cy="1148327"/>
            <a:chOff x="0" y="0"/>
            <a:chExt cx="986431" cy="2425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46830" y="-498097"/>
            <a:ext cx="4092791" cy="1149574"/>
            <a:chOff x="0" y="0"/>
            <a:chExt cx="863582" cy="2425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42658" y="9712837"/>
            <a:ext cx="4088351" cy="1148327"/>
            <a:chOff x="0" y="0"/>
            <a:chExt cx="863582" cy="2425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11439" y="-498097"/>
            <a:ext cx="3760329" cy="1149574"/>
            <a:chOff x="0" y="0"/>
            <a:chExt cx="793433" cy="2425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03726" y="9712837"/>
            <a:ext cx="3756250" cy="1148327"/>
            <a:chOff x="0" y="0"/>
            <a:chExt cx="793433" cy="2425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43587" y="-498097"/>
            <a:ext cx="3648841" cy="1149574"/>
            <a:chOff x="0" y="0"/>
            <a:chExt cx="769908" cy="2425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032693" y="9712837"/>
            <a:ext cx="3644883" cy="1148327"/>
            <a:chOff x="0" y="0"/>
            <a:chExt cx="769908" cy="2425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64246" y="-498097"/>
            <a:ext cx="5443613" cy="1149574"/>
            <a:chOff x="0" y="0"/>
            <a:chExt cx="1148607" cy="2425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50292" y="9712837"/>
            <a:ext cx="5437708" cy="1148327"/>
            <a:chOff x="0" y="0"/>
            <a:chExt cx="1148607" cy="2425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44714" y="2317316"/>
            <a:ext cx="16230600" cy="384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5606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Proceso de Elección de representantes ante el MCP-ES</a:t>
            </a:r>
          </a:p>
          <a:p>
            <a:pPr algn="ctr">
              <a:lnSpc>
                <a:spcPts val="5942"/>
              </a:lnSpc>
            </a:pPr>
            <a:r>
              <a:rPr lang="en-US" sz="5606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Del Subsector de Personas </a:t>
            </a:r>
            <a:r>
              <a:rPr lang="en-US" sz="5606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Afectadas</a:t>
            </a:r>
            <a:r>
              <a:rPr lang="en-US" sz="5606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por VIH PVS</a:t>
            </a:r>
          </a:p>
          <a:p>
            <a:pPr algn="ctr">
              <a:lnSpc>
                <a:spcPts val="5942"/>
              </a:lnSpc>
            </a:pPr>
            <a:r>
              <a:rPr lang="en-US" sz="5606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Período 2025-2028</a:t>
            </a:r>
          </a:p>
          <a:p>
            <a:pPr marL="0" lvl="0" indent="0" algn="ctr">
              <a:lnSpc>
                <a:spcPts val="6260"/>
              </a:lnSpc>
            </a:pPr>
            <a:endParaRPr lang="en-US" sz="5606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200000" y="862892"/>
            <a:ext cx="2650828" cy="906804"/>
          </a:xfrm>
          <a:custGeom>
            <a:avLst/>
            <a:gdLst/>
            <a:ahLst/>
            <a:cxnLst/>
            <a:rect l="l" t="t" r="r" b="b"/>
            <a:pathLst>
              <a:path w="2650828" h="906804">
                <a:moveTo>
                  <a:pt x="0" y="0"/>
                </a:moveTo>
                <a:lnTo>
                  <a:pt x="2650827" y="0"/>
                </a:lnTo>
                <a:lnTo>
                  <a:pt x="2650827" y="906804"/>
                </a:lnTo>
                <a:lnTo>
                  <a:pt x="0" y="90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4" name="TextBox 34"/>
          <p:cNvSpPr txBox="1"/>
          <p:nvPr/>
        </p:nvSpPr>
        <p:spPr>
          <a:xfrm>
            <a:off x="6584631" y="5882007"/>
            <a:ext cx="6265661" cy="170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sz="2425" spc="-48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PRESENTA: </a:t>
            </a:r>
          </a:p>
          <a:p>
            <a:pPr algn="ctr">
              <a:lnSpc>
                <a:spcPts val="3395"/>
              </a:lnSpc>
            </a:pPr>
            <a:r>
              <a:rPr lang="en-US" sz="2425" spc="-48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LCDA. MARTA ALICIA DE MAGAÑA</a:t>
            </a:r>
          </a:p>
          <a:p>
            <a:pPr algn="ctr">
              <a:lnSpc>
                <a:spcPts val="3395"/>
              </a:lnSpc>
            </a:pPr>
            <a:r>
              <a:rPr lang="en-US" sz="2425" spc="-48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DIRECTORA EJECUTIVA DEL MCP-ES</a:t>
            </a:r>
          </a:p>
          <a:p>
            <a:pPr marL="0" lvl="0" indent="0" algn="ctr">
              <a:lnSpc>
                <a:spcPts val="3395"/>
              </a:lnSpc>
              <a:spcBef>
                <a:spcPct val="0"/>
              </a:spcBef>
            </a:pPr>
            <a:endParaRPr lang="en-US" sz="2425" spc="-48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965407" y="8336377"/>
            <a:ext cx="4150393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de mayo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E1ACA-C78C-7AB6-A84A-4A5F3EE7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B90CEDD-D589-0CD6-8B47-666E64DC7F3B}"/>
              </a:ext>
            </a:extLst>
          </p:cNvPr>
          <p:cNvSpPr/>
          <p:nvPr/>
        </p:nvSpPr>
        <p:spPr>
          <a:xfrm>
            <a:off x="4298809" y="2765651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CC1540B-3A43-64C3-6496-3E25FE427F7A}"/>
              </a:ext>
            </a:extLst>
          </p:cNvPr>
          <p:cNvSpPr/>
          <p:nvPr/>
        </p:nvSpPr>
        <p:spPr>
          <a:xfrm>
            <a:off x="3227856" y="96393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63FD6A6-E3A9-54B5-5137-AC3F24FCFE87}"/>
              </a:ext>
            </a:extLst>
          </p:cNvPr>
          <p:cNvSpPr/>
          <p:nvPr/>
        </p:nvSpPr>
        <p:spPr>
          <a:xfrm flipH="1" flipV="1">
            <a:off x="17026750" y="3421676"/>
            <a:ext cx="0" cy="591281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CEBDFF2-88A0-DC96-A972-9105137AD51C}"/>
              </a:ext>
            </a:extLst>
          </p:cNvPr>
          <p:cNvSpPr txBox="1"/>
          <p:nvPr/>
        </p:nvSpPr>
        <p:spPr>
          <a:xfrm>
            <a:off x="5614377" y="754915"/>
            <a:ext cx="785948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Recomendaciones al Subsector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055AA1E-F804-D5CE-D951-B70C7A7BA89B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F990F989-DF55-9C20-B5A8-690B4F4953D7}"/>
              </a:ext>
            </a:extLst>
          </p:cNvPr>
          <p:cNvGrpSpPr/>
          <p:nvPr/>
        </p:nvGrpSpPr>
        <p:grpSpPr>
          <a:xfrm>
            <a:off x="3344383" y="3109264"/>
            <a:ext cx="13396287" cy="5387036"/>
            <a:chOff x="-3568" y="0"/>
            <a:chExt cx="2048851" cy="765601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0E7C019-7352-B440-8C7F-83E41CA6318C}"/>
                </a:ext>
              </a:extLst>
            </p:cNvPr>
            <p:cNvSpPr/>
            <p:nvPr/>
          </p:nvSpPr>
          <p:spPr>
            <a:xfrm>
              <a:off x="-3568" y="0"/>
              <a:ext cx="2048851" cy="765601"/>
            </a:xfrm>
            <a:custGeom>
              <a:avLst/>
              <a:gdLst/>
              <a:ahLst/>
              <a:cxnLst/>
              <a:rect l="l" t="t" r="r" b="b"/>
              <a:pathLst>
                <a:path w="2048851" h="765601">
                  <a:moveTo>
                    <a:pt x="0" y="0"/>
                  </a:moveTo>
                  <a:lnTo>
                    <a:pt x="2048851" y="0"/>
                  </a:lnTo>
                  <a:lnTo>
                    <a:pt x="2048851" y="765601"/>
                  </a:lnTo>
                  <a:lnTo>
                    <a:pt x="0" y="76560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Participar activamente en este proceso como un ejercicio de fortalecimiento democrático.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Promover el respeto entre las organizaciones participantes, garantizando un proceso libre de coacción.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Reconocer el valor de contar con representantes comprometidos y técnicamente sólidos.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Fortalecer los procesos internos de documentación, consulta y comunicación para futuros procesos.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s-SV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74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25929-4C0F-7F9D-6F8D-97593B673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93A6F77-ED9F-EA44-513A-D5A19C467B8D}"/>
              </a:ext>
            </a:extLst>
          </p:cNvPr>
          <p:cNvSpPr/>
          <p:nvPr/>
        </p:nvSpPr>
        <p:spPr>
          <a:xfrm>
            <a:off x="4298809" y="2765651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97ED3F5-C529-51EA-9AF4-DFF125D141CC}"/>
              </a:ext>
            </a:extLst>
          </p:cNvPr>
          <p:cNvSpPr/>
          <p:nvPr/>
        </p:nvSpPr>
        <p:spPr>
          <a:xfrm>
            <a:off x="3227856" y="96393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1A19C38-311D-3302-8037-6ED90079633D}"/>
              </a:ext>
            </a:extLst>
          </p:cNvPr>
          <p:cNvSpPr/>
          <p:nvPr/>
        </p:nvSpPr>
        <p:spPr>
          <a:xfrm flipH="1" flipV="1">
            <a:off x="17026750" y="3421676"/>
            <a:ext cx="0" cy="591281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386F5E-A714-7FE8-2930-A9D42F654B0C}"/>
              </a:ext>
            </a:extLst>
          </p:cNvPr>
          <p:cNvSpPr txBox="1"/>
          <p:nvPr/>
        </p:nvSpPr>
        <p:spPr>
          <a:xfrm>
            <a:off x="5614377" y="754915"/>
            <a:ext cx="785948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Reflexión 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7F50A9D-C773-A77F-E5C2-D8C968CEB31E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D2D00FAF-B568-92AE-9A06-8F4794A5E77C}"/>
              </a:ext>
            </a:extLst>
          </p:cNvPr>
          <p:cNvGrpSpPr/>
          <p:nvPr/>
        </p:nvGrpSpPr>
        <p:grpSpPr>
          <a:xfrm>
            <a:off x="533404" y="3109264"/>
            <a:ext cx="16493343" cy="6422822"/>
            <a:chOff x="-433484" y="0"/>
            <a:chExt cx="2522520" cy="91280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3BD4417-67FA-3CA4-EC4B-8C2041B82DC8}"/>
                </a:ext>
              </a:extLst>
            </p:cNvPr>
            <p:cNvSpPr/>
            <p:nvPr/>
          </p:nvSpPr>
          <p:spPr>
            <a:xfrm>
              <a:off x="-433484" y="0"/>
              <a:ext cx="2522520" cy="912806"/>
            </a:xfrm>
            <a:custGeom>
              <a:avLst/>
              <a:gdLst/>
              <a:ahLst/>
              <a:cxnLst/>
              <a:rect l="l" t="t" r="r" b="b"/>
              <a:pathLst>
                <a:path w="2048851" h="765601">
                  <a:moveTo>
                    <a:pt x="0" y="0"/>
                  </a:moveTo>
                  <a:lnTo>
                    <a:pt x="2048851" y="0"/>
                  </a:lnTo>
                  <a:lnTo>
                    <a:pt x="2048851" y="765601"/>
                  </a:lnTo>
                  <a:lnTo>
                    <a:pt x="0" y="76560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  <a:p>
              <a:pPr algn="just"/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La participación del subsector de Personas con VIH dentro del MCP-ES es clave para que nuestras voces sean tomadas en cuenta en las decisiones que nos afectan. Ser parte del MCP-ES nos da la oportunidad de expresar lo que vivimos día a día, de defender nuestros derechos, y de aportar a que los recursos del Fondo Mundial lleguen donde más se necesitan. A lo largo de estos años, el MCP-ES ha sido un espacio importante para apoyar programas que mejoran el acceso a tratamiento, fortalecen los servicios de salud, y ayudan a luchar contra el estigma y la discriminación. Por eso, elegir bien a quienes nos representarán no es solo un requisito, sino una manera de asegurar que sigamos avanzando, juntos, hacia una respuesta más justa, humana y efectiva frente al VIH en El Salvador.</a:t>
              </a:r>
              <a:endParaRPr lang="es-SV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97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98097"/>
            <a:ext cx="4675012" cy="1149574"/>
            <a:chOff x="0" y="0"/>
            <a:chExt cx="986431" cy="24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12837"/>
            <a:ext cx="4669941" cy="1148327"/>
            <a:chOff x="0" y="0"/>
            <a:chExt cx="986431" cy="2425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46830" y="-498097"/>
            <a:ext cx="4092791" cy="1149574"/>
            <a:chOff x="0" y="0"/>
            <a:chExt cx="863582" cy="2425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42658" y="9712837"/>
            <a:ext cx="4088351" cy="1148327"/>
            <a:chOff x="0" y="0"/>
            <a:chExt cx="863582" cy="2425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11439" y="-498097"/>
            <a:ext cx="3760329" cy="1149574"/>
            <a:chOff x="0" y="0"/>
            <a:chExt cx="793433" cy="2425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03726" y="9712837"/>
            <a:ext cx="3756250" cy="1148327"/>
            <a:chOff x="0" y="0"/>
            <a:chExt cx="793433" cy="2425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43587" y="-498097"/>
            <a:ext cx="3648841" cy="1149574"/>
            <a:chOff x="0" y="0"/>
            <a:chExt cx="769908" cy="2425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032693" y="9712837"/>
            <a:ext cx="3644883" cy="1148327"/>
            <a:chOff x="0" y="0"/>
            <a:chExt cx="769908" cy="2425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64246" y="-498097"/>
            <a:ext cx="5443613" cy="1149574"/>
            <a:chOff x="0" y="0"/>
            <a:chExt cx="1148607" cy="2425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50292" y="9712837"/>
            <a:ext cx="5437708" cy="1148327"/>
            <a:chOff x="0" y="0"/>
            <a:chExt cx="1148607" cy="2425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200000" y="862892"/>
            <a:ext cx="2650828" cy="906804"/>
          </a:xfrm>
          <a:custGeom>
            <a:avLst/>
            <a:gdLst/>
            <a:ahLst/>
            <a:cxnLst/>
            <a:rect l="l" t="t" r="r" b="b"/>
            <a:pathLst>
              <a:path w="2650828" h="906804">
                <a:moveTo>
                  <a:pt x="0" y="0"/>
                </a:moveTo>
                <a:lnTo>
                  <a:pt x="2650827" y="0"/>
                </a:lnTo>
                <a:lnTo>
                  <a:pt x="2650827" y="906804"/>
                </a:lnTo>
                <a:lnTo>
                  <a:pt x="0" y="90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3" name="Group 33"/>
          <p:cNvGrpSpPr/>
          <p:nvPr/>
        </p:nvGrpSpPr>
        <p:grpSpPr>
          <a:xfrm>
            <a:off x="12850292" y="-604296"/>
            <a:ext cx="5437708" cy="1148327"/>
            <a:chOff x="0" y="0"/>
            <a:chExt cx="1148607" cy="24256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7" name="TextBox 6">
            <a:extLst>
              <a:ext uri="{FF2B5EF4-FFF2-40B4-BE49-F238E27FC236}">
                <a16:creationId xmlns:a16="http://schemas.microsoft.com/office/drawing/2014/main" id="{6493BC16-F48B-0052-93C5-F374594D23FB}"/>
              </a:ext>
            </a:extLst>
          </p:cNvPr>
          <p:cNvSpPr txBox="1"/>
          <p:nvPr/>
        </p:nvSpPr>
        <p:spPr>
          <a:xfrm>
            <a:off x="3200400" y="2171700"/>
            <a:ext cx="14325600" cy="124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SV" sz="4400" dirty="0">
                <a:latin typeface="Arial Black" panose="020B0A04020102020204" pitchFamily="34" charset="0"/>
              </a:rPr>
              <a:t>Espacio para preguntas y/o comentarios</a:t>
            </a:r>
          </a:p>
          <a:p>
            <a:pPr algn="ctr">
              <a:lnSpc>
                <a:spcPts val="4357"/>
              </a:lnSpc>
            </a:pP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67467D0-5D73-0775-CEB5-0C55017B7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00"/>
          <a:stretch/>
        </p:blipFill>
        <p:spPr>
          <a:xfrm>
            <a:off x="4579085" y="2858061"/>
            <a:ext cx="11277600" cy="46496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29A24-3C14-026F-16C0-C1885F5A2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BDDCE2-A58C-17B7-148B-4AB58749074E}"/>
              </a:ext>
            </a:extLst>
          </p:cNvPr>
          <p:cNvGrpSpPr/>
          <p:nvPr/>
        </p:nvGrpSpPr>
        <p:grpSpPr>
          <a:xfrm>
            <a:off x="0" y="-498097"/>
            <a:ext cx="4675012" cy="1149574"/>
            <a:chOff x="0" y="0"/>
            <a:chExt cx="986431" cy="242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93A34E-D231-1283-079E-D400BD9254E0}"/>
                </a:ext>
              </a:extLst>
            </p:cNvPr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50C0C39-A1E9-2ED1-59EE-76DD70F79FF5}"/>
                </a:ext>
              </a:extLst>
            </p:cNvPr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C755BCD-FF81-922B-76E7-4BCB5AFA9B0A}"/>
              </a:ext>
            </a:extLst>
          </p:cNvPr>
          <p:cNvGrpSpPr/>
          <p:nvPr/>
        </p:nvGrpSpPr>
        <p:grpSpPr>
          <a:xfrm>
            <a:off x="0" y="9712837"/>
            <a:ext cx="4669941" cy="1148327"/>
            <a:chOff x="0" y="0"/>
            <a:chExt cx="986431" cy="24256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C7257D-A234-4A3C-6C09-067FC2E62FDF}"/>
                </a:ext>
              </a:extLst>
            </p:cNvPr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535C608-ED98-A09E-213C-C11448A371C5}"/>
                </a:ext>
              </a:extLst>
            </p:cNvPr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A7C7581-84CC-150D-7224-4A974BE7485F}"/>
              </a:ext>
            </a:extLst>
          </p:cNvPr>
          <p:cNvGrpSpPr/>
          <p:nvPr/>
        </p:nvGrpSpPr>
        <p:grpSpPr>
          <a:xfrm>
            <a:off x="3846830" y="-498097"/>
            <a:ext cx="4092791" cy="1149574"/>
            <a:chOff x="0" y="0"/>
            <a:chExt cx="863582" cy="24256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B540DB0-29B9-3302-E64B-3B89519E0271}"/>
                </a:ext>
              </a:extLst>
            </p:cNvPr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31328D-4875-0EA3-BB1A-E9E6E5457DCA}"/>
                </a:ext>
              </a:extLst>
            </p:cNvPr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71BF22C-FF19-BE5F-050D-DFB7285AE9EA}"/>
              </a:ext>
            </a:extLst>
          </p:cNvPr>
          <p:cNvGrpSpPr/>
          <p:nvPr/>
        </p:nvGrpSpPr>
        <p:grpSpPr>
          <a:xfrm>
            <a:off x="3842658" y="9712837"/>
            <a:ext cx="4088351" cy="1148327"/>
            <a:chOff x="0" y="0"/>
            <a:chExt cx="863582" cy="242561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EBE874-9714-BD07-0EFF-8D20B5ED1178}"/>
                </a:ext>
              </a:extLst>
            </p:cNvPr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2FE5C8C-5E65-9A51-0479-9FDF7511CA45}"/>
                </a:ext>
              </a:extLst>
            </p:cNvPr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96B9CE4-87E2-7430-E658-623738508BF0}"/>
              </a:ext>
            </a:extLst>
          </p:cNvPr>
          <p:cNvGrpSpPr/>
          <p:nvPr/>
        </p:nvGrpSpPr>
        <p:grpSpPr>
          <a:xfrm>
            <a:off x="7111439" y="-498097"/>
            <a:ext cx="3760329" cy="1149574"/>
            <a:chOff x="0" y="0"/>
            <a:chExt cx="793433" cy="24256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80779E3-D01A-B0B1-0C6A-8DD0B645C841}"/>
                </a:ext>
              </a:extLst>
            </p:cNvPr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CA083136-A6F4-66C4-E0E4-EAFE2B897DA4}"/>
                </a:ext>
              </a:extLst>
            </p:cNvPr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3C595C8-D317-7027-DE16-58EC24921922}"/>
              </a:ext>
            </a:extLst>
          </p:cNvPr>
          <p:cNvGrpSpPr/>
          <p:nvPr/>
        </p:nvGrpSpPr>
        <p:grpSpPr>
          <a:xfrm>
            <a:off x="7103726" y="9712837"/>
            <a:ext cx="3756250" cy="1148327"/>
            <a:chOff x="0" y="0"/>
            <a:chExt cx="793433" cy="242561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5A46FA-C7F4-1A6D-F4EC-42D1CBBDC4E8}"/>
                </a:ext>
              </a:extLst>
            </p:cNvPr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B227462-1F61-D041-ECA3-BE2E1BFF598C}"/>
                </a:ext>
              </a:extLst>
            </p:cNvPr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CCE5EF0A-41F4-6BFF-3CF5-B05589900C1E}"/>
              </a:ext>
            </a:extLst>
          </p:cNvPr>
          <p:cNvGrpSpPr/>
          <p:nvPr/>
        </p:nvGrpSpPr>
        <p:grpSpPr>
          <a:xfrm>
            <a:off x="10043587" y="-498097"/>
            <a:ext cx="3648841" cy="1149574"/>
            <a:chOff x="0" y="0"/>
            <a:chExt cx="769908" cy="242561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4D777A0-BBED-4907-C70D-9870AF1380EB}"/>
                </a:ext>
              </a:extLst>
            </p:cNvPr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06243183-A8AE-C580-66C4-22C71CA9F057}"/>
                </a:ext>
              </a:extLst>
            </p:cNvPr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3639089-4BA4-826B-F42F-13388B82E4E9}"/>
              </a:ext>
            </a:extLst>
          </p:cNvPr>
          <p:cNvGrpSpPr/>
          <p:nvPr/>
        </p:nvGrpSpPr>
        <p:grpSpPr>
          <a:xfrm>
            <a:off x="10032693" y="9712837"/>
            <a:ext cx="3644883" cy="1148327"/>
            <a:chOff x="0" y="0"/>
            <a:chExt cx="769908" cy="242561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69F6F42-2CDE-C3E8-CD09-9D1AD30B28CB}"/>
                </a:ext>
              </a:extLst>
            </p:cNvPr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F6A5834F-9C74-054C-BCB4-5641AA38940E}"/>
                </a:ext>
              </a:extLst>
            </p:cNvPr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8555FD9D-0CE1-2006-44B4-2EABFF005C1C}"/>
              </a:ext>
            </a:extLst>
          </p:cNvPr>
          <p:cNvGrpSpPr/>
          <p:nvPr/>
        </p:nvGrpSpPr>
        <p:grpSpPr>
          <a:xfrm>
            <a:off x="12864246" y="-498097"/>
            <a:ext cx="5443613" cy="1149574"/>
            <a:chOff x="0" y="0"/>
            <a:chExt cx="1148607" cy="24256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556CF18-172A-C1B8-21FA-F5229B9A6BFD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9A93449C-9A5F-1886-C343-E83899B64A7B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12919F0-5F3B-E0F1-2299-AF257DBCDBC4}"/>
              </a:ext>
            </a:extLst>
          </p:cNvPr>
          <p:cNvGrpSpPr/>
          <p:nvPr/>
        </p:nvGrpSpPr>
        <p:grpSpPr>
          <a:xfrm>
            <a:off x="12850292" y="9712837"/>
            <a:ext cx="5437708" cy="1148327"/>
            <a:chOff x="0" y="0"/>
            <a:chExt cx="1148607" cy="242561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666CF05-998B-286F-8305-0F1FA6BFF72C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FE1FBD4C-300F-25B8-C923-2DD416E3FD75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23A010CA-EC5E-5D92-CF8A-871AF6822AB5}"/>
              </a:ext>
            </a:extLst>
          </p:cNvPr>
          <p:cNvSpPr/>
          <p:nvPr/>
        </p:nvSpPr>
        <p:spPr>
          <a:xfrm>
            <a:off x="200000" y="862892"/>
            <a:ext cx="2650828" cy="906804"/>
          </a:xfrm>
          <a:custGeom>
            <a:avLst/>
            <a:gdLst/>
            <a:ahLst/>
            <a:cxnLst/>
            <a:rect l="l" t="t" r="r" b="b"/>
            <a:pathLst>
              <a:path w="2650828" h="906804">
                <a:moveTo>
                  <a:pt x="0" y="0"/>
                </a:moveTo>
                <a:lnTo>
                  <a:pt x="2650827" y="0"/>
                </a:lnTo>
                <a:lnTo>
                  <a:pt x="2650827" y="906804"/>
                </a:lnTo>
                <a:lnTo>
                  <a:pt x="0" y="90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549C5BE-F669-D194-9738-A4714CFF0493}"/>
              </a:ext>
            </a:extLst>
          </p:cNvPr>
          <p:cNvGrpSpPr/>
          <p:nvPr/>
        </p:nvGrpSpPr>
        <p:grpSpPr>
          <a:xfrm>
            <a:off x="12850292" y="-604296"/>
            <a:ext cx="5437708" cy="1148327"/>
            <a:chOff x="0" y="0"/>
            <a:chExt cx="1148607" cy="242561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4C1A8F7-12BE-7F04-90F8-D8807900F801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BBE8A2B0-78D5-0716-EDD0-971CF5DEFB76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6" name="Freeform 36">
            <a:extLst>
              <a:ext uri="{FF2B5EF4-FFF2-40B4-BE49-F238E27FC236}">
                <a16:creationId xmlns:a16="http://schemas.microsoft.com/office/drawing/2014/main" id="{778221A3-B55D-D7D8-602D-39B9D510E501}"/>
              </a:ext>
            </a:extLst>
          </p:cNvPr>
          <p:cNvSpPr/>
          <p:nvPr/>
        </p:nvSpPr>
        <p:spPr>
          <a:xfrm>
            <a:off x="3559167" y="3126991"/>
            <a:ext cx="12968840" cy="5093272"/>
          </a:xfrm>
          <a:custGeom>
            <a:avLst/>
            <a:gdLst/>
            <a:ahLst/>
            <a:cxnLst/>
            <a:rect l="l" t="t" r="r" b="b"/>
            <a:pathLst>
              <a:path w="12968840" h="5093272">
                <a:moveTo>
                  <a:pt x="0" y="0"/>
                </a:moveTo>
                <a:lnTo>
                  <a:pt x="12968839" y="0"/>
                </a:lnTo>
                <a:lnTo>
                  <a:pt x="12968839" y="5093272"/>
                </a:lnTo>
                <a:lnTo>
                  <a:pt x="0" y="5093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2206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0773" y="2037052"/>
            <a:ext cx="17226454" cy="6908952"/>
            <a:chOff x="0" y="0"/>
            <a:chExt cx="4331735" cy="12606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735" cy="1260606"/>
            </a:xfrm>
            <a:custGeom>
              <a:avLst/>
              <a:gdLst/>
              <a:ahLst/>
              <a:cxnLst/>
              <a:rect l="l" t="t" r="r" b="b"/>
              <a:pathLst>
                <a:path w="4331735" h="1260606">
                  <a:moveTo>
                    <a:pt x="0" y="0"/>
                  </a:moveTo>
                  <a:lnTo>
                    <a:pt x="4331735" y="0"/>
                  </a:lnTo>
                  <a:lnTo>
                    <a:pt x="4331735" y="1260606"/>
                  </a:lnTo>
                  <a:lnTo>
                    <a:pt x="0" y="1260606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614377" y="1066800"/>
            <a:ext cx="7059246" cy="58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57"/>
              </a:lnSpc>
            </a:pPr>
            <a:r>
              <a:rPr lang="en-US" sz="411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¿Qué es el MCP-ES?</a:t>
            </a:r>
          </a:p>
        </p:txBody>
      </p:sp>
      <p:sp>
        <p:nvSpPr>
          <p:cNvPr id="7" name="Freeform 7"/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530773" y="2413762"/>
            <a:ext cx="16981478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Mecanismo de Coordinación de País de El Salvador (MCP-ES) establece que cada subsector debe elegir de forma democrática, inclusiva y transparente a sus representantes ante la Asamblea. Esta elección es fundamental para asegurar la participación real y efectiva de los sectores clave en la gobernanza del Fondo Mundial. </a:t>
            </a:r>
          </a:p>
          <a:p>
            <a:pPr algn="ctr">
              <a:lnSpc>
                <a:spcPts val="4759"/>
              </a:lnSpc>
            </a:pPr>
            <a:endParaRPr lang="es-MX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 este marco, el Comité de Selección convocó a las organizaciones del subsector de Personas con VIH (PVS) a presentar postulaciones para representar al subsector en el periodo 2025–2028 que debían presentarse el 30 de abril o antes 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25857" y="9197906"/>
            <a:ext cx="4669941" cy="1148327"/>
            <a:chOff x="0" y="0"/>
            <a:chExt cx="986431" cy="2425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590224" y="9164086"/>
            <a:ext cx="4088351" cy="1148327"/>
            <a:chOff x="0" y="0"/>
            <a:chExt cx="863582" cy="2425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78575" y="9133758"/>
            <a:ext cx="3756250" cy="1148327"/>
            <a:chOff x="0" y="0"/>
            <a:chExt cx="793433" cy="2425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34825" y="9124949"/>
            <a:ext cx="3644883" cy="1148327"/>
            <a:chOff x="0" y="0"/>
            <a:chExt cx="769908" cy="2425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4236BFB2-37EA-26B4-D00E-1773098F5FC9}"/>
              </a:ext>
            </a:extLst>
          </p:cNvPr>
          <p:cNvGrpSpPr/>
          <p:nvPr/>
        </p:nvGrpSpPr>
        <p:grpSpPr>
          <a:xfrm>
            <a:off x="16040030" y="9133758"/>
            <a:ext cx="2247970" cy="1148327"/>
            <a:chOff x="0" y="0"/>
            <a:chExt cx="1148607" cy="242561"/>
          </a:xfrm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C9E4BFFC-5CFD-B34E-3CCF-DDF07A1496C5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E5FBFB7A-A7FE-7BC1-91D2-64929CF13483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98809" y="2765651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/>
          <p:cNvSpPr/>
          <p:nvPr/>
        </p:nvSpPr>
        <p:spPr>
          <a:xfrm>
            <a:off x="3227856" y="10076367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/>
          <p:cNvSpPr/>
          <p:nvPr/>
        </p:nvSpPr>
        <p:spPr>
          <a:xfrm flipV="1">
            <a:off x="17026750" y="3421677"/>
            <a:ext cx="0" cy="6550447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5614377" y="754915"/>
            <a:ext cx="785948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n-US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Objetivo de está elección</a:t>
            </a:r>
          </a:p>
        </p:txBody>
      </p:sp>
      <p:sp>
        <p:nvSpPr>
          <p:cNvPr id="7" name="Freeform 7"/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18981B2-CEED-F034-0FA6-2945AA498816}"/>
              </a:ext>
            </a:extLst>
          </p:cNvPr>
          <p:cNvGrpSpPr/>
          <p:nvPr/>
        </p:nvGrpSpPr>
        <p:grpSpPr>
          <a:xfrm>
            <a:off x="1431058" y="3088039"/>
            <a:ext cx="8456662" cy="933829"/>
            <a:chOff x="549605" y="1296645"/>
            <a:chExt cx="2608923" cy="28809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E5B72BE-6E58-6509-6083-4FEC6A1FB88E}"/>
                </a:ext>
              </a:extLst>
            </p:cNvPr>
            <p:cNvSpPr/>
            <p:nvPr/>
          </p:nvSpPr>
          <p:spPr>
            <a:xfrm>
              <a:off x="549605" y="1296645"/>
              <a:ext cx="2608923" cy="288091"/>
            </a:xfrm>
            <a:custGeom>
              <a:avLst/>
              <a:gdLst/>
              <a:ahLst/>
              <a:cxnLst/>
              <a:rect l="l" t="t" r="r" b="b"/>
              <a:pathLst>
                <a:path w="1027228" h="288091">
                  <a:moveTo>
                    <a:pt x="0" y="0"/>
                  </a:moveTo>
                  <a:lnTo>
                    <a:pt x="1027228" y="0"/>
                  </a:lnTo>
                  <a:lnTo>
                    <a:pt x="1027228" y="288091"/>
                  </a:lnTo>
                  <a:lnTo>
                    <a:pt x="0" y="28809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A7321-D521-F555-1F31-926DA9EF6DC2}"/>
              </a:ext>
            </a:extLst>
          </p:cNvPr>
          <p:cNvSpPr txBox="1"/>
          <p:nvPr/>
        </p:nvSpPr>
        <p:spPr>
          <a:xfrm>
            <a:off x="1518779" y="3109966"/>
            <a:ext cx="91440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rPr>
              <a:t>Razones clave para su participación</a:t>
            </a:r>
            <a:endParaRPr lang="es-SV" sz="3447" dirty="0">
              <a:solidFill>
                <a:srgbClr val="000000"/>
              </a:solidFill>
              <a:latin typeface="Questrial"/>
              <a:ea typeface="Questrial"/>
              <a:cs typeface="Quest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639AE0-C84B-D3D9-9F88-425CF87E787E}"/>
              </a:ext>
            </a:extLst>
          </p:cNvPr>
          <p:cNvSpPr txBox="1"/>
          <p:nvPr/>
        </p:nvSpPr>
        <p:spPr>
          <a:xfrm>
            <a:off x="1941272" y="4591528"/>
            <a:ext cx="13969941" cy="5846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rPr>
              <a:t>Seleccionar, de manera participativa, a una organización como representante propietaria y otra como suplente del subsector PVS ante el MCP-ES.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rPr>
              <a:t>Fortalecer la articulación del subsector y garantizar que sus intereses sean representados ante el Fondo Mundial.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rPr>
              <a:t>Promover la legitimidad, transparencia y continuidad de la participación del subsector en los procesos de toma de decisión nacional.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SV" sz="3447" dirty="0">
              <a:solidFill>
                <a:srgbClr val="000000"/>
              </a:solidFill>
              <a:latin typeface="Questrial"/>
              <a:ea typeface="Questrial"/>
              <a:cs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14129-B130-9E53-C672-7992CDC74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6EAE625-2C86-C4AD-9A4E-5ECB7A8C2CC7}"/>
              </a:ext>
            </a:extLst>
          </p:cNvPr>
          <p:cNvSpPr/>
          <p:nvPr/>
        </p:nvSpPr>
        <p:spPr>
          <a:xfrm>
            <a:off x="4298809" y="2765651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B2CCFFB-D4C1-D18B-6769-17BF9F63926F}"/>
              </a:ext>
            </a:extLst>
          </p:cNvPr>
          <p:cNvSpPr/>
          <p:nvPr/>
        </p:nvSpPr>
        <p:spPr>
          <a:xfrm>
            <a:off x="3227856" y="96393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0D73056-59C6-9DF3-7C93-6FCBB2DD0760}"/>
              </a:ext>
            </a:extLst>
          </p:cNvPr>
          <p:cNvSpPr/>
          <p:nvPr/>
        </p:nvSpPr>
        <p:spPr>
          <a:xfrm flipH="1" flipV="1">
            <a:off x="17026750" y="3421676"/>
            <a:ext cx="0" cy="591281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ADF8587-81B1-C208-DC12-D22BECC613AF}"/>
              </a:ext>
            </a:extLst>
          </p:cNvPr>
          <p:cNvSpPr txBox="1"/>
          <p:nvPr/>
        </p:nvSpPr>
        <p:spPr>
          <a:xfrm>
            <a:off x="5614377" y="754915"/>
            <a:ext cx="785948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Postulaciones Recibidas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06E4F3C-25DA-AF0B-E75A-7D77CA00CFC9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CD6FE47E-F7CA-8959-2CFA-B4BD09DA23B6}"/>
              </a:ext>
            </a:extLst>
          </p:cNvPr>
          <p:cNvGrpSpPr/>
          <p:nvPr/>
        </p:nvGrpSpPr>
        <p:grpSpPr>
          <a:xfrm>
            <a:off x="3344383" y="3109264"/>
            <a:ext cx="13396287" cy="5387036"/>
            <a:chOff x="-3568" y="0"/>
            <a:chExt cx="2048851" cy="765601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9633A2C-30F6-68AB-46BE-C3B51A76F2E1}"/>
                </a:ext>
              </a:extLst>
            </p:cNvPr>
            <p:cNvSpPr/>
            <p:nvPr/>
          </p:nvSpPr>
          <p:spPr>
            <a:xfrm>
              <a:off x="-3568" y="0"/>
              <a:ext cx="2048851" cy="765601"/>
            </a:xfrm>
            <a:custGeom>
              <a:avLst/>
              <a:gdLst/>
              <a:ahLst/>
              <a:cxnLst/>
              <a:rect l="l" t="t" r="r" b="b"/>
              <a:pathLst>
                <a:path w="2048851" h="765601">
                  <a:moveTo>
                    <a:pt x="0" y="0"/>
                  </a:moveTo>
                  <a:lnTo>
                    <a:pt x="2048851" y="0"/>
                  </a:lnTo>
                  <a:lnTo>
                    <a:pt x="2048851" y="765601"/>
                  </a:lnTo>
                  <a:lnTo>
                    <a:pt x="0" y="76560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Se recibieron las siguientes candidaturas: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REDCA+ – Delegado: Javier Enrique Palacios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REDSAL+ – Delegada: Doris de Alvarado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Colectivo de Personas con VIH – Delegada: Maura Penado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Asociación Vida Nueva – Delegada</a:t>
              </a:r>
              <a:r>
                <a:rPr lang="es-MX" sz="3447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: José </a:t>
              </a: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Reynaldo Martínez López</a:t>
              </a:r>
            </a:p>
            <a:p>
              <a:endParaRPr lang="es-SV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34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B488A6-039E-ABC2-E118-2CC4F8CB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398AFD4-6730-F413-A318-36FC13CDB0D4}"/>
              </a:ext>
            </a:extLst>
          </p:cNvPr>
          <p:cNvSpPr/>
          <p:nvPr/>
        </p:nvSpPr>
        <p:spPr>
          <a:xfrm>
            <a:off x="4298809" y="2765651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910C4F6-4E11-8774-962C-1DC4656839E1}"/>
              </a:ext>
            </a:extLst>
          </p:cNvPr>
          <p:cNvSpPr/>
          <p:nvPr/>
        </p:nvSpPr>
        <p:spPr>
          <a:xfrm>
            <a:off x="3227856" y="96393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FC9AEC2-A641-EF42-5689-45B7BA14566D}"/>
              </a:ext>
            </a:extLst>
          </p:cNvPr>
          <p:cNvSpPr/>
          <p:nvPr/>
        </p:nvSpPr>
        <p:spPr>
          <a:xfrm flipH="1" flipV="1">
            <a:off x="17026750" y="3421676"/>
            <a:ext cx="0" cy="591281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F14C82D-8B49-6A14-C939-0C321EC35E30}"/>
              </a:ext>
            </a:extLst>
          </p:cNvPr>
          <p:cNvSpPr txBox="1"/>
          <p:nvPr/>
        </p:nvSpPr>
        <p:spPr>
          <a:xfrm>
            <a:off x="1676400" y="2937390"/>
            <a:ext cx="14452374" cy="893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2136" lvl="1" algn="l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El Comité de Selección revisó cada postulación considerando los criterios establecidos en los Términos de Referencia:</a:t>
            </a:r>
          </a:p>
          <a:p>
            <a:pPr marL="744272" lvl="1" indent="-372136" algn="l">
              <a:lnSpc>
                <a:spcPts val="4826"/>
              </a:lnSpc>
              <a:buFont typeface="Arial"/>
              <a:buChar char="•"/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Carta de expresión de interés</a:t>
            </a:r>
          </a:p>
          <a:p>
            <a:pPr marL="744272" lvl="1" indent="-372136" algn="l">
              <a:lnSpc>
                <a:spcPts val="4826"/>
              </a:lnSpc>
              <a:buFont typeface="Arial"/>
              <a:buChar char="•"/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Formulario de postulación (Anexo 2)</a:t>
            </a:r>
          </a:p>
          <a:p>
            <a:pPr marL="744272" lvl="1" indent="-372136" algn="l">
              <a:lnSpc>
                <a:spcPts val="4826"/>
              </a:lnSpc>
              <a:buFont typeface="Arial"/>
              <a:buChar char="•"/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Hoja de vida del delegado/a</a:t>
            </a:r>
          </a:p>
          <a:p>
            <a:pPr marL="744272" lvl="1" indent="-372136" algn="l">
              <a:lnSpc>
                <a:spcPts val="4826"/>
              </a:lnSpc>
              <a:buFont typeface="Arial"/>
              <a:buChar char="•"/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Identificación clara de la persona postulada</a:t>
            </a:r>
          </a:p>
          <a:p>
            <a:pPr marL="372136" lvl="1" algn="l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l">
              <a:lnSpc>
                <a:spcPts val="4826"/>
              </a:lnSpc>
            </a:pPr>
            <a:r>
              <a:rPr lang="es-MX" sz="3447" b="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Resultado: </a:t>
            </a: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Tomando en cuenta el contexto y características de cada organización, el Comité recomendó que las cuatro organizaciones postulantes pasen al proceso de elección.</a:t>
            </a:r>
          </a:p>
          <a:p>
            <a:pPr marL="744272" lvl="1" indent="-372136" algn="l">
              <a:lnSpc>
                <a:spcPts val="4826"/>
              </a:lnSpc>
              <a:buFont typeface="Arial"/>
              <a:buChar char="•"/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l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l">
              <a:lnSpc>
                <a:spcPts val="482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l">
              <a:lnSpc>
                <a:spcPts val="482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216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032DDAD-8185-A205-84DF-E421FDE1FEC9}"/>
              </a:ext>
            </a:extLst>
          </p:cNvPr>
          <p:cNvSpPr txBox="1"/>
          <p:nvPr/>
        </p:nvSpPr>
        <p:spPr>
          <a:xfrm>
            <a:off x="5614376" y="754915"/>
            <a:ext cx="878742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Evaluación Técnica del Comité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DEF7BFE-2E86-7B25-672B-E8C7913A3DDF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732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49561" y="1990541"/>
            <a:ext cx="8042639" cy="1524104"/>
            <a:chOff x="0" y="0"/>
            <a:chExt cx="9042097" cy="203214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42097" cy="1470774"/>
              <a:chOff x="0" y="0"/>
              <a:chExt cx="2132108" cy="3468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32108" cy="346806"/>
              </a:xfrm>
              <a:custGeom>
                <a:avLst/>
                <a:gdLst/>
                <a:ahLst/>
                <a:cxnLst/>
                <a:rect l="l" t="t" r="r" b="b"/>
                <a:pathLst>
                  <a:path w="2132108" h="279245">
                    <a:moveTo>
                      <a:pt x="0" y="0"/>
                    </a:moveTo>
                    <a:lnTo>
                      <a:pt x="2132108" y="0"/>
                    </a:lnTo>
                    <a:lnTo>
                      <a:pt x="2132108" y="279245"/>
                    </a:lnTo>
                    <a:lnTo>
                      <a:pt x="0" y="279245"/>
                    </a:lnTo>
                    <a:close/>
                  </a:path>
                </a:pathLst>
              </a:custGeom>
              <a:solidFill>
                <a:srgbClr val="94A3E3"/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77287" y="280378"/>
              <a:ext cx="8687523" cy="175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46"/>
                </a:lnSpc>
                <a:spcBef>
                  <a:spcPct val="0"/>
                </a:spcBef>
              </a:pPr>
              <a:r>
                <a:rPr lang="es-MX" sz="2533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Marco Normativo Relevante</a:t>
              </a:r>
            </a:p>
            <a:p>
              <a:pPr marL="0" lvl="0" indent="0" algn="ctr">
                <a:lnSpc>
                  <a:spcPts val="3546"/>
                </a:lnSpc>
                <a:spcBef>
                  <a:spcPct val="0"/>
                </a:spcBef>
              </a:pPr>
              <a:r>
                <a:rPr lang="es-SV" sz="18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Conforme al Reglamento Interno del MCP-ES:</a:t>
              </a:r>
              <a:br>
                <a:rPr lang="es-SV" sz="18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s-MX" sz="2533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endParaRPr lang="en-US" sz="2533" u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7442" y="6468326"/>
            <a:ext cx="3331478" cy="2789974"/>
            <a:chOff x="0" y="0"/>
            <a:chExt cx="4581140" cy="50162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1141" cy="5016250"/>
            </a:xfrm>
            <a:custGeom>
              <a:avLst/>
              <a:gdLst/>
              <a:ahLst/>
              <a:cxnLst/>
              <a:rect l="l" t="t" r="r" b="b"/>
              <a:pathLst>
                <a:path w="4581141" h="5016250">
                  <a:moveTo>
                    <a:pt x="4456680" y="5016249"/>
                  </a:moveTo>
                  <a:lnTo>
                    <a:pt x="124460" y="5016249"/>
                  </a:lnTo>
                  <a:cubicBezTo>
                    <a:pt x="55880" y="5016249"/>
                    <a:pt x="0" y="4960369"/>
                    <a:pt x="0" y="48917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56680" y="0"/>
                  </a:lnTo>
                  <a:cubicBezTo>
                    <a:pt x="4525260" y="0"/>
                    <a:pt x="4581141" y="55880"/>
                    <a:pt x="4581141" y="124460"/>
                  </a:cubicBezTo>
                  <a:lnTo>
                    <a:pt x="4581141" y="4891789"/>
                  </a:lnTo>
                  <a:cubicBezTo>
                    <a:pt x="4581141" y="4960369"/>
                    <a:pt x="4525260" y="5016250"/>
                    <a:pt x="4456680" y="501625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91498" y="6500791"/>
            <a:ext cx="4381115" cy="2789974"/>
            <a:chOff x="0" y="0"/>
            <a:chExt cx="4581140" cy="50162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81141" cy="5016250"/>
            </a:xfrm>
            <a:custGeom>
              <a:avLst/>
              <a:gdLst/>
              <a:ahLst/>
              <a:cxnLst/>
              <a:rect l="l" t="t" r="r" b="b"/>
              <a:pathLst>
                <a:path w="4581141" h="5016250">
                  <a:moveTo>
                    <a:pt x="4456680" y="5016249"/>
                  </a:moveTo>
                  <a:lnTo>
                    <a:pt x="124460" y="5016249"/>
                  </a:lnTo>
                  <a:cubicBezTo>
                    <a:pt x="55880" y="5016249"/>
                    <a:pt x="0" y="4960369"/>
                    <a:pt x="0" y="48917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56680" y="0"/>
                  </a:lnTo>
                  <a:cubicBezTo>
                    <a:pt x="4525260" y="0"/>
                    <a:pt x="4581141" y="55880"/>
                    <a:pt x="4581141" y="124460"/>
                  </a:cubicBezTo>
                  <a:lnTo>
                    <a:pt x="4581141" y="4891789"/>
                  </a:lnTo>
                  <a:cubicBezTo>
                    <a:pt x="4581141" y="4960369"/>
                    <a:pt x="4525260" y="5016250"/>
                    <a:pt x="4456680" y="501625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375567" y="6470604"/>
            <a:ext cx="4499494" cy="2789974"/>
            <a:chOff x="0" y="0"/>
            <a:chExt cx="4581140" cy="5016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81141" cy="5016250"/>
            </a:xfrm>
            <a:custGeom>
              <a:avLst/>
              <a:gdLst/>
              <a:ahLst/>
              <a:cxnLst/>
              <a:rect l="l" t="t" r="r" b="b"/>
              <a:pathLst>
                <a:path w="4581141" h="5016250">
                  <a:moveTo>
                    <a:pt x="4456680" y="5016249"/>
                  </a:moveTo>
                  <a:lnTo>
                    <a:pt x="124460" y="5016249"/>
                  </a:lnTo>
                  <a:cubicBezTo>
                    <a:pt x="55880" y="5016249"/>
                    <a:pt x="0" y="4960369"/>
                    <a:pt x="0" y="48917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56680" y="0"/>
                  </a:lnTo>
                  <a:cubicBezTo>
                    <a:pt x="4525260" y="0"/>
                    <a:pt x="4581141" y="55880"/>
                    <a:pt x="4581141" y="124460"/>
                  </a:cubicBezTo>
                  <a:lnTo>
                    <a:pt x="4581141" y="4891789"/>
                  </a:lnTo>
                  <a:cubicBezTo>
                    <a:pt x="4581141" y="4960369"/>
                    <a:pt x="4525260" y="5016250"/>
                    <a:pt x="4456680" y="501625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78015" y="6464133"/>
            <a:ext cx="4189122" cy="2789974"/>
            <a:chOff x="0" y="0"/>
            <a:chExt cx="4581140" cy="50162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81141" cy="5016250"/>
            </a:xfrm>
            <a:custGeom>
              <a:avLst/>
              <a:gdLst/>
              <a:ahLst/>
              <a:cxnLst/>
              <a:rect l="l" t="t" r="r" b="b"/>
              <a:pathLst>
                <a:path w="4581141" h="5016250">
                  <a:moveTo>
                    <a:pt x="4456680" y="5016249"/>
                  </a:moveTo>
                  <a:lnTo>
                    <a:pt x="124460" y="5016249"/>
                  </a:lnTo>
                  <a:cubicBezTo>
                    <a:pt x="55880" y="5016249"/>
                    <a:pt x="0" y="4960369"/>
                    <a:pt x="0" y="48917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56680" y="0"/>
                  </a:lnTo>
                  <a:cubicBezTo>
                    <a:pt x="4525260" y="0"/>
                    <a:pt x="4581141" y="55880"/>
                    <a:pt x="4581141" y="124460"/>
                  </a:cubicBezTo>
                  <a:lnTo>
                    <a:pt x="4581141" y="4891789"/>
                  </a:lnTo>
                  <a:cubicBezTo>
                    <a:pt x="4581141" y="4960369"/>
                    <a:pt x="4525260" y="5016250"/>
                    <a:pt x="4456680" y="501625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6" name="Freeform 16"/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Freeform 17"/>
          <p:cNvSpPr/>
          <p:nvPr/>
        </p:nvSpPr>
        <p:spPr>
          <a:xfrm>
            <a:off x="7696200" y="3259604"/>
            <a:ext cx="3675877" cy="2789975"/>
          </a:xfrm>
          <a:custGeom>
            <a:avLst/>
            <a:gdLst/>
            <a:ahLst/>
            <a:cxnLst/>
            <a:rect l="l" t="t" r="r" b="b"/>
            <a:pathLst>
              <a:path w="4646789" h="3159817">
                <a:moveTo>
                  <a:pt x="0" y="0"/>
                </a:moveTo>
                <a:lnTo>
                  <a:pt x="4646789" y="0"/>
                </a:lnTo>
                <a:lnTo>
                  <a:pt x="4646789" y="3159817"/>
                </a:lnTo>
                <a:lnTo>
                  <a:pt x="0" y="3159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9" name="TextBox 19"/>
          <p:cNvSpPr txBox="1"/>
          <p:nvPr/>
        </p:nvSpPr>
        <p:spPr>
          <a:xfrm>
            <a:off x="13073020" y="6942760"/>
            <a:ext cx="4189123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s-MX" sz="28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El representante propietario participa en espacios clave, como el Comité Ejecutivo del MCP-ES (Art. 14).</a:t>
            </a:r>
            <a:endParaRPr lang="en-US" sz="229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412948" y="6700918"/>
            <a:ext cx="398522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s-MX" sz="28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 elección debe ser acompañada por un comité ad hoc y la Dirección Ejecutiva (Art. 7).</a:t>
            </a:r>
            <a:endParaRPr lang="en-US" sz="229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57802" y="6772383"/>
            <a:ext cx="3838398" cy="2518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s-MX" sz="28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Los cargos de propietario y suplente deben ser ocupados por organizaciones diferentes (Art. 9).</a:t>
            </a:r>
            <a:endParaRPr lang="es-SV" sz="28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>
              <a:lnSpc>
                <a:spcPts val="4059"/>
              </a:lnSpc>
            </a:pPr>
            <a:endParaRPr lang="en-US" sz="229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73820" y="6524973"/>
            <a:ext cx="3138722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s-MX" sz="28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 elección debe desarrollarse de manera documentada, transparente y participativa (Art. 7).i</a:t>
            </a:r>
            <a:endParaRPr lang="en-US" sz="219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EC038D-40FA-6E54-EC2F-9FBF08CE5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9FA1568-8315-F706-BC91-FB1ADA38BA4F}"/>
              </a:ext>
            </a:extLst>
          </p:cNvPr>
          <p:cNvSpPr/>
          <p:nvPr/>
        </p:nvSpPr>
        <p:spPr>
          <a:xfrm>
            <a:off x="4298809" y="2765651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E87019A-7450-76BA-A5AE-262870ED972A}"/>
              </a:ext>
            </a:extLst>
          </p:cNvPr>
          <p:cNvSpPr/>
          <p:nvPr/>
        </p:nvSpPr>
        <p:spPr>
          <a:xfrm>
            <a:off x="3227856" y="82677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791334E-8A87-419F-08DC-EF78A9C1A91D}"/>
              </a:ext>
            </a:extLst>
          </p:cNvPr>
          <p:cNvSpPr/>
          <p:nvPr/>
        </p:nvSpPr>
        <p:spPr>
          <a:xfrm flipV="1">
            <a:off x="17026750" y="3421678"/>
            <a:ext cx="0" cy="4192733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B4EC960-C9F2-27B5-A498-D4DCD9C17195}"/>
              </a:ext>
            </a:extLst>
          </p:cNvPr>
          <p:cNvSpPr txBox="1"/>
          <p:nvPr/>
        </p:nvSpPr>
        <p:spPr>
          <a:xfrm>
            <a:off x="1524000" y="3937460"/>
            <a:ext cx="14452374" cy="610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Fecha: Martes  20 de mayo de 2025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Lugar: Hotel Mirador Plaza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Hora sugerida de inicio: 10:30  a. m.</a:t>
            </a:r>
          </a:p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ctr">
              <a:lnSpc>
                <a:spcPts val="4826"/>
              </a:lnSpc>
            </a:pPr>
            <a:r>
              <a:rPr lang="es-MX" sz="3447" b="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Cupos a elegir: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- 1 Representación Propietaria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- 1 Representación Suplente</a:t>
            </a:r>
          </a:p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ctr">
              <a:lnSpc>
                <a:spcPts val="482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45B0256-7C4F-0443-47D7-6E428CC68CCD}"/>
              </a:ext>
            </a:extLst>
          </p:cNvPr>
          <p:cNvSpPr txBox="1"/>
          <p:nvPr/>
        </p:nvSpPr>
        <p:spPr>
          <a:xfrm>
            <a:off x="5614377" y="754915"/>
            <a:ext cx="785948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Información clave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A6FEDF6-72BC-5316-3E63-1B94A8DBF508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10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970F2A-B0E6-AA68-6E59-C63227389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A779201-F376-FD19-105F-0B37A9103603}"/>
              </a:ext>
            </a:extLst>
          </p:cNvPr>
          <p:cNvSpPr/>
          <p:nvPr/>
        </p:nvSpPr>
        <p:spPr>
          <a:xfrm>
            <a:off x="4298809" y="2765651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B5EA306-51C3-2422-C31C-1ECE4215D27F}"/>
              </a:ext>
            </a:extLst>
          </p:cNvPr>
          <p:cNvSpPr/>
          <p:nvPr/>
        </p:nvSpPr>
        <p:spPr>
          <a:xfrm>
            <a:off x="3227856" y="8020779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3431FBD-C699-EA0A-F83A-621F215BCFB6}"/>
              </a:ext>
            </a:extLst>
          </p:cNvPr>
          <p:cNvSpPr/>
          <p:nvPr/>
        </p:nvSpPr>
        <p:spPr>
          <a:xfrm flipV="1">
            <a:off x="17026750" y="3421678"/>
            <a:ext cx="0" cy="4192733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1C065A6-2A23-8B34-36D8-1F787EADCC58}"/>
              </a:ext>
            </a:extLst>
          </p:cNvPr>
          <p:cNvSpPr txBox="1"/>
          <p:nvPr/>
        </p:nvSpPr>
        <p:spPr>
          <a:xfrm>
            <a:off x="1796140" y="2789755"/>
            <a:ext cx="14452374" cy="610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ctr">
              <a:lnSpc>
                <a:spcPts val="4826"/>
              </a:lnSpc>
            </a:pPr>
            <a:r>
              <a:rPr lang="es-MX" sz="3447" b="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Participación: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Tienen derecho a voto las organizaciones del subsector PVS debidamente acreditadas y presentes.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Se otorgará un voto por organización.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La elección se realizará de forma presencial.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Se contará con observadores designados por el Comité de Selección.</a:t>
            </a:r>
          </a:p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ctr">
              <a:lnSpc>
                <a:spcPts val="482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FA95304-01C7-280A-13E1-813760A43CBF}"/>
              </a:ext>
            </a:extLst>
          </p:cNvPr>
          <p:cNvSpPr txBox="1"/>
          <p:nvPr/>
        </p:nvSpPr>
        <p:spPr>
          <a:xfrm>
            <a:off x="5614377" y="754915"/>
            <a:ext cx="785948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Información clave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05C944D-6BF2-49B6-09F2-88D8B5462DC6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485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52B58-B581-A60A-F23E-5629FF08E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F3C615D-5B1F-6E41-B627-78A1AA61217E}"/>
              </a:ext>
            </a:extLst>
          </p:cNvPr>
          <p:cNvSpPr/>
          <p:nvPr/>
        </p:nvSpPr>
        <p:spPr>
          <a:xfrm>
            <a:off x="4191000" y="2247900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A338F36-3EE0-07CF-1BA5-8E59886AE581}"/>
              </a:ext>
            </a:extLst>
          </p:cNvPr>
          <p:cNvSpPr/>
          <p:nvPr/>
        </p:nvSpPr>
        <p:spPr>
          <a:xfrm>
            <a:off x="3227856" y="93345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D7267B1-214E-8064-6121-0A483D06BB96}"/>
              </a:ext>
            </a:extLst>
          </p:cNvPr>
          <p:cNvSpPr/>
          <p:nvPr/>
        </p:nvSpPr>
        <p:spPr>
          <a:xfrm flipV="1">
            <a:off x="17026750" y="3421677"/>
            <a:ext cx="0" cy="5608022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33C58C3-67ED-F598-C495-D51C9AD7845C}"/>
              </a:ext>
            </a:extLst>
          </p:cNvPr>
          <p:cNvSpPr txBox="1"/>
          <p:nvPr/>
        </p:nvSpPr>
        <p:spPr>
          <a:xfrm>
            <a:off x="1917813" y="2266220"/>
            <a:ext cx="14452374" cy="918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2136" lvl="1" algn="just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Las organizaciones que resulten electas como representante propietaria y suplente deberán:</a:t>
            </a:r>
          </a:p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just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Participar activamente en las plenarias del MCP-ES y sus comisiones</a:t>
            </a:r>
          </a:p>
          <a:p>
            <a:pPr marL="372136" lvl="1" algn="just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Comunicar de forma oportuna a su subsector lo discutido y decidido en el MCP</a:t>
            </a:r>
          </a:p>
          <a:p>
            <a:pPr marL="372136" lvl="1" algn="just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Convocar a su sector por lo menos dos veces al año</a:t>
            </a:r>
          </a:p>
          <a:p>
            <a:pPr marL="372136" lvl="1" algn="just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Documentar y respaldar su gestión con evidencia (correo, reuniones, actas)</a:t>
            </a:r>
          </a:p>
          <a:p>
            <a:pPr marL="372136" lvl="1" algn="just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Cumplir con los principios de transparencia, ética y responsabilidad establecidos en el Reglamento Interno del MCP-ES</a:t>
            </a:r>
          </a:p>
          <a:p>
            <a:pPr marL="372136" lvl="1" algn="ctr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.</a:t>
            </a:r>
          </a:p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ctr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ctr">
              <a:lnSpc>
                <a:spcPts val="482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276BF4A-23C0-23AF-896D-A6B4E4612C55}"/>
              </a:ext>
            </a:extLst>
          </p:cNvPr>
          <p:cNvSpPr txBox="1"/>
          <p:nvPr/>
        </p:nvSpPr>
        <p:spPr>
          <a:xfrm>
            <a:off x="5614377" y="754915"/>
            <a:ext cx="7859486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Responsabilidades de las organizaciones electas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4C057A0-3C33-9FD4-C8E2-A8F8B69570D6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530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795</Words>
  <Application>Microsoft Office PowerPoint</Application>
  <PresentationFormat>Personalizado</PresentationFormat>
  <Paragraphs>77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Symbol</vt:lpstr>
      <vt:lpstr>Arial</vt:lpstr>
      <vt:lpstr>Arial Black</vt:lpstr>
      <vt:lpstr>Calibri</vt:lpstr>
      <vt:lpstr>Questrial</vt:lpstr>
      <vt:lpstr>Aptos</vt:lpstr>
      <vt:lpstr>Open Sans</vt:lpstr>
      <vt:lpstr>Cambria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Gráficos sencillos para empresas</dc:title>
  <dc:creator>María Eugenia Ochoa Valencia</dc:creator>
  <cp:lastModifiedBy>Administración y Comunicaciones MCP</cp:lastModifiedBy>
  <cp:revision>4</cp:revision>
  <dcterms:created xsi:type="dcterms:W3CDTF">2006-08-16T00:00:00Z</dcterms:created>
  <dcterms:modified xsi:type="dcterms:W3CDTF">2025-05-20T16:59:56Z</dcterms:modified>
  <dc:identifier>DAGkVh86MYQ</dc:identifier>
</cp:coreProperties>
</file>