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359" r:id="rId5"/>
    <p:sldId id="339" r:id="rId6"/>
    <p:sldId id="338" r:id="rId7"/>
    <p:sldId id="357" r:id="rId8"/>
    <p:sldId id="348" r:id="rId9"/>
    <p:sldId id="341" r:id="rId10"/>
    <p:sldId id="340" r:id="rId11"/>
    <p:sldId id="345" r:id="rId12"/>
    <p:sldId id="346" r:id="rId13"/>
    <p:sldId id="344" r:id="rId14"/>
    <p:sldId id="350" r:id="rId15"/>
    <p:sldId id="349" r:id="rId16"/>
    <p:sldId id="343" r:id="rId17"/>
    <p:sldId id="351" r:id="rId18"/>
    <p:sldId id="352" r:id="rId19"/>
    <p:sldId id="353" r:id="rId20"/>
    <p:sldId id="354" r:id="rId21"/>
    <p:sldId id="355" r:id="rId22"/>
    <p:sldId id="342" r:id="rId23"/>
    <p:sldId id="256" r:id="rId24"/>
    <p:sldId id="260" r:id="rId25"/>
    <p:sldId id="259" r:id="rId26"/>
    <p:sldId id="258" r:id="rId27"/>
    <p:sldId id="356" r:id="rId28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55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36E83C-9275-4ABB-A7D9-149560699B7C}" v="20" dt="2025-04-24T16:53:29.6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85211" autoAdjust="0"/>
  </p:normalViewPr>
  <p:slideViewPr>
    <p:cSldViewPr>
      <p:cViewPr varScale="1">
        <p:scale>
          <a:sx n="65" d="100"/>
          <a:sy n="65" d="100"/>
        </p:scale>
        <p:origin x="54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Z DE MIRANDA, Celina" userId="e18d36d5-5e70-4319-b515-4758470054df" providerId="ADAL" clId="{8936E83C-9275-4ABB-A7D9-149560699B7C}"/>
    <pc:docChg chg="custSel addSld delSld modSld sldOrd">
      <pc:chgData name="MARTINEZ DE MIRANDA, Celina" userId="e18d36d5-5e70-4319-b515-4758470054df" providerId="ADAL" clId="{8936E83C-9275-4ABB-A7D9-149560699B7C}" dt="2025-04-24T16:53:29.605" v="353" actId="1076"/>
      <pc:docMkLst>
        <pc:docMk/>
      </pc:docMkLst>
      <pc:sldChg chg="addSp delSp modSp add mod">
        <pc:chgData name="MARTINEZ DE MIRANDA, Celina" userId="e18d36d5-5e70-4319-b515-4758470054df" providerId="ADAL" clId="{8936E83C-9275-4ABB-A7D9-149560699B7C}" dt="2025-04-24T16:49:52.925" v="342" actId="1076"/>
        <pc:sldMkLst>
          <pc:docMk/>
          <pc:sldMk cId="2578059608" sldId="256"/>
        </pc:sldMkLst>
        <pc:spChg chg="mod">
          <ac:chgData name="MARTINEZ DE MIRANDA, Celina" userId="e18d36d5-5e70-4319-b515-4758470054df" providerId="ADAL" clId="{8936E83C-9275-4ABB-A7D9-149560699B7C}" dt="2025-04-24T16:49:52.925" v="342" actId="1076"/>
          <ac:spMkLst>
            <pc:docMk/>
            <pc:sldMk cId="2578059608" sldId="256"/>
            <ac:spMk id="2" creationId="{39C5F3D0-F59F-BCE9-2BEA-26F9F26487BF}"/>
          </ac:spMkLst>
        </pc:spChg>
        <pc:spChg chg="del mod">
          <ac:chgData name="MARTINEZ DE MIRANDA, Celina" userId="e18d36d5-5e70-4319-b515-4758470054df" providerId="ADAL" clId="{8936E83C-9275-4ABB-A7D9-149560699B7C}" dt="2025-04-24T15:30:33.281" v="8" actId="478"/>
          <ac:spMkLst>
            <pc:docMk/>
            <pc:sldMk cId="2578059608" sldId="256"/>
            <ac:spMk id="3" creationId="{55CB6D09-B978-3CEF-2631-76A470762139}"/>
          </ac:spMkLst>
        </pc:spChg>
        <pc:spChg chg="add del mod">
          <ac:chgData name="MARTINEZ DE MIRANDA, Celina" userId="e18d36d5-5e70-4319-b515-4758470054df" providerId="ADAL" clId="{8936E83C-9275-4ABB-A7D9-149560699B7C}" dt="2025-04-24T15:30:41.066" v="9" actId="478"/>
          <ac:spMkLst>
            <pc:docMk/>
            <pc:sldMk cId="2578059608" sldId="256"/>
            <ac:spMk id="5" creationId="{B883A05A-6430-1712-05CA-F88AD18CCEF4}"/>
          </ac:spMkLst>
        </pc:spChg>
        <pc:spChg chg="mod">
          <ac:chgData name="MARTINEZ DE MIRANDA, Celina" userId="e18d36d5-5e70-4319-b515-4758470054df" providerId="ADAL" clId="{8936E83C-9275-4ABB-A7D9-149560699B7C}" dt="2025-04-24T16:49:18.611" v="337"/>
          <ac:spMkLst>
            <pc:docMk/>
            <pc:sldMk cId="2578059608" sldId="256"/>
            <ac:spMk id="11" creationId="{689B2173-2EDD-8BCB-49C4-8ABDAEE82104}"/>
          </ac:spMkLst>
        </pc:spChg>
        <pc:spChg chg="mod">
          <ac:chgData name="MARTINEZ DE MIRANDA, Celina" userId="e18d36d5-5e70-4319-b515-4758470054df" providerId="ADAL" clId="{8936E83C-9275-4ABB-A7D9-149560699B7C}" dt="2025-04-24T16:49:18.611" v="337"/>
          <ac:spMkLst>
            <pc:docMk/>
            <pc:sldMk cId="2578059608" sldId="256"/>
            <ac:spMk id="12" creationId="{04D8DBAB-2AE0-F5E9-CFF8-68393A2F8C8F}"/>
          </ac:spMkLst>
        </pc:spChg>
        <pc:spChg chg="mod">
          <ac:chgData name="MARTINEZ DE MIRANDA, Celina" userId="e18d36d5-5e70-4319-b515-4758470054df" providerId="ADAL" clId="{8936E83C-9275-4ABB-A7D9-149560699B7C}" dt="2025-04-24T16:49:18.611" v="337"/>
          <ac:spMkLst>
            <pc:docMk/>
            <pc:sldMk cId="2578059608" sldId="256"/>
            <ac:spMk id="13" creationId="{B0AF0D47-1486-D397-9BA3-4E2B62CE7071}"/>
          </ac:spMkLst>
        </pc:spChg>
        <pc:spChg chg="mod">
          <ac:chgData name="MARTINEZ DE MIRANDA, Celina" userId="e18d36d5-5e70-4319-b515-4758470054df" providerId="ADAL" clId="{8936E83C-9275-4ABB-A7D9-149560699B7C}" dt="2025-04-24T16:49:18.611" v="337"/>
          <ac:spMkLst>
            <pc:docMk/>
            <pc:sldMk cId="2578059608" sldId="256"/>
            <ac:spMk id="14" creationId="{BC74CCF1-552A-4A0E-7796-516C696E8CBB}"/>
          </ac:spMkLst>
        </pc:spChg>
        <pc:spChg chg="mod">
          <ac:chgData name="MARTINEZ DE MIRANDA, Celina" userId="e18d36d5-5e70-4319-b515-4758470054df" providerId="ADAL" clId="{8936E83C-9275-4ABB-A7D9-149560699B7C}" dt="2025-04-24T16:49:18.611" v="337"/>
          <ac:spMkLst>
            <pc:docMk/>
            <pc:sldMk cId="2578059608" sldId="256"/>
            <ac:spMk id="15" creationId="{D83B6CEF-317F-6176-9A89-1196878E9A21}"/>
          </ac:spMkLst>
        </pc:spChg>
        <pc:spChg chg="mod">
          <ac:chgData name="MARTINEZ DE MIRANDA, Celina" userId="e18d36d5-5e70-4319-b515-4758470054df" providerId="ADAL" clId="{8936E83C-9275-4ABB-A7D9-149560699B7C}" dt="2025-04-24T16:49:18.611" v="337"/>
          <ac:spMkLst>
            <pc:docMk/>
            <pc:sldMk cId="2578059608" sldId="256"/>
            <ac:spMk id="16" creationId="{DCB98E3C-3B08-1963-5D0F-ED6A4F26E087}"/>
          </ac:spMkLst>
        </pc:spChg>
        <pc:spChg chg="mod">
          <ac:chgData name="MARTINEZ DE MIRANDA, Celina" userId="e18d36d5-5e70-4319-b515-4758470054df" providerId="ADAL" clId="{8936E83C-9275-4ABB-A7D9-149560699B7C}" dt="2025-04-24T16:49:18.611" v="337"/>
          <ac:spMkLst>
            <pc:docMk/>
            <pc:sldMk cId="2578059608" sldId="256"/>
            <ac:spMk id="17" creationId="{AE4DCD0C-9642-B14B-685A-9B7A2C60D905}"/>
          </ac:spMkLst>
        </pc:spChg>
        <pc:spChg chg="mod">
          <ac:chgData name="MARTINEZ DE MIRANDA, Celina" userId="e18d36d5-5e70-4319-b515-4758470054df" providerId="ADAL" clId="{8936E83C-9275-4ABB-A7D9-149560699B7C}" dt="2025-04-24T16:49:18.611" v="337"/>
          <ac:spMkLst>
            <pc:docMk/>
            <pc:sldMk cId="2578059608" sldId="256"/>
            <ac:spMk id="18" creationId="{05441936-AC7E-19F4-8A1C-0DE1B8C9092E}"/>
          </ac:spMkLst>
        </pc:spChg>
        <pc:spChg chg="add del mod">
          <ac:chgData name="MARTINEZ DE MIRANDA, Celina" userId="e18d36d5-5e70-4319-b515-4758470054df" providerId="ADAL" clId="{8936E83C-9275-4ABB-A7D9-149560699B7C}" dt="2025-04-24T16:49:39.001" v="341" actId="478"/>
          <ac:spMkLst>
            <pc:docMk/>
            <pc:sldMk cId="2578059608" sldId="256"/>
            <ac:spMk id="19" creationId="{D4BEA9CB-BA24-EDF0-E12F-5AAD8D34FC8C}"/>
          </ac:spMkLst>
        </pc:spChg>
        <pc:grpChg chg="add mod">
          <ac:chgData name="MARTINEZ DE MIRANDA, Celina" userId="e18d36d5-5e70-4319-b515-4758470054df" providerId="ADAL" clId="{8936E83C-9275-4ABB-A7D9-149560699B7C}" dt="2025-04-24T16:49:27.090" v="338" actId="14100"/>
          <ac:grpSpMkLst>
            <pc:docMk/>
            <pc:sldMk cId="2578059608" sldId="256"/>
            <ac:grpSpMk id="6" creationId="{9E77F158-12F9-AD8B-33BB-983CA3AD24D3}"/>
          </ac:grpSpMkLst>
        </pc:grpChg>
      </pc:sldChg>
      <pc:sldChg chg="add">
        <pc:chgData name="MARTINEZ DE MIRANDA, Celina" userId="e18d36d5-5e70-4319-b515-4758470054df" providerId="ADAL" clId="{8936E83C-9275-4ABB-A7D9-149560699B7C}" dt="2025-04-24T15:30:22.866" v="6"/>
        <pc:sldMkLst>
          <pc:docMk/>
          <pc:sldMk cId="2364559672" sldId="258"/>
        </pc:sldMkLst>
      </pc:sldChg>
      <pc:sldChg chg="add">
        <pc:chgData name="MARTINEZ DE MIRANDA, Celina" userId="e18d36d5-5e70-4319-b515-4758470054df" providerId="ADAL" clId="{8936E83C-9275-4ABB-A7D9-149560699B7C}" dt="2025-04-24T15:30:22.866" v="6"/>
        <pc:sldMkLst>
          <pc:docMk/>
          <pc:sldMk cId="3991180939" sldId="259"/>
        </pc:sldMkLst>
      </pc:sldChg>
      <pc:sldChg chg="add">
        <pc:chgData name="MARTINEZ DE MIRANDA, Celina" userId="e18d36d5-5e70-4319-b515-4758470054df" providerId="ADAL" clId="{8936E83C-9275-4ABB-A7D9-149560699B7C}" dt="2025-04-24T15:30:22.866" v="6"/>
        <pc:sldMkLst>
          <pc:docMk/>
          <pc:sldMk cId="142602920" sldId="260"/>
        </pc:sldMkLst>
      </pc:sldChg>
      <pc:sldChg chg="addSp modSp mod setBg">
        <pc:chgData name="MARTINEZ DE MIRANDA, Celina" userId="e18d36d5-5e70-4319-b515-4758470054df" providerId="ADAL" clId="{8936E83C-9275-4ABB-A7D9-149560699B7C}" dt="2025-04-24T16:47:07.958" v="335" actId="123"/>
        <pc:sldMkLst>
          <pc:docMk/>
          <pc:sldMk cId="3790558389" sldId="338"/>
        </pc:sldMkLst>
        <pc:spChg chg="mod ord">
          <ac:chgData name="MARTINEZ DE MIRANDA, Celina" userId="e18d36d5-5e70-4319-b515-4758470054df" providerId="ADAL" clId="{8936E83C-9275-4ABB-A7D9-149560699B7C}" dt="2025-04-24T16:47:07.958" v="335" actId="123"/>
          <ac:spMkLst>
            <pc:docMk/>
            <pc:sldMk cId="3790558389" sldId="338"/>
            <ac:spMk id="3" creationId="{00000000-0000-0000-0000-000000000000}"/>
          </ac:spMkLst>
        </pc:spChg>
        <pc:spChg chg="mod">
          <ac:chgData name="MARTINEZ DE MIRANDA, Celina" userId="e18d36d5-5e70-4319-b515-4758470054df" providerId="ADAL" clId="{8936E83C-9275-4ABB-A7D9-149560699B7C}" dt="2025-04-24T16:46:21.579" v="331" actId="26606"/>
          <ac:spMkLst>
            <pc:docMk/>
            <pc:sldMk cId="3790558389" sldId="338"/>
            <ac:spMk id="4" creationId="{90F47A55-7236-415B-87D2-005506C0CCAC}"/>
          </ac:spMkLst>
        </pc:spChg>
        <pc:spChg chg="add">
          <ac:chgData name="MARTINEZ DE MIRANDA, Celina" userId="e18d36d5-5e70-4319-b515-4758470054df" providerId="ADAL" clId="{8936E83C-9275-4ABB-A7D9-149560699B7C}" dt="2025-04-24T16:46:21.579" v="331" actId="26606"/>
          <ac:spMkLst>
            <pc:docMk/>
            <pc:sldMk cId="3790558389" sldId="338"/>
            <ac:spMk id="9" creationId="{907EF6B7-1338-4443-8C46-6A318D952DFD}"/>
          </ac:spMkLst>
        </pc:spChg>
        <pc:spChg chg="add">
          <ac:chgData name="MARTINEZ DE MIRANDA, Celina" userId="e18d36d5-5e70-4319-b515-4758470054df" providerId="ADAL" clId="{8936E83C-9275-4ABB-A7D9-149560699B7C}" dt="2025-04-24T16:46:21.579" v="331" actId="26606"/>
          <ac:spMkLst>
            <pc:docMk/>
            <pc:sldMk cId="3790558389" sldId="338"/>
            <ac:spMk id="11" creationId="{DAAE4CDD-124C-4DCF-9584-B6033B545DD5}"/>
          </ac:spMkLst>
        </pc:spChg>
        <pc:spChg chg="add">
          <ac:chgData name="MARTINEZ DE MIRANDA, Celina" userId="e18d36d5-5e70-4319-b515-4758470054df" providerId="ADAL" clId="{8936E83C-9275-4ABB-A7D9-149560699B7C}" dt="2025-04-24T16:46:21.579" v="331" actId="26606"/>
          <ac:spMkLst>
            <pc:docMk/>
            <pc:sldMk cId="3790558389" sldId="338"/>
            <ac:spMk id="13" creationId="{081E4A58-353D-44AE-B2FC-2A74E2E400F7}"/>
          </ac:spMkLst>
        </pc:spChg>
      </pc:sldChg>
      <pc:sldChg chg="addSp modSp mod setBg">
        <pc:chgData name="MARTINEZ DE MIRANDA, Celina" userId="e18d36d5-5e70-4319-b515-4758470054df" providerId="ADAL" clId="{8936E83C-9275-4ABB-A7D9-149560699B7C}" dt="2025-04-24T16:46:05.175" v="329" actId="14100"/>
        <pc:sldMkLst>
          <pc:docMk/>
          <pc:sldMk cId="1258953493" sldId="339"/>
        </pc:sldMkLst>
        <pc:spChg chg="mod">
          <ac:chgData name="MARTINEZ DE MIRANDA, Celina" userId="e18d36d5-5e70-4319-b515-4758470054df" providerId="ADAL" clId="{8936E83C-9275-4ABB-A7D9-149560699B7C}" dt="2025-04-24T16:45:52.510" v="326" actId="26606"/>
          <ac:spMkLst>
            <pc:docMk/>
            <pc:sldMk cId="1258953493" sldId="339"/>
            <ac:spMk id="2" creationId="{32A449B2-8BE3-4197-87AA-6C5D3F78EAE7}"/>
          </ac:spMkLst>
        </pc:spChg>
        <pc:spChg chg="add">
          <ac:chgData name="MARTINEZ DE MIRANDA, Celina" userId="e18d36d5-5e70-4319-b515-4758470054df" providerId="ADAL" clId="{8936E83C-9275-4ABB-A7D9-149560699B7C}" dt="2025-04-24T16:45:52.510" v="326" actId="26606"/>
          <ac:spMkLst>
            <pc:docMk/>
            <pc:sldMk cId="1258953493" sldId="339"/>
            <ac:spMk id="10" creationId="{68AF5748-FED8-45BA-8631-26D1D10F3246}"/>
          </ac:spMkLst>
        </pc:spChg>
        <pc:spChg chg="add">
          <ac:chgData name="MARTINEZ DE MIRANDA, Celina" userId="e18d36d5-5e70-4319-b515-4758470054df" providerId="ADAL" clId="{8936E83C-9275-4ABB-A7D9-149560699B7C}" dt="2025-04-24T16:45:52.510" v="326" actId="26606"/>
          <ac:spMkLst>
            <pc:docMk/>
            <pc:sldMk cId="1258953493" sldId="339"/>
            <ac:spMk id="12" creationId="{AF2F604E-43BE-4DC3-B983-E071523364F8}"/>
          </ac:spMkLst>
        </pc:spChg>
        <pc:spChg chg="add">
          <ac:chgData name="MARTINEZ DE MIRANDA, Celina" userId="e18d36d5-5e70-4319-b515-4758470054df" providerId="ADAL" clId="{8936E83C-9275-4ABB-A7D9-149560699B7C}" dt="2025-04-24T16:45:52.510" v="326" actId="26606"/>
          <ac:spMkLst>
            <pc:docMk/>
            <pc:sldMk cId="1258953493" sldId="339"/>
            <ac:spMk id="14" creationId="{08C9B587-E65E-4B52-B37C-ABEBB6E87928}"/>
          </ac:spMkLst>
        </pc:spChg>
        <pc:picChg chg="mod ord">
          <ac:chgData name="MARTINEZ DE MIRANDA, Celina" userId="e18d36d5-5e70-4319-b515-4758470054df" providerId="ADAL" clId="{8936E83C-9275-4ABB-A7D9-149560699B7C}" dt="2025-04-24T16:46:05.175" v="329" actId="14100"/>
          <ac:picMkLst>
            <pc:docMk/>
            <pc:sldMk cId="1258953493" sldId="339"/>
            <ac:picMk id="5" creationId="{141742CC-90DE-7559-6B75-9E444C08CF7C}"/>
          </ac:picMkLst>
        </pc:picChg>
      </pc:sldChg>
      <pc:sldChg chg="modSp mod">
        <pc:chgData name="MARTINEZ DE MIRANDA, Celina" userId="e18d36d5-5e70-4319-b515-4758470054df" providerId="ADAL" clId="{8936E83C-9275-4ABB-A7D9-149560699B7C}" dt="2025-04-24T16:30:31.445" v="135" actId="20577"/>
        <pc:sldMkLst>
          <pc:docMk/>
          <pc:sldMk cId="2338541588" sldId="341"/>
        </pc:sldMkLst>
        <pc:spChg chg="mod">
          <ac:chgData name="MARTINEZ DE MIRANDA, Celina" userId="e18d36d5-5e70-4319-b515-4758470054df" providerId="ADAL" clId="{8936E83C-9275-4ABB-A7D9-149560699B7C}" dt="2025-04-24T16:30:31.445" v="135" actId="20577"/>
          <ac:spMkLst>
            <pc:docMk/>
            <pc:sldMk cId="2338541588" sldId="341"/>
            <ac:spMk id="3" creationId="{A48645E4-A041-4D98-B32A-49852BD5FCEC}"/>
          </ac:spMkLst>
        </pc:spChg>
        <pc:spChg chg="mod">
          <ac:chgData name="MARTINEZ DE MIRANDA, Celina" userId="e18d36d5-5e70-4319-b515-4758470054df" providerId="ADAL" clId="{8936E83C-9275-4ABB-A7D9-149560699B7C}" dt="2025-04-24T15:48:42.049" v="29" actId="13822"/>
          <ac:spMkLst>
            <pc:docMk/>
            <pc:sldMk cId="2338541588" sldId="341"/>
            <ac:spMk id="4" creationId="{13590779-11B5-4D96-942A-7C8FB33FF6FD}"/>
          </ac:spMkLst>
        </pc:spChg>
      </pc:sldChg>
      <pc:sldChg chg="modSp mod">
        <pc:chgData name="MARTINEZ DE MIRANDA, Celina" userId="e18d36d5-5e70-4319-b515-4758470054df" providerId="ADAL" clId="{8936E83C-9275-4ABB-A7D9-149560699B7C}" dt="2025-04-24T15:41:08.359" v="21" actId="113"/>
        <pc:sldMkLst>
          <pc:docMk/>
          <pc:sldMk cId="380870435" sldId="342"/>
        </pc:sldMkLst>
        <pc:spChg chg="mod">
          <ac:chgData name="MARTINEZ DE MIRANDA, Celina" userId="e18d36d5-5e70-4319-b515-4758470054df" providerId="ADAL" clId="{8936E83C-9275-4ABB-A7D9-149560699B7C}" dt="2025-04-24T15:40:42.193" v="17" actId="113"/>
          <ac:spMkLst>
            <pc:docMk/>
            <pc:sldMk cId="380870435" sldId="342"/>
            <ac:spMk id="7" creationId="{FF141957-A489-40BF-85AF-52C9D49597E6}"/>
          </ac:spMkLst>
        </pc:spChg>
        <pc:spChg chg="mod">
          <ac:chgData name="MARTINEZ DE MIRANDA, Celina" userId="e18d36d5-5e70-4319-b515-4758470054df" providerId="ADAL" clId="{8936E83C-9275-4ABB-A7D9-149560699B7C}" dt="2025-04-24T15:24:18.199" v="4" actId="113"/>
          <ac:spMkLst>
            <pc:docMk/>
            <pc:sldMk cId="380870435" sldId="342"/>
            <ac:spMk id="8" creationId="{57A2D823-7181-4200-8261-7AEB262BC634}"/>
          </ac:spMkLst>
        </pc:spChg>
        <pc:spChg chg="mod">
          <ac:chgData name="MARTINEZ DE MIRANDA, Celina" userId="e18d36d5-5e70-4319-b515-4758470054df" providerId="ADAL" clId="{8936E83C-9275-4ABB-A7D9-149560699B7C}" dt="2025-04-24T15:40:57.635" v="19" actId="113"/>
          <ac:spMkLst>
            <pc:docMk/>
            <pc:sldMk cId="380870435" sldId="342"/>
            <ac:spMk id="10" creationId="{6EA78042-E44C-4709-9BCE-AE4D1A67BAB3}"/>
          </ac:spMkLst>
        </pc:spChg>
        <pc:spChg chg="mod">
          <ac:chgData name="MARTINEZ DE MIRANDA, Celina" userId="e18d36d5-5e70-4319-b515-4758470054df" providerId="ADAL" clId="{8936E83C-9275-4ABB-A7D9-149560699B7C}" dt="2025-04-24T15:41:08.359" v="21" actId="113"/>
          <ac:spMkLst>
            <pc:docMk/>
            <pc:sldMk cId="380870435" sldId="342"/>
            <ac:spMk id="11" creationId="{3B5F7CEA-2989-4938-8FA1-33E1658012E1}"/>
          </ac:spMkLst>
        </pc:spChg>
        <pc:spChg chg="mod">
          <ac:chgData name="MARTINEZ DE MIRANDA, Celina" userId="e18d36d5-5e70-4319-b515-4758470054df" providerId="ADAL" clId="{8936E83C-9275-4ABB-A7D9-149560699B7C}" dt="2025-04-24T15:40:31.336" v="15" actId="113"/>
          <ac:spMkLst>
            <pc:docMk/>
            <pc:sldMk cId="380870435" sldId="342"/>
            <ac:spMk id="16" creationId="{9CCE1FDA-B84A-48B2-9178-18DC644C35C0}"/>
          </ac:spMkLst>
        </pc:spChg>
      </pc:sldChg>
      <pc:sldChg chg="modSp mod ord">
        <pc:chgData name="MARTINEZ DE MIRANDA, Celina" userId="e18d36d5-5e70-4319-b515-4758470054df" providerId="ADAL" clId="{8936E83C-9275-4ABB-A7D9-149560699B7C}" dt="2025-04-24T16:33:29.304" v="162" actId="1076"/>
        <pc:sldMkLst>
          <pc:docMk/>
          <pc:sldMk cId="659897345" sldId="345"/>
        </pc:sldMkLst>
        <pc:spChg chg="mod">
          <ac:chgData name="MARTINEZ DE MIRANDA, Celina" userId="e18d36d5-5e70-4319-b515-4758470054df" providerId="ADAL" clId="{8936E83C-9275-4ABB-A7D9-149560699B7C}" dt="2025-04-24T16:33:29.304" v="162" actId="1076"/>
          <ac:spMkLst>
            <pc:docMk/>
            <pc:sldMk cId="659897345" sldId="345"/>
            <ac:spMk id="3" creationId="{2C52852F-7414-495F-802E-E4077A59E6B8}"/>
          </ac:spMkLst>
        </pc:spChg>
      </pc:sldChg>
      <pc:sldChg chg="modSp mod">
        <pc:chgData name="MARTINEZ DE MIRANDA, Celina" userId="e18d36d5-5e70-4319-b515-4758470054df" providerId="ADAL" clId="{8936E83C-9275-4ABB-A7D9-149560699B7C}" dt="2025-04-24T16:32:10.958" v="157" actId="20577"/>
        <pc:sldMkLst>
          <pc:docMk/>
          <pc:sldMk cId="2596551896" sldId="346"/>
        </pc:sldMkLst>
        <pc:spChg chg="mod">
          <ac:chgData name="MARTINEZ DE MIRANDA, Celina" userId="e18d36d5-5e70-4319-b515-4758470054df" providerId="ADAL" clId="{8936E83C-9275-4ABB-A7D9-149560699B7C}" dt="2025-04-24T16:32:10.958" v="157" actId="20577"/>
          <ac:spMkLst>
            <pc:docMk/>
            <pc:sldMk cId="2596551896" sldId="346"/>
            <ac:spMk id="4" creationId="{31DA4F00-E9E7-46FC-AAF9-819FE3B82ECE}"/>
          </ac:spMkLst>
        </pc:spChg>
      </pc:sldChg>
      <pc:sldChg chg="del">
        <pc:chgData name="MARTINEZ DE MIRANDA, Celina" userId="e18d36d5-5e70-4319-b515-4758470054df" providerId="ADAL" clId="{8936E83C-9275-4ABB-A7D9-149560699B7C}" dt="2025-04-24T16:35:35.858" v="165" actId="47"/>
        <pc:sldMkLst>
          <pc:docMk/>
          <pc:sldMk cId="3974561316" sldId="347"/>
        </pc:sldMkLst>
      </pc:sldChg>
      <pc:sldChg chg="ord">
        <pc:chgData name="MARTINEZ DE MIRANDA, Celina" userId="e18d36d5-5e70-4319-b515-4758470054df" providerId="ADAL" clId="{8936E83C-9275-4ABB-A7D9-149560699B7C}" dt="2025-04-24T16:35:02.888" v="164"/>
        <pc:sldMkLst>
          <pc:docMk/>
          <pc:sldMk cId="3643095792" sldId="348"/>
        </pc:sldMkLst>
      </pc:sldChg>
      <pc:sldChg chg="modSp mod">
        <pc:chgData name="MARTINEZ DE MIRANDA, Celina" userId="e18d36d5-5e70-4319-b515-4758470054df" providerId="ADAL" clId="{8936E83C-9275-4ABB-A7D9-149560699B7C}" dt="2025-04-24T16:30:59.823" v="136" actId="13822"/>
        <pc:sldMkLst>
          <pc:docMk/>
          <pc:sldMk cId="1508258455" sldId="350"/>
        </pc:sldMkLst>
        <pc:spChg chg="mod">
          <ac:chgData name="MARTINEZ DE MIRANDA, Celina" userId="e18d36d5-5e70-4319-b515-4758470054df" providerId="ADAL" clId="{8936E83C-9275-4ABB-A7D9-149560699B7C}" dt="2025-04-24T16:30:59.823" v="136" actId="13822"/>
          <ac:spMkLst>
            <pc:docMk/>
            <pc:sldMk cId="1508258455" sldId="350"/>
            <ac:spMk id="3" creationId="{FA8048C0-6560-4F3A-B11C-97C2DCF9F8F2}"/>
          </ac:spMkLst>
        </pc:spChg>
      </pc:sldChg>
      <pc:sldChg chg="modSp mod">
        <pc:chgData name="MARTINEZ DE MIRANDA, Celina" userId="e18d36d5-5e70-4319-b515-4758470054df" providerId="ADAL" clId="{8936E83C-9275-4ABB-A7D9-149560699B7C}" dt="2025-04-24T15:48:07.242" v="27" actId="13822"/>
        <pc:sldMkLst>
          <pc:docMk/>
          <pc:sldMk cId="383472851" sldId="351"/>
        </pc:sldMkLst>
        <pc:spChg chg="mod">
          <ac:chgData name="MARTINEZ DE MIRANDA, Celina" userId="e18d36d5-5e70-4319-b515-4758470054df" providerId="ADAL" clId="{8936E83C-9275-4ABB-A7D9-149560699B7C}" dt="2025-04-24T15:48:07.242" v="27" actId="13822"/>
          <ac:spMkLst>
            <pc:docMk/>
            <pc:sldMk cId="383472851" sldId="351"/>
            <ac:spMk id="3" creationId="{FA8048C0-6560-4F3A-B11C-97C2DCF9F8F2}"/>
          </ac:spMkLst>
        </pc:spChg>
      </pc:sldChg>
      <pc:sldChg chg="modSp mod">
        <pc:chgData name="MARTINEZ DE MIRANDA, Celina" userId="e18d36d5-5e70-4319-b515-4758470054df" providerId="ADAL" clId="{8936E83C-9275-4ABB-A7D9-149560699B7C}" dt="2025-04-24T15:47:17.872" v="26" actId="13822"/>
        <pc:sldMkLst>
          <pc:docMk/>
          <pc:sldMk cId="692002" sldId="354"/>
        </pc:sldMkLst>
        <pc:spChg chg="mod">
          <ac:chgData name="MARTINEZ DE MIRANDA, Celina" userId="e18d36d5-5e70-4319-b515-4758470054df" providerId="ADAL" clId="{8936E83C-9275-4ABB-A7D9-149560699B7C}" dt="2025-04-24T15:47:17.872" v="26" actId="13822"/>
          <ac:spMkLst>
            <pc:docMk/>
            <pc:sldMk cId="692002" sldId="354"/>
            <ac:spMk id="3" creationId="{FA8048C0-6560-4F3A-B11C-97C2DCF9F8F2}"/>
          </ac:spMkLst>
        </pc:spChg>
      </pc:sldChg>
      <pc:sldChg chg="addSp modSp new mod">
        <pc:chgData name="MARTINEZ DE MIRANDA, Celina" userId="e18d36d5-5e70-4319-b515-4758470054df" providerId="ADAL" clId="{8936E83C-9275-4ABB-A7D9-149560699B7C}" dt="2025-04-24T15:43:01.198" v="25" actId="1076"/>
        <pc:sldMkLst>
          <pc:docMk/>
          <pc:sldMk cId="3844141980" sldId="356"/>
        </pc:sldMkLst>
        <pc:spChg chg="add mod">
          <ac:chgData name="MARTINEZ DE MIRANDA, Celina" userId="e18d36d5-5e70-4319-b515-4758470054df" providerId="ADAL" clId="{8936E83C-9275-4ABB-A7D9-149560699B7C}" dt="2025-04-24T15:43:01.198" v="25" actId="1076"/>
          <ac:spMkLst>
            <pc:docMk/>
            <pc:sldMk cId="3844141980" sldId="356"/>
            <ac:spMk id="3" creationId="{EEBAD4F3-315C-8C71-FAB0-1C2E7285F2BC}"/>
          </ac:spMkLst>
        </pc:spChg>
      </pc:sldChg>
      <pc:sldChg chg="modSp add mod">
        <pc:chgData name="MARTINEZ DE MIRANDA, Celina" userId="e18d36d5-5e70-4319-b515-4758470054df" providerId="ADAL" clId="{8936E83C-9275-4ABB-A7D9-149560699B7C}" dt="2025-04-24T16:47:35.441" v="336" actId="20577"/>
        <pc:sldMkLst>
          <pc:docMk/>
          <pc:sldMk cId="2055492668" sldId="357"/>
        </pc:sldMkLst>
        <pc:spChg chg="mod">
          <ac:chgData name="MARTINEZ DE MIRANDA, Celina" userId="e18d36d5-5e70-4319-b515-4758470054df" providerId="ADAL" clId="{8936E83C-9275-4ABB-A7D9-149560699B7C}" dt="2025-04-24T16:28:16.949" v="99" actId="1076"/>
          <ac:spMkLst>
            <pc:docMk/>
            <pc:sldMk cId="2055492668" sldId="357"/>
            <ac:spMk id="3" creationId="{D30347B5-398C-903F-E775-C1CBD5DB46C7}"/>
          </ac:spMkLst>
        </pc:spChg>
        <pc:spChg chg="mod">
          <ac:chgData name="MARTINEZ DE MIRANDA, Celina" userId="e18d36d5-5e70-4319-b515-4758470054df" providerId="ADAL" clId="{8936E83C-9275-4ABB-A7D9-149560699B7C}" dt="2025-04-24T16:47:35.441" v="336" actId="20577"/>
          <ac:spMkLst>
            <pc:docMk/>
            <pc:sldMk cId="2055492668" sldId="357"/>
            <ac:spMk id="4" creationId="{4692CAE2-5E5C-B6E1-4D38-EEB027021D7D}"/>
          </ac:spMkLst>
        </pc:spChg>
      </pc:sldChg>
      <pc:sldChg chg="new del ord">
        <pc:chgData name="MARTINEZ DE MIRANDA, Celina" userId="e18d36d5-5e70-4319-b515-4758470054df" providerId="ADAL" clId="{8936E83C-9275-4ABB-A7D9-149560699B7C}" dt="2025-04-24T16:44:07.209" v="325" actId="47"/>
        <pc:sldMkLst>
          <pc:docMk/>
          <pc:sldMk cId="1829718217" sldId="358"/>
        </pc:sldMkLst>
      </pc:sldChg>
      <pc:sldChg chg="addSp delSp modSp new mod setBg addAnim modAnim">
        <pc:chgData name="MARTINEZ DE MIRANDA, Celina" userId="e18d36d5-5e70-4319-b515-4758470054df" providerId="ADAL" clId="{8936E83C-9275-4ABB-A7D9-149560699B7C}" dt="2025-04-24T16:53:29.605" v="353" actId="1076"/>
        <pc:sldMkLst>
          <pc:docMk/>
          <pc:sldMk cId="3731244262" sldId="359"/>
        </pc:sldMkLst>
        <pc:spChg chg="mod">
          <ac:chgData name="MARTINEZ DE MIRANDA, Celina" userId="e18d36d5-5e70-4319-b515-4758470054df" providerId="ADAL" clId="{8936E83C-9275-4ABB-A7D9-149560699B7C}" dt="2025-04-24T16:42:56.259" v="315" actId="26606"/>
          <ac:spMkLst>
            <pc:docMk/>
            <pc:sldMk cId="3731244262" sldId="359"/>
            <ac:spMk id="2" creationId="{053E1079-53EB-819A-A5B2-54B478F9E647}"/>
          </ac:spMkLst>
        </pc:spChg>
        <pc:spChg chg="mod">
          <ac:chgData name="MARTINEZ DE MIRANDA, Celina" userId="e18d36d5-5e70-4319-b515-4758470054df" providerId="ADAL" clId="{8936E83C-9275-4ABB-A7D9-149560699B7C}" dt="2025-04-24T16:53:03.376" v="347" actId="26606"/>
          <ac:spMkLst>
            <pc:docMk/>
            <pc:sldMk cId="3731244262" sldId="359"/>
            <ac:spMk id="3" creationId="{80390AF6-3059-6C07-D071-FB033F3B682F}"/>
          </ac:spMkLst>
        </pc:spChg>
        <pc:spChg chg="add del">
          <ac:chgData name="MARTINEZ DE MIRANDA, Celina" userId="e18d36d5-5e70-4319-b515-4758470054df" providerId="ADAL" clId="{8936E83C-9275-4ABB-A7D9-149560699B7C}" dt="2025-04-24T16:53:03.376" v="347" actId="26606"/>
          <ac:spMkLst>
            <pc:docMk/>
            <pc:sldMk cId="3731244262" sldId="359"/>
            <ac:spMk id="1033" creationId="{B9E248E0-55F8-4E45-A07F-B49E0EEA97ED}"/>
          </ac:spMkLst>
        </pc:spChg>
        <pc:spChg chg="add del">
          <ac:chgData name="MARTINEZ DE MIRANDA, Celina" userId="e18d36d5-5e70-4319-b515-4758470054df" providerId="ADAL" clId="{8936E83C-9275-4ABB-A7D9-149560699B7C}" dt="2025-04-24T16:53:03.376" v="347" actId="26606"/>
          <ac:spMkLst>
            <pc:docMk/>
            <pc:sldMk cId="3731244262" sldId="359"/>
            <ac:spMk id="1035" creationId="{311F016A-A753-449B-9EA6-322199B7119E}"/>
          </ac:spMkLst>
        </pc:spChg>
        <pc:spChg chg="add del">
          <ac:chgData name="MARTINEZ DE MIRANDA, Celina" userId="e18d36d5-5e70-4319-b515-4758470054df" providerId="ADAL" clId="{8936E83C-9275-4ABB-A7D9-149560699B7C}" dt="2025-04-24T16:53:20.603" v="352" actId="26606"/>
          <ac:spMkLst>
            <pc:docMk/>
            <pc:sldMk cId="3731244262" sldId="359"/>
            <ac:spMk id="1040" creationId="{B9E248E0-55F8-4E45-A07F-B49E0EEA97ED}"/>
          </ac:spMkLst>
        </pc:spChg>
        <pc:spChg chg="add del">
          <ac:chgData name="MARTINEZ DE MIRANDA, Celina" userId="e18d36d5-5e70-4319-b515-4758470054df" providerId="ADAL" clId="{8936E83C-9275-4ABB-A7D9-149560699B7C}" dt="2025-04-24T16:53:20.603" v="352" actId="26606"/>
          <ac:spMkLst>
            <pc:docMk/>
            <pc:sldMk cId="3731244262" sldId="359"/>
            <ac:spMk id="1042" creationId="{311F016A-A753-449B-9EA6-322199B7119E}"/>
          </ac:spMkLst>
        </pc:spChg>
        <pc:spChg chg="add">
          <ac:chgData name="MARTINEZ DE MIRANDA, Celina" userId="e18d36d5-5e70-4319-b515-4758470054df" providerId="ADAL" clId="{8936E83C-9275-4ABB-A7D9-149560699B7C}" dt="2025-04-24T16:53:20.603" v="352" actId="26606"/>
          <ac:spMkLst>
            <pc:docMk/>
            <pc:sldMk cId="3731244262" sldId="359"/>
            <ac:spMk id="1047" creationId="{B9E248E0-55F8-4E45-A07F-B49E0EEA97ED}"/>
          </ac:spMkLst>
        </pc:spChg>
        <pc:spChg chg="add">
          <ac:chgData name="MARTINEZ DE MIRANDA, Celina" userId="e18d36d5-5e70-4319-b515-4758470054df" providerId="ADAL" clId="{8936E83C-9275-4ABB-A7D9-149560699B7C}" dt="2025-04-24T16:53:20.603" v="352" actId="26606"/>
          <ac:spMkLst>
            <pc:docMk/>
            <pc:sldMk cId="3731244262" sldId="359"/>
            <ac:spMk id="1049" creationId="{311F016A-A753-449B-9EA6-322199B7119E}"/>
          </ac:spMkLst>
        </pc:spChg>
        <pc:picChg chg="add del mod">
          <ac:chgData name="MARTINEZ DE MIRANDA, Celina" userId="e18d36d5-5e70-4319-b515-4758470054df" providerId="ADAL" clId="{8936E83C-9275-4ABB-A7D9-149560699B7C}" dt="2025-04-24T16:52:45.446" v="344" actId="478"/>
          <ac:picMkLst>
            <pc:docMk/>
            <pc:sldMk cId="3731244262" sldId="359"/>
            <ac:picMk id="1026" creationId="{64A477EF-6F84-5F8E-0032-4DBB8371434C}"/>
          </ac:picMkLst>
        </pc:picChg>
        <pc:picChg chg="add mod ord">
          <ac:chgData name="MARTINEZ DE MIRANDA, Celina" userId="e18d36d5-5e70-4319-b515-4758470054df" providerId="ADAL" clId="{8936E83C-9275-4ABB-A7D9-149560699B7C}" dt="2025-04-24T16:53:29.605" v="353" actId="1076"/>
          <ac:picMkLst>
            <pc:docMk/>
            <pc:sldMk cId="3731244262" sldId="359"/>
            <ac:picMk id="1028" creationId="{6B0CD540-5E02-7B06-AEA7-EE1FFAC3D9A7}"/>
          </ac:picMkLst>
        </pc:picChg>
        <pc:picChg chg="add mod">
          <ac:chgData name="MARTINEZ DE MIRANDA, Celina" userId="e18d36d5-5e70-4319-b515-4758470054df" providerId="ADAL" clId="{8936E83C-9275-4ABB-A7D9-149560699B7C}" dt="2025-04-24T16:53:20.603" v="352" actId="26606"/>
          <ac:picMkLst>
            <pc:docMk/>
            <pc:sldMk cId="3731244262" sldId="359"/>
            <ac:picMk id="1030" creationId="{397A85CA-3CD2-A343-88FA-DD7CB8C485E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774FBC-6B20-4A24-B006-1BA5168B38CA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89D1B63-0138-44D3-B329-060BE93257A8}">
      <dgm:prSet/>
      <dgm:spPr/>
      <dgm:t>
        <a:bodyPr/>
        <a:lstStyle/>
        <a:p>
          <a:r>
            <a:rPr lang="es-MX"/>
            <a:t>Primera sección introduce y caracteriza la naturaleza de la Estrategia Nacional de Sostenibilidad;</a:t>
          </a:r>
          <a:endParaRPr lang="en-US"/>
        </a:p>
      </dgm:t>
    </dgm:pt>
    <dgm:pt modelId="{2137E75E-A557-4630-BA3C-78D444B6B1EF}" type="parTrans" cxnId="{8918CC9F-2180-4513-82BA-6D461F5DF6F9}">
      <dgm:prSet/>
      <dgm:spPr/>
      <dgm:t>
        <a:bodyPr/>
        <a:lstStyle/>
        <a:p>
          <a:endParaRPr lang="en-US"/>
        </a:p>
      </dgm:t>
    </dgm:pt>
    <dgm:pt modelId="{2ADEF47E-28DF-46F8-A95A-F2C3890E87A9}" type="sibTrans" cxnId="{8918CC9F-2180-4513-82BA-6D461F5DF6F9}">
      <dgm:prSet/>
      <dgm:spPr/>
      <dgm:t>
        <a:bodyPr/>
        <a:lstStyle/>
        <a:p>
          <a:endParaRPr lang="en-US"/>
        </a:p>
      </dgm:t>
    </dgm:pt>
    <dgm:pt modelId="{BB071734-F953-4781-A38C-89AA24849A81}">
      <dgm:prSet/>
      <dgm:spPr/>
      <dgm:t>
        <a:bodyPr/>
        <a:lstStyle/>
        <a:p>
          <a:r>
            <a:rPr lang="es-MX"/>
            <a:t>b) Segunda sección presenta el análisis de situación de las condiciones de país en preparación para la sostenibilidad;</a:t>
          </a:r>
          <a:endParaRPr lang="en-US"/>
        </a:p>
      </dgm:t>
    </dgm:pt>
    <dgm:pt modelId="{4F04BFDE-199F-4884-9447-5B12008ECCF9}" type="parTrans" cxnId="{1FC9493A-9A3B-46F8-84E0-38A46B9F8B15}">
      <dgm:prSet/>
      <dgm:spPr/>
      <dgm:t>
        <a:bodyPr/>
        <a:lstStyle/>
        <a:p>
          <a:endParaRPr lang="en-US"/>
        </a:p>
      </dgm:t>
    </dgm:pt>
    <dgm:pt modelId="{551548CB-5853-409B-B525-A4D2633A04DA}" type="sibTrans" cxnId="{1FC9493A-9A3B-46F8-84E0-38A46B9F8B15}">
      <dgm:prSet/>
      <dgm:spPr/>
      <dgm:t>
        <a:bodyPr/>
        <a:lstStyle/>
        <a:p>
          <a:endParaRPr lang="en-US"/>
        </a:p>
      </dgm:t>
    </dgm:pt>
    <dgm:pt modelId="{3B587B26-E1C3-412B-A795-40CC6138A8D2}">
      <dgm:prSet/>
      <dgm:spPr/>
      <dgm:t>
        <a:bodyPr/>
        <a:lstStyle/>
        <a:p>
          <a:r>
            <a:rPr lang="es-MX"/>
            <a:t>c)  Tercera sección presenta los lineamientos estratégicos y plan de acción para la sostenibilidad;</a:t>
          </a:r>
          <a:endParaRPr lang="en-US"/>
        </a:p>
      </dgm:t>
    </dgm:pt>
    <dgm:pt modelId="{BBDA754A-E3D0-48FD-AEE5-C698D878C409}" type="parTrans" cxnId="{A68373AD-CEAE-4785-A193-559895060B49}">
      <dgm:prSet/>
      <dgm:spPr/>
      <dgm:t>
        <a:bodyPr/>
        <a:lstStyle/>
        <a:p>
          <a:endParaRPr lang="en-US"/>
        </a:p>
      </dgm:t>
    </dgm:pt>
    <dgm:pt modelId="{F1AD30E9-298F-46F6-9C33-848EBF6982DF}" type="sibTrans" cxnId="{A68373AD-CEAE-4785-A193-559895060B49}">
      <dgm:prSet/>
      <dgm:spPr/>
      <dgm:t>
        <a:bodyPr/>
        <a:lstStyle/>
        <a:p>
          <a:endParaRPr lang="en-US"/>
        </a:p>
      </dgm:t>
    </dgm:pt>
    <dgm:pt modelId="{2F54F01C-BB65-4CC5-A863-D43AA4B79D48}">
      <dgm:prSet/>
      <dgm:spPr/>
      <dgm:t>
        <a:bodyPr/>
        <a:lstStyle/>
        <a:p>
          <a:r>
            <a:rPr lang="es-MX"/>
            <a:t>d)  Cuarta sección establece recomendaciones generales para el monitoreo de la sostenibilidad.</a:t>
          </a:r>
          <a:endParaRPr lang="en-US"/>
        </a:p>
      </dgm:t>
    </dgm:pt>
    <dgm:pt modelId="{6733E02F-3761-452E-93A9-4E850259BD03}" type="parTrans" cxnId="{2C892C5D-B63A-4560-8A0F-EFFB503B0504}">
      <dgm:prSet/>
      <dgm:spPr/>
      <dgm:t>
        <a:bodyPr/>
        <a:lstStyle/>
        <a:p>
          <a:endParaRPr lang="en-US"/>
        </a:p>
      </dgm:t>
    </dgm:pt>
    <dgm:pt modelId="{0F422521-50AD-408F-B3FB-A6A0A8AC2FCA}" type="sibTrans" cxnId="{2C892C5D-B63A-4560-8A0F-EFFB503B0504}">
      <dgm:prSet/>
      <dgm:spPr/>
      <dgm:t>
        <a:bodyPr/>
        <a:lstStyle/>
        <a:p>
          <a:endParaRPr lang="en-US"/>
        </a:p>
      </dgm:t>
    </dgm:pt>
    <dgm:pt modelId="{F226FEC5-B9C2-40F8-9D6F-977BAC6BCAFB}" type="pres">
      <dgm:prSet presAssocID="{E9774FBC-6B20-4A24-B006-1BA5168B38CA}" presName="matrix" presStyleCnt="0">
        <dgm:presLayoutVars>
          <dgm:chMax val="1"/>
          <dgm:dir/>
          <dgm:resizeHandles val="exact"/>
        </dgm:presLayoutVars>
      </dgm:prSet>
      <dgm:spPr/>
    </dgm:pt>
    <dgm:pt modelId="{B0914B15-B535-4490-962A-CAC2F20B420D}" type="pres">
      <dgm:prSet presAssocID="{E9774FBC-6B20-4A24-B006-1BA5168B38CA}" presName="diamond" presStyleLbl="bgShp" presStyleIdx="0" presStyleCnt="1"/>
      <dgm:spPr/>
    </dgm:pt>
    <dgm:pt modelId="{C01CFBDA-9BCB-4BFF-AF1C-51499667A0F2}" type="pres">
      <dgm:prSet presAssocID="{E9774FBC-6B20-4A24-B006-1BA5168B38CA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85708E5-1CA1-4844-BC21-D709CC18EB56}" type="pres">
      <dgm:prSet presAssocID="{E9774FBC-6B20-4A24-B006-1BA5168B38CA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E32E6AE-9E06-40B4-92AC-DED9DCF90BA8}" type="pres">
      <dgm:prSet presAssocID="{E9774FBC-6B20-4A24-B006-1BA5168B38CA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5D7C18E-7DAD-406B-A4B2-8161B88859CA}" type="pres">
      <dgm:prSet presAssocID="{E9774FBC-6B20-4A24-B006-1BA5168B38CA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3050735-A5DF-45A8-B5BB-C961B1453EEC}" type="presOf" srcId="{089D1B63-0138-44D3-B329-060BE93257A8}" destId="{C01CFBDA-9BCB-4BFF-AF1C-51499667A0F2}" srcOrd="0" destOrd="0" presId="urn:microsoft.com/office/officeart/2005/8/layout/matrix3"/>
    <dgm:cxn modelId="{32A4FA38-1EE2-4928-8718-16C81A90ED8C}" type="presOf" srcId="{E9774FBC-6B20-4A24-B006-1BA5168B38CA}" destId="{F226FEC5-B9C2-40F8-9D6F-977BAC6BCAFB}" srcOrd="0" destOrd="0" presId="urn:microsoft.com/office/officeart/2005/8/layout/matrix3"/>
    <dgm:cxn modelId="{1FC9493A-9A3B-46F8-84E0-38A46B9F8B15}" srcId="{E9774FBC-6B20-4A24-B006-1BA5168B38CA}" destId="{BB071734-F953-4781-A38C-89AA24849A81}" srcOrd="1" destOrd="0" parTransId="{4F04BFDE-199F-4884-9447-5B12008ECCF9}" sibTransId="{551548CB-5853-409B-B525-A4D2633A04DA}"/>
    <dgm:cxn modelId="{2C892C5D-B63A-4560-8A0F-EFFB503B0504}" srcId="{E9774FBC-6B20-4A24-B006-1BA5168B38CA}" destId="{2F54F01C-BB65-4CC5-A863-D43AA4B79D48}" srcOrd="3" destOrd="0" parTransId="{6733E02F-3761-452E-93A9-4E850259BD03}" sibTransId="{0F422521-50AD-408F-B3FB-A6A0A8AC2FCA}"/>
    <dgm:cxn modelId="{65237C5E-450D-48B3-B7C1-375E7FF9470F}" type="presOf" srcId="{BB071734-F953-4781-A38C-89AA24849A81}" destId="{E85708E5-1CA1-4844-BC21-D709CC18EB56}" srcOrd="0" destOrd="0" presId="urn:microsoft.com/office/officeart/2005/8/layout/matrix3"/>
    <dgm:cxn modelId="{8918CC9F-2180-4513-82BA-6D461F5DF6F9}" srcId="{E9774FBC-6B20-4A24-B006-1BA5168B38CA}" destId="{089D1B63-0138-44D3-B329-060BE93257A8}" srcOrd="0" destOrd="0" parTransId="{2137E75E-A557-4630-BA3C-78D444B6B1EF}" sibTransId="{2ADEF47E-28DF-46F8-A95A-F2C3890E87A9}"/>
    <dgm:cxn modelId="{A68373AD-CEAE-4785-A193-559895060B49}" srcId="{E9774FBC-6B20-4A24-B006-1BA5168B38CA}" destId="{3B587B26-E1C3-412B-A795-40CC6138A8D2}" srcOrd="2" destOrd="0" parTransId="{BBDA754A-E3D0-48FD-AEE5-C698D878C409}" sibTransId="{F1AD30E9-298F-46F6-9C33-848EBF6982DF}"/>
    <dgm:cxn modelId="{AAE706BD-5800-44AE-9878-947EAD053B27}" type="presOf" srcId="{2F54F01C-BB65-4CC5-A863-D43AA4B79D48}" destId="{25D7C18E-7DAD-406B-A4B2-8161B88859CA}" srcOrd="0" destOrd="0" presId="urn:microsoft.com/office/officeart/2005/8/layout/matrix3"/>
    <dgm:cxn modelId="{5EA102F0-A789-4AD2-A1E9-09EDDBC7993A}" type="presOf" srcId="{3B587B26-E1C3-412B-A795-40CC6138A8D2}" destId="{BE32E6AE-9E06-40B4-92AC-DED9DCF90BA8}" srcOrd="0" destOrd="0" presId="urn:microsoft.com/office/officeart/2005/8/layout/matrix3"/>
    <dgm:cxn modelId="{8FC7EC82-12ED-4A4B-A964-0FAA50330044}" type="presParOf" srcId="{F226FEC5-B9C2-40F8-9D6F-977BAC6BCAFB}" destId="{B0914B15-B535-4490-962A-CAC2F20B420D}" srcOrd="0" destOrd="0" presId="urn:microsoft.com/office/officeart/2005/8/layout/matrix3"/>
    <dgm:cxn modelId="{AF29ADE9-52F8-4EB2-A1F6-4A461BE40651}" type="presParOf" srcId="{F226FEC5-B9C2-40F8-9D6F-977BAC6BCAFB}" destId="{C01CFBDA-9BCB-4BFF-AF1C-51499667A0F2}" srcOrd="1" destOrd="0" presId="urn:microsoft.com/office/officeart/2005/8/layout/matrix3"/>
    <dgm:cxn modelId="{9E34FE00-37E2-4F52-A0F0-BF79326D6AFC}" type="presParOf" srcId="{F226FEC5-B9C2-40F8-9D6F-977BAC6BCAFB}" destId="{E85708E5-1CA1-4844-BC21-D709CC18EB56}" srcOrd="2" destOrd="0" presId="urn:microsoft.com/office/officeart/2005/8/layout/matrix3"/>
    <dgm:cxn modelId="{D5212539-C3A6-4E6B-A91A-67870C599976}" type="presParOf" srcId="{F226FEC5-B9C2-40F8-9D6F-977BAC6BCAFB}" destId="{BE32E6AE-9E06-40B4-92AC-DED9DCF90BA8}" srcOrd="3" destOrd="0" presId="urn:microsoft.com/office/officeart/2005/8/layout/matrix3"/>
    <dgm:cxn modelId="{38194007-B4C9-4E5F-9971-8D858BB0F7AE}" type="presParOf" srcId="{F226FEC5-B9C2-40F8-9D6F-977BAC6BCAFB}" destId="{25D7C18E-7DAD-406B-A4B2-8161B88859C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0E334-0DDA-4E42-84B2-0E74B19F52A6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1E520007-9DBD-4122-81AD-E784C15917C7}">
      <dgm:prSet phldrT="[Texto]"/>
      <dgm:spPr/>
      <dgm:t>
        <a:bodyPr/>
        <a:lstStyle/>
        <a:p>
          <a:r>
            <a:rPr lang="es-ES" dirty="0"/>
            <a:t>SID ¿Qué es?</a:t>
          </a:r>
          <a:endParaRPr lang="es-SV" dirty="0"/>
        </a:p>
      </dgm:t>
    </dgm:pt>
    <dgm:pt modelId="{43DFA1D9-3603-4399-8A61-3604CA33265B}" type="sibTrans" cxnId="{CA0C92C5-DC17-480C-817F-C6CD10AA4F25}">
      <dgm:prSet/>
      <dgm:spPr/>
      <dgm:t>
        <a:bodyPr/>
        <a:lstStyle/>
        <a:p>
          <a:endParaRPr lang="es-SV"/>
        </a:p>
      </dgm:t>
    </dgm:pt>
    <dgm:pt modelId="{291BBA80-7E60-49E2-904D-16815479EA4E}" type="parTrans" cxnId="{CA0C92C5-DC17-480C-817F-C6CD10AA4F25}">
      <dgm:prSet/>
      <dgm:spPr/>
      <dgm:t>
        <a:bodyPr/>
        <a:lstStyle/>
        <a:p>
          <a:endParaRPr lang="es-SV"/>
        </a:p>
      </dgm:t>
    </dgm:pt>
    <dgm:pt modelId="{A1791CC8-90D8-46F9-879D-350540F3717A}">
      <dgm:prSet/>
      <dgm:spPr/>
      <dgm:t>
        <a:bodyPr/>
        <a:lstStyle/>
        <a:p>
          <a:r>
            <a:rPr lang="es-ES" dirty="0"/>
            <a:t>Es una herramienta desarrollada por PEPFAR adoptada para monitorear la sostenibilidad de la respuesta al VIH</a:t>
          </a:r>
          <a:endParaRPr lang="es-SV" dirty="0"/>
        </a:p>
      </dgm:t>
    </dgm:pt>
    <dgm:pt modelId="{79484801-2639-493F-A941-C859A493388A}" type="parTrans" cxnId="{6B96B3C7-9904-4188-8436-12C158EEFEB5}">
      <dgm:prSet/>
      <dgm:spPr/>
      <dgm:t>
        <a:bodyPr/>
        <a:lstStyle/>
        <a:p>
          <a:endParaRPr lang="es-SV"/>
        </a:p>
      </dgm:t>
    </dgm:pt>
    <dgm:pt modelId="{A593978B-EFC7-49CB-BD15-8A20498543C5}" type="sibTrans" cxnId="{6B96B3C7-9904-4188-8436-12C158EEFEB5}">
      <dgm:prSet/>
      <dgm:spPr/>
      <dgm:t>
        <a:bodyPr/>
        <a:lstStyle/>
        <a:p>
          <a:endParaRPr lang="es-SV"/>
        </a:p>
      </dgm:t>
    </dgm:pt>
    <dgm:pt modelId="{98EE666F-F91D-4558-921B-3FBF4F9B3537}" type="pres">
      <dgm:prSet presAssocID="{3310E334-0DDA-4E42-84B2-0E74B19F52A6}" presName="Name0" presStyleCnt="0">
        <dgm:presLayoutVars>
          <dgm:dir/>
          <dgm:animLvl val="lvl"/>
          <dgm:resizeHandles val="exact"/>
        </dgm:presLayoutVars>
      </dgm:prSet>
      <dgm:spPr/>
    </dgm:pt>
    <dgm:pt modelId="{8E799E3C-DB16-49B8-AC42-71EC02B0011D}" type="pres">
      <dgm:prSet presAssocID="{1E520007-9DBD-4122-81AD-E784C15917C7}" presName="composite" presStyleCnt="0"/>
      <dgm:spPr/>
    </dgm:pt>
    <dgm:pt modelId="{BA9C69CC-705C-4B6E-8E53-ACFB695CAFAC}" type="pres">
      <dgm:prSet presAssocID="{1E520007-9DBD-4122-81AD-E784C15917C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63177C74-B515-49E5-BC25-CAFD61B491F3}" type="pres">
      <dgm:prSet presAssocID="{1E520007-9DBD-4122-81AD-E784C15917C7}" presName="desTx" presStyleLbl="alignAccFollowNode1" presStyleIdx="0" presStyleCnt="1" custScaleX="101445" custScaleY="99997">
        <dgm:presLayoutVars>
          <dgm:bulletEnabled val="1"/>
        </dgm:presLayoutVars>
      </dgm:prSet>
      <dgm:spPr/>
    </dgm:pt>
  </dgm:ptLst>
  <dgm:cxnLst>
    <dgm:cxn modelId="{18449898-E2DB-45FC-8A78-7DF660378B7D}" type="presOf" srcId="{A1791CC8-90D8-46F9-879D-350540F3717A}" destId="{63177C74-B515-49E5-BC25-CAFD61B491F3}" srcOrd="0" destOrd="0" presId="urn:microsoft.com/office/officeart/2005/8/layout/hList1"/>
    <dgm:cxn modelId="{EBF7C39B-8212-432E-882C-819223C5AECC}" type="presOf" srcId="{3310E334-0DDA-4E42-84B2-0E74B19F52A6}" destId="{98EE666F-F91D-4558-921B-3FBF4F9B3537}" srcOrd="0" destOrd="0" presId="urn:microsoft.com/office/officeart/2005/8/layout/hList1"/>
    <dgm:cxn modelId="{CA0C92C5-DC17-480C-817F-C6CD10AA4F25}" srcId="{3310E334-0DDA-4E42-84B2-0E74B19F52A6}" destId="{1E520007-9DBD-4122-81AD-E784C15917C7}" srcOrd="0" destOrd="0" parTransId="{291BBA80-7E60-49E2-904D-16815479EA4E}" sibTransId="{43DFA1D9-3603-4399-8A61-3604CA33265B}"/>
    <dgm:cxn modelId="{6B96B3C7-9904-4188-8436-12C158EEFEB5}" srcId="{1E520007-9DBD-4122-81AD-E784C15917C7}" destId="{A1791CC8-90D8-46F9-879D-350540F3717A}" srcOrd="0" destOrd="0" parTransId="{79484801-2639-493F-A941-C859A493388A}" sibTransId="{A593978B-EFC7-49CB-BD15-8A20498543C5}"/>
    <dgm:cxn modelId="{1CE54DDA-8A18-4CC2-AF31-FA1867383025}" type="presOf" srcId="{1E520007-9DBD-4122-81AD-E784C15917C7}" destId="{BA9C69CC-705C-4B6E-8E53-ACFB695CAFAC}" srcOrd="0" destOrd="0" presId="urn:microsoft.com/office/officeart/2005/8/layout/hList1"/>
    <dgm:cxn modelId="{6E737B66-2CCF-4074-A801-92287DAD543F}" type="presParOf" srcId="{98EE666F-F91D-4558-921B-3FBF4F9B3537}" destId="{8E799E3C-DB16-49B8-AC42-71EC02B0011D}" srcOrd="0" destOrd="0" presId="urn:microsoft.com/office/officeart/2005/8/layout/hList1"/>
    <dgm:cxn modelId="{217DABFF-AC83-4DF8-84F2-F09599C8500A}" type="presParOf" srcId="{8E799E3C-DB16-49B8-AC42-71EC02B0011D}" destId="{BA9C69CC-705C-4B6E-8E53-ACFB695CAFAC}" srcOrd="0" destOrd="0" presId="urn:microsoft.com/office/officeart/2005/8/layout/hList1"/>
    <dgm:cxn modelId="{36E94FD3-2D1E-40DB-B317-27FF3F63B426}" type="presParOf" srcId="{8E799E3C-DB16-49B8-AC42-71EC02B0011D}" destId="{63177C74-B515-49E5-BC25-CAFD61B491F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14B15-B535-4490-962A-CAC2F20B420D}">
      <dsp:nvSpPr>
        <dsp:cNvPr id="0" name=""/>
        <dsp:cNvSpPr/>
      </dsp:nvSpPr>
      <dsp:spPr>
        <a:xfrm>
          <a:off x="0" y="151023"/>
          <a:ext cx="4941945" cy="494194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CFBDA-9BCB-4BFF-AF1C-51499667A0F2}">
      <dsp:nvSpPr>
        <dsp:cNvPr id="0" name=""/>
        <dsp:cNvSpPr/>
      </dsp:nvSpPr>
      <dsp:spPr>
        <a:xfrm>
          <a:off x="469484" y="620508"/>
          <a:ext cx="1927358" cy="19273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Primera sección introduce y caracteriza la naturaleza de la Estrategia Nacional de Sostenibilidad;</a:t>
          </a:r>
          <a:endParaRPr lang="en-US" sz="1600" kern="1200"/>
        </a:p>
      </dsp:txBody>
      <dsp:txXfrm>
        <a:off x="563570" y="714594"/>
        <a:ext cx="1739186" cy="1739186"/>
      </dsp:txXfrm>
    </dsp:sp>
    <dsp:sp modelId="{E85708E5-1CA1-4844-BC21-D709CC18EB56}">
      <dsp:nvSpPr>
        <dsp:cNvPr id="0" name=""/>
        <dsp:cNvSpPr/>
      </dsp:nvSpPr>
      <dsp:spPr>
        <a:xfrm>
          <a:off x="2545101" y="620508"/>
          <a:ext cx="1927358" cy="1927358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b) Segunda sección presenta el análisis de situación de las condiciones de país en preparación para la sostenibilidad;</a:t>
          </a:r>
          <a:endParaRPr lang="en-US" sz="1600" kern="1200"/>
        </a:p>
      </dsp:txBody>
      <dsp:txXfrm>
        <a:off x="2639187" y="714594"/>
        <a:ext cx="1739186" cy="1739186"/>
      </dsp:txXfrm>
    </dsp:sp>
    <dsp:sp modelId="{BE32E6AE-9E06-40B4-92AC-DED9DCF90BA8}">
      <dsp:nvSpPr>
        <dsp:cNvPr id="0" name=""/>
        <dsp:cNvSpPr/>
      </dsp:nvSpPr>
      <dsp:spPr>
        <a:xfrm>
          <a:off x="469484" y="2696125"/>
          <a:ext cx="1927358" cy="1927358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c)  Tercera sección presenta los lineamientos estratégicos y plan de acción para la sostenibilidad;</a:t>
          </a:r>
          <a:endParaRPr lang="en-US" sz="1600" kern="1200"/>
        </a:p>
      </dsp:txBody>
      <dsp:txXfrm>
        <a:off x="563570" y="2790211"/>
        <a:ext cx="1739186" cy="1739186"/>
      </dsp:txXfrm>
    </dsp:sp>
    <dsp:sp modelId="{25D7C18E-7DAD-406B-A4B2-8161B88859CA}">
      <dsp:nvSpPr>
        <dsp:cNvPr id="0" name=""/>
        <dsp:cNvSpPr/>
      </dsp:nvSpPr>
      <dsp:spPr>
        <a:xfrm>
          <a:off x="2545101" y="2696125"/>
          <a:ext cx="1927358" cy="192735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d)  Cuarta sección establece recomendaciones generales para el monitoreo de la sostenibilidad.</a:t>
          </a:r>
          <a:endParaRPr lang="en-US" sz="1600" kern="1200"/>
        </a:p>
      </dsp:txBody>
      <dsp:txXfrm>
        <a:off x="2639187" y="2790211"/>
        <a:ext cx="1739186" cy="1739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C69CC-705C-4B6E-8E53-ACFB695CAFAC}">
      <dsp:nvSpPr>
        <dsp:cNvPr id="0" name=""/>
        <dsp:cNvSpPr/>
      </dsp:nvSpPr>
      <dsp:spPr>
        <a:xfrm>
          <a:off x="16503" y="84860"/>
          <a:ext cx="2220297" cy="2304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/>
            <a:t>SID ¿Qué es?</a:t>
          </a:r>
          <a:endParaRPr lang="es-SV" sz="800" kern="1200" dirty="0"/>
        </a:p>
      </dsp:txBody>
      <dsp:txXfrm>
        <a:off x="16503" y="84860"/>
        <a:ext cx="2220297" cy="230400"/>
      </dsp:txXfrm>
    </dsp:sp>
    <dsp:sp modelId="{63177C74-B515-49E5-BC25-CAFD61B491F3}">
      <dsp:nvSpPr>
        <dsp:cNvPr id="0" name=""/>
        <dsp:cNvSpPr/>
      </dsp:nvSpPr>
      <dsp:spPr>
        <a:xfrm>
          <a:off x="462" y="315267"/>
          <a:ext cx="2252380" cy="45016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800" kern="1200" dirty="0"/>
            <a:t>Es una herramienta desarrollada por PEPFAR adoptada para monitorear la sostenibilidad de la respuesta al VIH</a:t>
          </a:r>
          <a:endParaRPr lang="es-SV" sz="800" kern="1200" dirty="0"/>
        </a:p>
      </dsp:txBody>
      <dsp:txXfrm>
        <a:off x="462" y="315267"/>
        <a:ext cx="2252380" cy="450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63B0E-6401-4954-B0A3-78E04E762A47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15B1B-0F05-4935-B933-210DC3B23B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91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15B1B-0F05-4935-B933-210DC3B23B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42361-5C8A-4332-86B5-5FADAA76CB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41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DD95-A646-49A4-B235-26B132652C85}" type="datetimeFigureOut">
              <a:rPr lang="es-PA" smtClean="0"/>
              <a:t>04/24/2025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7024-D8B8-4A51-8B93-8C43B1C029A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8567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DD95-A646-49A4-B235-26B132652C85}" type="datetimeFigureOut">
              <a:rPr lang="es-PA" smtClean="0"/>
              <a:t>04/24/2025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7024-D8B8-4A51-8B93-8C43B1C029A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4415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DD95-A646-49A4-B235-26B132652C85}" type="datetimeFigureOut">
              <a:rPr lang="es-PA" smtClean="0"/>
              <a:t>04/24/2025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7024-D8B8-4A51-8B93-8C43B1C029A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165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DD95-A646-49A4-B235-26B132652C85}" type="datetimeFigureOut">
              <a:rPr lang="es-PA" smtClean="0"/>
              <a:t>04/24/2025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7024-D8B8-4A51-8B93-8C43B1C029A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2099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DD95-A646-49A4-B235-26B132652C85}" type="datetimeFigureOut">
              <a:rPr lang="es-PA" smtClean="0"/>
              <a:t>04/24/2025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7024-D8B8-4A51-8B93-8C43B1C029A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0807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DD95-A646-49A4-B235-26B132652C85}" type="datetimeFigureOut">
              <a:rPr lang="es-PA" smtClean="0"/>
              <a:t>04/24/2025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7024-D8B8-4A51-8B93-8C43B1C029A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7912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DD95-A646-49A4-B235-26B132652C85}" type="datetimeFigureOut">
              <a:rPr lang="es-PA" smtClean="0"/>
              <a:t>04/24/2025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7024-D8B8-4A51-8B93-8C43B1C029A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3567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DD95-A646-49A4-B235-26B132652C85}" type="datetimeFigureOut">
              <a:rPr lang="es-PA" smtClean="0"/>
              <a:t>04/24/2025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7024-D8B8-4A51-8B93-8C43B1C029A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40698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DD95-A646-49A4-B235-26B132652C85}" type="datetimeFigureOut">
              <a:rPr lang="es-PA" smtClean="0"/>
              <a:t>04/24/2025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7024-D8B8-4A51-8B93-8C43B1C029A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7561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DD95-A646-49A4-B235-26B132652C85}" type="datetimeFigureOut">
              <a:rPr lang="es-PA" smtClean="0"/>
              <a:t>04/24/2025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7024-D8B8-4A51-8B93-8C43B1C029A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1142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DD95-A646-49A4-B235-26B132652C85}" type="datetimeFigureOut">
              <a:rPr lang="es-PA" smtClean="0"/>
              <a:t>04/24/2025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7024-D8B8-4A51-8B93-8C43B1C029A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98967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5DD95-A646-49A4-B235-26B132652C85}" type="datetimeFigureOut">
              <a:rPr lang="es-PA" smtClean="0"/>
              <a:t>04/24/2025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F7024-D8B8-4A51-8B93-8C43B1C029A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8442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7.png"/><Relationship Id="rId5" Type="http://schemas.openxmlformats.org/officeDocument/2006/relationships/diagramData" Target="../diagrams/data2.xml"/><Relationship Id="rId10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1046">
            <a:extLst>
              <a:ext uri="{FF2B5EF4-FFF2-40B4-BE49-F238E27FC236}">
                <a16:creationId xmlns:a16="http://schemas.microsoft.com/office/drawing/2014/main" id="{B9E248E0-55F8-4E45-A07F-B49E0EEA9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Arc 1048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92014">
            <a:off x="1958686" y="1078335"/>
            <a:ext cx="2987899" cy="2240924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ITS-VIH/sida – La salud y los Objetivos de Desarrollo Sostenibles">
            <a:extLst>
              <a:ext uri="{FF2B5EF4-FFF2-40B4-BE49-F238E27FC236}">
                <a16:creationId xmlns:a16="http://schemas.microsoft.com/office/drawing/2014/main" id="{6B0CD540-5E02-7B06-AEA7-EE1FFAC3D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3" r="-1" b="-1"/>
          <a:stretch/>
        </p:blipFill>
        <p:spPr bwMode="auto">
          <a:xfrm>
            <a:off x="3130753" y="2638152"/>
            <a:ext cx="5597129" cy="4280399"/>
          </a:xfrm>
          <a:custGeom>
            <a:avLst/>
            <a:gdLst/>
            <a:ahLst/>
            <a:cxnLst/>
            <a:rect l="l" t="t" r="r" b="b"/>
            <a:pathLst>
              <a:path w="7462838" h="4280399">
                <a:moveTo>
                  <a:pt x="3731419" y="0"/>
                </a:moveTo>
                <a:cubicBezTo>
                  <a:pt x="5792225" y="0"/>
                  <a:pt x="7462838" y="1670613"/>
                  <a:pt x="7462838" y="3731419"/>
                </a:cubicBezTo>
                <a:cubicBezTo>
                  <a:pt x="7462838" y="3828019"/>
                  <a:pt x="7459167" y="3923762"/>
                  <a:pt x="7451957" y="4018516"/>
                </a:cubicBezTo>
                <a:lnTo>
                  <a:pt x="7422046" y="4280399"/>
                </a:lnTo>
                <a:lnTo>
                  <a:pt x="40793" y="4280399"/>
                </a:lnTo>
                <a:lnTo>
                  <a:pt x="10881" y="4018516"/>
                </a:lnTo>
                <a:cubicBezTo>
                  <a:pt x="3671" y="3923762"/>
                  <a:pt x="0" y="3828019"/>
                  <a:pt x="0" y="3731419"/>
                </a:cubicBezTo>
                <a:cubicBezTo>
                  <a:pt x="0" y="1670613"/>
                  <a:pt x="1670614" y="0"/>
                  <a:pt x="373141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53E1079-53EB-819A-A5B2-54B478F9E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556" y="754840"/>
            <a:ext cx="3000776" cy="275774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s-SV" sz="3100"/>
              <a:t>QUE ES  Y POR QUE ES IMPORTANTE LA ESTRATEGIA NACIONAL DE SOSTENIBILIDAD</a:t>
            </a:r>
            <a:endParaRPr lang="en-US" sz="31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390AF6-3059-6C07-D071-FB033F3B6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556" y="3633690"/>
            <a:ext cx="3000776" cy="209932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endParaRPr lang="es-SV" sz="2500"/>
          </a:p>
          <a:p>
            <a:pPr algn="l">
              <a:lnSpc>
                <a:spcPct val="90000"/>
              </a:lnSpc>
            </a:pPr>
            <a:r>
              <a:rPr lang="es-SV" sz="2500"/>
              <a:t>Dra. Celina Miranda</a:t>
            </a:r>
          </a:p>
          <a:p>
            <a:pPr algn="l">
              <a:lnSpc>
                <a:spcPct val="90000"/>
              </a:lnSpc>
            </a:pPr>
            <a:r>
              <a:rPr lang="es-SV" sz="2500"/>
              <a:t>Directora país ONUSIDA/Presidenta MCP ES</a:t>
            </a:r>
            <a:endParaRPr lang="en-US" sz="2500"/>
          </a:p>
        </p:txBody>
      </p:sp>
      <p:pic>
        <p:nvPicPr>
          <p:cNvPr id="1030" name="Picture 6" descr="El VIH y los ODS - EresVIHda">
            <a:extLst>
              <a:ext uri="{FF2B5EF4-FFF2-40B4-BE49-F238E27FC236}">
                <a16:creationId xmlns:a16="http://schemas.microsoft.com/office/drawing/2014/main" id="{397A85CA-3CD2-A343-88FA-DD7CB8C48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6" r="17240"/>
          <a:stretch/>
        </p:blipFill>
        <p:spPr bwMode="auto">
          <a:xfrm>
            <a:off x="6457950" y="10"/>
            <a:ext cx="2686050" cy="3769196"/>
          </a:xfrm>
          <a:custGeom>
            <a:avLst/>
            <a:gdLst/>
            <a:ahLst/>
            <a:cxnLst/>
            <a:rect l="l" t="t" r="r" b="b"/>
            <a:pathLst>
              <a:path w="3581400" h="3769206">
                <a:moveTo>
                  <a:pt x="366014" y="0"/>
                </a:moveTo>
                <a:lnTo>
                  <a:pt x="3581400" y="0"/>
                </a:lnTo>
                <a:lnTo>
                  <a:pt x="3581400" y="3507525"/>
                </a:lnTo>
                <a:lnTo>
                  <a:pt x="3442408" y="3574481"/>
                </a:lnTo>
                <a:cubicBezTo>
                  <a:pt x="3145957" y="3699869"/>
                  <a:pt x="2820025" y="3769206"/>
                  <a:pt x="2477898" y="3769206"/>
                </a:cubicBezTo>
                <a:cubicBezTo>
                  <a:pt x="1109392" y="3769206"/>
                  <a:pt x="0" y="2659814"/>
                  <a:pt x="0" y="1291308"/>
                </a:cubicBezTo>
                <a:cubicBezTo>
                  <a:pt x="0" y="863650"/>
                  <a:pt x="108339" y="461296"/>
                  <a:pt x="299069" y="1101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24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31BBC97-F002-4FA1-9FF7-38C53E9182BB}"/>
              </a:ext>
            </a:extLst>
          </p:cNvPr>
          <p:cNvGraphicFramePr>
            <a:graphicFrameLocks noGrp="1"/>
          </p:cNvGraphicFramePr>
          <p:nvPr/>
        </p:nvGraphicFramePr>
        <p:xfrm>
          <a:off x="487085" y="332656"/>
          <a:ext cx="8507288" cy="608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>
                  <a:extLst>
                    <a:ext uri="{9D8B030D-6E8A-4147-A177-3AD203B41FA5}">
                      <a16:colId xmlns:a16="http://schemas.microsoft.com/office/drawing/2014/main" val="2669951306"/>
                    </a:ext>
                  </a:extLst>
                </a:gridCol>
                <a:gridCol w="6552728">
                  <a:extLst>
                    <a:ext uri="{9D8B030D-6E8A-4147-A177-3AD203B41FA5}">
                      <a16:colId xmlns:a16="http://schemas.microsoft.com/office/drawing/2014/main" val="1023681459"/>
                    </a:ext>
                  </a:extLst>
                </a:gridCol>
              </a:tblGrid>
              <a:tr h="471178">
                <a:tc>
                  <a:txBody>
                    <a:bodyPr/>
                    <a:lstStyle/>
                    <a:p>
                      <a:pPr algn="just"/>
                      <a:r>
                        <a:rPr lang="es-SV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Ámbito de acción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SV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Pilar de sostenibilidad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344362"/>
                  </a:ext>
                </a:extLst>
              </a:tr>
              <a:tr h="1975074">
                <a:tc>
                  <a:txBody>
                    <a:bodyPr/>
                    <a:lstStyle/>
                    <a:p>
                      <a:pPr algn="just"/>
                      <a:r>
                        <a:rPr lang="es-SV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Económico-financiero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Aplicación  de metodologías y Técnicas  de análisis, maximización de impacto y principios de economía y gestión de la salud, para la administración estratégica de las finanzas relacionadas con el VIH/sida,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Movilización de recursos internos, asignación oportuna de recursos, presupuesto basados en resultados, selección de intervenciones costo-efectivas, monitoreo del gasto, estrategias para la reducción de costos.</a:t>
                      </a:r>
                      <a:endParaRPr lang="es-SV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138562"/>
                  </a:ext>
                </a:extLst>
              </a:tr>
              <a:tr h="1975074">
                <a:tc>
                  <a:txBody>
                    <a:bodyPr/>
                    <a:lstStyle/>
                    <a:p>
                      <a:pPr algn="just"/>
                      <a:r>
                        <a:rPr lang="es-SV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Técnico-programático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Planificación, gestión y fortalecimiento de condiciones para la entrega de los servicios relacionados de VIH/sida en las instalaciones de salud y en el nivel local.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Fortalecimiento de la cadena de suministros médicos y medicamentos, laboratorio, infraestructura de carga viral y disponibilidad de datos sobre la epidemia del VIH/Sida</a:t>
                      </a:r>
                      <a:endParaRPr lang="es-SV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522873"/>
                  </a:ext>
                </a:extLst>
              </a:tr>
              <a:tr h="1665258">
                <a:tc>
                  <a:txBody>
                    <a:bodyPr/>
                    <a:lstStyle/>
                    <a:p>
                      <a:pPr algn="just"/>
                      <a:r>
                        <a:rPr lang="es-SV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Político-normativo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Desarrollo, implementación y supervisión de una amplia gama de políticas nacionales, planes, leyes, guías, reglamentos, protocolos necesarios para lograr la cobertura de intervenciones de alto impacto, la protección social, jurídica y equidad de quienes acuden a los servicios de VIH/sida, así como los lineamientos para la normalización de intervenciones</a:t>
                      </a:r>
                      <a:endParaRPr lang="es-SV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226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390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8048C0-6560-4F3A-B11C-97C2DCF9F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694620"/>
            <a:ext cx="8229600" cy="14687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MX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Ámbito económico- Financiero</a:t>
            </a:r>
          </a:p>
          <a:p>
            <a:pPr lvl="1" algn="ctr"/>
            <a:r>
              <a:rPr lang="es-MX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Financiamiento público</a:t>
            </a:r>
            <a:endParaRPr lang="es-SV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58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C6D5F-5D86-47CE-80D9-2CAB046D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b="1" dirty="0"/>
              <a:t>LINEAMIENTOS ESTRATÉGICOS Y PLAN DE ACCIÓN PARA</a:t>
            </a:r>
            <a:br>
              <a:rPr lang="es-MX" sz="2400" b="1" dirty="0"/>
            </a:br>
            <a:r>
              <a:rPr lang="es-SV" sz="2400" b="1" dirty="0"/>
              <a:t>LA SOSTENIBILIDAD</a:t>
            </a:r>
            <a:endParaRPr lang="es-SV" sz="24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695271A-5EA8-4A13-958A-969DAB2722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528" y="1268760"/>
          <a:ext cx="8363272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818">
                  <a:extLst>
                    <a:ext uri="{9D8B030D-6E8A-4147-A177-3AD203B41FA5}">
                      <a16:colId xmlns:a16="http://schemas.microsoft.com/office/drawing/2014/main" val="1609920704"/>
                    </a:ext>
                  </a:extLst>
                </a:gridCol>
                <a:gridCol w="2090818">
                  <a:extLst>
                    <a:ext uri="{9D8B030D-6E8A-4147-A177-3AD203B41FA5}">
                      <a16:colId xmlns:a16="http://schemas.microsoft.com/office/drawing/2014/main" val="2926538857"/>
                    </a:ext>
                  </a:extLst>
                </a:gridCol>
                <a:gridCol w="2090818">
                  <a:extLst>
                    <a:ext uri="{9D8B030D-6E8A-4147-A177-3AD203B41FA5}">
                      <a16:colId xmlns:a16="http://schemas.microsoft.com/office/drawing/2014/main" val="1963562952"/>
                    </a:ext>
                  </a:extLst>
                </a:gridCol>
                <a:gridCol w="2090818">
                  <a:extLst>
                    <a:ext uri="{9D8B030D-6E8A-4147-A177-3AD203B41FA5}">
                      <a16:colId xmlns:a16="http://schemas.microsoft.com/office/drawing/2014/main" val="1208827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SV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Linea</a:t>
                      </a:r>
                      <a:r>
                        <a:rPr lang="es-SV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acción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Situación 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48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Movilización de recursos mediante el incremento del</a:t>
                      </a:r>
                    </a:p>
                    <a:p>
                      <a:r>
                        <a:rPr lang="es-SV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presupuesto de fondos públicos para VIH que permita aumentar</a:t>
                      </a:r>
                    </a:p>
                    <a:p>
                      <a:r>
                        <a:rPr lang="es-MX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 proporción de gastos cubiertos </a:t>
                      </a:r>
                      <a:r>
                        <a:rPr lang="es-SV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 fondos nacionales, cubrir</a:t>
                      </a:r>
                    </a:p>
                    <a:p>
                      <a:r>
                        <a:rPr lang="es-MX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necesidades actuales y el aumento </a:t>
                      </a:r>
                      <a:r>
                        <a:rPr lang="es-SV" sz="1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 cobertura requeridos.</a:t>
                      </a:r>
                      <a:endParaRPr lang="es-S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inversión actual es de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$ 57 millones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(MEGAS)y la inversión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requerida para el 2019 es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$ 72 millones, la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subvención del Fondo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Mundial </a:t>
                      </a:r>
                      <a:r>
                        <a:rPr lang="es-MX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naliza</a:t>
                      </a:r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 2021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el GOES tendría que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asumir 9 millones de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dólares.</a:t>
                      </a:r>
                      <a:endParaRPr lang="es-S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Incremento de un 1%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anual en el presupuesto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 la respuesta al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VIH</a:t>
                      </a:r>
                      <a:endParaRPr lang="es-S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MINSAL, ISSS, Ministerio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Hacienda, Dirección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 de Presupuesto,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Asamblea Legislativa,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Organización de Personas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VIH.</a:t>
                      </a:r>
                      <a:endParaRPr lang="es-S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422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2.Movilización y aseguramiento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recursos mediante la creación de línea del presupuesto público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etiquetada para VIH que asegure los recursos necesarios año con año</a:t>
                      </a:r>
                      <a:endParaRPr lang="es-S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diseño y asignación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presupuestaria se basa en el histórico de ejecución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presupuestaria.</a:t>
                      </a:r>
                      <a:endParaRPr lang="es-S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Aplicar en un 100% el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mecanismo de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presupuesto etiquetado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 la asignación de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presupuesto con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fondos públicos para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VIH.</a:t>
                      </a:r>
                      <a:endParaRPr lang="es-S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MINSAL, ISSS, SM,</a:t>
                      </a:r>
                    </a:p>
                    <a:p>
                      <a:r>
                        <a:rPr lang="es-SV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BM, FOSALUD,</a:t>
                      </a:r>
                    </a:p>
                    <a:p>
                      <a:r>
                        <a:rPr lang="es-SV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Programa Nacional de</a:t>
                      </a:r>
                    </a:p>
                    <a:p>
                      <a:r>
                        <a:rPr lang="es-SV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VIH e ITS, Asamblea</a:t>
                      </a:r>
                    </a:p>
                    <a:p>
                      <a:r>
                        <a:rPr lang="es-SV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Legislativa, Ministerio de</a:t>
                      </a:r>
                    </a:p>
                    <a:p>
                      <a:r>
                        <a:rPr lang="es-SV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Hacienda, SETEPLAN y</a:t>
                      </a:r>
                    </a:p>
                    <a:p>
                      <a:r>
                        <a:rPr lang="es-SV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ONG´S.</a:t>
                      </a:r>
                    </a:p>
                    <a:p>
                      <a:r>
                        <a:rPr lang="es-SV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991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475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C6D5F-5D86-47CE-80D9-2CAB046D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b="1" dirty="0"/>
              <a:t>LINEAMIENTOS ESTRATÉGICOS Y PLAN DE ACCIÓN PARA</a:t>
            </a:r>
            <a:br>
              <a:rPr lang="es-MX" sz="2400" b="1" dirty="0"/>
            </a:br>
            <a:r>
              <a:rPr lang="es-SV" sz="2400" b="1" dirty="0"/>
              <a:t>LA SOSTENIBILIDAD</a:t>
            </a:r>
            <a:endParaRPr lang="es-SV" sz="24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695271A-5EA8-4A13-958A-969DAB2722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702689"/>
              </p:ext>
            </p:extLst>
          </p:nvPr>
        </p:nvGraphicFramePr>
        <p:xfrm>
          <a:off x="390364" y="1404041"/>
          <a:ext cx="8363272" cy="460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818">
                  <a:extLst>
                    <a:ext uri="{9D8B030D-6E8A-4147-A177-3AD203B41FA5}">
                      <a16:colId xmlns:a16="http://schemas.microsoft.com/office/drawing/2014/main" val="1609920704"/>
                    </a:ext>
                  </a:extLst>
                </a:gridCol>
                <a:gridCol w="2090818">
                  <a:extLst>
                    <a:ext uri="{9D8B030D-6E8A-4147-A177-3AD203B41FA5}">
                      <a16:colId xmlns:a16="http://schemas.microsoft.com/office/drawing/2014/main" val="2926538857"/>
                    </a:ext>
                  </a:extLst>
                </a:gridCol>
                <a:gridCol w="2090818">
                  <a:extLst>
                    <a:ext uri="{9D8B030D-6E8A-4147-A177-3AD203B41FA5}">
                      <a16:colId xmlns:a16="http://schemas.microsoft.com/office/drawing/2014/main" val="1963562952"/>
                    </a:ext>
                  </a:extLst>
                </a:gridCol>
                <a:gridCol w="2090818">
                  <a:extLst>
                    <a:ext uri="{9D8B030D-6E8A-4147-A177-3AD203B41FA5}">
                      <a16:colId xmlns:a16="http://schemas.microsoft.com/office/drawing/2014/main" val="1208827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SV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Linea</a:t>
                      </a:r>
                      <a:r>
                        <a:rPr lang="es-SV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acción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Situación 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48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Redireccionar recursos de contribuciones existentes (Ejemplo FOSALUD</a:t>
                      </a:r>
                      <a:endParaRPr lang="es-S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desempeño económico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 país presenta tasas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crecimientos muy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bajas que permitan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pensar la factibilidad de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redireccionar recursos de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contribuciones existentes,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 que ello genere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variaciones en las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condiciones de pobreza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la población</a:t>
                      </a:r>
                      <a:endParaRPr lang="es-S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Análisis técnico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nanciera para la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redirección de recursos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contribuciones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existentes.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Fuente de redirección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recursos </a:t>
                      </a:r>
                      <a:r>
                        <a:rPr lang="es-MX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identificada</a:t>
                      </a:r>
                      <a:endParaRPr lang="es-S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MINSAL, ISSS, SM, BM,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FOSALUD, Programa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Nacional de VIH e ITS,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Asamblea Legislativa,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Ministerio de Hacienda,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SETEPLAN, Organizaciones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Sociedad Civil y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Organizaciones del Sector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Privado</a:t>
                      </a:r>
                      <a:endParaRPr lang="es-S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422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4.Movilización de recursos privados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mediante otras estrategias focalizadas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 determinados segmentos de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población, vigentes y/o potenciales.</a:t>
                      </a:r>
                      <a:endParaRPr lang="es-S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Existe una desconfianza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entre el sector privado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el sector público,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 embargo por parte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 sector público se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están impulsando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acciones de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acercamiento</a:t>
                      </a:r>
                      <a:endParaRPr lang="es-S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Activar los mecanismos de diálogos político como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técnico con una  representación con poder de impulsar las acciones en el sector público como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privado</a:t>
                      </a:r>
                      <a:endParaRPr lang="es-S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SETEPLAN, MINSAL,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ISSS, FOSALUD, SM,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BM, Organizaciones de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Sociedad Civil,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Empresas Aseguradas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Nacionales como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Internacionales</a:t>
                      </a:r>
                      <a:endParaRPr lang="es-S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991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998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8048C0-6560-4F3A-B11C-97C2DCF9F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694620"/>
            <a:ext cx="8229600" cy="14687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MX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Ámbito técnico-programático</a:t>
            </a:r>
            <a:endParaRPr lang="es-SV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72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C6D5F-5D86-47CE-80D9-2CAB046D7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>
            <a:noAutofit/>
          </a:bodyPr>
          <a:lstStyle/>
          <a:p>
            <a:r>
              <a:rPr lang="es-MX" sz="2400" b="1" dirty="0"/>
              <a:t>LINEAMIENTOS ESTRATÉGICOS Y PLAN DE ACCIÓN PARA</a:t>
            </a:r>
            <a:br>
              <a:rPr lang="es-MX" sz="2400" b="1" dirty="0"/>
            </a:br>
            <a:r>
              <a:rPr lang="es-SV" sz="2400" b="1" dirty="0"/>
              <a:t>LA SOSTENIBILIDAD</a:t>
            </a:r>
            <a:endParaRPr lang="es-SV" sz="24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695271A-5EA8-4A13-958A-969DAB2722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397267"/>
              </p:ext>
            </p:extLst>
          </p:nvPr>
        </p:nvGraphicFramePr>
        <p:xfrm>
          <a:off x="0" y="852416"/>
          <a:ext cx="9110802" cy="600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0746">
                  <a:extLst>
                    <a:ext uri="{9D8B030D-6E8A-4147-A177-3AD203B41FA5}">
                      <a16:colId xmlns:a16="http://schemas.microsoft.com/office/drawing/2014/main" val="1609920704"/>
                    </a:ext>
                  </a:extLst>
                </a:gridCol>
                <a:gridCol w="2902084">
                  <a:extLst>
                    <a:ext uri="{9D8B030D-6E8A-4147-A177-3AD203B41FA5}">
                      <a16:colId xmlns:a16="http://schemas.microsoft.com/office/drawing/2014/main" val="2926538857"/>
                    </a:ext>
                  </a:extLst>
                </a:gridCol>
                <a:gridCol w="2122315">
                  <a:extLst>
                    <a:ext uri="{9D8B030D-6E8A-4147-A177-3AD203B41FA5}">
                      <a16:colId xmlns:a16="http://schemas.microsoft.com/office/drawing/2014/main" val="1963562952"/>
                    </a:ext>
                  </a:extLst>
                </a:gridCol>
                <a:gridCol w="1865657">
                  <a:extLst>
                    <a:ext uri="{9D8B030D-6E8A-4147-A177-3AD203B41FA5}">
                      <a16:colId xmlns:a16="http://schemas.microsoft.com/office/drawing/2014/main" val="1208827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SV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Línea de acción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Situación 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48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1.Reducción de costos mediante el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rediseño de programas para la disminución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actividades de baja prioridad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 no provocan impacto en el control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la epidemia, la reducción en el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nuevas infecciones por VIH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la eliminación del sida, y movilizarlos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intervenciones costo-efectivas.</a:t>
                      </a:r>
                      <a:endParaRPr lang="es-S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Actualmente están diseñadas acciones en el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 Estratégico Nacional Multisectorial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 corresponden a poblaciones clave;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acciones de prevención en población general (condones, ITS, CPV, PTMI, medios de comunicación masiva, maestros en el sistema escolar y </a:t>
                      </a:r>
                      <a:r>
                        <a:rPr lang="es-MX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prolaxis</a:t>
                      </a:r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TB), acciones de prevención en cuidados de salud (sangre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segura, inyecciones médicas, PPE); servicios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cuidado y tratamiento: tratamiento antirretroviral, servicios de atención y costos de servicios para atención de infecciones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oportunistas; acciones de entorno favorable y acciones de políticas, monitoreo y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evaluación, administración e Investigación. 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Fuente: Plan Estratégico Nacional Multisectorial 2016-2021.</a:t>
                      </a:r>
                      <a:endParaRPr lang="es-S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Revisión de medio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término del PENM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2016-2021 para la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modificación o rediseño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acciones, para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priorizar aquellas de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mayor impacto en el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 de la epidemia.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(Se realizará en el mes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mayo 2019)</a:t>
                      </a:r>
                      <a:endParaRPr lang="es-S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Subcomisión Nacional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M y E de CONAVIH,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Programa de VIH,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Sociedad Civil, Agencias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Cooperación.</a:t>
                      </a:r>
                      <a:endParaRPr lang="es-S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422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635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C6D5F-5D86-47CE-80D9-2CAB046D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b="1" dirty="0"/>
              <a:t>LINEAMIENTOS ESTRATÉGICOS Y PLAN DE ACCIÓN PARA</a:t>
            </a:r>
            <a:br>
              <a:rPr lang="es-MX" sz="2400" b="1" dirty="0"/>
            </a:br>
            <a:r>
              <a:rPr lang="es-SV" sz="2400" b="1" dirty="0"/>
              <a:t>LA SOSTENIBILIDAD</a:t>
            </a:r>
            <a:endParaRPr lang="es-SV" sz="24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695271A-5EA8-4A13-958A-969DAB2722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91588"/>
              </p:ext>
            </p:extLst>
          </p:nvPr>
        </p:nvGraphicFramePr>
        <p:xfrm>
          <a:off x="390364" y="1213802"/>
          <a:ext cx="8363272" cy="536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818">
                  <a:extLst>
                    <a:ext uri="{9D8B030D-6E8A-4147-A177-3AD203B41FA5}">
                      <a16:colId xmlns:a16="http://schemas.microsoft.com/office/drawing/2014/main" val="1609920704"/>
                    </a:ext>
                  </a:extLst>
                </a:gridCol>
                <a:gridCol w="2090818">
                  <a:extLst>
                    <a:ext uri="{9D8B030D-6E8A-4147-A177-3AD203B41FA5}">
                      <a16:colId xmlns:a16="http://schemas.microsoft.com/office/drawing/2014/main" val="2926538857"/>
                    </a:ext>
                  </a:extLst>
                </a:gridCol>
                <a:gridCol w="2090818">
                  <a:extLst>
                    <a:ext uri="{9D8B030D-6E8A-4147-A177-3AD203B41FA5}">
                      <a16:colId xmlns:a16="http://schemas.microsoft.com/office/drawing/2014/main" val="1963562952"/>
                    </a:ext>
                  </a:extLst>
                </a:gridCol>
                <a:gridCol w="2090818">
                  <a:extLst>
                    <a:ext uri="{9D8B030D-6E8A-4147-A177-3AD203B41FA5}">
                      <a16:colId xmlns:a16="http://schemas.microsoft.com/office/drawing/2014/main" val="1208827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SV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Línea de acción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Situación 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48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Aumento de la eficiencia y efectividad, mediante el rediseño de acciones para fortalecer y ampliar 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cobertura de las intervenciones del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continuo de la atención que tienen un impacto positivo en el control de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epidemia, reduciendo la probabilidad de transmisión y evitando nuevas infecciones por VIH.</a:t>
                      </a:r>
                      <a:endParaRPr lang="es-S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Servicios de salud centralizados en 20 Hospitales.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hay diferenciación de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servicios de salud (horarios), CV y CD4 cada 6 meses.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 de TAR con menos de 500 CD4.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dispensación de ARV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solamente está confinada a Hospitales.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ISSS tiene servicios de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atención centralizados en 3 Hospitales.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están homologados los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esquemas de atención entre el ISSS y el MINSAL.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el ISSS en el caso de PPE, la receta tiene que ser firmada por </a:t>
                      </a:r>
                      <a:r>
                        <a:rPr lang="es-MX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infectólogo</a:t>
                      </a:r>
                      <a:endParaRPr lang="es-S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Ampliación de la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cobertura de atención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20 a 30 Hospitales y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dispensación a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UCSF especializadas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 sean elegidas por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sus capacidades</a:t>
                      </a:r>
                      <a:endParaRPr lang="es-S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Programa de VIH, ISSS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Dirección de Hospitales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 MINSAL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Dirección de Primer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Nivel de Atención del</a:t>
                      </a:r>
                    </a:p>
                    <a:p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MINSAL</a:t>
                      </a:r>
                      <a:endParaRPr lang="es-S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422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806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8048C0-6560-4F3A-B11C-97C2DCF9F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694620"/>
            <a:ext cx="8229600" cy="14687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MX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Ámbito político-normativo</a:t>
            </a:r>
            <a:endParaRPr lang="es-SV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C6D5F-5D86-47CE-80D9-2CAB046D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b="1" dirty="0"/>
              <a:t>LINEAMIENTOS ESTRATÉGICOS Y PLAN DE ACCIÓN PARA</a:t>
            </a:r>
            <a:br>
              <a:rPr lang="es-MX" sz="2400" b="1" dirty="0"/>
            </a:br>
            <a:r>
              <a:rPr lang="es-SV" sz="2400" b="1" dirty="0"/>
              <a:t>LA SOSTENIBILIDAD</a:t>
            </a:r>
            <a:endParaRPr lang="es-SV" sz="24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695271A-5EA8-4A13-958A-969DAB2722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88832"/>
              </p:ext>
            </p:extLst>
          </p:nvPr>
        </p:nvGraphicFramePr>
        <p:xfrm>
          <a:off x="302973" y="1052736"/>
          <a:ext cx="8363272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818">
                  <a:extLst>
                    <a:ext uri="{9D8B030D-6E8A-4147-A177-3AD203B41FA5}">
                      <a16:colId xmlns:a16="http://schemas.microsoft.com/office/drawing/2014/main" val="1609920704"/>
                    </a:ext>
                  </a:extLst>
                </a:gridCol>
                <a:gridCol w="2090818">
                  <a:extLst>
                    <a:ext uri="{9D8B030D-6E8A-4147-A177-3AD203B41FA5}">
                      <a16:colId xmlns:a16="http://schemas.microsoft.com/office/drawing/2014/main" val="2926538857"/>
                    </a:ext>
                  </a:extLst>
                </a:gridCol>
                <a:gridCol w="2090818">
                  <a:extLst>
                    <a:ext uri="{9D8B030D-6E8A-4147-A177-3AD203B41FA5}">
                      <a16:colId xmlns:a16="http://schemas.microsoft.com/office/drawing/2014/main" val="1963562952"/>
                    </a:ext>
                  </a:extLst>
                </a:gridCol>
                <a:gridCol w="2090818">
                  <a:extLst>
                    <a:ext uri="{9D8B030D-6E8A-4147-A177-3AD203B41FA5}">
                      <a16:colId xmlns:a16="http://schemas.microsoft.com/office/drawing/2014/main" val="1208827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SV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Línea de acción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Situación 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48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Reducción del estigma y discriminación hacia poblaciones</a:t>
                      </a:r>
                    </a:p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clave mediante el fortalecimiento del</a:t>
                      </a:r>
                    </a:p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marco protector de políticas y su</a:t>
                      </a:r>
                    </a:p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implementación, con el n de eliminar barreras para que las poblaciones clave busquen y accedan</a:t>
                      </a:r>
                    </a:p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servicios oportunos y efectivos de</a:t>
                      </a:r>
                    </a:p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prevención y atención en VIH.</a:t>
                      </a:r>
                      <a:endParaRPr lang="es-SV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Alto grado de estigma y</a:t>
                      </a:r>
                    </a:p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discriminación dirigida a</a:t>
                      </a:r>
                    </a:p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población clave.</a:t>
                      </a:r>
                      <a:endParaRPr lang="es-SV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Índice de Estigma y</a:t>
                      </a:r>
                    </a:p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Discriminación del</a:t>
                      </a:r>
                    </a:p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personal público por</a:t>
                      </a:r>
                    </a:p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encima del 90%.</a:t>
                      </a:r>
                      <a:endParaRPr lang="es-SV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PDDH, SIS, REDCA,</a:t>
                      </a:r>
                    </a:p>
                    <a:p>
                      <a:r>
                        <a:rPr lang="pt-B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ONG´S, organismos</a:t>
                      </a:r>
                    </a:p>
                    <a:p>
                      <a:r>
                        <a:rPr lang="pt-B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Internacionales,ONUSIDA</a:t>
                      </a:r>
                      <a:endParaRPr lang="es-SV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422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Adopción de nuevas tecnologías</a:t>
                      </a:r>
                    </a:p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sanitarias de costo reducido y</a:t>
                      </a:r>
                    </a:p>
                    <a:p>
                      <a:r>
                        <a:rPr lang="es-MX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eciencia</a:t>
                      </a: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comprobada que</a:t>
                      </a:r>
                    </a:p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generan un impacto positivo en el control de costos y en los</a:t>
                      </a:r>
                    </a:p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 de la epidemia.</a:t>
                      </a:r>
                      <a:endParaRPr lang="es-SV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Actualmente están siendo</a:t>
                      </a:r>
                    </a:p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integradas al esquema de</a:t>
                      </a:r>
                    </a:p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 antirretroviral,</a:t>
                      </a:r>
                    </a:p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nuevos medicamentos para la atención del VIH como el </a:t>
                      </a:r>
                      <a:r>
                        <a:rPr lang="es-MX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Dolutegravir</a:t>
                      </a: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cuyos efectos son comprobados y sus costos</a:t>
                      </a:r>
                    </a:p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reducidos, entre otras tecnologías sanitarias de costo reducidos.</a:t>
                      </a:r>
                      <a:endParaRPr lang="es-SV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Integrar el</a:t>
                      </a:r>
                    </a:p>
                    <a:p>
                      <a:r>
                        <a:rPr lang="es-MX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Dolutegravir</a:t>
                      </a: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</a:t>
                      </a:r>
                    </a:p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esquema de</a:t>
                      </a:r>
                    </a:p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 de</a:t>
                      </a:r>
                    </a:p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personas con VIH e</a:t>
                      </a:r>
                    </a:p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incluirlo en la Guía</a:t>
                      </a:r>
                    </a:p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Clínica de Atención,</a:t>
                      </a:r>
                    </a:p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como una forma de</a:t>
                      </a:r>
                    </a:p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reducir costos.</a:t>
                      </a:r>
                      <a:endParaRPr lang="es-SV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Programa Nacional de</a:t>
                      </a:r>
                    </a:p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ITS y VIH /Sida,</a:t>
                      </a:r>
                    </a:p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Sociedad Civil</a:t>
                      </a:r>
                    </a:p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agencias de</a:t>
                      </a:r>
                    </a:p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cooperación,</a:t>
                      </a:r>
                    </a:p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Subcomisión Técnica</a:t>
                      </a:r>
                    </a:p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Terapéutica de</a:t>
                      </a:r>
                    </a:p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CONAVIH</a:t>
                      </a:r>
                      <a:endParaRPr lang="es-SV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257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999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>
            <a:extLst>
              <a:ext uri="{FF2B5EF4-FFF2-40B4-BE49-F238E27FC236}">
                <a16:creationId xmlns:a16="http://schemas.microsoft.com/office/drawing/2014/main" id="{FF141957-A489-40BF-85AF-52C9D49597E6}"/>
              </a:ext>
            </a:extLst>
          </p:cNvPr>
          <p:cNvSpPr/>
          <p:nvPr/>
        </p:nvSpPr>
        <p:spPr>
          <a:xfrm>
            <a:off x="6284743" y="1907966"/>
            <a:ext cx="1971667" cy="9361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Indicadores PEN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7A2D823-7181-4200-8261-7AEB262BC634}"/>
              </a:ext>
            </a:extLst>
          </p:cNvPr>
          <p:cNvSpPr/>
          <p:nvPr/>
        </p:nvSpPr>
        <p:spPr>
          <a:xfrm>
            <a:off x="700674" y="2060848"/>
            <a:ext cx="2592288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Respuesta  sostenible al VIH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6EA78042-E44C-4709-9BCE-AE4D1A67BAB3}"/>
              </a:ext>
            </a:extLst>
          </p:cNvPr>
          <p:cNvSpPr/>
          <p:nvPr/>
        </p:nvSpPr>
        <p:spPr>
          <a:xfrm>
            <a:off x="6314088" y="3428999"/>
            <a:ext cx="2088232" cy="859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Indicadores Cascada de atención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B5F7CEA-2989-4938-8FA1-33E1658012E1}"/>
              </a:ext>
            </a:extLst>
          </p:cNvPr>
          <p:cNvSpPr/>
          <p:nvPr/>
        </p:nvSpPr>
        <p:spPr>
          <a:xfrm>
            <a:off x="4491304" y="5232308"/>
            <a:ext cx="2482754" cy="1025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Índice de Sostenibilidad (SID)</a:t>
            </a:r>
          </a:p>
        </p:txBody>
      </p:sp>
      <p:sp>
        <p:nvSpPr>
          <p:cNvPr id="13" name="Flecha: curvada hacia abajo 12">
            <a:extLst>
              <a:ext uri="{FF2B5EF4-FFF2-40B4-BE49-F238E27FC236}">
                <a16:creationId xmlns:a16="http://schemas.microsoft.com/office/drawing/2014/main" id="{741ECACE-310E-448D-AC22-BC7E1AB9C138}"/>
              </a:ext>
            </a:extLst>
          </p:cNvPr>
          <p:cNvSpPr/>
          <p:nvPr/>
        </p:nvSpPr>
        <p:spPr>
          <a:xfrm>
            <a:off x="3292962" y="1796455"/>
            <a:ext cx="2647190" cy="5884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echa: curvada hacia arriba 13">
            <a:extLst>
              <a:ext uri="{FF2B5EF4-FFF2-40B4-BE49-F238E27FC236}">
                <a16:creationId xmlns:a16="http://schemas.microsoft.com/office/drawing/2014/main" id="{480F39E2-5740-4A24-BFBD-E48D2EF36A4B}"/>
              </a:ext>
            </a:extLst>
          </p:cNvPr>
          <p:cNvSpPr/>
          <p:nvPr/>
        </p:nvSpPr>
        <p:spPr>
          <a:xfrm>
            <a:off x="3292962" y="3645024"/>
            <a:ext cx="2791206" cy="6432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072B12A-6FC2-4C6F-A970-3B7C7181F3BF}"/>
              </a:ext>
            </a:extLst>
          </p:cNvPr>
          <p:cNvSpPr/>
          <p:nvPr/>
        </p:nvSpPr>
        <p:spPr>
          <a:xfrm>
            <a:off x="3644449" y="2568242"/>
            <a:ext cx="208823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SV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Medición del progreso e impacto</a:t>
            </a:r>
          </a:p>
        </p:txBody>
      </p:sp>
      <p:sp>
        <p:nvSpPr>
          <p:cNvPr id="16" name="Globo: flecha derecha 15">
            <a:extLst>
              <a:ext uri="{FF2B5EF4-FFF2-40B4-BE49-F238E27FC236}">
                <a16:creationId xmlns:a16="http://schemas.microsoft.com/office/drawing/2014/main" id="{9CCE1FDA-B84A-48B2-9178-18DC644C35C0}"/>
              </a:ext>
            </a:extLst>
          </p:cNvPr>
          <p:cNvSpPr/>
          <p:nvPr/>
        </p:nvSpPr>
        <p:spPr>
          <a:xfrm>
            <a:off x="1115616" y="5312433"/>
            <a:ext cx="3144213" cy="865239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Medición global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44C7689-42F2-439E-8272-C936C276EEA6}"/>
              </a:ext>
            </a:extLst>
          </p:cNvPr>
          <p:cNvSpPr/>
          <p:nvPr/>
        </p:nvSpPr>
        <p:spPr>
          <a:xfrm>
            <a:off x="7128284" y="5232308"/>
            <a:ext cx="1188132" cy="945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SV" dirty="0">
                <a:latin typeface="Times New Roman"/>
                <a:cs typeface="Times New Roman"/>
              </a:rPr>
              <a:t>2025=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AAFD0F1-218A-426F-9CCC-1A08DEF2E122}"/>
              </a:ext>
            </a:extLst>
          </p:cNvPr>
          <p:cNvSpPr txBox="1"/>
          <p:nvPr/>
        </p:nvSpPr>
        <p:spPr>
          <a:xfrm>
            <a:off x="1286948" y="483049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380870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A449B2-8BE3-4197-87AA-6C5D3F78E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Estrategia Nacional de Sostenibilidad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1742CC-90DE-7559-6B75-9E444C08CF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613" t="24726" r="31887" b="12275"/>
          <a:stretch/>
        </p:blipFill>
        <p:spPr>
          <a:xfrm>
            <a:off x="3502818" y="0"/>
            <a:ext cx="5523669" cy="67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53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5F3D0-F59F-BCE9-2BEA-26F9F2648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109" y="1594823"/>
            <a:ext cx="7772400" cy="1470025"/>
          </a:xfrm>
        </p:spPr>
        <p:txBody>
          <a:bodyPr/>
          <a:lstStyle/>
          <a:p>
            <a:r>
              <a:rPr lang="es-SV" dirty="0"/>
              <a:t>La Ruta de la Sostenibilidad en El Salvador</a:t>
            </a:r>
            <a:endParaRPr lang="en-US" dirty="0"/>
          </a:p>
        </p:txBody>
      </p:sp>
      <p:grpSp>
        <p:nvGrpSpPr>
          <p:cNvPr id="6" name="Group 21">
            <a:extLst>
              <a:ext uri="{FF2B5EF4-FFF2-40B4-BE49-F238E27FC236}">
                <a16:creationId xmlns:a16="http://schemas.microsoft.com/office/drawing/2014/main" id="{9E77F158-12F9-AD8B-33BB-983CA3AD24D3}"/>
              </a:ext>
            </a:extLst>
          </p:cNvPr>
          <p:cNvGrpSpPr/>
          <p:nvPr/>
        </p:nvGrpSpPr>
        <p:grpSpPr>
          <a:xfrm>
            <a:off x="1" y="3212976"/>
            <a:ext cx="9144000" cy="3758652"/>
            <a:chOff x="0" y="4083805"/>
            <a:chExt cx="18711355" cy="6373637"/>
          </a:xfrm>
        </p:grpSpPr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8565E4E0-9439-5B11-9CA6-F57F70E40AA5}"/>
                </a:ext>
              </a:extLst>
            </p:cNvPr>
            <p:cNvGrpSpPr/>
            <p:nvPr/>
          </p:nvGrpSpPr>
          <p:grpSpPr>
            <a:xfrm>
              <a:off x="0" y="5721769"/>
              <a:ext cx="17390653" cy="1543050"/>
              <a:chOff x="0" y="0"/>
              <a:chExt cx="4580254" cy="406400"/>
            </a:xfrm>
          </p:grpSpPr>
          <p:sp>
            <p:nvSpPr>
              <p:cNvPr id="17" name="Freeform 4">
                <a:extLst>
                  <a:ext uri="{FF2B5EF4-FFF2-40B4-BE49-F238E27FC236}">
                    <a16:creationId xmlns:a16="http://schemas.microsoft.com/office/drawing/2014/main" id="{AE4DCD0C-9642-B14B-685A-9B7A2C60D905}"/>
                  </a:ext>
                </a:extLst>
              </p:cNvPr>
              <p:cNvSpPr/>
              <p:nvPr/>
            </p:nvSpPr>
            <p:spPr>
              <a:xfrm>
                <a:off x="0" y="0"/>
                <a:ext cx="4580254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4580254" h="406400">
                    <a:moveTo>
                      <a:pt x="4377054" y="0"/>
                    </a:moveTo>
                    <a:lnTo>
                      <a:pt x="0" y="0"/>
                    </a:lnTo>
                    <a:lnTo>
                      <a:pt x="0" y="406400"/>
                    </a:lnTo>
                    <a:lnTo>
                      <a:pt x="4377054" y="406400"/>
                    </a:lnTo>
                    <a:lnTo>
                      <a:pt x="4580254" y="203200"/>
                    </a:lnTo>
                    <a:lnTo>
                      <a:pt x="4377054" y="0"/>
                    </a:lnTo>
                    <a:close/>
                  </a:path>
                </a:pathLst>
              </a:custGeom>
              <a:solidFill>
                <a:srgbClr val="1CABAE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TextBox 5">
                <a:extLst>
                  <a:ext uri="{FF2B5EF4-FFF2-40B4-BE49-F238E27FC236}">
                    <a16:creationId xmlns:a16="http://schemas.microsoft.com/office/drawing/2014/main" id="{05441936-AC7E-19F4-8A1C-0DE1B8C9092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65954" cy="444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151E49EB-C135-07CE-A5D5-CB21EF2A770E}"/>
                </a:ext>
              </a:extLst>
            </p:cNvPr>
            <p:cNvGrpSpPr/>
            <p:nvPr/>
          </p:nvGrpSpPr>
          <p:grpSpPr>
            <a:xfrm>
              <a:off x="0" y="7264819"/>
              <a:ext cx="17390653" cy="1543050"/>
              <a:chOff x="0" y="0"/>
              <a:chExt cx="4580254" cy="406400"/>
            </a:xfrm>
          </p:grpSpPr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D83B6CEF-317F-6176-9A89-1196878E9A21}"/>
                  </a:ext>
                </a:extLst>
              </p:cNvPr>
              <p:cNvSpPr/>
              <p:nvPr/>
            </p:nvSpPr>
            <p:spPr>
              <a:xfrm>
                <a:off x="0" y="0"/>
                <a:ext cx="4580254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4580254" h="406400">
                    <a:moveTo>
                      <a:pt x="4377054" y="0"/>
                    </a:moveTo>
                    <a:lnTo>
                      <a:pt x="0" y="0"/>
                    </a:lnTo>
                    <a:lnTo>
                      <a:pt x="0" y="406400"/>
                    </a:lnTo>
                    <a:lnTo>
                      <a:pt x="4377054" y="406400"/>
                    </a:lnTo>
                    <a:lnTo>
                      <a:pt x="4580254" y="203200"/>
                    </a:lnTo>
                    <a:lnTo>
                      <a:pt x="4377054" y="0"/>
                    </a:lnTo>
                    <a:close/>
                  </a:path>
                </a:pathLst>
              </a:custGeom>
              <a:solidFill>
                <a:srgbClr val="D41E35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TextBox 8">
                <a:extLst>
                  <a:ext uri="{FF2B5EF4-FFF2-40B4-BE49-F238E27FC236}">
                    <a16:creationId xmlns:a16="http://schemas.microsoft.com/office/drawing/2014/main" id="{DCB98E3C-3B08-1963-5D0F-ED6A4F26E08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65954" cy="444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4F120E40-5C48-4E31-635C-D002450EB357}"/>
                </a:ext>
              </a:extLst>
            </p:cNvPr>
            <p:cNvGrpSpPr/>
            <p:nvPr/>
          </p:nvGrpSpPr>
          <p:grpSpPr>
            <a:xfrm rot="2700000">
              <a:off x="15625255" y="4083805"/>
              <a:ext cx="3086100" cy="3086100"/>
              <a:chOff x="0" y="0"/>
              <a:chExt cx="812800" cy="812800"/>
            </a:xfrm>
          </p:grpSpPr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B0AF0D47-1486-D397-9BA3-4E2B62CE707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0" y="406400"/>
                    </a:lnTo>
                    <a:lnTo>
                      <a:pt x="203200" y="406400"/>
                    </a:lnTo>
                    <a:lnTo>
                      <a:pt x="203200" y="812800"/>
                    </a:lnTo>
                    <a:lnTo>
                      <a:pt x="609600" y="812800"/>
                    </a:lnTo>
                    <a:lnTo>
                      <a:pt x="609600" y="406400"/>
                    </a:lnTo>
                    <a:lnTo>
                      <a:pt x="812800" y="4064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CABAE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TextBox 11">
                <a:extLst>
                  <a:ext uri="{FF2B5EF4-FFF2-40B4-BE49-F238E27FC236}">
                    <a16:creationId xmlns:a16="http://schemas.microsoft.com/office/drawing/2014/main" id="{BC74CCF1-552A-4A0E-7796-516C696E8CBB}"/>
                  </a:ext>
                </a:extLst>
              </p:cNvPr>
              <p:cNvSpPr txBox="1"/>
              <p:nvPr/>
            </p:nvSpPr>
            <p:spPr>
              <a:xfrm>
                <a:off x="203200" y="63500"/>
                <a:ext cx="406400" cy="7493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E228F1C8-BCF1-8536-B9FB-7840B6243445}"/>
                </a:ext>
              </a:extLst>
            </p:cNvPr>
            <p:cNvGrpSpPr/>
            <p:nvPr/>
          </p:nvGrpSpPr>
          <p:grpSpPr>
            <a:xfrm rot="8100000">
              <a:off x="15625255" y="7371342"/>
              <a:ext cx="3086100" cy="3086100"/>
              <a:chOff x="0" y="0"/>
              <a:chExt cx="812800" cy="812800"/>
            </a:xfrm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689B2173-2EDD-8BCB-49C4-8ABDAEE8210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lnTo>
                      <a:pt x="0" y="406400"/>
                    </a:lnTo>
                    <a:lnTo>
                      <a:pt x="203200" y="406400"/>
                    </a:lnTo>
                    <a:lnTo>
                      <a:pt x="203200" y="812800"/>
                    </a:lnTo>
                    <a:lnTo>
                      <a:pt x="609600" y="812800"/>
                    </a:lnTo>
                    <a:lnTo>
                      <a:pt x="609600" y="406400"/>
                    </a:lnTo>
                    <a:lnTo>
                      <a:pt x="812800" y="4064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D41E35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TextBox 14">
                <a:extLst>
                  <a:ext uri="{FF2B5EF4-FFF2-40B4-BE49-F238E27FC236}">
                    <a16:creationId xmlns:a16="http://schemas.microsoft.com/office/drawing/2014/main" id="{04D8DBAB-2AE0-F5E9-CFF8-68393A2F8C8F}"/>
                  </a:ext>
                </a:extLst>
              </p:cNvPr>
              <p:cNvSpPr txBox="1"/>
              <p:nvPr/>
            </p:nvSpPr>
            <p:spPr>
              <a:xfrm>
                <a:off x="203200" y="63500"/>
                <a:ext cx="406400" cy="7493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8059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B64948C7-D545-24D5-6C17-51456F93C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21" y="1091854"/>
            <a:ext cx="9143999" cy="51435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0EF051-63EE-45E7-DECD-CD291C2622A7}"/>
              </a:ext>
            </a:extLst>
          </p:cNvPr>
          <p:cNvSpPr txBox="1"/>
          <p:nvPr/>
        </p:nvSpPr>
        <p:spPr>
          <a:xfrm>
            <a:off x="4966201" y="1543838"/>
            <a:ext cx="1403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Estrategia de Sostenibilidad 2022-2026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757F8D8-F45D-E436-164A-EFFA305E4E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416" t="22155" r="29727" b="24093"/>
          <a:stretch/>
        </p:blipFill>
        <p:spPr>
          <a:xfrm>
            <a:off x="5260059" y="2431617"/>
            <a:ext cx="1391004" cy="100477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523D9D4-D0C2-D718-7C6F-400FBB68D773}"/>
              </a:ext>
            </a:extLst>
          </p:cNvPr>
          <p:cNvSpPr txBox="1"/>
          <p:nvPr/>
        </p:nvSpPr>
        <p:spPr>
          <a:xfrm>
            <a:off x="1523578" y="1379845"/>
            <a:ext cx="93300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/>
              <a:t>La AL Elimino el impuesto de introducción a los ARV en Octubre 2019</a:t>
            </a:r>
            <a:endParaRPr lang="en-US" sz="1050" dirty="0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542CB13C-CB42-8C54-DDCA-8A2E8A9EC463}"/>
              </a:ext>
            </a:extLst>
          </p:cNvPr>
          <p:cNvSpPr/>
          <p:nvPr/>
        </p:nvSpPr>
        <p:spPr>
          <a:xfrm>
            <a:off x="2712631" y="769591"/>
            <a:ext cx="2253305" cy="850295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CD98ED6-082F-0506-45A0-8CCADB47252E}"/>
              </a:ext>
            </a:extLst>
          </p:cNvPr>
          <p:cNvSpPr txBox="1"/>
          <p:nvPr/>
        </p:nvSpPr>
        <p:spPr>
          <a:xfrm>
            <a:off x="2712631" y="951069"/>
            <a:ext cx="25389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Desde hace 5 años :Reducción de costos</a:t>
            </a:r>
          </a:p>
          <a:p>
            <a:r>
              <a:rPr lang="es-ES" sz="900" dirty="0"/>
              <a:t> de los ARV utilizando 100% genéricos</a:t>
            </a:r>
          </a:p>
          <a:p>
            <a:r>
              <a:rPr lang="es-ES" sz="900" dirty="0"/>
              <a:t>Migración a esquema DLT</a:t>
            </a:r>
            <a:endParaRPr lang="en-US" sz="9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E9183C2-330D-B74F-4713-A1E681E5D9A3}"/>
              </a:ext>
            </a:extLst>
          </p:cNvPr>
          <p:cNvSpPr txBox="1"/>
          <p:nvPr/>
        </p:nvSpPr>
        <p:spPr>
          <a:xfrm>
            <a:off x="3865863" y="3178856"/>
            <a:ext cx="8785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900" dirty="0"/>
              <a:t>En 2023 :SID y Plan de Brechas</a:t>
            </a:r>
            <a:endParaRPr lang="en-US" sz="900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468AC48F-CF53-032B-960D-E1D86A8EA095}"/>
              </a:ext>
            </a:extLst>
          </p:cNvPr>
          <p:cNvGraphicFramePr/>
          <p:nvPr/>
        </p:nvGraphicFramePr>
        <p:xfrm>
          <a:off x="4305121" y="3820990"/>
          <a:ext cx="2253305" cy="850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8F99EFF8-1826-132A-478C-0E0D3459456D}"/>
              </a:ext>
            </a:extLst>
          </p:cNvPr>
          <p:cNvSpPr/>
          <p:nvPr/>
        </p:nvSpPr>
        <p:spPr>
          <a:xfrm>
            <a:off x="3444184" y="4638460"/>
            <a:ext cx="4029674" cy="25391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Índice de Sostenibilidad - SID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F7BD6A8-CDAD-0808-B862-2BEA876B0DBD}"/>
              </a:ext>
            </a:extLst>
          </p:cNvPr>
          <p:cNvSpPr txBox="1"/>
          <p:nvPr/>
        </p:nvSpPr>
        <p:spPr>
          <a:xfrm>
            <a:off x="2456586" y="4453793"/>
            <a:ext cx="115405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/>
              <a:t>El monitoreo de la Estrategia de sostenibilidad7. El trabajo con empresa privada</a:t>
            </a:r>
            <a:endParaRPr lang="en-US" sz="1050" dirty="0"/>
          </a:p>
        </p:txBody>
      </p:sp>
      <p:pic>
        <p:nvPicPr>
          <p:cNvPr id="1028" name="Picture 4" descr="Medicación del ARV (medicamento antirretroviral) para Foto de stock  1656285064 | Shutterstock">
            <a:extLst>
              <a:ext uri="{FF2B5EF4-FFF2-40B4-BE49-F238E27FC236}">
                <a16:creationId xmlns:a16="http://schemas.microsoft.com/office/drawing/2014/main" id="{99365D8A-7E0D-4A23-E432-FC7F74100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4" t="45415" r="36792" b="37442"/>
          <a:stretch/>
        </p:blipFill>
        <p:spPr bwMode="auto">
          <a:xfrm>
            <a:off x="1929809" y="2755162"/>
            <a:ext cx="909084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B2411FE-DF70-A421-E6AC-211F56F04E0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2994" t="26667" r="11134" b="7907"/>
          <a:stretch/>
        </p:blipFill>
        <p:spPr>
          <a:xfrm>
            <a:off x="500208" y="5189604"/>
            <a:ext cx="1956379" cy="948956"/>
          </a:xfrm>
          <a:prstGeom prst="rect">
            <a:avLst/>
          </a:prstGeom>
        </p:spPr>
      </p:pic>
      <p:pic>
        <p:nvPicPr>
          <p:cNvPr id="16" name="Imagen 15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BE4D0092-9F09-ED5C-AA77-1140A6901D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159" y="4974904"/>
            <a:ext cx="1231611" cy="923708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797AFED-B38D-4F58-B0A4-CB5E05EEE27B}"/>
              </a:ext>
            </a:extLst>
          </p:cNvPr>
          <p:cNvSpPr txBox="1"/>
          <p:nvPr/>
        </p:nvSpPr>
        <p:spPr>
          <a:xfrm>
            <a:off x="7827838" y="4707709"/>
            <a:ext cx="1105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>
                <a:latin typeface="Aharoni" panose="02010803020104030203" pitchFamily="2" charset="-79"/>
                <a:cs typeface="Aharoni" panose="02010803020104030203" pitchFamily="2" charset="-79"/>
              </a:rPr>
              <a:t>Mas allá del 2030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Flecha: curvada hacia la izquierda 18">
            <a:extLst>
              <a:ext uri="{FF2B5EF4-FFF2-40B4-BE49-F238E27FC236}">
                <a16:creationId xmlns:a16="http://schemas.microsoft.com/office/drawing/2014/main" id="{80358685-E78C-991D-BC97-A77CBB39224E}"/>
              </a:ext>
            </a:extLst>
          </p:cNvPr>
          <p:cNvSpPr/>
          <p:nvPr/>
        </p:nvSpPr>
        <p:spPr>
          <a:xfrm>
            <a:off x="7806956" y="1893925"/>
            <a:ext cx="716602" cy="1709280"/>
          </a:xfrm>
          <a:prstGeom prst="curvedLef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5FB5155-92CC-1514-1C46-6861FFAB5979}"/>
              </a:ext>
            </a:extLst>
          </p:cNvPr>
          <p:cNvSpPr txBox="1"/>
          <p:nvPr/>
        </p:nvSpPr>
        <p:spPr>
          <a:xfrm rot="5400000">
            <a:off x="7484450" y="2563205"/>
            <a:ext cx="12077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050" b="1" dirty="0"/>
              <a:t>Inicio de PrEP </a:t>
            </a:r>
          </a:p>
          <a:p>
            <a:r>
              <a:rPr lang="es-SV" sz="1050" b="1" dirty="0"/>
              <a:t>en sept. 2022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42602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lego, juguete&#10;&#10;Descripción generada automáticamente">
            <a:extLst>
              <a:ext uri="{FF2B5EF4-FFF2-40B4-BE49-F238E27FC236}">
                <a16:creationId xmlns:a16="http://schemas.microsoft.com/office/drawing/2014/main" id="{306C7562-09B4-85E8-7A73-CA4CA7E31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05" y="966917"/>
            <a:ext cx="7017489" cy="51435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AC56AD7-A364-DB37-B169-2F04DBEC7E51}"/>
              </a:ext>
            </a:extLst>
          </p:cNvPr>
          <p:cNvSpPr txBox="1"/>
          <p:nvPr/>
        </p:nvSpPr>
        <p:spPr>
          <a:xfrm rot="16009603">
            <a:off x="5006199" y="1347689"/>
            <a:ext cx="11057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50" dirty="0">
                <a:latin typeface="Aharoni" panose="02010803020104030203" pitchFamily="2" charset="-79"/>
                <a:cs typeface="Aharoni" panose="02010803020104030203" pitchFamily="2" charset="-79"/>
              </a:rPr>
              <a:t>Mas allá del 2030</a:t>
            </a:r>
            <a:endParaRPr lang="en-US" sz="135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Imagen 10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388BB9B-34EC-69C9-2745-16155CC74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24" y="4419024"/>
            <a:ext cx="2032141" cy="152410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7B5BB1B-6F04-227C-B121-51CBCC32BA68}"/>
              </a:ext>
            </a:extLst>
          </p:cNvPr>
          <p:cNvSpPr txBox="1"/>
          <p:nvPr/>
        </p:nvSpPr>
        <p:spPr>
          <a:xfrm>
            <a:off x="5482404" y="2895530"/>
            <a:ext cx="1915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35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Salvador es el primero de la región de América Latina y el Caribe que llevó a cabo un taller multisectorial sobre las Hojas de Ruta para la Sostenibilidad. </a:t>
            </a:r>
            <a:endParaRPr lang="en-US" sz="1350" dirty="0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FF678837-A8B8-FE46-1079-934A5077F0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138" y="2318969"/>
            <a:ext cx="2861210" cy="1530701"/>
          </a:xfrm>
          <a:prstGeom prst="rect">
            <a:avLst/>
          </a:prstGeom>
          <a:noFill/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7EB0802-CF85-EA08-5B38-24988FF716B3}"/>
              </a:ext>
            </a:extLst>
          </p:cNvPr>
          <p:cNvSpPr txBox="1"/>
          <p:nvPr/>
        </p:nvSpPr>
        <p:spPr>
          <a:xfrm>
            <a:off x="169457" y="3498816"/>
            <a:ext cx="2276696" cy="1879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97656" algn="just">
              <a:lnSpc>
                <a:spcPct val="113000"/>
              </a:lnSpc>
              <a:spcBef>
                <a:spcPts val="431"/>
              </a:spcBef>
            </a:pPr>
            <a:r>
              <a:rPr lang="es-419" sz="105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Salvador  refleja que las prioridades de sostenibilidad se concentran en:</a:t>
            </a:r>
          </a:p>
          <a:p>
            <a:pPr marR="297656" algn="just">
              <a:lnSpc>
                <a:spcPct val="113000"/>
              </a:lnSpc>
              <a:spcBef>
                <a:spcPts val="431"/>
              </a:spcBef>
            </a:pPr>
            <a:r>
              <a:rPr lang="es-419" sz="105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-ámbito de financiamiento -seguido de leyes y políticas habilitantes</a:t>
            </a:r>
          </a:p>
          <a:p>
            <a:pPr marR="297656" algn="just">
              <a:lnSpc>
                <a:spcPct val="113000"/>
              </a:lnSpc>
              <a:spcBef>
                <a:spcPts val="431"/>
              </a:spcBef>
            </a:pPr>
            <a:r>
              <a:rPr lang="es-419" sz="105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-Servicios y soluciones</a:t>
            </a:r>
          </a:p>
          <a:p>
            <a:pPr marR="297656" algn="just">
              <a:lnSpc>
                <a:spcPct val="113000"/>
              </a:lnSpc>
              <a:spcBef>
                <a:spcPts val="431"/>
              </a:spcBef>
            </a:pPr>
            <a:r>
              <a:rPr lang="es-419" sz="105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y posteriormente el liderazgo político. </a:t>
            </a:r>
            <a:endParaRPr lang="en-US" sz="1050" dirty="0"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3BB4F06-BD29-4C79-4061-0082B8DA7F97}"/>
              </a:ext>
            </a:extLst>
          </p:cNvPr>
          <p:cNvSpPr txBox="1"/>
          <p:nvPr/>
        </p:nvSpPr>
        <p:spPr>
          <a:xfrm>
            <a:off x="2518403" y="4823506"/>
            <a:ext cx="20321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cuanto a la prevención se sigue dependiendo del financiamiento de donantes, pero que el tratamiento depende de recursos gubernamentales. </a:t>
            </a:r>
            <a:endParaRPr lang="en-US" sz="12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8276818-6469-5160-64E7-5B9C6158D952}"/>
              </a:ext>
            </a:extLst>
          </p:cNvPr>
          <p:cNvSpPr txBox="1"/>
          <p:nvPr/>
        </p:nvSpPr>
        <p:spPr>
          <a:xfrm>
            <a:off x="818706" y="1922544"/>
            <a:ext cx="1749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50" dirty="0"/>
              <a:t>Esto es el primer paso para el diseño de la Ruta para la sostenibilidad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991180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mo utilizar el método de la ruta crítica">
            <a:extLst>
              <a:ext uri="{FF2B5EF4-FFF2-40B4-BE49-F238E27FC236}">
                <a16:creationId xmlns:a16="http://schemas.microsoft.com/office/drawing/2014/main" id="{CA789630-F7F5-0B5D-030A-DEDFC08E3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9"/>
          <a:stretch/>
        </p:blipFill>
        <p:spPr bwMode="auto">
          <a:xfrm>
            <a:off x="0" y="769531"/>
            <a:ext cx="9144000" cy="553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D7E850F-D72B-AE25-FFD2-273CA8DDBEFD}"/>
              </a:ext>
            </a:extLst>
          </p:cNvPr>
          <p:cNvSpPr txBox="1"/>
          <p:nvPr/>
        </p:nvSpPr>
        <p:spPr>
          <a:xfrm>
            <a:off x="6369511" y="5075717"/>
            <a:ext cx="30243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3300" dirty="0">
                <a:latin typeface="Aharoni" panose="02010803020104030203" pitchFamily="2" charset="-79"/>
                <a:cs typeface="Aharoni" panose="02010803020104030203" pitchFamily="2" charset="-79"/>
              </a:rPr>
              <a:t>Mas allá</a:t>
            </a:r>
          </a:p>
          <a:p>
            <a:r>
              <a:rPr lang="es-SV" sz="3300" dirty="0">
                <a:latin typeface="Aharoni" panose="02010803020104030203" pitchFamily="2" charset="-79"/>
                <a:cs typeface="Aharoni" panose="02010803020104030203" pitchFamily="2" charset="-79"/>
              </a:rPr>
              <a:t>2030</a:t>
            </a:r>
            <a:endParaRPr lang="en-US" sz="33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42B30A2-053B-970E-C464-AA9E03C7C1AA}"/>
              </a:ext>
            </a:extLst>
          </p:cNvPr>
          <p:cNvSpPr txBox="1"/>
          <p:nvPr/>
        </p:nvSpPr>
        <p:spPr>
          <a:xfrm rot="2144613">
            <a:off x="2256760" y="1858459"/>
            <a:ext cx="797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50" b="1" dirty="0">
                <a:solidFill>
                  <a:schemeClr val="bg1"/>
                </a:solidFill>
              </a:rPr>
              <a:t>La Ruta </a:t>
            </a:r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30EACB-5A12-6CA1-9F8C-69304FFF2C86}"/>
              </a:ext>
            </a:extLst>
          </p:cNvPr>
          <p:cNvSpPr txBox="1"/>
          <p:nvPr/>
        </p:nvSpPr>
        <p:spPr>
          <a:xfrm rot="1732389">
            <a:off x="3155333" y="2097762"/>
            <a:ext cx="22248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50" b="1" dirty="0">
                <a:solidFill>
                  <a:schemeClr val="bg1"/>
                </a:solidFill>
              </a:rPr>
              <a:t>Para la </a:t>
            </a:r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2387BA-52F6-17C4-F9BB-FB61E54FC9CE}"/>
              </a:ext>
            </a:extLst>
          </p:cNvPr>
          <p:cNvSpPr txBox="1"/>
          <p:nvPr/>
        </p:nvSpPr>
        <p:spPr>
          <a:xfrm rot="1419696">
            <a:off x="4182584" y="2012631"/>
            <a:ext cx="22248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50" b="1" dirty="0">
                <a:solidFill>
                  <a:schemeClr val="bg1"/>
                </a:solidFill>
              </a:rPr>
              <a:t> sostenibilidad</a:t>
            </a:r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228E9C-DFC4-75FA-6F09-96BD412F7FB9}"/>
              </a:ext>
            </a:extLst>
          </p:cNvPr>
          <p:cNvSpPr txBox="1"/>
          <p:nvPr/>
        </p:nvSpPr>
        <p:spPr>
          <a:xfrm rot="20927462">
            <a:off x="4419527" y="2829330"/>
            <a:ext cx="13397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50" b="1" dirty="0">
                <a:solidFill>
                  <a:schemeClr val="bg1"/>
                </a:solidFill>
              </a:rPr>
              <a:t>ES UN RETO</a:t>
            </a:r>
            <a:endParaRPr lang="en-US" sz="13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59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EBAD4F3-315C-8C71-FAB0-1C2E7285F2BC}"/>
              </a:ext>
            </a:extLst>
          </p:cNvPr>
          <p:cNvSpPr txBox="1"/>
          <p:nvPr/>
        </p:nvSpPr>
        <p:spPr>
          <a:xfrm>
            <a:off x="467544" y="2890423"/>
            <a:ext cx="8280920" cy="1077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SV" sz="1600" b="1" kern="100" dirty="0">
                <a:effectLst/>
                <a:latin typeface="Gill Sans MT" panose="020B05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MONITOREO DE LA IMPLEMENTACIÓN DEL PLAN DE ACCIÓN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SV" sz="1600" b="1" kern="100" dirty="0">
                <a:effectLst/>
                <a:latin typeface="Gill Sans MT" panose="020B05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ESTRATEGIA NACIONAL DE SOSTENIBILIDAD 2022-2026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SV" sz="1600" b="1" kern="100" dirty="0">
                <a:effectLst/>
                <a:latin typeface="Gill Sans MT" panose="020B05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(SUBCOMISIÓN DE MONITOREO Y EVALUACIÓN CONAVIH)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141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0F47A55-7236-415B-87D2-005506C0C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br>
              <a:rPr lang="es-SV" sz="2800" dirty="0">
                <a:solidFill>
                  <a:srgbClr val="FFFFFF"/>
                </a:solidFill>
              </a:rPr>
            </a:br>
            <a:r>
              <a:rPr lang="es-SV" sz="2800" dirty="0">
                <a:solidFill>
                  <a:srgbClr val="FFFFFF"/>
                </a:solidFill>
              </a:rPr>
              <a:t>Estrategia Nacional de Sostenibilidad</a:t>
            </a:r>
            <a:endParaRPr lang="es-GT" sz="2800" b="1" dirty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s-E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Visión </a:t>
            </a: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Salvador tendrá los recursos financieros nacionales necesarios para financiar acciones y alcanzar los objetivos 95 95 95, modificará el enfoque de las acciones para garantizar su eficiencia y efectividad en la erradicación de la epidemia de VIH al 2030. Para ello se buscarán espacios para aumentar los recursos nacionales, articulados con recursos privados, optimizando acciones costo-efectivas en servicios de prevención y atención del VIH. El respeto a los derechos humanos será un eje transversal en el accionar.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s-E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s-E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Misión </a:t>
            </a:r>
          </a:p>
          <a:p>
            <a:pPr marL="0" indent="0" algn="just">
              <a:lnSpc>
                <a:spcPct val="90000"/>
              </a:lnSpc>
              <a:spcAft>
                <a:spcPts val="600"/>
              </a:spcAft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Salvador cuenta con participación multisectorial comprometida en la respuesta nacional al VIH, gestiona los recursos financieros necesarios tanto públicos como privados para lograr su contención al 2030, diseña e implementa estrategias que contribuyen al logro de los objetivos 95 95 95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ClrTx/>
              <a:buNone/>
            </a:pPr>
            <a:endParaRPr lang="es-GT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ClrTx/>
              <a:buNone/>
            </a:pPr>
            <a:endParaRPr lang="es-GT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55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0B6E4-A0E4-C95B-478E-E2ACAE101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D30347B5-398C-903F-E775-C1CBD5DB4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60" y="953344"/>
            <a:ext cx="8435280" cy="5904656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General</a:t>
            </a:r>
          </a:p>
          <a:p>
            <a:pPr marL="0" indent="0" algn="just">
              <a:spcBef>
                <a:spcPts val="0"/>
              </a:spcBef>
              <a:buClrTx/>
              <a:buNone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Intensificar el cumplimiento de los compromisos relacionados al alcance de las metas 95 95 95, mediante intervenciones más costo-efectivas en un ambiente de respeto a los derechos humanos, que posibilite la reducción de nuevas infecciones, la contención y el control sostenible de la epidemia de VIH, principalmente en las poblaciones de mayor riesgo.</a:t>
            </a:r>
            <a:endParaRPr lang="es-G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es-G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 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1200" dirty="0"/>
              <a:t>)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Fortalecer el marco de políticas requeridas para la sostenibilidad y su implementación </a:t>
            </a:r>
          </a:p>
          <a:p>
            <a:pPr marL="0" indent="0">
              <a:spcBef>
                <a:spcPts val="0"/>
              </a:spcBef>
              <a:buClrTx/>
              <a:buNone/>
            </a:pP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Gestionar la movilización de recursos nacionales, tanto públicos como privados, para el desarrollo de acciones costo-efectivas dirigidas a la contención de la epidemia, con énfasis en poblaciones clave.</a:t>
            </a:r>
          </a:p>
          <a:p>
            <a:pPr marL="0" indent="0">
              <a:spcBef>
                <a:spcPts val="0"/>
              </a:spcBef>
              <a:buClrTx/>
              <a:buNone/>
            </a:pP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c) Implementar acciones costo efectivas que contribuyan a optimizar los recursos financieros existentes</a:t>
            </a:r>
            <a:endParaRPr lang="es-G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692CAE2-5E5C-B6E1-4D38-EEB027021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-171400"/>
            <a:ext cx="8869680" cy="1450757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s-SV" sz="3200" dirty="0"/>
            </a:br>
            <a:r>
              <a:rPr lang="es-SV" sz="3200" dirty="0"/>
              <a:t>Estrategia Nacional de Sostenibilidad</a:t>
            </a:r>
            <a:endParaRPr lang="es-GT" sz="32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49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BB2C96-3BB2-4557-BCBE-14828234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S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B6CB97-DAB1-4126-B38E-838111A3C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Universalidad en salud integración y vinculación con los sectores en la región.</a:t>
            </a:r>
          </a:p>
          <a:p>
            <a:pPr algn="just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Rectoría de los gobiernos en la región.</a:t>
            </a:r>
          </a:p>
          <a:p>
            <a:pPr algn="just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Derechos Humanos protección y promoción de los derechos humanos, de igualdad entre los sexos y de la equidad en el derecho a la salud.</a:t>
            </a:r>
          </a:p>
          <a:p>
            <a:pPr algn="just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Alianzas para obtener mayor impacto.</a:t>
            </a:r>
          </a:p>
          <a:p>
            <a:pPr algn="just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Participación activa de las personas con VIH, Poblaciones prioritarias y la comunidad</a:t>
            </a:r>
            <a:endParaRPr lang="es-S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095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073BA-941D-4D7D-92F1-ED064BF12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Participación multisectorial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8645E4-A041-4D98-B32A-49852BD5F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>
            <a:normAutofit fontScale="62500" lnSpcReduction="20000"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Programa Nacional de ITS y VIH/Sida del MINSAL, 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Receptores principales del Fondo Mundial (Plan Internacional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MINSAL), 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 Salvadoreño del Seguro Social, 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Financiera Institucional del MINSAL, 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Empresa privada, MCP-ES, CONAVIH, organizaciones de sociedad civil y ONUSIDA, agencias de cooperación </a:t>
            </a:r>
          </a:p>
          <a:p>
            <a:pPr algn="just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SICA y personal del Ministerio de Hacienda, 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Proyecto de USAID de Sostenibilidad y Derechos Humanos en VIH para Centroamérica FANCAP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Otros socios PEPFAR</a:t>
            </a:r>
            <a:endParaRPr lang="es-S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3590779-11B5-4D96-942A-7C8FB33FF6FD}"/>
              </a:ext>
            </a:extLst>
          </p:cNvPr>
          <p:cNvSpPr/>
          <p:nvPr/>
        </p:nvSpPr>
        <p:spPr>
          <a:xfrm>
            <a:off x="909936" y="5589240"/>
            <a:ext cx="777686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BemboStd"/>
              </a:rPr>
              <a:t>La Estrategia no sustituye al Plan Estratégico Nacional Multisectorial de VIH</a:t>
            </a:r>
            <a:endParaRPr lang="es-SV" sz="2400" b="1" dirty="0"/>
          </a:p>
        </p:txBody>
      </p:sp>
    </p:spTree>
    <p:extLst>
      <p:ext uri="{BB962C8B-B14F-4D97-AF65-F5344CB8AC3E}">
        <p14:creationId xmlns:p14="http://schemas.microsoft.com/office/powerpoint/2010/main" val="2338541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709375"/>
            <a:ext cx="8035257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084243" y="1789005"/>
            <a:ext cx="5413238" cy="3244751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BFEC93-B83B-431C-9E8C-21D99B5EC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25" y="675564"/>
            <a:ext cx="2707375" cy="52040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MX" sz="3700"/>
              <a:t>El contenido del presente documento está estructurado de la siguiente manera:</a:t>
            </a:r>
            <a:endParaRPr lang="es-SV" sz="37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DA4F9FFB-8A7B-F0DB-C82A-06E7E93335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024695"/>
              </p:ext>
            </p:extLst>
          </p:nvPr>
        </p:nvGraphicFramePr>
        <p:xfrm>
          <a:off x="3582547" y="819369"/>
          <a:ext cx="4941945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2491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6B198-C36A-4253-A63F-90CA003D3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Estrategia de Sostenibilidad responde a:</a:t>
            </a:r>
            <a:b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SV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52852F-7414-495F-802E-E4077A59E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necesidad de contar con un marco político que delimite y visualice las áreas prioritarias a ser abordadas por el país para avanzar con mayor rapidez, hacia el logro de las metas mundiales definidas para controlar la epidemia de VIH y acabar </a:t>
            </a:r>
            <a:r>
              <a:rPr lang="es-SV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el sida.</a:t>
            </a:r>
          </a:p>
        </p:txBody>
      </p:sp>
    </p:spTree>
    <p:extLst>
      <p:ext uri="{BB962C8B-B14F-4D97-AF65-F5344CB8AC3E}">
        <p14:creationId xmlns:p14="http://schemas.microsoft.com/office/powerpoint/2010/main" val="659897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6B198-C36A-4253-A63F-90CA003D3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Estrategia de Sostenibilidad busca implementar:</a:t>
            </a:r>
            <a:b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SV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52852F-7414-495F-802E-E4077A59E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2448272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Acciones dirigidas a aumentar la cobertura de intervenciones programáticas</a:t>
            </a:r>
          </a:p>
          <a:p>
            <a:pPr algn="just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Diagnosticar a un mayor número de personas con el VIH; </a:t>
            </a:r>
          </a:p>
          <a:p>
            <a:pPr algn="just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Inicio rápido del tratamiento antirretroviral (TAR) - independiente del conteo de CD4-</a:t>
            </a:r>
          </a:p>
          <a:p>
            <a:pPr algn="just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Mantener adherentes al medicamento a las personas en TAR</a:t>
            </a:r>
          </a:p>
          <a:p>
            <a:pPr algn="just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Reducir la probabilidad de transmisión del VIH.</a:t>
            </a:r>
          </a:p>
          <a:p>
            <a:pPr algn="just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Mejorar calidad de vida.</a:t>
            </a:r>
            <a:endParaRPr lang="es-S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lobo: flecha hacia arriba 3">
            <a:extLst>
              <a:ext uri="{FF2B5EF4-FFF2-40B4-BE49-F238E27FC236}">
                <a16:creationId xmlns:a16="http://schemas.microsoft.com/office/drawing/2014/main" id="{31DA4F00-E9E7-46FC-AAF9-819FE3B82ECE}"/>
              </a:ext>
            </a:extLst>
          </p:cNvPr>
          <p:cNvSpPr/>
          <p:nvPr/>
        </p:nvSpPr>
        <p:spPr>
          <a:xfrm>
            <a:off x="755576" y="3933056"/>
            <a:ext cx="8064896" cy="2780928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Lograr al 2030:</a:t>
            </a:r>
          </a:p>
          <a:p>
            <a:pPr algn="ctr"/>
            <a: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95%  de las personas con VIH conozcan su diagnóstico;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95%  de las personas que conocen su diagnóstico reciban TAR,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95%  de las personas en TAR, reporten carga viral indetectable.</a:t>
            </a:r>
            <a:endParaRPr lang="es-SV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5518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64369962F0F74F86DD6DFFC44483AD" ma:contentTypeVersion="8" ma:contentTypeDescription="Create a new document." ma:contentTypeScope="" ma:versionID="ac7ad93ae43efd81d0044c6541ab226b">
  <xsd:schema xmlns:xsd="http://www.w3.org/2001/XMLSchema" xmlns:xs="http://www.w3.org/2001/XMLSchema" xmlns:p="http://schemas.microsoft.com/office/2006/metadata/properties" xmlns:ns3="ad09dc1e-6d3c-464a-865c-2871ad0d8e08" targetNamespace="http://schemas.microsoft.com/office/2006/metadata/properties" ma:root="true" ma:fieldsID="f2b3c2969a69e0e4c98eebacc32843c7" ns3:_="">
    <xsd:import namespace="ad09dc1e-6d3c-464a-865c-2871ad0d8e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09dc1e-6d3c-464a-865c-2871ad0d8e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D41821-7763-4C64-8781-D8A7AD0119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09dc1e-6d3c-464a-865c-2871ad0d8e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777CB3-3B99-4532-9318-9CB1BC0191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BB0899-5B21-4215-93FD-F40593EC888A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ad09dc1e-6d3c-464a-865c-2871ad0d8e0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4712</TotalTime>
  <Words>2237</Words>
  <Application>Microsoft Office PowerPoint</Application>
  <PresentationFormat>Presentación en pantalla (4:3)</PresentationFormat>
  <Paragraphs>335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Aharoni</vt:lpstr>
      <vt:lpstr>Aptos</vt:lpstr>
      <vt:lpstr>Arial</vt:lpstr>
      <vt:lpstr>BemboStd</vt:lpstr>
      <vt:lpstr>Calibri</vt:lpstr>
      <vt:lpstr>Gill Sans MT</vt:lpstr>
      <vt:lpstr>Microsoft Sans Serif</vt:lpstr>
      <vt:lpstr>Times New Roman</vt:lpstr>
      <vt:lpstr>Tema de Office</vt:lpstr>
      <vt:lpstr>QUE ES  Y POR QUE ES IMPORTANTE LA ESTRATEGIA NACIONAL DE SOSTENIBILIDAD</vt:lpstr>
      <vt:lpstr>Estrategia Nacional de Sostenibilidad</vt:lpstr>
      <vt:lpstr> Estrategia Nacional de Sostenibilidad</vt:lpstr>
      <vt:lpstr> Estrategia Nacional de Sostenibilidad</vt:lpstr>
      <vt:lpstr>Principios</vt:lpstr>
      <vt:lpstr>Participación multisectorial</vt:lpstr>
      <vt:lpstr>El contenido del presente documento está estructurado de la siguiente manera:</vt:lpstr>
      <vt:lpstr> La Estrategia de Sostenibilidad responde a: </vt:lpstr>
      <vt:lpstr> La Estrategia de Sostenibilidad busca implementar: </vt:lpstr>
      <vt:lpstr>Presentación de PowerPoint</vt:lpstr>
      <vt:lpstr>Presentación de PowerPoint</vt:lpstr>
      <vt:lpstr>LINEAMIENTOS ESTRATÉGICOS Y PLAN DE ACCIÓN PARA LA SOSTENIBILIDAD</vt:lpstr>
      <vt:lpstr>LINEAMIENTOS ESTRATÉGICOS Y PLAN DE ACCIÓN PARA LA SOSTENIBILIDAD</vt:lpstr>
      <vt:lpstr>Presentación de PowerPoint</vt:lpstr>
      <vt:lpstr>LINEAMIENTOS ESTRATÉGICOS Y PLAN DE ACCIÓN PARA LA SOSTENIBILIDAD</vt:lpstr>
      <vt:lpstr>LINEAMIENTOS ESTRATÉGICOS Y PLAN DE ACCIÓN PARA LA SOSTENIBILIDAD</vt:lpstr>
      <vt:lpstr>Presentación de PowerPoint</vt:lpstr>
      <vt:lpstr>LINEAMIENTOS ESTRATÉGICOS Y PLAN DE ACCIÓN PARA LA SOSTENIBILIDAD</vt:lpstr>
      <vt:lpstr>Presentación de PowerPoint</vt:lpstr>
      <vt:lpstr>La Ruta de la Sostenibilidad en El Salvador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LMerino</dc:creator>
  <cp:lastModifiedBy>MARTINEZ DE MIRANDA, Celina</cp:lastModifiedBy>
  <cp:revision>147</cp:revision>
  <dcterms:created xsi:type="dcterms:W3CDTF">2018-04-08T21:45:55Z</dcterms:created>
  <dcterms:modified xsi:type="dcterms:W3CDTF">2025-04-24T16:53:31Z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0x010100A564369962F0F74F86DD6DFFC44483AD</vt:lpwstr>
  </property>
</Properties>
</file>