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66" r:id="rId2"/>
    <p:sldId id="274" r:id="rId3"/>
    <p:sldId id="278" r:id="rId4"/>
    <p:sldId id="284" r:id="rId5"/>
    <p:sldId id="268" r:id="rId6"/>
    <p:sldId id="279" r:id="rId7"/>
    <p:sldId id="273" r:id="rId8"/>
    <p:sldId id="282" r:id="rId9"/>
    <p:sldId id="283" r:id="rId10"/>
    <p:sldId id="261" r:id="rId11"/>
    <p:sldId id="276" r:id="rId12"/>
    <p:sldId id="272" r:id="rId13"/>
    <p:sldId id="270" r:id="rId14"/>
    <p:sldId id="280" r:id="rId15"/>
    <p:sldId id="267"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0"/>
  </p:normalViewPr>
  <p:slideViewPr>
    <p:cSldViewPr>
      <p:cViewPr varScale="1">
        <p:scale>
          <a:sx n="92" d="100"/>
          <a:sy n="92" d="100"/>
        </p:scale>
        <p:origin x="2104" y="4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A2743-F492-4730-AAF9-BC68F386DA8D}" type="datetimeFigureOut">
              <a:rPr lang="es-ES" smtClean="0"/>
              <a:pPr/>
              <a:t>2/7/25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D08A6-6F18-4462-A41F-E3A60AC59816}" type="slidenum">
              <a:rPr lang="es-ES" smtClean="0"/>
              <a:pPr/>
              <a:t>‹Nº›</a:t>
            </a:fld>
            <a:endParaRPr lang="es-ES" dirty="0"/>
          </a:p>
        </p:txBody>
      </p:sp>
    </p:spTree>
    <p:extLst>
      <p:ext uri="{BB962C8B-B14F-4D97-AF65-F5344CB8AC3E}">
        <p14:creationId xmlns:p14="http://schemas.microsoft.com/office/powerpoint/2010/main" val="330685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920D08A6-6F18-4462-A41F-E3A60AC59816}" type="slidenum">
              <a:rPr lang="es-ES" smtClean="0"/>
              <a:pPr/>
              <a:t>2</a:t>
            </a:fld>
            <a:endParaRPr lang="es-ES" dirty="0"/>
          </a:p>
        </p:txBody>
      </p:sp>
    </p:spTree>
    <p:extLst>
      <p:ext uri="{BB962C8B-B14F-4D97-AF65-F5344CB8AC3E}">
        <p14:creationId xmlns:p14="http://schemas.microsoft.com/office/powerpoint/2010/main" val="125486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20D08A6-6F18-4462-A41F-E3A60AC59816}" type="slidenum">
              <a:rPr lang="es-ES" smtClean="0"/>
              <a:pPr/>
              <a:t>3</a:t>
            </a:fld>
            <a:endParaRPr lang="es-ES"/>
          </a:p>
        </p:txBody>
      </p:sp>
    </p:spTree>
    <p:extLst>
      <p:ext uri="{BB962C8B-B14F-4D97-AF65-F5344CB8AC3E}">
        <p14:creationId xmlns:p14="http://schemas.microsoft.com/office/powerpoint/2010/main" val="63004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20D08A6-6F18-4462-A41F-E3A60AC59816}" type="slidenum">
              <a:rPr lang="es-ES" smtClean="0"/>
              <a:pPr/>
              <a:t>4</a:t>
            </a:fld>
            <a:endParaRPr lang="es-ES"/>
          </a:p>
        </p:txBody>
      </p:sp>
    </p:spTree>
    <p:extLst>
      <p:ext uri="{BB962C8B-B14F-4D97-AF65-F5344CB8AC3E}">
        <p14:creationId xmlns:p14="http://schemas.microsoft.com/office/powerpoint/2010/main" val="266757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20D08A6-6F18-4462-A41F-E3A60AC59816}"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20D08A6-6F18-4462-A41F-E3A60AC59816}" type="slidenum">
              <a:rPr lang="es-ES" smtClean="0"/>
              <a:pPr/>
              <a:t>6</a:t>
            </a:fld>
            <a:endParaRPr lang="es-ES"/>
          </a:p>
        </p:txBody>
      </p:sp>
    </p:spTree>
    <p:extLst>
      <p:ext uri="{BB962C8B-B14F-4D97-AF65-F5344CB8AC3E}">
        <p14:creationId xmlns:p14="http://schemas.microsoft.com/office/powerpoint/2010/main" val="338371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AF63F4C-7C0A-41C7-91AF-3DC505986762}" type="datetimeFigureOut">
              <a:rPr lang="es-ES" smtClean="0"/>
              <a:pPr/>
              <a:t>2/7/25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63F4C-7C0A-41C7-91AF-3DC505986762}" type="datetimeFigureOut">
              <a:rPr lang="es-ES" smtClean="0"/>
              <a:pPr/>
              <a:t>2/7/25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6D905-5C0F-41D9-B5CE-9BFE3E225D9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upload.wikimedia.org/wikipedia/commons/f/f3/Flag_of_Switzerland.sv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hyperlink" Target="core_budgetinginglobalfundgrants_guideline_es.pdf" TargetMode="External"/><Relationship Id="rId3" Type="http://schemas.openxmlformats.org/officeDocument/2006/relationships/hyperlink" Target="corporate_codeofconductforrecipients_policy_es.pdf" TargetMode="External"/><Relationship Id="rId7" Type="http://schemas.openxmlformats.org/officeDocument/2006/relationships/hyperlink" Target="core_grant_regulations_en.pdf" TargetMode="External"/><Relationship Id="rId12" Type="http://schemas.openxmlformats.org/officeDocument/2006/relationships/image" Target="../media/image36.pn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hyperlink" Target="OIG_core_combatfraudcorruption_policy_en.pdf" TargetMode="External"/><Relationship Id="rId11" Type="http://schemas.openxmlformats.org/officeDocument/2006/relationships/image" Target="../media/image35.gif"/><Relationship Id="rId5" Type="http://schemas.openxmlformats.org/officeDocument/2006/relationships/hyperlink" Target="core_ethicsandconflictofinterest_policy_en.pdf" TargetMode="External"/><Relationship Id="rId10" Type="http://schemas.openxmlformats.org/officeDocument/2006/relationships/image" Target="../media/image34.gif"/><Relationship Id="rId4" Type="http://schemas.openxmlformats.org/officeDocument/2006/relationships/hyperlink" Target="corporate_codeofconductforsuppliers_policy_en.pdf" TargetMode="Externa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2.bin"/><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upload.wikimedia.org/wikipedia/commons/f/f3/Flag_of_Switzerland.sv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7.w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efinicion.de/organizacion" TargetMode="External"/><Relationship Id="rId5" Type="http://schemas.openxmlformats.org/officeDocument/2006/relationships/hyperlink" Target="https://definicion.de/persona" TargetMode="External"/><Relationship Id="rId4" Type="http://schemas.openxmlformats.org/officeDocument/2006/relationships/hyperlink" Target="https://definicion.de/accion/" TargetMode="Externa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emf"/><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cstate="print"/>
          <a:srcRect/>
          <a:stretch>
            <a:fillRect/>
          </a:stretch>
        </p:blipFill>
        <p:spPr bwMode="auto">
          <a:xfrm>
            <a:off x="1781715" y="1304235"/>
            <a:ext cx="5164492" cy="1016204"/>
          </a:xfrm>
          <a:prstGeom prst="rect">
            <a:avLst/>
          </a:prstGeom>
          <a:noFill/>
          <a:ln w="9525">
            <a:noFill/>
            <a:miter lim="800000"/>
            <a:headEnd/>
            <a:tailEnd/>
          </a:ln>
        </p:spPr>
      </p:pic>
      <p:cxnSp>
        <p:nvCxnSpPr>
          <p:cNvPr id="15" name="14 Conector recto"/>
          <p:cNvCxnSpPr/>
          <p:nvPr/>
        </p:nvCxnSpPr>
        <p:spPr>
          <a:xfrm>
            <a:off x="467544" y="6858000"/>
            <a:ext cx="1436928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22 Grupo"/>
          <p:cNvGrpSpPr/>
          <p:nvPr/>
        </p:nvGrpSpPr>
        <p:grpSpPr>
          <a:xfrm>
            <a:off x="179512" y="5877272"/>
            <a:ext cx="8638903" cy="648072"/>
            <a:chOff x="179512" y="5229200"/>
            <a:chExt cx="8638903" cy="648072"/>
          </a:xfrm>
        </p:grpSpPr>
        <p:pic>
          <p:nvPicPr>
            <p:cNvPr id="5" name="4 Imagen" descr="800px-Flag_of_El_Salvador_svg.png"/>
            <p:cNvPicPr>
              <a:picLocks noChangeAspect="1"/>
            </p:cNvPicPr>
            <p:nvPr/>
          </p:nvPicPr>
          <p:blipFill>
            <a:blip r:embed="rId3" cstate="print"/>
            <a:stretch>
              <a:fillRect/>
            </a:stretch>
          </p:blipFill>
          <p:spPr>
            <a:xfrm>
              <a:off x="2219601" y="5229200"/>
              <a:ext cx="1004821" cy="648072"/>
            </a:xfrm>
            <a:prstGeom prst="rect">
              <a:avLst/>
            </a:prstGeom>
            <a:ln>
              <a:noFill/>
            </a:ln>
            <a:effectLst>
              <a:outerShdw blurRad="292100" dist="139700" dir="2700000" algn="tl" rotWithShape="0">
                <a:srgbClr val="333333">
                  <a:alpha val="65000"/>
                </a:srgbClr>
              </a:outerShdw>
            </a:effectLst>
          </p:spPr>
        </p:pic>
        <p:pic>
          <p:nvPicPr>
            <p:cNvPr id="6" name="5 Imagen" descr="800px-Flag_of_Nicaragua_svg.png"/>
            <p:cNvPicPr>
              <a:picLocks noChangeAspect="1"/>
            </p:cNvPicPr>
            <p:nvPr/>
          </p:nvPicPr>
          <p:blipFill>
            <a:blip r:embed="rId4" cstate="print"/>
            <a:stretch>
              <a:fillRect/>
            </a:stretch>
          </p:blipFill>
          <p:spPr>
            <a:xfrm>
              <a:off x="4932040" y="5229200"/>
              <a:ext cx="980553" cy="648072"/>
            </a:xfrm>
            <a:prstGeom prst="rect">
              <a:avLst/>
            </a:prstGeom>
            <a:ln>
              <a:noFill/>
            </a:ln>
            <a:effectLst>
              <a:outerShdw blurRad="292100" dist="139700" dir="2700000" algn="tl" rotWithShape="0">
                <a:srgbClr val="333333">
                  <a:alpha val="65000"/>
                </a:srgbClr>
              </a:outerShdw>
            </a:effectLst>
          </p:spPr>
        </p:pic>
        <p:pic>
          <p:nvPicPr>
            <p:cNvPr id="7" name="6 Imagen" descr="Flag_of_Belize_svg.png"/>
            <p:cNvPicPr>
              <a:picLocks noChangeAspect="1"/>
            </p:cNvPicPr>
            <p:nvPr/>
          </p:nvPicPr>
          <p:blipFill>
            <a:blip r:embed="rId5" cstate="print"/>
            <a:stretch>
              <a:fillRect/>
            </a:stretch>
          </p:blipFill>
          <p:spPr>
            <a:xfrm>
              <a:off x="1169108" y="5229200"/>
              <a:ext cx="1050493" cy="648072"/>
            </a:xfrm>
            <a:prstGeom prst="rect">
              <a:avLst/>
            </a:prstGeom>
            <a:ln>
              <a:noFill/>
            </a:ln>
            <a:effectLst>
              <a:outerShdw blurRad="292100" dist="139700" dir="2700000" algn="tl" rotWithShape="0">
                <a:srgbClr val="333333">
                  <a:alpha val="65000"/>
                </a:srgbClr>
              </a:outerShdw>
            </a:effectLst>
          </p:spPr>
        </p:pic>
        <p:pic>
          <p:nvPicPr>
            <p:cNvPr id="8" name="7 Imagen" descr="800px-Flag_of_Bolivia_svg.png"/>
            <p:cNvPicPr>
              <a:picLocks noChangeAspect="1"/>
            </p:cNvPicPr>
            <p:nvPr/>
          </p:nvPicPr>
          <p:blipFill>
            <a:blip r:embed="rId6" cstate="print"/>
            <a:stretch>
              <a:fillRect/>
            </a:stretch>
          </p:blipFill>
          <p:spPr>
            <a:xfrm>
              <a:off x="7882311" y="5229200"/>
              <a:ext cx="936104" cy="648072"/>
            </a:xfrm>
            <a:prstGeom prst="rect">
              <a:avLst/>
            </a:prstGeom>
            <a:ln>
              <a:noFill/>
            </a:ln>
            <a:effectLst>
              <a:outerShdw blurRad="292100" dist="139700" dir="2700000" algn="tl" rotWithShape="0">
                <a:srgbClr val="333333">
                  <a:alpha val="65000"/>
                </a:srgbClr>
              </a:outerShdw>
            </a:effectLst>
          </p:spPr>
        </p:pic>
        <p:pic>
          <p:nvPicPr>
            <p:cNvPr id="9" name="8 Imagen" descr="800px-Civil_Ensign_of_Guatemala_svg.png"/>
            <p:cNvPicPr>
              <a:picLocks noChangeAspect="1"/>
            </p:cNvPicPr>
            <p:nvPr/>
          </p:nvPicPr>
          <p:blipFill>
            <a:blip r:embed="rId7" cstate="print"/>
            <a:stretch>
              <a:fillRect/>
            </a:stretch>
          </p:blipFill>
          <p:spPr>
            <a:xfrm>
              <a:off x="179512" y="5229200"/>
              <a:ext cx="986542" cy="648072"/>
            </a:xfrm>
            <a:prstGeom prst="rect">
              <a:avLst/>
            </a:prstGeom>
            <a:ln>
              <a:noFill/>
            </a:ln>
            <a:effectLst>
              <a:outerShdw blurRad="292100" dist="139700" dir="2700000" algn="tl" rotWithShape="0">
                <a:srgbClr val="333333">
                  <a:alpha val="65000"/>
                </a:srgbClr>
              </a:outerShdw>
            </a:effectLst>
          </p:spPr>
        </p:pic>
        <p:pic>
          <p:nvPicPr>
            <p:cNvPr id="10" name="9 Imagen" descr="800px-Flag_of_Costa_Rica_svg.png"/>
            <p:cNvPicPr>
              <a:picLocks noChangeAspect="1"/>
            </p:cNvPicPr>
            <p:nvPr/>
          </p:nvPicPr>
          <p:blipFill>
            <a:blip r:embed="rId8" cstate="print"/>
            <a:stretch>
              <a:fillRect/>
            </a:stretch>
          </p:blipFill>
          <p:spPr>
            <a:xfrm>
              <a:off x="5921636" y="5229200"/>
              <a:ext cx="1004821" cy="648072"/>
            </a:xfrm>
            <a:prstGeom prst="rect">
              <a:avLst/>
            </a:prstGeom>
            <a:ln>
              <a:noFill/>
            </a:ln>
            <a:effectLst>
              <a:outerShdw blurRad="292100" dist="139700" dir="2700000" algn="tl" rotWithShape="0">
                <a:srgbClr val="333333">
                  <a:alpha val="65000"/>
                </a:srgbClr>
              </a:outerShdw>
            </a:effectLst>
          </p:spPr>
        </p:pic>
        <p:pic>
          <p:nvPicPr>
            <p:cNvPr id="11" name="10 Imagen" descr="800px-Flag_of_Honduras_svg.png"/>
            <p:cNvPicPr>
              <a:picLocks noChangeAspect="1"/>
            </p:cNvPicPr>
            <p:nvPr/>
          </p:nvPicPr>
          <p:blipFill>
            <a:blip r:embed="rId9" cstate="print"/>
            <a:stretch>
              <a:fillRect/>
            </a:stretch>
          </p:blipFill>
          <p:spPr>
            <a:xfrm>
              <a:off x="3224422" y="5229200"/>
              <a:ext cx="989596" cy="648072"/>
            </a:xfrm>
            <a:prstGeom prst="rect">
              <a:avLst/>
            </a:prstGeom>
            <a:ln>
              <a:noFill/>
            </a:ln>
            <a:effectLst>
              <a:outerShdw blurRad="292100" dist="139700" dir="2700000" algn="tl" rotWithShape="0">
                <a:srgbClr val="333333">
                  <a:alpha val="65000"/>
                </a:srgbClr>
              </a:outerShdw>
            </a:effectLst>
          </p:spPr>
        </p:pic>
        <p:pic>
          <p:nvPicPr>
            <p:cNvPr id="12" name="11 Imagen" descr="Flag_of_Panama_svg.png"/>
            <p:cNvPicPr>
              <a:picLocks noChangeAspect="1"/>
            </p:cNvPicPr>
            <p:nvPr/>
          </p:nvPicPr>
          <p:blipFill>
            <a:blip r:embed="rId10" cstate="print"/>
            <a:stretch>
              <a:fillRect/>
            </a:stretch>
          </p:blipFill>
          <p:spPr>
            <a:xfrm>
              <a:off x="6946207" y="5229200"/>
              <a:ext cx="971079" cy="648072"/>
            </a:xfrm>
            <a:prstGeom prst="rect">
              <a:avLst/>
            </a:prstGeom>
            <a:ln>
              <a:noFill/>
            </a:ln>
            <a:effectLst>
              <a:outerShdw blurRad="292100" dist="139700" dir="2700000" algn="tl" rotWithShape="0">
                <a:srgbClr val="333333">
                  <a:alpha val="65000"/>
                </a:srgbClr>
              </a:outerShdw>
            </a:effectLst>
          </p:spPr>
        </p:pic>
        <p:pic>
          <p:nvPicPr>
            <p:cNvPr id="12290" name="Picture 2" descr="File:Flag of Switzerland.svg">
              <a:hlinkClick r:id="rId11"/>
            </p:cNvPr>
            <p:cNvPicPr>
              <a:picLocks noChangeAspect="1" noChangeArrowheads="1"/>
            </p:cNvPicPr>
            <p:nvPr/>
          </p:nvPicPr>
          <p:blipFill>
            <a:blip r:embed="rId12" cstate="print"/>
            <a:srcRect/>
            <a:stretch>
              <a:fillRect/>
            </a:stretch>
          </p:blipFill>
          <p:spPr bwMode="auto">
            <a:xfrm>
              <a:off x="4211960" y="5229200"/>
              <a:ext cx="751520" cy="648072"/>
            </a:xfrm>
            <a:prstGeom prst="rect">
              <a:avLst/>
            </a:prstGeom>
            <a:ln>
              <a:noFill/>
            </a:ln>
            <a:effectLst>
              <a:outerShdw blurRad="292100" dist="139700" dir="2700000" algn="tl" rotWithShape="0">
                <a:srgbClr val="333333">
                  <a:alpha val="65000"/>
                </a:srgbClr>
              </a:outerShdw>
            </a:effectLst>
          </p:spPr>
        </p:pic>
      </p:grpSp>
      <p:sp>
        <p:nvSpPr>
          <p:cNvPr id="14" name="1 Título">
            <a:extLst>
              <a:ext uri="{FF2B5EF4-FFF2-40B4-BE49-F238E27FC236}">
                <a16:creationId xmlns:a16="http://schemas.microsoft.com/office/drawing/2014/main" id="{1B9CF98D-675F-490F-9748-C7714F945348}"/>
              </a:ext>
            </a:extLst>
          </p:cNvPr>
          <p:cNvSpPr txBox="1">
            <a:spLocks/>
          </p:cNvSpPr>
          <p:nvPr/>
        </p:nvSpPr>
        <p:spPr>
          <a:xfrm>
            <a:off x="1619672" y="3234655"/>
            <a:ext cx="6218919" cy="101620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Conflicto de Intereses, Fraudes y Rol del ALF</a:t>
            </a:r>
          </a:p>
        </p:txBody>
      </p:sp>
      <p:pic>
        <p:nvPicPr>
          <p:cNvPr id="17" name="Picture 5">
            <a:extLst>
              <a:ext uri="{FF2B5EF4-FFF2-40B4-BE49-F238E27FC236}">
                <a16:creationId xmlns:a16="http://schemas.microsoft.com/office/drawing/2014/main" id="{48F7647F-253C-4E16-9FA3-FE1AD642071B}"/>
              </a:ext>
            </a:extLst>
          </p:cNvPr>
          <p:cNvPicPr>
            <a:picLocks noChangeAspect="1" noChangeArrowheads="1"/>
          </p:cNvPicPr>
          <p:nvPr/>
        </p:nvPicPr>
        <p:blipFill>
          <a:blip r:embed="rId13" cstate="print"/>
          <a:srcRect/>
          <a:stretch>
            <a:fillRect/>
          </a:stretch>
        </p:blipFill>
        <p:spPr bwMode="auto">
          <a:xfrm>
            <a:off x="395536" y="2702913"/>
            <a:ext cx="1800200" cy="21602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432872" y="980728"/>
            <a:ext cx="2806152" cy="2197440"/>
          </a:xfrm>
          <a:prstGeom prst="rect">
            <a:avLst/>
          </a:prstGeom>
          <a:noFill/>
          <a:ln w="9525">
            <a:noFill/>
            <a:miter lim="800000"/>
            <a:headEnd/>
            <a:tailEnd/>
          </a:ln>
          <a:effectLst/>
        </p:spPr>
      </p:pic>
      <p:sp>
        <p:nvSpPr>
          <p:cNvPr id="8" name="Rectangle 1"/>
          <p:cNvSpPr>
            <a:spLocks noChangeArrowheads="1"/>
          </p:cNvSpPr>
          <p:nvPr/>
        </p:nvSpPr>
        <p:spPr bwMode="auto">
          <a:xfrm>
            <a:off x="3239024" y="1248650"/>
            <a:ext cx="5472104" cy="138499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77800" algn="just" eaLnBrk="0" fontAlgn="base" hangingPunct="0">
              <a:spcBef>
                <a:spcPct val="0"/>
              </a:spcBef>
              <a:spcAft>
                <a:spcPct val="0"/>
              </a:spcAft>
            </a:pPr>
            <a:r>
              <a:rPr lang="es-ES" dirty="0"/>
              <a:t>Identificar las "banderas rojas" en todas las etapas del ciclo de vida de la subvención relacionadas con el Fraude, Falta de Controles y los Riesgos de cualquier forma de Conflicto de Intereses en el uso indebido de los </a:t>
            </a:r>
            <a:r>
              <a:rPr lang="es-ES" dirty="0">
                <a:highlight>
                  <a:srgbClr val="FFFF00"/>
                </a:highlight>
              </a:rPr>
              <a:t>recursos</a:t>
            </a:r>
            <a:r>
              <a:rPr lang="es-ES" dirty="0"/>
              <a:t> proporcionados por el Fondo Mundial.</a:t>
            </a:r>
            <a:endParaRPr kumimoji="0" lang="es-ES" b="1" i="0" u="none" strike="noStrike" cap="none" normalizeH="0" baseline="0" dirty="0">
              <a:ln>
                <a:noFill/>
              </a:ln>
              <a:solidFill>
                <a:srgbClr val="666666"/>
              </a:solidFill>
              <a:effectLst/>
              <a:latin typeface="Arial" pitchFamily="34" charset="0"/>
              <a:cs typeface="Arial" pitchFamily="34" charset="0"/>
            </a:endParaRPr>
          </a:p>
        </p:txBody>
      </p:sp>
      <p:sp>
        <p:nvSpPr>
          <p:cNvPr id="9" name="Rectangle 1"/>
          <p:cNvSpPr>
            <a:spLocks noChangeArrowheads="1"/>
          </p:cNvSpPr>
          <p:nvPr/>
        </p:nvSpPr>
        <p:spPr bwMode="auto">
          <a:xfrm>
            <a:off x="648072" y="3429000"/>
            <a:ext cx="6084168" cy="83099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77800" algn="just" eaLnBrk="0" fontAlgn="base" hangingPunct="0">
              <a:spcBef>
                <a:spcPct val="0"/>
              </a:spcBef>
              <a:spcAft>
                <a:spcPct val="0"/>
              </a:spcAft>
            </a:pPr>
            <a:r>
              <a:rPr lang="es-ES" dirty="0"/>
              <a:t>Comunicar al Gerente de Portafolio (FPM) cualquier caso que pueden ser indicativo de Fraude y/o Conflicto de Interés, según lo dispuesto en los protocolos de la Secretaría-OIG </a:t>
            </a:r>
            <a:r>
              <a:rPr lang="es-ES" b="1" dirty="0">
                <a:solidFill>
                  <a:srgbClr val="FF0000"/>
                </a:solidFill>
              </a:rPr>
              <a:t> </a:t>
            </a:r>
            <a:endParaRPr kumimoji="0" lang="es-ES" b="1" i="0" u="none" strike="noStrike" cap="none" normalizeH="0" baseline="0" dirty="0">
              <a:ln>
                <a:noFill/>
              </a:ln>
              <a:solidFill>
                <a:srgbClr val="666666"/>
              </a:solidFill>
              <a:effectLst/>
              <a:latin typeface="Arial" pitchFamily="34" charset="0"/>
              <a:cs typeface="Arial" pitchFamily="34" charset="0"/>
            </a:endParaRPr>
          </a:p>
        </p:txBody>
      </p:sp>
      <p:cxnSp>
        <p:nvCxnSpPr>
          <p:cNvPr id="13"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4"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pic>
        <p:nvPicPr>
          <p:cNvPr id="471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154" y="3066272"/>
            <a:ext cx="1630891" cy="165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
          <p:cNvSpPr>
            <a:spLocks noChangeArrowheads="1"/>
          </p:cNvSpPr>
          <p:nvPr/>
        </p:nvSpPr>
        <p:spPr bwMode="auto">
          <a:xfrm>
            <a:off x="2519264" y="5334307"/>
            <a:ext cx="6191864" cy="83099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77800" algn="ctr" eaLnBrk="0" fontAlgn="base" hangingPunct="0">
              <a:spcBef>
                <a:spcPct val="0"/>
              </a:spcBef>
              <a:spcAft>
                <a:spcPct val="0"/>
              </a:spcAft>
            </a:pPr>
            <a:r>
              <a:rPr lang="es-ES" b="1" dirty="0">
                <a:solidFill>
                  <a:srgbClr val="FF0000"/>
                </a:solidFill>
              </a:rPr>
              <a:t>El ALF también puede comunicarse directamente con la Oficina del Inspector General con cualquier información relacionada con Riesgos de Fraudes o Fraudes Reales</a:t>
            </a:r>
            <a:r>
              <a:rPr lang="es-ES" dirty="0"/>
              <a:t>. </a:t>
            </a:r>
            <a:endParaRPr kumimoji="0" lang="es-ES" b="1" i="0" u="none" strike="noStrike" cap="none" normalizeH="0" baseline="0" dirty="0">
              <a:ln>
                <a:noFill/>
              </a:ln>
              <a:solidFill>
                <a:srgbClr val="666666"/>
              </a:solidFill>
              <a:effectLst/>
              <a:latin typeface="Arial" pitchFamily="34" charset="0"/>
              <a:cs typeface="Arial" pitchFamily="34" charset="0"/>
            </a:endParaRPr>
          </a:p>
        </p:txBody>
      </p:sp>
      <p:sp>
        <p:nvSpPr>
          <p:cNvPr id="16" name="9 Rectángulo"/>
          <p:cNvSpPr/>
          <p:nvPr/>
        </p:nvSpPr>
        <p:spPr>
          <a:xfrm>
            <a:off x="611560" y="65831"/>
            <a:ext cx="6915513" cy="83099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En Concreto, ante un Fraude o Conflicto de Intereses el ALF está OBLIGADO a….</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pic>
        <p:nvPicPr>
          <p:cNvPr id="17" name="Picture 4">
            <a:extLst>
              <a:ext uri="{FF2B5EF4-FFF2-40B4-BE49-F238E27FC236}">
                <a16:creationId xmlns:a16="http://schemas.microsoft.com/office/drawing/2014/main" id="{781205A5-C730-46B2-91B9-0A357B14B825}"/>
              </a:ext>
            </a:extLst>
          </p:cNvPr>
          <p:cNvPicPr>
            <a:picLocks noChangeAspect="1" noChangeArrowheads="1"/>
          </p:cNvPicPr>
          <p:nvPr/>
        </p:nvPicPr>
        <p:blipFill>
          <a:blip r:embed="rId6" cstate="print"/>
          <a:srcRect/>
          <a:stretch>
            <a:fillRect/>
          </a:stretch>
        </p:blipFill>
        <p:spPr bwMode="auto">
          <a:xfrm>
            <a:off x="971600" y="4517345"/>
            <a:ext cx="1547664" cy="19290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8"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amond(in)">
                                      <p:cBhvr>
                                        <p:cTn id="2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cxnSp>
        <p:nvCxnSpPr>
          <p:cNvPr id="15"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8"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10" name="9 Rectángulo"/>
          <p:cNvSpPr/>
          <p:nvPr/>
        </p:nvSpPr>
        <p:spPr>
          <a:xfrm>
            <a:off x="628092" y="215516"/>
            <a:ext cx="7167736"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Ley de Transparencia y Acceso a la Información Publica</a:t>
            </a:r>
          </a:p>
        </p:txBody>
      </p:sp>
      <p:sp>
        <p:nvSpPr>
          <p:cNvPr id="8" name="4 Rectángulo">
            <a:extLst>
              <a:ext uri="{FF2B5EF4-FFF2-40B4-BE49-F238E27FC236}">
                <a16:creationId xmlns:a16="http://schemas.microsoft.com/office/drawing/2014/main" id="{7716F168-A0FA-44CD-A7DB-82366CA4813C}"/>
              </a:ext>
            </a:extLst>
          </p:cNvPr>
          <p:cNvSpPr/>
          <p:nvPr/>
        </p:nvSpPr>
        <p:spPr>
          <a:xfrm>
            <a:off x="239418" y="999220"/>
            <a:ext cx="8352928" cy="1169551"/>
          </a:xfrm>
          <a:prstGeom prst="rect">
            <a:avLst/>
          </a:prstGeom>
        </p:spPr>
        <p:txBody>
          <a:bodyPr wrap="square">
            <a:spAutoFit/>
          </a:bodyPr>
          <a:lstStyle/>
          <a:p>
            <a:pPr algn="r"/>
            <a:r>
              <a:rPr lang="en-US" sz="1400" b="1" i="1" dirty="0"/>
              <a:t>“La Transparencia es un principio básico en la labor del Fondo Mundial y esperamos que se </a:t>
            </a:r>
            <a:r>
              <a:rPr lang="en-US" sz="1400" b="1" i="1" dirty="0" err="1"/>
              <a:t>cumpla</a:t>
            </a:r>
            <a:r>
              <a:rPr lang="en-US" sz="1400" b="1" i="1" dirty="0"/>
              <a:t> a los </a:t>
            </a:r>
            <a:r>
              <a:rPr lang="en-US" sz="1400" b="1" i="1" dirty="0" err="1"/>
              <a:t>más</a:t>
            </a:r>
            <a:r>
              <a:rPr lang="en-US" sz="1400" b="1" i="1" dirty="0"/>
              <a:t> altos </a:t>
            </a:r>
            <a:r>
              <a:rPr lang="en-US" sz="1400" b="1" i="1" dirty="0" err="1"/>
              <a:t>estándares</a:t>
            </a:r>
            <a:r>
              <a:rPr lang="en-US" sz="1400" b="1" i="1" dirty="0"/>
              <a:t> de </a:t>
            </a:r>
            <a:r>
              <a:rPr lang="en-US" sz="1400" b="1" i="1" dirty="0" err="1"/>
              <a:t>Responsabilidad</a:t>
            </a:r>
            <a:r>
              <a:rPr lang="en-US" sz="1400" b="1" i="1" dirty="0"/>
              <a:t>”.</a:t>
            </a:r>
          </a:p>
          <a:p>
            <a:pPr algn="r"/>
            <a:r>
              <a:rPr lang="en-US" sz="1400" b="1" i="1" dirty="0"/>
              <a:t> </a:t>
            </a:r>
            <a:r>
              <a:rPr lang="en-US" sz="1400" b="1" dirty="0">
                <a:solidFill>
                  <a:srgbClr val="0070C0"/>
                </a:solidFill>
              </a:rPr>
              <a:t>Prof. Michel </a:t>
            </a:r>
            <a:r>
              <a:rPr lang="en-US" sz="1400" b="1" dirty="0" err="1">
                <a:solidFill>
                  <a:srgbClr val="0070C0"/>
                </a:solidFill>
              </a:rPr>
              <a:t>Kazatchkine</a:t>
            </a:r>
            <a:br>
              <a:rPr lang="en-US" sz="1400" b="1" dirty="0">
                <a:solidFill>
                  <a:srgbClr val="0070C0"/>
                </a:solidFill>
              </a:rPr>
            </a:br>
            <a:r>
              <a:rPr lang="en-US" sz="1400" b="1" dirty="0">
                <a:solidFill>
                  <a:srgbClr val="0070C0"/>
                </a:solidFill>
              </a:rPr>
              <a:t>Executive Director, The Global Fund to Fight AIDS, Tuberculosis and Malaria</a:t>
            </a:r>
            <a:br>
              <a:rPr lang="en-US" sz="1400" b="1" dirty="0">
                <a:solidFill>
                  <a:srgbClr val="0070C0"/>
                </a:solidFill>
              </a:rPr>
            </a:br>
            <a:r>
              <a:rPr lang="en-US" sz="1400" b="1" dirty="0">
                <a:solidFill>
                  <a:srgbClr val="0070C0"/>
                </a:solidFill>
              </a:rPr>
              <a:t>24 January 2011</a:t>
            </a:r>
          </a:p>
        </p:txBody>
      </p:sp>
      <p:sp>
        <p:nvSpPr>
          <p:cNvPr id="9" name="4 Rectángulo">
            <a:extLst>
              <a:ext uri="{FF2B5EF4-FFF2-40B4-BE49-F238E27FC236}">
                <a16:creationId xmlns:a16="http://schemas.microsoft.com/office/drawing/2014/main" id="{30F9FB5C-192A-4429-815D-0C7E5CA589CA}"/>
              </a:ext>
            </a:extLst>
          </p:cNvPr>
          <p:cNvSpPr/>
          <p:nvPr/>
        </p:nvSpPr>
        <p:spPr>
          <a:xfrm>
            <a:off x="319336" y="4581128"/>
            <a:ext cx="8352928" cy="1815882"/>
          </a:xfrm>
          <a:prstGeom prst="rect">
            <a:avLst/>
          </a:prstGeom>
        </p:spPr>
        <p:txBody>
          <a:bodyPr wrap="square">
            <a:spAutoFit/>
          </a:bodyPr>
          <a:lstStyle/>
          <a:p>
            <a:pPr algn="just"/>
            <a:r>
              <a:rPr lang="es-SV" sz="1400" b="1" dirty="0"/>
              <a:t>Transparencia</a:t>
            </a:r>
          </a:p>
          <a:p>
            <a:pPr algn="just"/>
            <a:endParaRPr lang="es-SV" sz="1400" b="1" dirty="0"/>
          </a:p>
          <a:p>
            <a:pPr algn="just"/>
            <a:r>
              <a:rPr lang="es-SV" sz="1400" b="1" i="1" dirty="0"/>
              <a:t>“El Fondo Mundial opera con un alto grado de transparencia en todo su trabajo, incluidas las solicitudes de financiamiento, las decisiones de financiamiento, el desempeño de las subvenciones, los resultados, la gobernanza y la supervisión. Todas las auditorías e investigaciones realizadas por la Oficina del Inspector General se publican abiertamente. El Fondo Mundial también apoya plenamente y participa en la Iniciativa de Transparencia de la Ayuda Internacional”.</a:t>
            </a:r>
          </a:p>
          <a:p>
            <a:pPr algn="r"/>
            <a:r>
              <a:rPr lang="en-US" sz="1400" b="1" dirty="0">
                <a:solidFill>
                  <a:srgbClr val="0070C0"/>
                </a:solidFill>
              </a:rPr>
              <a:t>https://www.theglobalfund.org/en/overview/</a:t>
            </a:r>
          </a:p>
        </p:txBody>
      </p:sp>
      <p:sp>
        <p:nvSpPr>
          <p:cNvPr id="2" name="Rectangle 16">
            <a:extLst>
              <a:ext uri="{FF2B5EF4-FFF2-40B4-BE49-F238E27FC236}">
                <a16:creationId xmlns:a16="http://schemas.microsoft.com/office/drawing/2014/main" id="{2C939925-28C1-5D85-C8A9-E2F0AB7DCCDA}"/>
              </a:ext>
            </a:extLst>
          </p:cNvPr>
          <p:cNvSpPr/>
          <p:nvPr/>
        </p:nvSpPr>
        <p:spPr>
          <a:xfrm>
            <a:off x="239418" y="2420888"/>
            <a:ext cx="7128792" cy="2062103"/>
          </a:xfrm>
          <a:prstGeom prst="rect">
            <a:avLst/>
          </a:prstGeom>
        </p:spPr>
        <p:txBody>
          <a:bodyPr wrap="square">
            <a:spAutoFit/>
          </a:bodyPr>
          <a:lstStyle/>
          <a:p>
            <a:pPr algn="just"/>
            <a:r>
              <a:rPr lang="es-ES" sz="1600" b="1" dirty="0">
                <a:solidFill>
                  <a:schemeClr val="tx2"/>
                </a:solidFill>
              </a:rPr>
              <a:t>El Salvador: Decreto 534 </a:t>
            </a:r>
            <a:r>
              <a:rPr lang="es-ES" sz="1600" dirty="0"/>
              <a:t>(Ley de Acceso a la Información Pública de El Salvador)</a:t>
            </a:r>
          </a:p>
          <a:p>
            <a:pPr algn="just"/>
            <a:r>
              <a:rPr lang="es-ES" sz="1600" dirty="0"/>
              <a:t>Art 7: </a:t>
            </a:r>
            <a:r>
              <a:rPr lang="es-ES" sz="1600" b="1" i="1" dirty="0"/>
              <a:t>“Están obligados al cumplimiento de esta ley los órganos del Estado, sus dependencias, las instituciones autónomas, las municipalidades o </a:t>
            </a:r>
            <a:r>
              <a:rPr lang="es-ES" sz="1600" b="1" i="1" dirty="0">
                <a:highlight>
                  <a:srgbClr val="FFFF00"/>
                </a:highlight>
              </a:rPr>
              <a:t>cualquier otra entidad u organismo que administre recursos públicos, bienes del Estado o ejecute actos de la administración pública en general. Se incluye dentro de los recursos públicos aquellos fondos provenientes de Convenios o Tratados que celebre el Estado con otros Estados o con Organismos Internacionales</a:t>
            </a:r>
            <a:r>
              <a:rPr lang="es-ES" sz="1600" b="1" i="1" dirty="0"/>
              <a:t>, a menos que el Convenio o Tratado determine otro régimen de acceso a la información”</a:t>
            </a:r>
            <a:endParaRPr lang="en-US" sz="1600" b="1" i="1" dirty="0"/>
          </a:p>
        </p:txBody>
      </p:sp>
      <p:graphicFrame>
        <p:nvGraphicFramePr>
          <p:cNvPr id="3" name="Object 1">
            <a:extLst>
              <a:ext uri="{FF2B5EF4-FFF2-40B4-BE49-F238E27FC236}">
                <a16:creationId xmlns:a16="http://schemas.microsoft.com/office/drawing/2014/main" id="{73D30401-C8DC-6E43-86FE-D0312161E4A4}"/>
              </a:ext>
            </a:extLst>
          </p:cNvPr>
          <p:cNvGraphicFramePr>
            <a:graphicFrameLocks noChangeAspect="1"/>
          </p:cNvGraphicFramePr>
          <p:nvPr>
            <p:extLst>
              <p:ext uri="{D42A27DB-BD31-4B8C-83A1-F6EECF244321}">
                <p14:modId xmlns:p14="http://schemas.microsoft.com/office/powerpoint/2010/main" val="921990181"/>
              </p:ext>
            </p:extLst>
          </p:nvPr>
        </p:nvGraphicFramePr>
        <p:xfrm>
          <a:off x="7584234" y="2846811"/>
          <a:ext cx="1258357" cy="1286462"/>
        </p:xfrm>
        <a:graphic>
          <a:graphicData uri="http://schemas.openxmlformats.org/presentationml/2006/ole">
            <mc:AlternateContent xmlns:mc="http://schemas.openxmlformats.org/markup-compatibility/2006">
              <mc:Choice xmlns:v="urn:schemas-microsoft-com:vml" Requires="v">
                <p:oleObj name="Clip" r:id="rId4" imgW="4022640" imgH="3161880" progId="">
                  <p:embed/>
                </p:oleObj>
              </mc:Choice>
              <mc:Fallback>
                <p:oleObj name="Clip" r:id="rId4" imgW="4022640" imgH="3161880" progId="">
                  <p:embed/>
                  <p:pic>
                    <p:nvPicPr>
                      <p:cNvPr id="14" name="Object 1">
                        <a:extLst>
                          <a:ext uri="{FF2B5EF4-FFF2-40B4-BE49-F238E27FC236}">
                            <a16:creationId xmlns:a16="http://schemas.microsoft.com/office/drawing/2014/main" id="{1CC32B19-9BDD-4CB6-9540-162F65EEE3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4234" y="2846811"/>
                        <a:ext cx="1258357" cy="1286462"/>
                      </a:xfrm>
                      <a:prstGeom prst="rect">
                        <a:avLst/>
                      </a:prstGeom>
                      <a:noFill/>
                    </p:spPr>
                  </p:pic>
                </p:oleObj>
              </mc:Fallback>
            </mc:AlternateContent>
          </a:graphicData>
        </a:graphic>
      </p:graphicFrame>
    </p:spTree>
    <p:extLst>
      <p:ext uri="{BB962C8B-B14F-4D97-AF65-F5344CB8AC3E}">
        <p14:creationId xmlns:p14="http://schemas.microsoft.com/office/powerpoint/2010/main" val="398763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pic>
        <p:nvPicPr>
          <p:cNvPr id="11" name="Picture 3"/>
          <p:cNvPicPr>
            <a:picLocks noChangeAspect="1" noChangeArrowheads="1"/>
          </p:cNvPicPr>
          <p:nvPr/>
        </p:nvPicPr>
        <p:blipFill>
          <a:blip r:embed="rId3" cstate="print"/>
          <a:srcRect/>
          <a:stretch>
            <a:fillRect/>
          </a:stretch>
        </p:blipFill>
        <p:spPr bwMode="auto">
          <a:xfrm>
            <a:off x="525497" y="1988840"/>
            <a:ext cx="3709321" cy="3168352"/>
          </a:xfrm>
          <a:prstGeom prst="rect">
            <a:avLst/>
          </a:prstGeom>
          <a:noFill/>
          <a:ln w="9525">
            <a:noFill/>
            <a:miter lim="800000"/>
            <a:headEnd/>
            <a:tailEnd/>
          </a:ln>
          <a:effectLst/>
        </p:spPr>
      </p:pic>
      <p:sp>
        <p:nvSpPr>
          <p:cNvPr id="12" name="11 Rectángulo"/>
          <p:cNvSpPr/>
          <p:nvPr/>
        </p:nvSpPr>
        <p:spPr>
          <a:xfrm>
            <a:off x="4242215" y="1244074"/>
            <a:ext cx="3600400" cy="50167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haga cosas buenas que parezcan malas y </a:t>
            </a:r>
          </a:p>
          <a:p>
            <a:pPr algn="ctr"/>
            <a:r>
              <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NUNCA haga cosas malas que parezcan buenas</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3"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4"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15" name="14 Rectángulo"/>
          <p:cNvSpPr/>
          <p:nvPr/>
        </p:nvSpPr>
        <p:spPr>
          <a:xfrm>
            <a:off x="611560" y="231031"/>
            <a:ext cx="7167736"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¡¡Consejo Sabio a tener siempre en MENTE!!</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Tree>
    <p:extLst>
      <p:ext uri="{BB962C8B-B14F-4D97-AF65-F5344CB8AC3E}">
        <p14:creationId xmlns:p14="http://schemas.microsoft.com/office/powerpoint/2010/main" val="350923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cxnSp>
        <p:nvCxnSpPr>
          <p:cNvPr id="13"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3" cstate="print">
            <a:extLst>
              <a:ext uri="{28A0092B-C50C-407E-A947-70E740481C1C}">
                <a14:useLocalDpi xmlns:a14="http://schemas.microsoft.com/office/drawing/2010/main" val="0"/>
              </a:ext>
            </a:extLst>
          </a:blip>
          <a:stretch>
            <a:fillRect/>
          </a:stretch>
        </p:blipFill>
        <p:spPr>
          <a:xfrm>
            <a:off x="7740352" y="228600"/>
            <a:ext cx="1295400" cy="505460"/>
          </a:xfrm>
          <a:prstGeom prst="rect">
            <a:avLst/>
          </a:prstGeom>
        </p:spPr>
      </p:pic>
      <p:sp>
        <p:nvSpPr>
          <p:cNvPr id="7" name="6 Rectángulo"/>
          <p:cNvSpPr/>
          <p:nvPr/>
        </p:nvSpPr>
        <p:spPr>
          <a:xfrm>
            <a:off x="572616" y="182994"/>
            <a:ext cx="7167736"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Denunciar el Fraude y el Abuso</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pic>
        <p:nvPicPr>
          <p:cNvPr id="8" name="Imagen 7" descr="Interfaz de usuario gráfica, Texto, Aplicación, Correo electrónico&#10;&#10;Descripción generada automáticamente">
            <a:extLst>
              <a:ext uri="{FF2B5EF4-FFF2-40B4-BE49-F238E27FC236}">
                <a16:creationId xmlns:a16="http://schemas.microsoft.com/office/drawing/2014/main" id="{38A8DED6-C783-448A-B8E7-938B81075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877" y="3538360"/>
            <a:ext cx="4222876" cy="3136645"/>
          </a:xfrm>
          <a:prstGeom prst="rect">
            <a:avLst/>
          </a:prstGeom>
        </p:spPr>
      </p:pic>
      <p:sp>
        <p:nvSpPr>
          <p:cNvPr id="9" name="14 Rectángulo">
            <a:extLst>
              <a:ext uri="{FF2B5EF4-FFF2-40B4-BE49-F238E27FC236}">
                <a16:creationId xmlns:a16="http://schemas.microsoft.com/office/drawing/2014/main" id="{01F6CD54-6200-4628-BF82-19B83C7DF654}"/>
              </a:ext>
            </a:extLst>
          </p:cNvPr>
          <p:cNvSpPr/>
          <p:nvPr/>
        </p:nvSpPr>
        <p:spPr>
          <a:xfrm>
            <a:off x="-108520" y="5301208"/>
            <a:ext cx="4771256" cy="30777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b="1" dirty="0">
                <a:ln w="10541" cmpd="sng">
                  <a:solidFill>
                    <a:srgbClr val="7D7D7D">
                      <a:tint val="100000"/>
                      <a:shade val="100000"/>
                      <a:satMod val="110000"/>
                    </a:srgbClr>
                  </a:solidFill>
                  <a:prstDash val="solid"/>
                </a:ln>
                <a:solidFill>
                  <a:schemeClr val="accent1"/>
                </a:solidFill>
              </a:rPr>
              <a:t>https://theglobalfund.alertline.com/gcs/welcome?locale=es</a:t>
            </a:r>
            <a:endParaRPr lang="es-ES" sz="1400" b="1" cap="none" spc="0" dirty="0">
              <a:ln w="10541" cmpd="sng">
                <a:solidFill>
                  <a:srgbClr val="7D7D7D">
                    <a:tint val="100000"/>
                    <a:shade val="100000"/>
                    <a:satMod val="110000"/>
                  </a:srgbClr>
                </a:solidFill>
                <a:prstDash val="solid"/>
              </a:ln>
              <a:solidFill>
                <a:schemeClr val="accent1"/>
              </a:solidFill>
              <a:effectLst/>
            </a:endParaRPr>
          </a:p>
        </p:txBody>
      </p:sp>
      <p:sp>
        <p:nvSpPr>
          <p:cNvPr id="10" name="14 Rectángulo">
            <a:extLst>
              <a:ext uri="{FF2B5EF4-FFF2-40B4-BE49-F238E27FC236}">
                <a16:creationId xmlns:a16="http://schemas.microsoft.com/office/drawing/2014/main" id="{64E6F6BB-5D70-487D-820B-EC584BE0E9C6}"/>
              </a:ext>
            </a:extLst>
          </p:cNvPr>
          <p:cNvSpPr/>
          <p:nvPr/>
        </p:nvSpPr>
        <p:spPr>
          <a:xfrm>
            <a:off x="3923928" y="2137064"/>
            <a:ext cx="5037627" cy="30777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b="1" dirty="0">
                <a:ln w="10541" cmpd="sng">
                  <a:solidFill>
                    <a:srgbClr val="7D7D7D">
                      <a:tint val="100000"/>
                      <a:shade val="100000"/>
                      <a:satMod val="110000"/>
                    </a:srgbClr>
                  </a:solidFill>
                  <a:prstDash val="solid"/>
                </a:ln>
                <a:solidFill>
                  <a:schemeClr val="accent1"/>
                </a:solidFill>
              </a:rPr>
              <a:t>https://www.theglobalfund.org/en/oig/report-fraud-and-abuse/</a:t>
            </a:r>
            <a:endParaRPr lang="es-ES" sz="1400" b="1" cap="none" spc="0" dirty="0">
              <a:ln w="10541" cmpd="sng">
                <a:solidFill>
                  <a:srgbClr val="7D7D7D">
                    <a:tint val="100000"/>
                    <a:shade val="100000"/>
                    <a:satMod val="110000"/>
                  </a:srgbClr>
                </a:solidFill>
                <a:prstDash val="solid"/>
              </a:ln>
              <a:solidFill>
                <a:schemeClr val="accent1"/>
              </a:solidFill>
              <a:effectLst/>
            </a:endParaRPr>
          </a:p>
        </p:txBody>
      </p:sp>
      <p:pic>
        <p:nvPicPr>
          <p:cNvPr id="6" name="Imagen 5">
            <a:extLst>
              <a:ext uri="{FF2B5EF4-FFF2-40B4-BE49-F238E27FC236}">
                <a16:creationId xmlns:a16="http://schemas.microsoft.com/office/drawing/2014/main" id="{8D184F08-1AA4-4400-908D-387D83852BB2}"/>
              </a:ext>
            </a:extLst>
          </p:cNvPr>
          <p:cNvPicPr>
            <a:picLocks noChangeAspect="1"/>
          </p:cNvPicPr>
          <p:nvPr/>
        </p:nvPicPr>
        <p:blipFill>
          <a:blip r:embed="rId5"/>
          <a:stretch>
            <a:fillRect/>
          </a:stretch>
        </p:blipFill>
        <p:spPr>
          <a:xfrm>
            <a:off x="31159" y="1028945"/>
            <a:ext cx="3892769" cy="2544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sp>
        <p:nvSpPr>
          <p:cNvPr id="12" name="11 Rectángulo"/>
          <p:cNvSpPr/>
          <p:nvPr/>
        </p:nvSpPr>
        <p:spPr>
          <a:xfrm>
            <a:off x="2662973" y="1052736"/>
            <a:ext cx="6427440" cy="24622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1400" b="1" spc="50" dirty="0">
                <a:ln w="11430"/>
                <a:solidFill>
                  <a:srgbClr val="00B050"/>
                </a:solidFill>
                <a:effectLst>
                  <a:outerShdw blurRad="76200" dist="50800" dir="5400000" algn="tl" rotWithShape="0">
                    <a:srgbClr val="000000">
                      <a:alpha val="65000"/>
                    </a:srgbClr>
                  </a:outerShdw>
                </a:effectLst>
                <a:hlinkClick r:id="rId3" action="ppaction://hlinkfile">
                  <a:extLst>
                    <a:ext uri="{A12FA001-AC4F-418D-AE19-62706E023703}">
                      <ahyp:hlinkClr xmlns:ahyp="http://schemas.microsoft.com/office/drawing/2018/hyperlinkcolor" val="tx"/>
                    </a:ext>
                  </a:extLst>
                </a:hlinkClick>
              </a:rPr>
              <a:t>1. </a:t>
            </a:r>
            <a:r>
              <a:rPr lang="es-ES" sz="1400" b="1" spc="50" dirty="0" err="1">
                <a:ln w="11430"/>
                <a:solidFill>
                  <a:srgbClr val="00B050"/>
                </a:solidFill>
                <a:effectLst>
                  <a:outerShdw blurRad="76200" dist="50800" dir="5400000" algn="tl" rotWithShape="0">
                    <a:srgbClr val="000000">
                      <a:alpha val="65000"/>
                    </a:srgbClr>
                  </a:outerShdw>
                </a:effectLst>
                <a:hlinkClick r:id="rId3" action="ppaction://hlinkfile">
                  <a:extLst>
                    <a:ext uri="{A12FA001-AC4F-418D-AE19-62706E023703}">
                      <ahyp:hlinkClr xmlns:ahyp="http://schemas.microsoft.com/office/drawing/2018/hyperlinkcolor" val="tx"/>
                    </a:ext>
                  </a:extLst>
                </a:hlinkClick>
              </a:rPr>
              <a:t>corporate_codeofconductforrecipients_policy_es</a:t>
            </a:r>
            <a:endParaRPr lang="es-ES" sz="1400" b="1" spc="50" dirty="0">
              <a:ln w="11430"/>
              <a:solidFill>
                <a:srgbClr val="00B050"/>
              </a:solidFill>
              <a:effectLst>
                <a:outerShdw blurRad="76200" dist="50800" dir="5400000" algn="tl" rotWithShape="0">
                  <a:srgbClr val="000000">
                    <a:alpha val="65000"/>
                  </a:srgbClr>
                </a:outerShdw>
              </a:effectLst>
            </a:endParaRPr>
          </a:p>
          <a:p>
            <a:pPr algn="just"/>
            <a:endParaRPr lang="es-ES" sz="1400" b="1" spc="50" dirty="0">
              <a:ln w="11430"/>
              <a:solidFill>
                <a:srgbClr val="C00000"/>
              </a:solidFill>
              <a:effectLst>
                <a:outerShdw blurRad="76200" dist="50800" dir="5400000" algn="tl" rotWithShape="0">
                  <a:srgbClr val="000000">
                    <a:alpha val="65000"/>
                  </a:srgbClr>
                </a:outerShdw>
              </a:effectLst>
            </a:endParaRPr>
          </a:p>
          <a:p>
            <a:pPr algn="just"/>
            <a:r>
              <a:rPr lang="es-ES" sz="1400" b="1" spc="50" dirty="0">
                <a:ln w="11430"/>
                <a:solidFill>
                  <a:srgbClr val="C00000"/>
                </a:solidFill>
                <a:effectLst>
                  <a:outerShdw blurRad="76200" dist="50800" dir="5400000" algn="tl" rotWithShape="0">
                    <a:srgbClr val="000000">
                      <a:alpha val="65000"/>
                    </a:srgbClr>
                  </a:outerShdw>
                </a:effectLst>
                <a:hlinkClick r:id="rId4" action="ppaction://hlinkfile">
                  <a:extLst>
                    <a:ext uri="{A12FA001-AC4F-418D-AE19-62706E023703}">
                      <ahyp:hlinkClr xmlns:ahyp="http://schemas.microsoft.com/office/drawing/2018/hyperlinkcolor" val="tx"/>
                    </a:ext>
                  </a:extLst>
                </a:hlinkClick>
              </a:rPr>
              <a:t>2. </a:t>
            </a:r>
            <a:r>
              <a:rPr lang="es-ES" sz="1400" b="1" spc="50" dirty="0" err="1">
                <a:ln w="11430"/>
                <a:solidFill>
                  <a:srgbClr val="C00000"/>
                </a:solidFill>
                <a:effectLst>
                  <a:outerShdw blurRad="76200" dist="50800" dir="5400000" algn="tl" rotWithShape="0">
                    <a:srgbClr val="000000">
                      <a:alpha val="65000"/>
                    </a:srgbClr>
                  </a:outerShdw>
                </a:effectLst>
                <a:hlinkClick r:id="rId4" action="ppaction://hlinkfile">
                  <a:extLst>
                    <a:ext uri="{A12FA001-AC4F-418D-AE19-62706E023703}">
                      <ahyp:hlinkClr xmlns:ahyp="http://schemas.microsoft.com/office/drawing/2018/hyperlinkcolor" val="tx"/>
                    </a:ext>
                  </a:extLst>
                </a:hlinkClick>
              </a:rPr>
              <a:t>corporate_codeofconductforsuppliers_policy_en</a:t>
            </a:r>
            <a:endParaRPr lang="es-ES" sz="1400" b="1" spc="50" dirty="0">
              <a:ln w="11430"/>
              <a:solidFill>
                <a:srgbClr val="C00000"/>
              </a:solidFill>
              <a:effectLst>
                <a:outerShdw blurRad="76200" dist="50800" dir="5400000" algn="tl" rotWithShape="0">
                  <a:srgbClr val="000000">
                    <a:alpha val="65000"/>
                  </a:srgbClr>
                </a:outerShdw>
              </a:effectLst>
            </a:endParaRPr>
          </a:p>
          <a:p>
            <a:pPr algn="just"/>
            <a:endParaRPr lang="es-ES" sz="1400" b="1" cap="none" spc="50" dirty="0">
              <a:ln w="11430"/>
              <a:solidFill>
                <a:srgbClr val="C00000"/>
              </a:solidFill>
              <a:effectLst>
                <a:outerShdw blurRad="76200" dist="50800" dir="5400000" algn="tl" rotWithShape="0">
                  <a:srgbClr val="000000">
                    <a:alpha val="65000"/>
                  </a:srgbClr>
                </a:outerShdw>
              </a:effectLst>
            </a:endParaRPr>
          </a:p>
          <a:p>
            <a:pPr algn="just"/>
            <a:r>
              <a:rPr lang="es-ES" sz="1400" b="1" spc="50" dirty="0">
                <a:ln w="11430"/>
                <a:solidFill>
                  <a:srgbClr val="C00000"/>
                </a:solidFill>
                <a:effectLst>
                  <a:outerShdw blurRad="76200" dist="50800" dir="5400000" algn="tl" rotWithShape="0">
                    <a:srgbClr val="000000">
                      <a:alpha val="65000"/>
                    </a:srgbClr>
                  </a:outerShdw>
                </a:effectLst>
                <a:hlinkClick r:id="rId5" action="ppaction://hlinkfile">
                  <a:extLst>
                    <a:ext uri="{A12FA001-AC4F-418D-AE19-62706E023703}">
                      <ahyp:hlinkClr xmlns:ahyp="http://schemas.microsoft.com/office/drawing/2018/hyperlinkcolor" val="tx"/>
                    </a:ext>
                  </a:extLst>
                </a:hlinkClick>
              </a:rPr>
              <a:t>3. </a:t>
            </a:r>
            <a:r>
              <a:rPr lang="es-ES" sz="1400" b="1" spc="50" dirty="0" err="1">
                <a:ln w="11430"/>
                <a:solidFill>
                  <a:srgbClr val="C00000"/>
                </a:solidFill>
                <a:effectLst>
                  <a:outerShdw blurRad="76200" dist="50800" dir="5400000" algn="tl" rotWithShape="0">
                    <a:srgbClr val="000000">
                      <a:alpha val="65000"/>
                    </a:srgbClr>
                  </a:outerShdw>
                </a:effectLst>
                <a:hlinkClick r:id="rId5" action="ppaction://hlinkfile">
                  <a:extLst>
                    <a:ext uri="{A12FA001-AC4F-418D-AE19-62706E023703}">
                      <ahyp:hlinkClr xmlns:ahyp="http://schemas.microsoft.com/office/drawing/2018/hyperlinkcolor" val="tx"/>
                    </a:ext>
                  </a:extLst>
                </a:hlinkClick>
              </a:rPr>
              <a:t>core_ethicsandconflictofinterest_policy_en</a:t>
            </a:r>
            <a:endParaRPr lang="es-ES" sz="1400" b="1" spc="50" dirty="0">
              <a:ln w="11430"/>
              <a:solidFill>
                <a:srgbClr val="C00000"/>
              </a:solidFill>
              <a:effectLst>
                <a:outerShdw blurRad="76200" dist="50800" dir="5400000" algn="tl" rotWithShape="0">
                  <a:srgbClr val="000000">
                    <a:alpha val="65000"/>
                  </a:srgbClr>
                </a:outerShdw>
              </a:effectLst>
            </a:endParaRPr>
          </a:p>
          <a:p>
            <a:pPr algn="just"/>
            <a:endParaRPr lang="es-ES" sz="1400" b="1" spc="50" dirty="0">
              <a:ln w="11430"/>
              <a:solidFill>
                <a:srgbClr val="C00000"/>
              </a:solidFill>
              <a:effectLst>
                <a:outerShdw blurRad="76200" dist="50800" dir="5400000" algn="tl" rotWithShape="0">
                  <a:srgbClr val="000000">
                    <a:alpha val="65000"/>
                  </a:srgbClr>
                </a:outerShdw>
              </a:effectLst>
            </a:endParaRPr>
          </a:p>
          <a:p>
            <a:pPr algn="just"/>
            <a:r>
              <a:rPr lang="fr-FR" sz="1400" b="1" spc="50" dirty="0">
                <a:ln w="11430"/>
                <a:solidFill>
                  <a:srgbClr val="C00000"/>
                </a:solidFill>
                <a:effectLst>
                  <a:outerShdw blurRad="76200" dist="50800" dir="5400000" algn="tl" rotWithShape="0">
                    <a:srgbClr val="000000">
                      <a:alpha val="65000"/>
                    </a:srgbClr>
                  </a:outerShdw>
                </a:effectLst>
                <a:hlinkClick r:id="rId6" action="ppaction://hlinkfile">
                  <a:extLst>
                    <a:ext uri="{A12FA001-AC4F-418D-AE19-62706E023703}">
                      <ahyp:hlinkClr xmlns:ahyp="http://schemas.microsoft.com/office/drawing/2018/hyperlinkcolor" val="tx"/>
                    </a:ext>
                  </a:extLst>
                </a:hlinkClick>
              </a:rPr>
              <a:t>4. </a:t>
            </a:r>
            <a:r>
              <a:rPr lang="fr-FR" sz="1400" b="1" spc="50" dirty="0" err="1">
                <a:ln w="11430"/>
                <a:solidFill>
                  <a:srgbClr val="C00000"/>
                </a:solidFill>
                <a:effectLst>
                  <a:outerShdw blurRad="76200" dist="50800" dir="5400000" algn="tl" rotWithShape="0">
                    <a:srgbClr val="000000">
                      <a:alpha val="65000"/>
                    </a:srgbClr>
                  </a:outerShdw>
                </a:effectLst>
                <a:hlinkClick r:id="rId6" action="ppaction://hlinkfile">
                  <a:extLst>
                    <a:ext uri="{A12FA001-AC4F-418D-AE19-62706E023703}">
                      <ahyp:hlinkClr xmlns:ahyp="http://schemas.microsoft.com/office/drawing/2018/hyperlinkcolor" val="tx"/>
                    </a:ext>
                  </a:extLst>
                </a:hlinkClick>
              </a:rPr>
              <a:t>OIG_core_combatfraudcorruption_policy_en</a:t>
            </a:r>
            <a:endParaRPr lang="fr-FR" sz="1400" b="1" spc="50" dirty="0">
              <a:ln w="11430"/>
              <a:solidFill>
                <a:srgbClr val="C00000"/>
              </a:solidFill>
              <a:effectLst>
                <a:outerShdw blurRad="76200" dist="50800" dir="5400000" algn="tl" rotWithShape="0">
                  <a:srgbClr val="000000">
                    <a:alpha val="65000"/>
                  </a:srgbClr>
                </a:outerShdw>
              </a:effectLst>
            </a:endParaRPr>
          </a:p>
          <a:p>
            <a:pPr algn="just"/>
            <a:endParaRPr lang="fr-FR" sz="1400" b="1" spc="50" dirty="0">
              <a:ln w="11430"/>
              <a:solidFill>
                <a:srgbClr val="C00000"/>
              </a:solidFill>
              <a:effectLst>
                <a:outerShdw blurRad="76200" dist="50800" dir="5400000" algn="tl" rotWithShape="0">
                  <a:srgbClr val="000000">
                    <a:alpha val="65000"/>
                  </a:srgbClr>
                </a:outerShdw>
              </a:effectLst>
            </a:endParaRPr>
          </a:p>
          <a:p>
            <a:pPr algn="just"/>
            <a:r>
              <a:rPr lang="fr-FR" sz="1400" b="1" spc="50" dirty="0">
                <a:ln w="11430"/>
                <a:solidFill>
                  <a:srgbClr val="C00000"/>
                </a:solidFill>
                <a:effectLst>
                  <a:outerShdw blurRad="76200" dist="50800" dir="5400000" algn="tl" rotWithShape="0">
                    <a:srgbClr val="000000">
                      <a:alpha val="65000"/>
                    </a:srgbClr>
                  </a:outerShdw>
                </a:effectLst>
                <a:hlinkClick r:id="rId7" action="ppaction://hlinkfile">
                  <a:extLst>
                    <a:ext uri="{A12FA001-AC4F-418D-AE19-62706E023703}">
                      <ahyp:hlinkClr xmlns:ahyp="http://schemas.microsoft.com/office/drawing/2018/hyperlinkcolor" val="tx"/>
                    </a:ext>
                  </a:extLst>
                </a:hlinkClick>
              </a:rPr>
              <a:t>5. Section 3.6 y  6.6. - </a:t>
            </a:r>
            <a:r>
              <a:rPr lang="fr-FR" sz="1400" b="1" spc="50" dirty="0" err="1">
                <a:ln w="11430"/>
                <a:solidFill>
                  <a:srgbClr val="C00000"/>
                </a:solidFill>
                <a:effectLst>
                  <a:outerShdw blurRad="76200" dist="50800" dir="5400000" algn="tl" rotWithShape="0">
                    <a:srgbClr val="000000">
                      <a:alpha val="65000"/>
                    </a:srgbClr>
                  </a:outerShdw>
                </a:effectLst>
                <a:hlinkClick r:id="rId7" action="ppaction://hlinkfile">
                  <a:extLst>
                    <a:ext uri="{A12FA001-AC4F-418D-AE19-62706E023703}">
                      <ahyp:hlinkClr xmlns:ahyp="http://schemas.microsoft.com/office/drawing/2018/hyperlinkcolor" val="tx"/>
                    </a:ext>
                  </a:extLst>
                </a:hlinkClick>
              </a:rPr>
              <a:t>core_grant_regulations_en</a:t>
            </a:r>
            <a:endParaRPr lang="fr-FR" sz="1400" b="1" spc="50" dirty="0">
              <a:ln w="11430"/>
              <a:solidFill>
                <a:srgbClr val="C00000"/>
              </a:solidFill>
              <a:effectLst>
                <a:outerShdw blurRad="76200" dist="50800" dir="5400000" algn="tl" rotWithShape="0">
                  <a:srgbClr val="000000">
                    <a:alpha val="65000"/>
                  </a:srgbClr>
                </a:outerShdw>
              </a:effectLst>
            </a:endParaRPr>
          </a:p>
          <a:p>
            <a:pPr algn="just"/>
            <a:endParaRPr lang="fr-FR" sz="1400" b="1" spc="50" dirty="0">
              <a:ln w="11430"/>
              <a:solidFill>
                <a:srgbClr val="C00000"/>
              </a:solidFill>
              <a:effectLst>
                <a:outerShdw blurRad="76200" dist="50800" dir="5400000" algn="tl" rotWithShape="0">
                  <a:srgbClr val="000000">
                    <a:alpha val="65000"/>
                  </a:srgbClr>
                </a:outerShdw>
              </a:effectLst>
            </a:endParaRPr>
          </a:p>
          <a:p>
            <a:pPr algn="just"/>
            <a:r>
              <a:rPr lang="es-ES" sz="1400" b="1" spc="50" dirty="0">
                <a:ln w="11430"/>
                <a:solidFill>
                  <a:srgbClr val="00B050"/>
                </a:solidFill>
                <a:effectLst>
                  <a:outerShdw blurRad="76200" dist="50800" dir="5400000" algn="tl" rotWithShape="0">
                    <a:srgbClr val="000000">
                      <a:alpha val="65000"/>
                    </a:srgbClr>
                  </a:outerShdw>
                </a:effectLst>
                <a:hlinkClick r:id="rId8" action="ppaction://hlinkfile">
                  <a:extLst>
                    <a:ext uri="{A12FA001-AC4F-418D-AE19-62706E023703}">
                      <ahyp:hlinkClr xmlns:ahyp="http://schemas.microsoft.com/office/drawing/2018/hyperlinkcolor" val="tx"/>
                    </a:ext>
                  </a:extLst>
                </a:hlinkClick>
              </a:rPr>
              <a:t>6. </a:t>
            </a:r>
            <a:r>
              <a:rPr lang="es-ES" sz="1400" b="1" spc="50" dirty="0" err="1">
                <a:ln w="11430"/>
                <a:solidFill>
                  <a:srgbClr val="00B050"/>
                </a:solidFill>
                <a:effectLst>
                  <a:outerShdw blurRad="76200" dist="50800" dir="5400000" algn="tl" rotWithShape="0">
                    <a:srgbClr val="000000">
                      <a:alpha val="65000"/>
                    </a:srgbClr>
                  </a:outerShdw>
                </a:effectLst>
                <a:hlinkClick r:id="rId8" action="ppaction://hlinkfile">
                  <a:extLst>
                    <a:ext uri="{A12FA001-AC4F-418D-AE19-62706E023703}">
                      <ahyp:hlinkClr xmlns:ahyp="http://schemas.microsoft.com/office/drawing/2018/hyperlinkcolor" val="tx"/>
                    </a:ext>
                  </a:extLst>
                </a:hlinkClick>
              </a:rPr>
              <a:t>Section</a:t>
            </a:r>
            <a:r>
              <a:rPr lang="es-ES" sz="1400" b="1" spc="50" dirty="0">
                <a:ln w="11430"/>
                <a:solidFill>
                  <a:srgbClr val="00B050"/>
                </a:solidFill>
                <a:effectLst>
                  <a:outerShdw blurRad="76200" dist="50800" dir="5400000" algn="tl" rotWithShape="0">
                    <a:srgbClr val="000000">
                      <a:alpha val="65000"/>
                    </a:srgbClr>
                  </a:outerShdw>
                </a:effectLst>
                <a:hlinkClick r:id="rId8" action="ppaction://hlinkfile">
                  <a:extLst>
                    <a:ext uri="{A12FA001-AC4F-418D-AE19-62706E023703}">
                      <ahyp:hlinkClr xmlns:ahyp="http://schemas.microsoft.com/office/drawing/2018/hyperlinkcolor" val="tx"/>
                    </a:ext>
                  </a:extLst>
                </a:hlinkClick>
              </a:rPr>
              <a:t> 5. </a:t>
            </a:r>
            <a:r>
              <a:rPr lang="es-ES" sz="1400" b="1" spc="50" dirty="0" err="1">
                <a:ln w="11430"/>
                <a:solidFill>
                  <a:srgbClr val="00B050"/>
                </a:solidFill>
                <a:effectLst>
                  <a:outerShdw blurRad="76200" dist="50800" dir="5400000" algn="tl" rotWithShape="0">
                    <a:srgbClr val="000000">
                      <a:alpha val="65000"/>
                    </a:srgbClr>
                  </a:outerShdw>
                </a:effectLst>
                <a:hlinkClick r:id="rId8" action="ppaction://hlinkfile">
                  <a:extLst>
                    <a:ext uri="{A12FA001-AC4F-418D-AE19-62706E023703}">
                      <ahyp:hlinkClr xmlns:ahyp="http://schemas.microsoft.com/office/drawing/2018/hyperlinkcolor" val="tx"/>
                    </a:ext>
                  </a:extLst>
                </a:hlinkClick>
              </a:rPr>
              <a:t>core_budgetinginglobalfundgrants_guideline_es</a:t>
            </a:r>
            <a:endParaRPr lang="es-ES" sz="1400" b="1" spc="50" dirty="0">
              <a:ln w="11430"/>
              <a:solidFill>
                <a:srgbClr val="00B050"/>
              </a:solidFill>
              <a:effectLst>
                <a:outerShdw blurRad="76200" dist="50800" dir="5400000" algn="tl" rotWithShape="0">
                  <a:srgbClr val="000000">
                    <a:alpha val="65000"/>
                  </a:srgbClr>
                </a:outerShdw>
              </a:effectLst>
            </a:endParaRPr>
          </a:p>
        </p:txBody>
      </p:sp>
      <p:cxnSp>
        <p:nvCxnSpPr>
          <p:cNvPr id="13" name="Straight Connector 14"/>
          <p:cNvCxnSpPr/>
          <p:nvPr/>
        </p:nvCxnSpPr>
        <p:spPr>
          <a:xfrm>
            <a:off x="107504" y="852705"/>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9"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15" name="14 Rectángulo"/>
          <p:cNvSpPr/>
          <p:nvPr/>
        </p:nvSpPr>
        <p:spPr>
          <a:xfrm>
            <a:off x="2516660" y="238640"/>
            <a:ext cx="3711352"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Documentos de referencia</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
        <p:nvSpPr>
          <p:cNvPr id="2" name="Abrir llave 1">
            <a:extLst>
              <a:ext uri="{FF2B5EF4-FFF2-40B4-BE49-F238E27FC236}">
                <a16:creationId xmlns:a16="http://schemas.microsoft.com/office/drawing/2014/main" id="{CC59066C-835D-4394-9BDB-E4529185A692}"/>
              </a:ext>
            </a:extLst>
          </p:cNvPr>
          <p:cNvSpPr/>
          <p:nvPr/>
        </p:nvSpPr>
        <p:spPr>
          <a:xfrm>
            <a:off x="2307289" y="1021952"/>
            <a:ext cx="323221" cy="24622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pic>
        <p:nvPicPr>
          <p:cNvPr id="10" name="Picture 3">
            <a:extLst>
              <a:ext uri="{FF2B5EF4-FFF2-40B4-BE49-F238E27FC236}">
                <a16:creationId xmlns:a16="http://schemas.microsoft.com/office/drawing/2014/main" id="{AFC74E07-B44B-43BA-8D1F-3DBEA28013F3}"/>
              </a:ext>
            </a:extLst>
          </p:cNvPr>
          <p:cNvPicPr>
            <a:picLocks noChangeAspect="1" noChangeArrowheads="1"/>
          </p:cNvPicPr>
          <p:nvPr/>
        </p:nvPicPr>
        <p:blipFill>
          <a:blip r:embed="rId10" cstate="print"/>
          <a:srcRect/>
          <a:stretch>
            <a:fillRect/>
          </a:stretch>
        </p:blipFill>
        <p:spPr bwMode="auto">
          <a:xfrm>
            <a:off x="1089454" y="57977"/>
            <a:ext cx="550500" cy="739133"/>
          </a:xfrm>
          <a:prstGeom prst="rect">
            <a:avLst/>
          </a:prstGeom>
          <a:noFill/>
          <a:ln w="9525">
            <a:noFill/>
            <a:miter lim="800000"/>
            <a:headEnd/>
            <a:tailEnd/>
          </a:ln>
          <a:effectLst/>
        </p:spPr>
      </p:pic>
      <p:pic>
        <p:nvPicPr>
          <p:cNvPr id="11" name="Picture 4" descr="D:\Ricardo Gavidia\My Documents\Estado.GIF">
            <a:extLst>
              <a:ext uri="{FF2B5EF4-FFF2-40B4-BE49-F238E27FC236}">
                <a16:creationId xmlns:a16="http://schemas.microsoft.com/office/drawing/2014/main" id="{905D7472-8827-4CEF-8417-67E96EB93343}"/>
              </a:ext>
            </a:extLst>
          </p:cNvPr>
          <p:cNvPicPr>
            <a:picLocks noChangeAspect="1" noChangeArrowheads="1" noCrop="1"/>
          </p:cNvPicPr>
          <p:nvPr/>
        </p:nvPicPr>
        <p:blipFill>
          <a:blip r:embed="rId11" cstate="print"/>
          <a:srcRect/>
          <a:stretch>
            <a:fillRect/>
          </a:stretch>
        </p:blipFill>
        <p:spPr bwMode="auto">
          <a:xfrm>
            <a:off x="738721" y="1304352"/>
            <a:ext cx="1505086" cy="1721727"/>
          </a:xfrm>
          <a:prstGeom prst="rect">
            <a:avLst/>
          </a:prstGeom>
          <a:noFill/>
        </p:spPr>
      </p:pic>
      <p:sp>
        <p:nvSpPr>
          <p:cNvPr id="23" name="14 Rectángulo">
            <a:extLst>
              <a:ext uri="{FF2B5EF4-FFF2-40B4-BE49-F238E27FC236}">
                <a16:creationId xmlns:a16="http://schemas.microsoft.com/office/drawing/2014/main" id="{C95A7A28-B151-40C9-9657-221DC184DE38}"/>
              </a:ext>
            </a:extLst>
          </p:cNvPr>
          <p:cNvSpPr/>
          <p:nvPr/>
        </p:nvSpPr>
        <p:spPr>
          <a:xfrm>
            <a:off x="5076056" y="4941168"/>
            <a:ext cx="3672408" cy="30777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b="1" dirty="0">
                <a:ln w="10541" cmpd="sng">
                  <a:solidFill>
                    <a:srgbClr val="7D7D7D">
                      <a:tint val="100000"/>
                      <a:shade val="100000"/>
                      <a:satMod val="110000"/>
                    </a:srgbClr>
                  </a:solidFill>
                  <a:prstDash val="solid"/>
                </a:ln>
                <a:solidFill>
                  <a:schemeClr val="accent1"/>
                </a:solidFill>
              </a:rPr>
              <a:t>https://www.theglobalfund.org/en/ilearn/</a:t>
            </a:r>
            <a:endParaRPr lang="es-ES" sz="1400" b="1" cap="none" spc="0" dirty="0">
              <a:ln w="10541" cmpd="sng">
                <a:solidFill>
                  <a:srgbClr val="7D7D7D">
                    <a:tint val="100000"/>
                    <a:shade val="100000"/>
                    <a:satMod val="110000"/>
                  </a:srgbClr>
                </a:solidFill>
                <a:prstDash val="solid"/>
              </a:ln>
              <a:solidFill>
                <a:schemeClr val="accent1"/>
              </a:solidFill>
              <a:effectLst/>
            </a:endParaRPr>
          </a:p>
        </p:txBody>
      </p:sp>
      <p:pic>
        <p:nvPicPr>
          <p:cNvPr id="28" name="Imagen 27">
            <a:extLst>
              <a:ext uri="{FF2B5EF4-FFF2-40B4-BE49-F238E27FC236}">
                <a16:creationId xmlns:a16="http://schemas.microsoft.com/office/drawing/2014/main" id="{939E2F49-9BBA-4C5D-A1C3-E64FEC7366B1}"/>
              </a:ext>
            </a:extLst>
          </p:cNvPr>
          <p:cNvPicPr>
            <a:picLocks noChangeAspect="1"/>
          </p:cNvPicPr>
          <p:nvPr/>
        </p:nvPicPr>
        <p:blipFill>
          <a:blip r:embed="rId12"/>
          <a:stretch>
            <a:fillRect/>
          </a:stretch>
        </p:blipFill>
        <p:spPr>
          <a:xfrm>
            <a:off x="450627" y="3644695"/>
            <a:ext cx="4464496" cy="3208499"/>
          </a:xfrm>
          <a:prstGeom prst="rect">
            <a:avLst/>
          </a:prstGeom>
        </p:spPr>
      </p:pic>
      <p:sp>
        <p:nvSpPr>
          <p:cNvPr id="17" name="14 Rectángulo">
            <a:extLst>
              <a:ext uri="{FF2B5EF4-FFF2-40B4-BE49-F238E27FC236}">
                <a16:creationId xmlns:a16="http://schemas.microsoft.com/office/drawing/2014/main" id="{5BEDC08C-D438-4C2B-99C1-0A3BD5AD4C32}"/>
              </a:ext>
            </a:extLst>
          </p:cNvPr>
          <p:cNvSpPr/>
          <p:nvPr/>
        </p:nvSpPr>
        <p:spPr>
          <a:xfrm>
            <a:off x="1557967" y="5968377"/>
            <a:ext cx="4647456" cy="30777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n w="10541" cmpd="sng">
                  <a:solidFill>
                    <a:srgbClr val="7D7D7D">
                      <a:tint val="100000"/>
                      <a:shade val="100000"/>
                      <a:satMod val="110000"/>
                    </a:srgbClr>
                  </a:solidFill>
                  <a:prstDash val="solid"/>
                </a:ln>
                <a:solidFill>
                  <a:schemeClr val="accent1"/>
                </a:solidFill>
              </a:rPr>
              <a:t>Country Coordinating Mechanism Code of Conduct training</a:t>
            </a:r>
            <a:endParaRPr lang="es-ES" sz="1400" b="1" cap="none" spc="0" dirty="0">
              <a:ln w="10541" cmpd="sng">
                <a:solidFill>
                  <a:srgbClr val="7D7D7D">
                    <a:tint val="100000"/>
                    <a:shade val="100000"/>
                    <a:satMod val="110000"/>
                  </a:srgbClr>
                </a:solidFill>
                <a:prstDash val="solid"/>
              </a:ln>
              <a:solidFill>
                <a:schemeClr val="accent1"/>
              </a:solidFill>
              <a:effectLst/>
            </a:endParaRPr>
          </a:p>
        </p:txBody>
      </p:sp>
    </p:spTree>
    <p:extLst>
      <p:ext uri="{BB962C8B-B14F-4D97-AF65-F5344CB8AC3E}">
        <p14:creationId xmlns:p14="http://schemas.microsoft.com/office/powerpoint/2010/main" val="303365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cstate="print"/>
          <a:srcRect/>
          <a:stretch>
            <a:fillRect/>
          </a:stretch>
        </p:blipFill>
        <p:spPr bwMode="auto">
          <a:xfrm>
            <a:off x="179512" y="476672"/>
            <a:ext cx="6623248" cy="1410072"/>
          </a:xfrm>
          <a:prstGeom prst="rect">
            <a:avLst/>
          </a:prstGeom>
          <a:noFill/>
          <a:ln w="9525">
            <a:noFill/>
            <a:miter lim="800000"/>
            <a:headEnd/>
            <a:tailEnd/>
          </a:ln>
        </p:spPr>
      </p:pic>
      <p:cxnSp>
        <p:nvCxnSpPr>
          <p:cNvPr id="15" name="14 Conector recto"/>
          <p:cNvCxnSpPr/>
          <p:nvPr/>
        </p:nvCxnSpPr>
        <p:spPr>
          <a:xfrm>
            <a:off x="467544" y="6858000"/>
            <a:ext cx="1436928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22 Grupo"/>
          <p:cNvGrpSpPr/>
          <p:nvPr/>
        </p:nvGrpSpPr>
        <p:grpSpPr>
          <a:xfrm>
            <a:off x="179512" y="5877272"/>
            <a:ext cx="8638903" cy="648072"/>
            <a:chOff x="179512" y="5229200"/>
            <a:chExt cx="8638903" cy="648072"/>
          </a:xfrm>
        </p:grpSpPr>
        <p:pic>
          <p:nvPicPr>
            <p:cNvPr id="5" name="4 Imagen" descr="800px-Flag_of_El_Salvador_svg.png"/>
            <p:cNvPicPr>
              <a:picLocks noChangeAspect="1"/>
            </p:cNvPicPr>
            <p:nvPr/>
          </p:nvPicPr>
          <p:blipFill>
            <a:blip r:embed="rId3" cstate="print"/>
            <a:stretch>
              <a:fillRect/>
            </a:stretch>
          </p:blipFill>
          <p:spPr>
            <a:xfrm>
              <a:off x="2219601" y="5229200"/>
              <a:ext cx="1004821" cy="648072"/>
            </a:xfrm>
            <a:prstGeom prst="rect">
              <a:avLst/>
            </a:prstGeom>
            <a:ln>
              <a:noFill/>
            </a:ln>
            <a:effectLst>
              <a:outerShdw blurRad="292100" dist="139700" dir="2700000" algn="tl" rotWithShape="0">
                <a:srgbClr val="333333">
                  <a:alpha val="65000"/>
                </a:srgbClr>
              </a:outerShdw>
            </a:effectLst>
          </p:spPr>
        </p:pic>
        <p:pic>
          <p:nvPicPr>
            <p:cNvPr id="6" name="5 Imagen" descr="800px-Flag_of_Nicaragua_svg.png"/>
            <p:cNvPicPr>
              <a:picLocks noChangeAspect="1"/>
            </p:cNvPicPr>
            <p:nvPr/>
          </p:nvPicPr>
          <p:blipFill>
            <a:blip r:embed="rId4" cstate="print"/>
            <a:stretch>
              <a:fillRect/>
            </a:stretch>
          </p:blipFill>
          <p:spPr>
            <a:xfrm>
              <a:off x="4932040" y="5229200"/>
              <a:ext cx="980553" cy="648072"/>
            </a:xfrm>
            <a:prstGeom prst="rect">
              <a:avLst/>
            </a:prstGeom>
            <a:ln>
              <a:noFill/>
            </a:ln>
            <a:effectLst>
              <a:outerShdw blurRad="292100" dist="139700" dir="2700000" algn="tl" rotWithShape="0">
                <a:srgbClr val="333333">
                  <a:alpha val="65000"/>
                </a:srgbClr>
              </a:outerShdw>
            </a:effectLst>
          </p:spPr>
        </p:pic>
        <p:pic>
          <p:nvPicPr>
            <p:cNvPr id="7" name="6 Imagen" descr="Flag_of_Belize_svg.png"/>
            <p:cNvPicPr>
              <a:picLocks noChangeAspect="1"/>
            </p:cNvPicPr>
            <p:nvPr/>
          </p:nvPicPr>
          <p:blipFill>
            <a:blip r:embed="rId5" cstate="print"/>
            <a:stretch>
              <a:fillRect/>
            </a:stretch>
          </p:blipFill>
          <p:spPr>
            <a:xfrm>
              <a:off x="1169108" y="5229200"/>
              <a:ext cx="1050493" cy="648072"/>
            </a:xfrm>
            <a:prstGeom prst="rect">
              <a:avLst/>
            </a:prstGeom>
            <a:ln>
              <a:noFill/>
            </a:ln>
            <a:effectLst>
              <a:outerShdw blurRad="292100" dist="139700" dir="2700000" algn="tl" rotWithShape="0">
                <a:srgbClr val="333333">
                  <a:alpha val="65000"/>
                </a:srgbClr>
              </a:outerShdw>
            </a:effectLst>
          </p:spPr>
        </p:pic>
        <p:pic>
          <p:nvPicPr>
            <p:cNvPr id="8" name="7 Imagen" descr="800px-Flag_of_Bolivia_svg.png"/>
            <p:cNvPicPr>
              <a:picLocks noChangeAspect="1"/>
            </p:cNvPicPr>
            <p:nvPr/>
          </p:nvPicPr>
          <p:blipFill>
            <a:blip r:embed="rId6" cstate="print"/>
            <a:stretch>
              <a:fillRect/>
            </a:stretch>
          </p:blipFill>
          <p:spPr>
            <a:xfrm>
              <a:off x="7882311" y="5229200"/>
              <a:ext cx="936104" cy="648072"/>
            </a:xfrm>
            <a:prstGeom prst="rect">
              <a:avLst/>
            </a:prstGeom>
            <a:ln>
              <a:noFill/>
            </a:ln>
            <a:effectLst>
              <a:outerShdw blurRad="292100" dist="139700" dir="2700000" algn="tl" rotWithShape="0">
                <a:srgbClr val="333333">
                  <a:alpha val="65000"/>
                </a:srgbClr>
              </a:outerShdw>
            </a:effectLst>
          </p:spPr>
        </p:pic>
        <p:pic>
          <p:nvPicPr>
            <p:cNvPr id="9" name="8 Imagen" descr="800px-Civil_Ensign_of_Guatemala_svg.png"/>
            <p:cNvPicPr>
              <a:picLocks noChangeAspect="1"/>
            </p:cNvPicPr>
            <p:nvPr/>
          </p:nvPicPr>
          <p:blipFill>
            <a:blip r:embed="rId7" cstate="print"/>
            <a:stretch>
              <a:fillRect/>
            </a:stretch>
          </p:blipFill>
          <p:spPr>
            <a:xfrm>
              <a:off x="179512" y="5229200"/>
              <a:ext cx="986542" cy="648072"/>
            </a:xfrm>
            <a:prstGeom prst="rect">
              <a:avLst/>
            </a:prstGeom>
            <a:ln>
              <a:noFill/>
            </a:ln>
            <a:effectLst>
              <a:outerShdw blurRad="292100" dist="139700" dir="2700000" algn="tl" rotWithShape="0">
                <a:srgbClr val="333333">
                  <a:alpha val="65000"/>
                </a:srgbClr>
              </a:outerShdw>
            </a:effectLst>
          </p:spPr>
        </p:pic>
        <p:pic>
          <p:nvPicPr>
            <p:cNvPr id="10" name="9 Imagen" descr="800px-Flag_of_Costa_Rica_svg.png"/>
            <p:cNvPicPr>
              <a:picLocks noChangeAspect="1"/>
            </p:cNvPicPr>
            <p:nvPr/>
          </p:nvPicPr>
          <p:blipFill>
            <a:blip r:embed="rId8" cstate="print"/>
            <a:stretch>
              <a:fillRect/>
            </a:stretch>
          </p:blipFill>
          <p:spPr>
            <a:xfrm>
              <a:off x="5921636" y="5229200"/>
              <a:ext cx="1004821" cy="648072"/>
            </a:xfrm>
            <a:prstGeom prst="rect">
              <a:avLst/>
            </a:prstGeom>
            <a:ln>
              <a:noFill/>
            </a:ln>
            <a:effectLst>
              <a:outerShdw blurRad="292100" dist="139700" dir="2700000" algn="tl" rotWithShape="0">
                <a:srgbClr val="333333">
                  <a:alpha val="65000"/>
                </a:srgbClr>
              </a:outerShdw>
            </a:effectLst>
          </p:spPr>
        </p:pic>
        <p:pic>
          <p:nvPicPr>
            <p:cNvPr id="11" name="10 Imagen" descr="800px-Flag_of_Honduras_svg.png"/>
            <p:cNvPicPr>
              <a:picLocks noChangeAspect="1"/>
            </p:cNvPicPr>
            <p:nvPr/>
          </p:nvPicPr>
          <p:blipFill>
            <a:blip r:embed="rId9" cstate="print"/>
            <a:stretch>
              <a:fillRect/>
            </a:stretch>
          </p:blipFill>
          <p:spPr>
            <a:xfrm>
              <a:off x="3224422" y="5229200"/>
              <a:ext cx="989596" cy="648072"/>
            </a:xfrm>
            <a:prstGeom prst="rect">
              <a:avLst/>
            </a:prstGeom>
            <a:ln>
              <a:noFill/>
            </a:ln>
            <a:effectLst>
              <a:outerShdw blurRad="292100" dist="139700" dir="2700000" algn="tl" rotWithShape="0">
                <a:srgbClr val="333333">
                  <a:alpha val="65000"/>
                </a:srgbClr>
              </a:outerShdw>
            </a:effectLst>
          </p:spPr>
        </p:pic>
        <p:pic>
          <p:nvPicPr>
            <p:cNvPr id="12" name="11 Imagen" descr="Flag_of_Panama_svg.png"/>
            <p:cNvPicPr>
              <a:picLocks noChangeAspect="1"/>
            </p:cNvPicPr>
            <p:nvPr/>
          </p:nvPicPr>
          <p:blipFill>
            <a:blip r:embed="rId10" cstate="print"/>
            <a:stretch>
              <a:fillRect/>
            </a:stretch>
          </p:blipFill>
          <p:spPr>
            <a:xfrm>
              <a:off x="6946207" y="5229200"/>
              <a:ext cx="971079" cy="648072"/>
            </a:xfrm>
            <a:prstGeom prst="rect">
              <a:avLst/>
            </a:prstGeom>
            <a:ln>
              <a:noFill/>
            </a:ln>
            <a:effectLst>
              <a:outerShdw blurRad="292100" dist="139700" dir="2700000" algn="tl" rotWithShape="0">
                <a:srgbClr val="333333">
                  <a:alpha val="65000"/>
                </a:srgbClr>
              </a:outerShdw>
            </a:effectLst>
          </p:spPr>
        </p:pic>
        <p:pic>
          <p:nvPicPr>
            <p:cNvPr id="12290" name="Picture 2" descr="File:Flag of Switzerland.svg">
              <a:hlinkClick r:id="rId11"/>
            </p:cNvPr>
            <p:cNvPicPr>
              <a:picLocks noChangeAspect="1" noChangeArrowheads="1"/>
            </p:cNvPicPr>
            <p:nvPr/>
          </p:nvPicPr>
          <p:blipFill>
            <a:blip r:embed="rId12" cstate="print"/>
            <a:srcRect/>
            <a:stretch>
              <a:fillRect/>
            </a:stretch>
          </p:blipFill>
          <p:spPr bwMode="auto">
            <a:xfrm>
              <a:off x="4211960" y="5229200"/>
              <a:ext cx="751520" cy="648072"/>
            </a:xfrm>
            <a:prstGeom prst="rect">
              <a:avLst/>
            </a:prstGeom>
            <a:ln>
              <a:noFill/>
            </a:ln>
            <a:effectLst>
              <a:outerShdw blurRad="292100" dist="139700" dir="2700000" algn="tl" rotWithShape="0">
                <a:srgbClr val="333333">
                  <a:alpha val="65000"/>
                </a:srgbClr>
              </a:outerShdw>
            </a:effectLst>
          </p:spPr>
        </p:pic>
      </p:grpSp>
      <p:sp>
        <p:nvSpPr>
          <p:cNvPr id="17" name="2 Rectángulo"/>
          <p:cNvSpPr/>
          <p:nvPr/>
        </p:nvSpPr>
        <p:spPr>
          <a:xfrm>
            <a:off x="2475624" y="4737093"/>
            <a:ext cx="4592225"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6 Rectángulo"/>
          <p:cNvSpPr/>
          <p:nvPr/>
        </p:nvSpPr>
        <p:spPr>
          <a:xfrm>
            <a:off x="3136073" y="1988840"/>
            <a:ext cx="5756407" cy="2554545"/>
          </a:xfrm>
          <a:prstGeom prst="rect">
            <a:avLst/>
          </a:prstGeom>
          <a:solidFill>
            <a:schemeClr val="bg1"/>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ANTE CUALQUIER DUDA DE RIESGO POTENCIAL Y/O APARENTE MEJOR PREGUNTE</a:t>
            </a:r>
          </a:p>
        </p:txBody>
      </p:sp>
      <p:graphicFrame>
        <p:nvGraphicFramePr>
          <p:cNvPr id="3" name="2 Objeto"/>
          <p:cNvGraphicFramePr>
            <a:graphicFrameLocks noChangeAspect="1"/>
          </p:cNvGraphicFramePr>
          <p:nvPr>
            <p:extLst>
              <p:ext uri="{D42A27DB-BD31-4B8C-83A1-F6EECF244321}">
                <p14:modId xmlns:p14="http://schemas.microsoft.com/office/powerpoint/2010/main" val="1323503357"/>
              </p:ext>
            </p:extLst>
          </p:nvPr>
        </p:nvGraphicFramePr>
        <p:xfrm>
          <a:off x="498484" y="2211523"/>
          <a:ext cx="2417332" cy="2247784"/>
        </p:xfrm>
        <a:graphic>
          <a:graphicData uri="http://schemas.openxmlformats.org/presentationml/2006/ole">
            <mc:AlternateContent xmlns:mc="http://schemas.openxmlformats.org/markup-compatibility/2006">
              <mc:Choice xmlns:v="urn:schemas-microsoft-com:vml" Requires="v">
                <p:oleObj name="Clip" r:id="rId13" imgW="4054475" imgH="3771900" progId="">
                  <p:embed/>
                </p:oleObj>
              </mc:Choice>
              <mc:Fallback>
                <p:oleObj name="Clip" r:id="rId13" imgW="4054475" imgH="3771900" progId="">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484" y="2211523"/>
                        <a:ext cx="2417332" cy="2247784"/>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p:nvPr/>
        </p:nvPicPr>
        <p:blipFill rotWithShape="1">
          <a:blip r:embed="rId3" cstate="print">
            <a:extLst>
              <a:ext uri="{28A0092B-C50C-407E-A947-70E740481C1C}">
                <a14:useLocalDpi xmlns:a14="http://schemas.microsoft.com/office/drawing/2010/main" val="0"/>
              </a:ext>
            </a:extLst>
          </a:blip>
          <a:srcRect t="9216" r="4555" b="11950"/>
          <a:stretch/>
        </p:blipFill>
        <p:spPr bwMode="auto">
          <a:xfrm>
            <a:off x="-10201" y="-4977"/>
            <a:ext cx="9180512" cy="6885384"/>
          </a:xfrm>
          <a:prstGeom prst="rect">
            <a:avLst/>
          </a:prstGeom>
          <a:ln>
            <a:noFill/>
          </a:ln>
          <a:extLst>
            <a:ext uri="{53640926-AAD7-44D8-BBD7-CCE9431645EC}">
              <a14:shadowObscured xmlns:a14="http://schemas.microsoft.com/office/drawing/2010/main"/>
            </a:ext>
          </a:extLst>
        </p:spPr>
      </p:pic>
      <p:sp>
        <p:nvSpPr>
          <p:cNvPr id="12" name="11 Rectángulo"/>
          <p:cNvSpPr/>
          <p:nvPr/>
        </p:nvSpPr>
        <p:spPr>
          <a:xfrm>
            <a:off x="7181056" y="1052736"/>
            <a:ext cx="1962944" cy="5016758"/>
          </a:xfrm>
          <a:prstGeom prst="rect">
            <a:avLst/>
          </a:prstGeom>
        </p:spPr>
        <p:txBody>
          <a:bodyPr wrap="square">
            <a:spAutoFit/>
          </a:bodyPr>
          <a:lstStyle/>
          <a:p>
            <a:r>
              <a:rPr lang="es-ES" sz="2000" b="1" dirty="0">
                <a:solidFill>
                  <a:srgbClr val="0070C0"/>
                </a:solidFill>
              </a:rPr>
              <a:t>Todo acto de conducta indebida debilita nuestra capacidad de salvar vidas, nuestra capacidad de impedir una infección o de conseguir que alguien tenga una salud mejor y pueda contribuir a su comunidad</a:t>
            </a:r>
            <a:r>
              <a:rPr lang="es-ES" sz="2000" dirty="0"/>
              <a:t>.</a:t>
            </a:r>
          </a:p>
        </p:txBody>
      </p:sp>
      <p:sp>
        <p:nvSpPr>
          <p:cNvPr id="6" name="7 Rectángulo">
            <a:extLst>
              <a:ext uri="{FF2B5EF4-FFF2-40B4-BE49-F238E27FC236}">
                <a16:creationId xmlns:a16="http://schemas.microsoft.com/office/drawing/2014/main" id="{5F496746-14CC-4985-B5E4-D0258963DE6B}"/>
              </a:ext>
            </a:extLst>
          </p:cNvPr>
          <p:cNvSpPr/>
          <p:nvPr/>
        </p:nvSpPr>
        <p:spPr>
          <a:xfrm>
            <a:off x="107504" y="1090532"/>
            <a:ext cx="2106273" cy="5632311"/>
          </a:xfrm>
          <a:prstGeom prst="rect">
            <a:avLst/>
          </a:prstGeom>
        </p:spPr>
        <p:txBody>
          <a:bodyPr wrap="square">
            <a:spAutoFit/>
          </a:bodyPr>
          <a:lstStyle/>
          <a:p>
            <a:r>
              <a:rPr lang="es-ES" sz="2000" b="1" dirty="0">
                <a:solidFill>
                  <a:srgbClr val="0070C0"/>
                </a:solidFill>
              </a:rPr>
              <a:t>El Fondo Mundial fue creado para salvar vidas y devolver la esperanza a millones de personas, por lo que la corrupción es inaceptable en cualquiera de sus formas y mantiene una política de tolerancia cero frente a la corrupción o el uso indebido de fondos</a:t>
            </a:r>
            <a:r>
              <a:rPr lang="es-ES" b="1" dirty="0">
                <a:solidFill>
                  <a:srgbClr val="0070C0"/>
                </a:solidFill>
              </a:rPr>
              <a:t>.</a:t>
            </a:r>
          </a:p>
        </p:txBody>
      </p:sp>
      <p:pic>
        <p:nvPicPr>
          <p:cNvPr id="9" name="Picture 11">
            <a:extLst>
              <a:ext uri="{FF2B5EF4-FFF2-40B4-BE49-F238E27FC236}">
                <a16:creationId xmlns:a16="http://schemas.microsoft.com/office/drawing/2014/main" id="{14063454-75BB-4156-A19F-CFE7756B37D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591028" y="6300202"/>
            <a:ext cx="1143000" cy="505460"/>
          </a:xfrm>
          <a:prstGeom prst="rect">
            <a:avLst/>
          </a:prstGeom>
        </p:spPr>
      </p:pic>
      <p:pic>
        <p:nvPicPr>
          <p:cNvPr id="3" name="Imagen 2">
            <a:extLst>
              <a:ext uri="{FF2B5EF4-FFF2-40B4-BE49-F238E27FC236}">
                <a16:creationId xmlns:a16="http://schemas.microsoft.com/office/drawing/2014/main" id="{9E3545F7-1949-4436-AB3D-CF2C63D333ED}"/>
              </a:ext>
            </a:extLst>
          </p:cNvPr>
          <p:cNvPicPr>
            <a:picLocks noChangeAspect="1"/>
          </p:cNvPicPr>
          <p:nvPr/>
        </p:nvPicPr>
        <p:blipFill>
          <a:blip r:embed="rId5"/>
          <a:stretch>
            <a:fillRect/>
          </a:stretch>
        </p:blipFill>
        <p:spPr>
          <a:xfrm>
            <a:off x="251520" y="188640"/>
            <a:ext cx="2857647" cy="457223"/>
          </a:xfrm>
          <a:prstGeom prst="rect">
            <a:avLst/>
          </a:prstGeom>
        </p:spPr>
      </p:pic>
    </p:spTree>
    <p:extLst>
      <p:ext uri="{BB962C8B-B14F-4D97-AF65-F5344CB8AC3E}">
        <p14:creationId xmlns:p14="http://schemas.microsoft.com/office/powerpoint/2010/main" val="281444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3"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8" name="7 Rectángulo"/>
          <p:cNvSpPr/>
          <p:nvPr/>
        </p:nvSpPr>
        <p:spPr>
          <a:xfrm>
            <a:off x="327822" y="3933056"/>
            <a:ext cx="6192688" cy="1754326"/>
          </a:xfrm>
          <a:prstGeom prst="rect">
            <a:avLst/>
          </a:prstGeom>
        </p:spPr>
        <p:txBody>
          <a:bodyPr wrap="square">
            <a:spAutoFit/>
          </a:bodyPr>
          <a:lstStyle/>
          <a:p>
            <a:pPr algn="just"/>
            <a:r>
              <a:rPr lang="es-SV" dirty="0"/>
              <a:t>Conflicto de  interés  es cuando, por acción u omisión, los intereses privados de una parte interesada, o los de una persona o institución asociada, interfieren con el desempeño de su poder, función o deber oficial con respecto a una actividad relacionada, o con la integridad, independencia e imparcialidad requerida por la función o cargo de esta persona.</a:t>
            </a:r>
          </a:p>
        </p:txBody>
      </p:sp>
      <p:sp>
        <p:nvSpPr>
          <p:cNvPr id="15" name="9 Rectángulo"/>
          <p:cNvSpPr/>
          <p:nvPr/>
        </p:nvSpPr>
        <p:spPr>
          <a:xfrm>
            <a:off x="1190861" y="223026"/>
            <a:ext cx="6486872"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Conflicto de Intereses - Definición</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
        <p:nvSpPr>
          <p:cNvPr id="14" name="CuadroTexto 13">
            <a:extLst>
              <a:ext uri="{FF2B5EF4-FFF2-40B4-BE49-F238E27FC236}">
                <a16:creationId xmlns:a16="http://schemas.microsoft.com/office/drawing/2014/main" id="{C854C039-0AF8-4706-9F62-C04BB545427F}"/>
              </a:ext>
            </a:extLst>
          </p:cNvPr>
          <p:cNvSpPr txBox="1"/>
          <p:nvPr/>
        </p:nvSpPr>
        <p:spPr>
          <a:xfrm>
            <a:off x="2486102" y="1530658"/>
            <a:ext cx="6334370" cy="1754326"/>
          </a:xfrm>
          <a:prstGeom prst="rect">
            <a:avLst/>
          </a:prstGeom>
          <a:noFill/>
        </p:spPr>
        <p:txBody>
          <a:bodyPr wrap="square">
            <a:spAutoFit/>
          </a:bodyPr>
          <a:lstStyle/>
          <a:p>
            <a:r>
              <a:rPr lang="es-SV" b="1" i="0" dirty="0">
                <a:solidFill>
                  <a:srgbClr val="333333"/>
                </a:solidFill>
                <a:effectLst/>
              </a:rPr>
              <a:t>Definición Técnica</a:t>
            </a:r>
            <a:r>
              <a:rPr lang="es-SV" b="0" i="0" dirty="0">
                <a:solidFill>
                  <a:srgbClr val="333333"/>
                </a:solidFill>
                <a:effectLst/>
              </a:rPr>
              <a:t>:</a:t>
            </a:r>
          </a:p>
          <a:p>
            <a:pPr algn="just"/>
            <a:r>
              <a:rPr lang="es-SV" b="0" i="0" dirty="0">
                <a:solidFill>
                  <a:srgbClr val="333333"/>
                </a:solidFill>
                <a:effectLst/>
              </a:rPr>
              <a:t>Un conflicto de interés es una situación generada por la colisión entre la responsabilidad y autoridad de tomar decisiones que tiene un individuo y sus intereses privados. Esta colisión, en muchas ocasiones, podría afectar la objetividad de la decisión adoptada.</a:t>
            </a:r>
            <a:endParaRPr lang="es-SV" dirty="0"/>
          </a:p>
        </p:txBody>
      </p:sp>
      <p:pic>
        <p:nvPicPr>
          <p:cNvPr id="17" name="Imagen 16">
            <a:extLst>
              <a:ext uri="{FF2B5EF4-FFF2-40B4-BE49-F238E27FC236}">
                <a16:creationId xmlns:a16="http://schemas.microsoft.com/office/drawing/2014/main" id="{038B4C66-11DF-40BC-9C20-CB8156A2B05A}"/>
              </a:ext>
            </a:extLst>
          </p:cNvPr>
          <p:cNvPicPr>
            <a:picLocks noChangeAspect="1"/>
          </p:cNvPicPr>
          <p:nvPr/>
        </p:nvPicPr>
        <p:blipFill>
          <a:blip r:embed="rId4"/>
          <a:stretch>
            <a:fillRect/>
          </a:stretch>
        </p:blipFill>
        <p:spPr>
          <a:xfrm>
            <a:off x="6693169" y="4797152"/>
            <a:ext cx="2123009" cy="339681"/>
          </a:xfrm>
          <a:prstGeom prst="rect">
            <a:avLst/>
          </a:prstGeom>
        </p:spPr>
      </p:pic>
      <p:pic>
        <p:nvPicPr>
          <p:cNvPr id="53250" name="Picture 2" descr="CONFLICTOS? ¡SÍ, GRACIAS! | Juan Mateo Online">
            <a:extLst>
              <a:ext uri="{FF2B5EF4-FFF2-40B4-BE49-F238E27FC236}">
                <a16:creationId xmlns:a16="http://schemas.microsoft.com/office/drawing/2014/main" id="{21B38EC3-4128-454A-8F92-3901398377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55" y="1504179"/>
            <a:ext cx="2097741" cy="166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09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3"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15" name="9 Rectángulo"/>
          <p:cNvSpPr/>
          <p:nvPr/>
        </p:nvSpPr>
        <p:spPr>
          <a:xfrm>
            <a:off x="1190861" y="223026"/>
            <a:ext cx="6486872"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Conflicto de Intereses - Definición</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
        <p:nvSpPr>
          <p:cNvPr id="2" name="Rectángulo 1">
            <a:extLst>
              <a:ext uri="{FF2B5EF4-FFF2-40B4-BE49-F238E27FC236}">
                <a16:creationId xmlns:a16="http://schemas.microsoft.com/office/drawing/2014/main" id="{F11DDF24-FC3D-4C8F-8FF4-04CBBE1F3CAD}"/>
              </a:ext>
            </a:extLst>
          </p:cNvPr>
          <p:cNvSpPr/>
          <p:nvPr/>
        </p:nvSpPr>
        <p:spPr>
          <a:xfrm>
            <a:off x="150377" y="5240620"/>
            <a:ext cx="1757327" cy="646331"/>
          </a:xfrm>
          <a:prstGeom prst="rect">
            <a:avLst/>
          </a:prstGeom>
          <a:noFill/>
        </p:spPr>
        <p:txBody>
          <a:bodyPr wrap="square" lIns="91440" tIns="45720" rIns="91440" bIns="45720">
            <a:spAutoFit/>
          </a:bodyPr>
          <a:lstStyle/>
          <a:p>
            <a:pPr algn="ctr"/>
            <a:r>
              <a:rPr lang="es-SV" dirty="0">
                <a:ln w="0"/>
                <a:solidFill>
                  <a:schemeClr val="accent1"/>
                </a:solidFill>
                <a:effectLst>
                  <a:outerShdw blurRad="38100" dist="25400" dir="5400000" algn="ctr" rotWithShape="0">
                    <a:srgbClr val="6E747A">
                      <a:alpha val="43000"/>
                    </a:srgbClr>
                  </a:outerShdw>
                </a:effectLst>
              </a:rPr>
              <a:t>PLAN INTERNACIONAL</a:t>
            </a:r>
            <a:endParaRPr lang="es-ES" dirty="0">
              <a:ln w="0"/>
              <a:solidFill>
                <a:schemeClr val="accent1"/>
              </a:solidFill>
              <a:effectLst>
                <a:outerShdw blurRad="38100" dist="25400" dir="5400000" algn="ctr" rotWithShape="0">
                  <a:srgbClr val="6E747A">
                    <a:alpha val="43000"/>
                  </a:srgbClr>
                </a:outerShdw>
              </a:effectLst>
            </a:endParaRPr>
          </a:p>
        </p:txBody>
      </p:sp>
      <p:sp>
        <p:nvSpPr>
          <p:cNvPr id="3" name="Rectángulo 2">
            <a:extLst>
              <a:ext uri="{FF2B5EF4-FFF2-40B4-BE49-F238E27FC236}">
                <a16:creationId xmlns:a16="http://schemas.microsoft.com/office/drawing/2014/main" id="{95CDD17E-FC75-E4FC-8873-4242144D919C}"/>
              </a:ext>
            </a:extLst>
          </p:cNvPr>
          <p:cNvSpPr/>
          <p:nvPr/>
        </p:nvSpPr>
        <p:spPr>
          <a:xfrm>
            <a:off x="258153" y="1710473"/>
            <a:ext cx="1253271" cy="374093"/>
          </a:xfrm>
          <a:prstGeom prst="rect">
            <a:avLst/>
          </a:prstGeom>
          <a:noFill/>
        </p:spPr>
        <p:txBody>
          <a:bodyPr wrap="square" lIns="91440" tIns="45720" rIns="91440" bIns="45720">
            <a:spAutoFit/>
          </a:bodyPr>
          <a:lstStyle/>
          <a:p>
            <a:pPr algn="ctr"/>
            <a:r>
              <a:rPr lang="es-SV" dirty="0">
                <a:ln w="0"/>
                <a:solidFill>
                  <a:schemeClr val="accent1"/>
                </a:solidFill>
                <a:effectLst>
                  <a:outerShdw blurRad="38100" dist="25400" dir="5400000" algn="ctr" rotWithShape="0">
                    <a:srgbClr val="6E747A">
                      <a:alpha val="43000"/>
                    </a:srgbClr>
                  </a:outerShdw>
                </a:effectLst>
              </a:rPr>
              <a:t>MCP-ES</a:t>
            </a:r>
          </a:p>
        </p:txBody>
      </p:sp>
      <p:sp>
        <p:nvSpPr>
          <p:cNvPr id="4" name="7 Rectángulo">
            <a:extLst>
              <a:ext uri="{FF2B5EF4-FFF2-40B4-BE49-F238E27FC236}">
                <a16:creationId xmlns:a16="http://schemas.microsoft.com/office/drawing/2014/main" id="{1E364862-82EA-F3E7-521C-AEECC5B20365}"/>
              </a:ext>
            </a:extLst>
          </p:cNvPr>
          <p:cNvSpPr/>
          <p:nvPr/>
        </p:nvSpPr>
        <p:spPr>
          <a:xfrm>
            <a:off x="1511424" y="1215171"/>
            <a:ext cx="6588968" cy="1169551"/>
          </a:xfrm>
          <a:prstGeom prst="rect">
            <a:avLst/>
          </a:prstGeom>
        </p:spPr>
        <p:txBody>
          <a:bodyPr wrap="square">
            <a:spAutoFit/>
          </a:bodyPr>
          <a:lstStyle/>
          <a:p>
            <a:pPr algn="just"/>
            <a:r>
              <a:rPr lang="es-SV" sz="1400" b="1" i="1" dirty="0"/>
              <a:t>Art. 12 del CÓDIGO DE ETICA.- </a:t>
            </a:r>
            <a:r>
              <a:rPr lang="es-SV" sz="1400" dirty="0"/>
              <a:t>Para el propósito de este Código se entiende por conflicto de interés cuando personas vinculadas al MCP-ES hacen uso indebido de su posición, para anteponer sus intereses personales, de parentesco o institucionales, de tal modo que se podría favorecer a unos y excluir a otros, rompiendo el principio de “igualdad de condiciones” </a:t>
            </a:r>
          </a:p>
        </p:txBody>
      </p:sp>
      <p:sp>
        <p:nvSpPr>
          <p:cNvPr id="5" name="Rectángulo 4">
            <a:extLst>
              <a:ext uri="{FF2B5EF4-FFF2-40B4-BE49-F238E27FC236}">
                <a16:creationId xmlns:a16="http://schemas.microsoft.com/office/drawing/2014/main" id="{E677162B-5072-E434-D51E-D2B065DD947E}"/>
              </a:ext>
            </a:extLst>
          </p:cNvPr>
          <p:cNvSpPr/>
          <p:nvPr/>
        </p:nvSpPr>
        <p:spPr>
          <a:xfrm>
            <a:off x="7911211" y="3355966"/>
            <a:ext cx="1232789" cy="369332"/>
          </a:xfrm>
          <a:prstGeom prst="rect">
            <a:avLst/>
          </a:prstGeom>
          <a:noFill/>
        </p:spPr>
        <p:txBody>
          <a:bodyPr wrap="square" lIns="91440" tIns="45720" rIns="91440" bIns="45720">
            <a:spAutoFit/>
          </a:bodyPr>
          <a:lstStyle/>
          <a:p>
            <a:pPr algn="ctr"/>
            <a:r>
              <a:rPr lang="es-SV" dirty="0">
                <a:ln w="0"/>
                <a:solidFill>
                  <a:schemeClr val="accent1"/>
                </a:solidFill>
                <a:effectLst>
                  <a:outerShdw blurRad="38100" dist="25400" dir="5400000" algn="ctr" rotWithShape="0">
                    <a:srgbClr val="6E747A">
                      <a:alpha val="43000"/>
                    </a:srgbClr>
                  </a:outerShdw>
                </a:effectLst>
              </a:rPr>
              <a:t>MINSAL</a:t>
            </a:r>
          </a:p>
        </p:txBody>
      </p:sp>
      <p:sp>
        <p:nvSpPr>
          <p:cNvPr id="6" name="7 Rectángulo">
            <a:extLst>
              <a:ext uri="{FF2B5EF4-FFF2-40B4-BE49-F238E27FC236}">
                <a16:creationId xmlns:a16="http://schemas.microsoft.com/office/drawing/2014/main" id="{E282F3F4-33C4-5EE0-0F6E-0512A770831F}"/>
              </a:ext>
            </a:extLst>
          </p:cNvPr>
          <p:cNvSpPr/>
          <p:nvPr/>
        </p:nvSpPr>
        <p:spPr>
          <a:xfrm>
            <a:off x="1907704" y="4722669"/>
            <a:ext cx="6192688" cy="2031325"/>
          </a:xfrm>
          <a:prstGeom prst="rect">
            <a:avLst/>
          </a:prstGeom>
        </p:spPr>
        <p:txBody>
          <a:bodyPr wrap="square">
            <a:spAutoFit/>
          </a:bodyPr>
          <a:lstStyle/>
          <a:p>
            <a:pPr algn="just"/>
            <a:r>
              <a:rPr lang="es-SV"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POLÍTICA GLOBAL DE CONFLICTO DE INTERÉS.- </a:t>
            </a:r>
            <a:r>
              <a:rPr lang="es-ES" sz="1400" dirty="0"/>
              <a:t>Todos los empleados y sus familiares deben ser capaces de demostrar que están libres de intereses externos y actividades que podrían afectar su juicio al realizar sus obligaciones o que podrían influirlos para no actuar en el interés de Plan. Ellos no deben ser parte de ninguna relación de negocios con ninguna organización o persona con la quien Plan hace negocios si esa relación crea un potencial conflicto de interés. De igual manera, no se permite que los empleados de Plan y sus familiares tengan una relación comercial independiente con cualquier beneficiario de Plan, comunidad, niño patrocinado o familia, u Oficina de Plan.</a:t>
            </a:r>
          </a:p>
        </p:txBody>
      </p:sp>
      <p:sp>
        <p:nvSpPr>
          <p:cNvPr id="10" name="7 Rectángulo">
            <a:extLst>
              <a:ext uri="{FF2B5EF4-FFF2-40B4-BE49-F238E27FC236}">
                <a16:creationId xmlns:a16="http://schemas.microsoft.com/office/drawing/2014/main" id="{F572EDCD-1C55-D547-1629-EBA788472B70}"/>
              </a:ext>
            </a:extLst>
          </p:cNvPr>
          <p:cNvSpPr/>
          <p:nvPr/>
        </p:nvSpPr>
        <p:spPr>
          <a:xfrm>
            <a:off x="520789" y="2577516"/>
            <a:ext cx="7566269" cy="1926233"/>
          </a:xfrm>
          <a:prstGeom prst="rect">
            <a:avLst/>
          </a:prstGeom>
        </p:spPr>
        <p:txBody>
          <a:bodyPr wrap="square">
            <a:spAutoFit/>
          </a:bodyPr>
          <a:lstStyle/>
          <a:p>
            <a:pPr algn="just">
              <a:lnSpc>
                <a:spcPct val="107000"/>
              </a:lnSpc>
              <a:spcAft>
                <a:spcPts val="800"/>
              </a:spcAft>
            </a:pPr>
            <a:r>
              <a:rPr lang="es-SV" sz="1400" b="1"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 9 del CÓDIGO DE ÉTICA PARA EL PERSONAL DEL MINISTERIO DE SALUD.-</a:t>
            </a:r>
            <a:r>
              <a:rPr lang="es-SV"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SV"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fin de preservar la independencia de criterio y el principio de equidad, el servidor público no puede mantener relaciones ni aceptar situaciones en cuyo contexto sus intereses personales, laborales, económicos o financieros pudieran estar en conflicto con el cumplimiento de los deberes y funciones a su cargo o empleo. Tampoco puede dirigir, administrar, asesorar, patrocinar, representar ni prestar servicios, remunerados o no, a personas que gestionen o exploten concesiones o privilegios o que sean proveedores del Ministerio, ni mantener vínculos que le signifiquen beneficios u obligaciones con entidades directamente fiscalizadas por el órgano o entidad en la que se encuentre desarrollando sus funciones.</a:t>
            </a:r>
            <a:endParaRPr lang="es-SV"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73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3" name="Picture 11"/>
          <p:cNvPicPr/>
          <p:nvPr/>
        </p:nvPicPr>
        <p:blipFill>
          <a:blip r:embed="rId3" cstate="print">
            <a:extLst>
              <a:ext uri="{28A0092B-C50C-407E-A947-70E740481C1C}">
                <a14:useLocalDpi xmlns:a14="http://schemas.microsoft.com/office/drawing/2010/main" val="0"/>
              </a:ext>
            </a:extLst>
          </a:blip>
          <a:stretch>
            <a:fillRect/>
          </a:stretch>
        </p:blipFill>
        <p:spPr>
          <a:xfrm>
            <a:off x="7740352" y="188641"/>
            <a:ext cx="1186199" cy="545419"/>
          </a:xfrm>
          <a:prstGeom prst="rect">
            <a:avLst/>
          </a:prstGeom>
        </p:spPr>
      </p:pic>
      <p:sp>
        <p:nvSpPr>
          <p:cNvPr id="6" name="Rectangle 1"/>
          <p:cNvSpPr>
            <a:spLocks noChangeArrowheads="1"/>
          </p:cNvSpPr>
          <p:nvPr/>
        </p:nvSpPr>
        <p:spPr bwMode="auto">
          <a:xfrm>
            <a:off x="607368" y="1622926"/>
            <a:ext cx="4612704" cy="11079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pPr>
            <a:r>
              <a:rPr lang="es-SV" dirty="0"/>
              <a:t>Del latín </a:t>
            </a:r>
            <a:r>
              <a:rPr lang="es-SV" i="1" dirty="0" err="1"/>
              <a:t>fraus</a:t>
            </a:r>
            <a:r>
              <a:rPr lang="es-SV" dirty="0"/>
              <a:t>, un </a:t>
            </a:r>
            <a:r>
              <a:rPr lang="es-SV" b="1" dirty="0"/>
              <a:t>fraude</a:t>
            </a:r>
            <a:r>
              <a:rPr lang="es-SV" dirty="0"/>
              <a:t> es una </a:t>
            </a:r>
            <a:r>
              <a:rPr lang="es-SV" b="1" u="sng" dirty="0">
                <a:hlinkClick r:id="rId4"/>
              </a:rPr>
              <a:t>acción</a:t>
            </a:r>
            <a:r>
              <a:rPr lang="es-SV" dirty="0"/>
              <a:t> que resulta </a:t>
            </a:r>
            <a:r>
              <a:rPr lang="es-SV" b="1" dirty="0"/>
              <a:t>contraria a la verdad y a la rectitud</a:t>
            </a:r>
            <a:r>
              <a:rPr lang="es-SV" dirty="0"/>
              <a:t>. El fraude se comete en perjuicio contra una </a:t>
            </a:r>
            <a:r>
              <a:rPr lang="es-SV" b="1" u="sng" dirty="0">
                <a:hlinkClick r:id="rId5"/>
              </a:rPr>
              <a:t>persona</a:t>
            </a:r>
            <a:r>
              <a:rPr lang="es-SV" dirty="0"/>
              <a:t> o contra una </a:t>
            </a:r>
            <a:r>
              <a:rPr lang="es-SV" b="1" u="sng" dirty="0">
                <a:hlinkClick r:id="rId6"/>
              </a:rPr>
              <a:t>organización</a:t>
            </a:r>
            <a:r>
              <a:rPr lang="es-SV" b="1" u="sng" dirty="0"/>
              <a:t>.</a:t>
            </a:r>
            <a:endParaRPr kumimoji="0" lang="es-ES" b="1" i="0" u="none" strike="noStrike" cap="none" normalizeH="0" baseline="0" dirty="0">
              <a:ln>
                <a:noFill/>
              </a:ln>
              <a:solidFill>
                <a:srgbClr val="666666"/>
              </a:solidFill>
              <a:effectLst/>
              <a:latin typeface="Arial" pitchFamily="34" charset="0"/>
              <a:cs typeface="Arial" pitchFamily="34" charset="0"/>
            </a:endParaRPr>
          </a:p>
        </p:txBody>
      </p:sp>
      <p:sp>
        <p:nvSpPr>
          <p:cNvPr id="15" name="9 Rectángulo"/>
          <p:cNvSpPr/>
          <p:nvPr/>
        </p:nvSpPr>
        <p:spPr>
          <a:xfrm>
            <a:off x="1190861" y="223026"/>
            <a:ext cx="6486872"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Fraude – Definición</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
        <p:nvSpPr>
          <p:cNvPr id="16" name="7 Rectángulo">
            <a:extLst>
              <a:ext uri="{FF2B5EF4-FFF2-40B4-BE49-F238E27FC236}">
                <a16:creationId xmlns:a16="http://schemas.microsoft.com/office/drawing/2014/main" id="{67016A48-FE71-41AC-BB0C-A32E1859297E}"/>
              </a:ext>
            </a:extLst>
          </p:cNvPr>
          <p:cNvSpPr/>
          <p:nvPr/>
        </p:nvSpPr>
        <p:spPr>
          <a:xfrm>
            <a:off x="2771800" y="3852751"/>
            <a:ext cx="5696886" cy="1754326"/>
          </a:xfrm>
          <a:prstGeom prst="rect">
            <a:avLst/>
          </a:prstGeom>
        </p:spPr>
        <p:txBody>
          <a:bodyPr wrap="square">
            <a:spAutoFit/>
          </a:bodyPr>
          <a:lstStyle/>
          <a:p>
            <a:pPr algn="just" eaLnBrk="0" fontAlgn="base" hangingPunct="0">
              <a:spcBef>
                <a:spcPct val="0"/>
              </a:spcBef>
              <a:spcAft>
                <a:spcPct val="0"/>
              </a:spcAft>
            </a:pPr>
            <a:r>
              <a:rPr lang="es-ES" dirty="0"/>
              <a:t>El término "fraude" significa cualquier acto intencional de engaño cometido por cualquier parte interesada que maneje recursos, directa y/o indirectamente, que conlleve a la malversación financiera, corrupción, conflicto de intereses y cualquier otra irregularidad en los programas y proyectos financiados por el Fondo Mundial.</a:t>
            </a:r>
          </a:p>
        </p:txBody>
      </p:sp>
      <p:pic>
        <p:nvPicPr>
          <p:cNvPr id="3" name="Imagen 2">
            <a:extLst>
              <a:ext uri="{FF2B5EF4-FFF2-40B4-BE49-F238E27FC236}">
                <a16:creationId xmlns:a16="http://schemas.microsoft.com/office/drawing/2014/main" id="{A8BBC71A-F44A-4210-AE9C-C431AAC1B1C6}"/>
              </a:ext>
            </a:extLst>
          </p:cNvPr>
          <p:cNvPicPr>
            <a:picLocks noChangeAspect="1"/>
          </p:cNvPicPr>
          <p:nvPr/>
        </p:nvPicPr>
        <p:blipFill>
          <a:blip r:embed="rId7"/>
          <a:stretch>
            <a:fillRect/>
          </a:stretch>
        </p:blipFill>
        <p:spPr>
          <a:xfrm>
            <a:off x="3923928" y="5655412"/>
            <a:ext cx="2857647" cy="469924"/>
          </a:xfrm>
          <a:prstGeom prst="rect">
            <a:avLst/>
          </a:prstGeom>
        </p:spPr>
      </p:pic>
      <p:pic>
        <p:nvPicPr>
          <p:cNvPr id="20" name="Picture 2">
            <a:extLst>
              <a:ext uri="{FF2B5EF4-FFF2-40B4-BE49-F238E27FC236}">
                <a16:creationId xmlns:a16="http://schemas.microsoft.com/office/drawing/2014/main" id="{759332AF-F5C6-4A6A-9C84-8CA8C1E4B5F1}"/>
              </a:ext>
            </a:extLst>
          </p:cNvPr>
          <p:cNvPicPr>
            <a:picLocks noChangeAspect="1" noChangeArrowheads="1"/>
          </p:cNvPicPr>
          <p:nvPr/>
        </p:nvPicPr>
        <p:blipFill>
          <a:blip r:embed="rId8" cstate="print"/>
          <a:srcRect/>
          <a:stretch>
            <a:fillRect/>
          </a:stretch>
        </p:blipFill>
        <p:spPr bwMode="auto">
          <a:xfrm>
            <a:off x="590550" y="2996952"/>
            <a:ext cx="2016914" cy="2610125"/>
          </a:xfrm>
          <a:prstGeom prst="rect">
            <a:avLst/>
          </a:prstGeom>
          <a:noFill/>
          <a:ln w="9525">
            <a:noFill/>
            <a:miter lim="800000"/>
            <a:headEnd/>
            <a:tailEnd/>
          </a:ln>
          <a:effectLst/>
        </p:spPr>
      </p:pic>
      <p:pic>
        <p:nvPicPr>
          <p:cNvPr id="51202" name="Picture 2">
            <a:extLst>
              <a:ext uri="{FF2B5EF4-FFF2-40B4-BE49-F238E27FC236}">
                <a16:creationId xmlns:a16="http://schemas.microsoft.com/office/drawing/2014/main" id="{7471A1F8-4839-434F-9948-6283DEB5A6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3561" y="1365745"/>
            <a:ext cx="3022476" cy="1622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3"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8" name="7 Rectángulo"/>
          <p:cNvSpPr/>
          <p:nvPr/>
        </p:nvSpPr>
        <p:spPr>
          <a:xfrm>
            <a:off x="152400" y="3573016"/>
            <a:ext cx="2763416" cy="2031325"/>
          </a:xfrm>
          <a:prstGeom prst="rect">
            <a:avLst/>
          </a:prstGeom>
        </p:spPr>
        <p:txBody>
          <a:bodyPr wrap="square">
            <a:spAutoFit/>
          </a:bodyPr>
          <a:lstStyle/>
          <a:p>
            <a:pPr algn="ctr"/>
            <a:r>
              <a:rPr lang="es-SV" b="1" dirty="0">
                <a:latin typeface="Bookman Old Style" panose="02050604050505020204" pitchFamily="18" charset="0"/>
                <a:ea typeface="Calibri" panose="020F0502020204030204" pitchFamily="34" charset="0"/>
                <a:cs typeface="Times New Roman" panose="02020603050405020304" pitchFamily="18" charset="0"/>
              </a:rPr>
              <a:t>¡</a:t>
            </a:r>
            <a:r>
              <a:rPr lang="es-SV" sz="1800" b="1" dirty="0">
                <a:effectLst/>
                <a:latin typeface="Calibri" panose="020F0502020204030204" pitchFamily="34" charset="0"/>
                <a:ea typeface="Calibri" panose="020F0502020204030204" pitchFamily="34" charset="0"/>
                <a:cs typeface="Times New Roman" panose="02020603050405020304" pitchFamily="18" charset="0"/>
              </a:rPr>
              <a:t>No todo Conflicto de Interés necesariamente es un Fraude; así como, no todo lo Honesto es Íntegro, todo dependerá de la situación y circunstancia en que se presente</a:t>
            </a:r>
            <a:r>
              <a:rPr lang="es-SV" sz="1800" b="1" dirty="0">
                <a:effectLst/>
                <a:latin typeface="Bookman Old Style" panose="02050604050505020204" pitchFamily="18" charset="0"/>
                <a:ea typeface="Calibri" panose="020F0502020204030204" pitchFamily="34" charset="0"/>
                <a:cs typeface="Times New Roman" panose="02020603050405020304" pitchFamily="18" charset="0"/>
              </a:rPr>
              <a:t>!</a:t>
            </a:r>
            <a:endParaRPr lang="es-SV" b="1" dirty="0">
              <a:latin typeface="Bookman Old Style" panose="02050604050505020204" pitchFamily="18" charset="0"/>
            </a:endParaRPr>
          </a:p>
        </p:txBody>
      </p:sp>
      <p:sp>
        <p:nvSpPr>
          <p:cNvPr id="15" name="9 Rectángulo"/>
          <p:cNvSpPr/>
          <p:nvPr/>
        </p:nvSpPr>
        <p:spPr>
          <a:xfrm>
            <a:off x="1190861" y="223026"/>
            <a:ext cx="6486872"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Conflicto de Interés – Formas de presentarse</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
        <p:nvSpPr>
          <p:cNvPr id="10" name="7 Rectángulo">
            <a:extLst>
              <a:ext uri="{FF2B5EF4-FFF2-40B4-BE49-F238E27FC236}">
                <a16:creationId xmlns:a16="http://schemas.microsoft.com/office/drawing/2014/main" id="{69F1C94B-DFB4-448F-8802-C112F5A1DDE0}"/>
              </a:ext>
            </a:extLst>
          </p:cNvPr>
          <p:cNvSpPr/>
          <p:nvPr/>
        </p:nvSpPr>
        <p:spPr>
          <a:xfrm>
            <a:off x="3347864" y="1561519"/>
            <a:ext cx="5112568" cy="4247317"/>
          </a:xfrm>
          <a:prstGeom prst="rect">
            <a:avLst/>
          </a:prstGeom>
        </p:spPr>
        <p:txBody>
          <a:bodyPr wrap="square">
            <a:spAutoFit/>
          </a:bodyPr>
          <a:lstStyle/>
          <a:p>
            <a:pPr marL="357188" indent="-357188" algn="just">
              <a:tabLst>
                <a:tab pos="0" algn="l"/>
              </a:tabLst>
            </a:pPr>
            <a:r>
              <a:rPr lang="es-SV" dirty="0"/>
              <a:t>• </a:t>
            </a:r>
            <a:r>
              <a:rPr lang="es-SV" b="1" dirty="0"/>
              <a:t>Conflicto de interés real</a:t>
            </a:r>
            <a:r>
              <a:rPr lang="es-SV" dirty="0"/>
              <a:t>. Ocurre cuando una parte interesada se enfrenta a un conflicto de interés real y existente.</a:t>
            </a:r>
          </a:p>
          <a:p>
            <a:pPr marL="357188" indent="-357188" algn="just">
              <a:tabLst>
                <a:tab pos="0" algn="l"/>
              </a:tabLst>
            </a:pPr>
            <a:endParaRPr lang="es-SV" dirty="0"/>
          </a:p>
          <a:p>
            <a:pPr marL="357188" indent="-357188" algn="just">
              <a:tabLst>
                <a:tab pos="0" algn="l"/>
              </a:tabLst>
            </a:pPr>
            <a:r>
              <a:rPr lang="es-SV" dirty="0"/>
              <a:t>• </a:t>
            </a:r>
            <a:r>
              <a:rPr lang="es-SV" b="1" dirty="0"/>
              <a:t>Potencial conflicto de interés</a:t>
            </a:r>
            <a:r>
              <a:rPr lang="es-SV" dirty="0"/>
              <a:t>. Se produce cuando una parte interesada se encuentra o podría encontrarse en una situación que puede dar lugar a un conflicto de intereses.</a:t>
            </a:r>
          </a:p>
          <a:p>
            <a:pPr marL="357188" indent="-357188" algn="just">
              <a:tabLst>
                <a:tab pos="0" algn="l"/>
              </a:tabLst>
            </a:pPr>
            <a:endParaRPr lang="es-SV" dirty="0"/>
          </a:p>
          <a:p>
            <a:pPr marL="357188" indent="-357188" algn="just">
              <a:tabLst>
                <a:tab pos="0" algn="l"/>
              </a:tabLst>
            </a:pPr>
            <a:r>
              <a:rPr lang="es-SV" dirty="0"/>
              <a:t>• </a:t>
            </a:r>
            <a:r>
              <a:rPr lang="es-SV" b="1" dirty="0"/>
              <a:t>Conflicto de interés aparente</a:t>
            </a:r>
            <a:r>
              <a:rPr lang="es-SV" dirty="0"/>
              <a:t>. Ocurre cuando una parte interesada está o podría estar en una situación que puede parecer, según un observador tercero, neutral y razonable, un conflicto de intereses, incluso si no es un conflicto real o potencial de interés.</a:t>
            </a:r>
          </a:p>
        </p:txBody>
      </p:sp>
      <p:sp>
        <p:nvSpPr>
          <p:cNvPr id="2" name="Abrir llave 1">
            <a:extLst>
              <a:ext uri="{FF2B5EF4-FFF2-40B4-BE49-F238E27FC236}">
                <a16:creationId xmlns:a16="http://schemas.microsoft.com/office/drawing/2014/main" id="{F8CCAD33-70AA-4100-9A19-4C29167946A8}"/>
              </a:ext>
            </a:extLst>
          </p:cNvPr>
          <p:cNvSpPr/>
          <p:nvPr/>
        </p:nvSpPr>
        <p:spPr>
          <a:xfrm>
            <a:off x="2899796" y="1447454"/>
            <a:ext cx="432048" cy="44754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pic>
        <p:nvPicPr>
          <p:cNvPr id="11" name="Picture 6">
            <a:extLst>
              <a:ext uri="{FF2B5EF4-FFF2-40B4-BE49-F238E27FC236}">
                <a16:creationId xmlns:a16="http://schemas.microsoft.com/office/drawing/2014/main" id="{8E01D5C8-662A-4D0F-B3B8-9AEB04E07951}"/>
              </a:ext>
            </a:extLst>
          </p:cNvPr>
          <p:cNvPicPr>
            <a:picLocks noChangeAspect="1" noChangeArrowheads="1"/>
          </p:cNvPicPr>
          <p:nvPr/>
        </p:nvPicPr>
        <p:blipFill>
          <a:blip r:embed="rId4" cstate="print"/>
          <a:srcRect/>
          <a:stretch>
            <a:fillRect/>
          </a:stretch>
        </p:blipFill>
        <p:spPr bwMode="auto">
          <a:xfrm>
            <a:off x="539552" y="1340768"/>
            <a:ext cx="2232248" cy="2232248"/>
          </a:xfrm>
          <a:prstGeom prst="rect">
            <a:avLst/>
          </a:prstGeom>
          <a:noFill/>
          <a:ln w="9525">
            <a:noFill/>
            <a:miter lim="800000"/>
            <a:headEnd/>
            <a:tailEnd/>
          </a:ln>
        </p:spPr>
      </p:pic>
    </p:spTree>
    <p:extLst>
      <p:ext uri="{BB962C8B-B14F-4D97-AF65-F5344CB8AC3E}">
        <p14:creationId xmlns:p14="http://schemas.microsoft.com/office/powerpoint/2010/main" val="406124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cxnSp>
        <p:nvCxnSpPr>
          <p:cNvPr id="13"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12" name="9 Rectángulo"/>
          <p:cNvSpPr/>
          <p:nvPr/>
        </p:nvSpPr>
        <p:spPr>
          <a:xfrm>
            <a:off x="1043608" y="231031"/>
            <a:ext cx="6486872"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Rol del ALF en Fraudes y/o Conflicto de Intereses</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pic>
        <p:nvPicPr>
          <p:cNvPr id="8" name="Picture 2">
            <a:extLst>
              <a:ext uri="{FF2B5EF4-FFF2-40B4-BE49-F238E27FC236}">
                <a16:creationId xmlns:a16="http://schemas.microsoft.com/office/drawing/2014/main" id="{22791D46-BF04-456C-AF3D-169B15677277}"/>
              </a:ext>
            </a:extLst>
          </p:cNvPr>
          <p:cNvPicPr>
            <a:picLocks noChangeAspect="1" noChangeArrowheads="1"/>
          </p:cNvPicPr>
          <p:nvPr/>
        </p:nvPicPr>
        <p:blipFill>
          <a:blip r:embed="rId4" cstate="print"/>
          <a:srcRect/>
          <a:stretch>
            <a:fillRect/>
          </a:stretch>
        </p:blipFill>
        <p:spPr bwMode="auto">
          <a:xfrm>
            <a:off x="337851" y="1270397"/>
            <a:ext cx="1502661" cy="1224136"/>
          </a:xfrm>
          <a:prstGeom prst="rect">
            <a:avLst/>
          </a:prstGeom>
          <a:noFill/>
          <a:ln w="9525">
            <a:noFill/>
            <a:miter lim="800000"/>
            <a:headEnd/>
            <a:tailEnd/>
          </a:ln>
          <a:effectLst/>
        </p:spPr>
      </p:pic>
      <p:sp>
        <p:nvSpPr>
          <p:cNvPr id="9" name="Rectangle 1">
            <a:extLst>
              <a:ext uri="{FF2B5EF4-FFF2-40B4-BE49-F238E27FC236}">
                <a16:creationId xmlns:a16="http://schemas.microsoft.com/office/drawing/2014/main" id="{0A06E193-F87E-4679-A97C-AEEF1C2FB51A}"/>
              </a:ext>
            </a:extLst>
          </p:cNvPr>
          <p:cNvSpPr>
            <a:spLocks noChangeArrowheads="1"/>
          </p:cNvSpPr>
          <p:nvPr/>
        </p:nvSpPr>
        <p:spPr bwMode="auto">
          <a:xfrm>
            <a:off x="1871700" y="1149713"/>
            <a:ext cx="6588732" cy="166199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pPr>
            <a:r>
              <a:rPr lang="es-ES" dirty="0"/>
              <a:t>La identificación de las irregularidades financieras ya forman parte normal de las funciones del ALF, sobre todo en el proceso de revisión de las solicitudes de desembolsos. Sin embargo, el enfoque relacionado con el fraude es ad-hoc y es descrito en los términos de referencia que, por lo general, involucra la Oficina del Inspector General (OIG)</a:t>
            </a:r>
          </a:p>
        </p:txBody>
      </p:sp>
      <p:sp>
        <p:nvSpPr>
          <p:cNvPr id="10" name="Rectangle 1">
            <a:extLst>
              <a:ext uri="{FF2B5EF4-FFF2-40B4-BE49-F238E27FC236}">
                <a16:creationId xmlns:a16="http://schemas.microsoft.com/office/drawing/2014/main" id="{1DBA292A-EF14-4299-BBBF-6B6C68C6A5EA}"/>
              </a:ext>
            </a:extLst>
          </p:cNvPr>
          <p:cNvSpPr>
            <a:spLocks noChangeArrowheads="1"/>
          </p:cNvSpPr>
          <p:nvPr/>
        </p:nvSpPr>
        <p:spPr bwMode="auto">
          <a:xfrm>
            <a:off x="827584" y="3063151"/>
            <a:ext cx="6120680" cy="166199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pPr>
            <a:r>
              <a:rPr lang="es-ES" dirty="0"/>
              <a:t>La Secretaría, en colaboración con la Oficina del Inspector General (OIG), revisa y actualiza la guía del ALF; así como, la capacitación y el alcance de su trabajo para fortalecer el apoyo en la identificación de los riesgos de fraude, convirtiéndose no solo en  los "ojos" y "oídos" del Fondo Mundial, ahora también como sus "narices".</a:t>
            </a:r>
          </a:p>
        </p:txBody>
      </p:sp>
      <p:pic>
        <p:nvPicPr>
          <p:cNvPr id="11" name="Picture 7">
            <a:extLst>
              <a:ext uri="{FF2B5EF4-FFF2-40B4-BE49-F238E27FC236}">
                <a16:creationId xmlns:a16="http://schemas.microsoft.com/office/drawing/2014/main" id="{4E499219-436F-4C12-80B3-6689B4C914F1}"/>
              </a:ext>
            </a:extLst>
          </p:cNvPr>
          <p:cNvPicPr>
            <a:picLocks noChangeAspect="1" noChangeArrowheads="1"/>
          </p:cNvPicPr>
          <p:nvPr/>
        </p:nvPicPr>
        <p:blipFill>
          <a:blip r:embed="rId5" cstate="print"/>
          <a:srcRect/>
          <a:stretch>
            <a:fillRect/>
          </a:stretch>
        </p:blipFill>
        <p:spPr bwMode="auto">
          <a:xfrm>
            <a:off x="7070734" y="3140326"/>
            <a:ext cx="1768466" cy="1380747"/>
          </a:xfrm>
          <a:prstGeom prst="rect">
            <a:avLst/>
          </a:prstGeom>
          <a:noFill/>
          <a:ln w="9525">
            <a:noFill/>
            <a:miter lim="800000"/>
            <a:headEnd/>
            <a:tailEnd/>
          </a:ln>
          <a:effectLst/>
        </p:spPr>
      </p:pic>
      <p:sp>
        <p:nvSpPr>
          <p:cNvPr id="15" name="Rectangle 1">
            <a:extLst>
              <a:ext uri="{FF2B5EF4-FFF2-40B4-BE49-F238E27FC236}">
                <a16:creationId xmlns:a16="http://schemas.microsoft.com/office/drawing/2014/main" id="{32A47106-247E-43A1-9DFE-B680613E93B1}"/>
              </a:ext>
            </a:extLst>
          </p:cNvPr>
          <p:cNvSpPr>
            <a:spLocks noChangeArrowheads="1"/>
          </p:cNvSpPr>
          <p:nvPr/>
        </p:nvSpPr>
        <p:spPr bwMode="auto">
          <a:xfrm>
            <a:off x="2339752" y="5230688"/>
            <a:ext cx="6120680" cy="11079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pPr>
            <a:r>
              <a:rPr lang="es-ES" dirty="0"/>
              <a:t>El alcance del trabajo del ALF está siendo actualizado constantemente para tener una relación más proactiva de los riesgos de fraude y fraude real. En ese sentido, el papel del ALF es flexible. </a:t>
            </a:r>
            <a:endParaRPr kumimoji="0" lang="es-ES" b="1" i="0" u="none" strike="noStrike" cap="none" normalizeH="0" baseline="0" dirty="0">
              <a:ln>
                <a:noFill/>
              </a:ln>
              <a:solidFill>
                <a:srgbClr val="666666"/>
              </a:solidFill>
              <a:effectLst/>
              <a:latin typeface="Arial" pitchFamily="34" charset="0"/>
              <a:cs typeface="Arial" pitchFamily="34" charset="0"/>
            </a:endParaRPr>
          </a:p>
        </p:txBody>
      </p:sp>
      <p:pic>
        <p:nvPicPr>
          <p:cNvPr id="16" name="Picture 8">
            <a:extLst>
              <a:ext uri="{FF2B5EF4-FFF2-40B4-BE49-F238E27FC236}">
                <a16:creationId xmlns:a16="http://schemas.microsoft.com/office/drawing/2014/main" id="{4C30B694-FDC3-4372-993E-83312BB943DC}"/>
              </a:ext>
            </a:extLst>
          </p:cNvPr>
          <p:cNvPicPr>
            <a:picLocks noChangeAspect="1" noChangeArrowheads="1"/>
          </p:cNvPicPr>
          <p:nvPr/>
        </p:nvPicPr>
        <p:blipFill>
          <a:blip r:embed="rId6" cstate="print"/>
          <a:srcRect/>
          <a:stretch>
            <a:fillRect/>
          </a:stretch>
        </p:blipFill>
        <p:spPr bwMode="auto">
          <a:xfrm>
            <a:off x="539552" y="5081187"/>
            <a:ext cx="1442839" cy="1300141"/>
          </a:xfrm>
          <a:prstGeom prst="rect">
            <a:avLst/>
          </a:prstGeom>
          <a:noFill/>
          <a:ln w="9525">
            <a:noFill/>
            <a:miter lim="800000"/>
            <a:headEnd/>
            <a:tailEnd/>
          </a:ln>
          <a:effectLst/>
        </p:spPr>
      </p:pic>
      <p:pic>
        <p:nvPicPr>
          <p:cNvPr id="5" name="Imagen 4" descr="Calendario, Mapa&#10;&#10;Descripción generada automáticamente">
            <a:extLst>
              <a:ext uri="{FF2B5EF4-FFF2-40B4-BE49-F238E27FC236}">
                <a16:creationId xmlns:a16="http://schemas.microsoft.com/office/drawing/2014/main" id="{CEE943B3-8DF5-47C6-9146-945700A3D5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673" y="47146"/>
            <a:ext cx="610927" cy="718302"/>
          </a:xfrm>
          <a:prstGeom prst="rect">
            <a:avLst/>
          </a:prstGeom>
        </p:spPr>
      </p:pic>
    </p:spTree>
    <p:extLst>
      <p:ext uri="{BB962C8B-B14F-4D97-AF65-F5344CB8AC3E}">
        <p14:creationId xmlns:p14="http://schemas.microsoft.com/office/powerpoint/2010/main" val="26737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par>
                                <p:cTn id="25" presetID="3"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cxnSp>
        <p:nvCxnSpPr>
          <p:cNvPr id="13"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12" name="9 Rectángulo"/>
          <p:cNvSpPr/>
          <p:nvPr/>
        </p:nvSpPr>
        <p:spPr>
          <a:xfrm>
            <a:off x="1043608" y="231031"/>
            <a:ext cx="6486872"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Rol del ALF en Fraudes y/o Conflicto de Intereses</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pic>
        <p:nvPicPr>
          <p:cNvPr id="4" name="Imagen 3">
            <a:extLst>
              <a:ext uri="{FF2B5EF4-FFF2-40B4-BE49-F238E27FC236}">
                <a16:creationId xmlns:a16="http://schemas.microsoft.com/office/drawing/2014/main" id="{BBEC0720-688C-49DE-BAE4-5DEFB6494476}"/>
              </a:ext>
            </a:extLst>
          </p:cNvPr>
          <p:cNvPicPr>
            <a:picLocks noChangeAspect="1"/>
          </p:cNvPicPr>
          <p:nvPr/>
        </p:nvPicPr>
        <p:blipFill>
          <a:blip r:embed="rId4"/>
          <a:stretch>
            <a:fillRect/>
          </a:stretch>
        </p:blipFill>
        <p:spPr>
          <a:xfrm>
            <a:off x="179512" y="953946"/>
            <a:ext cx="8659688" cy="5571398"/>
          </a:xfrm>
          <a:prstGeom prst="rect">
            <a:avLst/>
          </a:prstGeom>
        </p:spPr>
      </p:pic>
    </p:spTree>
    <p:extLst>
      <p:ext uri="{BB962C8B-B14F-4D97-AF65-F5344CB8AC3E}">
        <p14:creationId xmlns:p14="http://schemas.microsoft.com/office/powerpoint/2010/main" val="195677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cxnSp>
        <p:nvCxnSpPr>
          <p:cNvPr id="13"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12" name="9 Rectángulo"/>
          <p:cNvSpPr/>
          <p:nvPr/>
        </p:nvSpPr>
        <p:spPr>
          <a:xfrm>
            <a:off x="1043608" y="231031"/>
            <a:ext cx="6486872"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Rol del ALF en Fraudes y/o Conflicto de Intereses</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
        <p:nvSpPr>
          <p:cNvPr id="15" name="Rectangle 1">
            <a:extLst>
              <a:ext uri="{FF2B5EF4-FFF2-40B4-BE49-F238E27FC236}">
                <a16:creationId xmlns:a16="http://schemas.microsoft.com/office/drawing/2014/main" id="{32A47106-247E-43A1-9DFE-B680613E93B1}"/>
              </a:ext>
            </a:extLst>
          </p:cNvPr>
          <p:cNvSpPr>
            <a:spLocks noChangeArrowheads="1"/>
          </p:cNvSpPr>
          <p:nvPr/>
        </p:nvSpPr>
        <p:spPr bwMode="auto">
          <a:xfrm>
            <a:off x="179512" y="1988840"/>
            <a:ext cx="8229601" cy="415498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pPr>
            <a:r>
              <a:rPr lang="es-SV" dirty="0"/>
              <a:t>Estimados colegas de LFA,</a:t>
            </a:r>
          </a:p>
          <a:p>
            <a:pPr algn="just" eaLnBrk="0" fontAlgn="base" hangingPunct="0">
              <a:spcBef>
                <a:spcPct val="0"/>
              </a:spcBef>
              <a:spcAft>
                <a:spcPct val="0"/>
              </a:spcAft>
            </a:pPr>
            <a:endParaRPr lang="es-SV" dirty="0"/>
          </a:p>
          <a:p>
            <a:pPr algn="just" eaLnBrk="0" fontAlgn="base" hangingPunct="0">
              <a:spcBef>
                <a:spcPct val="0"/>
              </a:spcBef>
              <a:spcAft>
                <a:spcPct val="0"/>
              </a:spcAft>
            </a:pPr>
            <a:r>
              <a:rPr lang="es-SV" dirty="0"/>
              <a:t>El equipo asesor de la Oficina del Inspector General (OIG) del Fondo Mundial (GF, por sus siglas en inglés) </a:t>
            </a:r>
            <a:r>
              <a:rPr lang="es-SV" dirty="0">
                <a:highlight>
                  <a:srgbClr val="FFFF00"/>
                </a:highlight>
              </a:rPr>
              <a:t>recibió la tarea de la alta dirección del GF de llevar a cabo una revisión de asesoramiento sobre el papel de los Agentes locales del Fondo (LFA, por sus siglas en inglés), </a:t>
            </a:r>
            <a:r>
              <a:rPr lang="es-SV" dirty="0"/>
              <a:t>con el fin de identificar formas de fortalecer la idoneidad para el propósito y aumentar el valor proporcionado por los LFA para lograr una garantía nacional integrada y orientada a los riesgos y objetivos.</a:t>
            </a:r>
          </a:p>
          <a:p>
            <a:pPr algn="just" eaLnBrk="0" fontAlgn="base" hangingPunct="0">
              <a:spcBef>
                <a:spcPct val="0"/>
              </a:spcBef>
              <a:spcAft>
                <a:spcPct val="0"/>
              </a:spcAft>
            </a:pPr>
            <a:endParaRPr lang="es-SV" dirty="0"/>
          </a:p>
          <a:p>
            <a:pPr algn="just" eaLnBrk="0" fontAlgn="base" hangingPunct="0">
              <a:spcBef>
                <a:spcPct val="0"/>
              </a:spcBef>
              <a:spcAft>
                <a:spcPct val="0"/>
              </a:spcAft>
            </a:pPr>
            <a:r>
              <a:rPr lang="es-SV" dirty="0">
                <a:highlight>
                  <a:srgbClr val="FFFF00"/>
                </a:highlight>
              </a:rPr>
              <a:t>Como parte de este trabajo, a la OIG le gustaría colaborar con los ALF para obtener sus puntos de vista sobre diversos temas</a:t>
            </a:r>
            <a:r>
              <a:rPr lang="es-SV" dirty="0"/>
              <a:t>. En particular, lanzarán una breve encuesta para recopilar las opiniones de los ALF y también realizarán algunas reuniones con ALF seleccionados para discutir algunos temas con más detalle.</a:t>
            </a:r>
          </a:p>
          <a:p>
            <a:pPr algn="just" eaLnBrk="0" fontAlgn="base" hangingPunct="0">
              <a:spcBef>
                <a:spcPct val="0"/>
              </a:spcBef>
              <a:spcAft>
                <a:spcPct val="0"/>
              </a:spcAft>
            </a:pPr>
            <a:r>
              <a:rPr lang="es-SV" dirty="0"/>
              <a:t>………..</a:t>
            </a:r>
          </a:p>
          <a:p>
            <a:pPr algn="just" eaLnBrk="0" fontAlgn="base" hangingPunct="0">
              <a:spcBef>
                <a:spcPct val="0"/>
              </a:spcBef>
              <a:spcAft>
                <a:spcPct val="0"/>
              </a:spcAft>
            </a:pPr>
            <a:endParaRPr lang="es-SV" dirty="0"/>
          </a:p>
        </p:txBody>
      </p:sp>
      <p:graphicFrame>
        <p:nvGraphicFramePr>
          <p:cNvPr id="7" name="Tabla 6">
            <a:extLst>
              <a:ext uri="{FF2B5EF4-FFF2-40B4-BE49-F238E27FC236}">
                <a16:creationId xmlns:a16="http://schemas.microsoft.com/office/drawing/2014/main" id="{88231363-97D7-420E-B9F3-38827F59D2D4}"/>
              </a:ext>
            </a:extLst>
          </p:cNvPr>
          <p:cNvGraphicFramePr>
            <a:graphicFrameLocks noGrp="1"/>
          </p:cNvGraphicFramePr>
          <p:nvPr>
            <p:extLst>
              <p:ext uri="{D42A27DB-BD31-4B8C-83A1-F6EECF244321}">
                <p14:modId xmlns:p14="http://schemas.microsoft.com/office/powerpoint/2010/main" val="1233363597"/>
              </p:ext>
            </p:extLst>
          </p:nvPr>
        </p:nvGraphicFramePr>
        <p:xfrm>
          <a:off x="179513" y="979317"/>
          <a:ext cx="8229600" cy="989650"/>
        </p:xfrm>
        <a:graphic>
          <a:graphicData uri="http://schemas.openxmlformats.org/drawingml/2006/table">
            <a:tbl>
              <a:tblPr firstRow="1" firstCol="1" bandRow="1">
                <a:tableStyleId>{5C22544A-7EE6-4342-B048-85BDC9FD1C3A}</a:tableStyleId>
              </a:tblPr>
              <a:tblGrid>
                <a:gridCol w="1018456">
                  <a:extLst>
                    <a:ext uri="{9D8B030D-6E8A-4147-A177-3AD203B41FA5}">
                      <a16:colId xmlns:a16="http://schemas.microsoft.com/office/drawing/2014/main" val="1342371749"/>
                    </a:ext>
                  </a:extLst>
                </a:gridCol>
                <a:gridCol w="7211144">
                  <a:extLst>
                    <a:ext uri="{9D8B030D-6E8A-4147-A177-3AD203B41FA5}">
                      <a16:colId xmlns:a16="http://schemas.microsoft.com/office/drawing/2014/main" val="869252751"/>
                    </a:ext>
                  </a:extLst>
                </a:gridCol>
              </a:tblGrid>
              <a:tr h="0">
                <a:tc>
                  <a:txBody>
                    <a:bodyPr/>
                    <a:lstStyle/>
                    <a:p>
                      <a:pPr algn="r">
                        <a:lnSpc>
                          <a:spcPct val="115000"/>
                        </a:lnSpc>
                        <a:spcAft>
                          <a:spcPts val="1000"/>
                        </a:spcAft>
                      </a:pPr>
                      <a:r>
                        <a:rPr lang="es-SV" sz="1200">
                          <a:effectLst/>
                        </a:rPr>
                        <a:t>Asunto: </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200">
                          <a:effectLst/>
                        </a:rPr>
                        <a:t>OIG Advisory on LFA role</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4768704"/>
                  </a:ext>
                </a:extLst>
              </a:tr>
              <a:tr h="0">
                <a:tc>
                  <a:txBody>
                    <a:bodyPr/>
                    <a:lstStyle/>
                    <a:p>
                      <a:pPr algn="r">
                        <a:lnSpc>
                          <a:spcPct val="115000"/>
                        </a:lnSpc>
                        <a:spcAft>
                          <a:spcPts val="1000"/>
                        </a:spcAft>
                      </a:pPr>
                      <a:r>
                        <a:rPr lang="es-SV" sz="1200">
                          <a:effectLst/>
                        </a:rPr>
                        <a:t>Fecha: </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SV" sz="1200">
                          <a:effectLst/>
                        </a:rPr>
                        <a:t>Tue, 1 Feb 2022 10:24:49 +0000</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83754674"/>
                  </a:ext>
                </a:extLst>
              </a:tr>
              <a:tr h="0">
                <a:tc>
                  <a:txBody>
                    <a:bodyPr/>
                    <a:lstStyle/>
                    <a:p>
                      <a:pPr algn="r">
                        <a:lnSpc>
                          <a:spcPct val="115000"/>
                        </a:lnSpc>
                        <a:spcAft>
                          <a:spcPts val="1000"/>
                        </a:spcAft>
                      </a:pPr>
                      <a:r>
                        <a:rPr lang="es-SV" sz="1200">
                          <a:effectLst/>
                        </a:rPr>
                        <a:t>De: </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SV" sz="1200">
                          <a:effectLst/>
                        </a:rPr>
                        <a:t>Olena Tokar &lt;Olena.Tokar@theglobalfund.org&gt;</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9536312"/>
                  </a:ext>
                </a:extLst>
              </a:tr>
              <a:tr h="0">
                <a:tc>
                  <a:txBody>
                    <a:bodyPr/>
                    <a:lstStyle/>
                    <a:p>
                      <a:pPr algn="r">
                        <a:lnSpc>
                          <a:spcPct val="115000"/>
                        </a:lnSpc>
                        <a:spcAft>
                          <a:spcPts val="1000"/>
                        </a:spcAft>
                      </a:pPr>
                      <a:r>
                        <a:rPr lang="es-SV" sz="1200">
                          <a:effectLst/>
                        </a:rPr>
                        <a:t>A: </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200">
                          <a:effectLst/>
                        </a:rPr>
                        <a:t>LFA Coordination Team &lt;LFACoordinationTeam@theglobalfund.org&gt;</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3121019"/>
                  </a:ext>
                </a:extLst>
              </a:tr>
              <a:tr h="0">
                <a:tc>
                  <a:txBody>
                    <a:bodyPr/>
                    <a:lstStyle/>
                    <a:p>
                      <a:pPr algn="r">
                        <a:lnSpc>
                          <a:spcPct val="115000"/>
                        </a:lnSpc>
                        <a:spcAft>
                          <a:spcPts val="1000"/>
                        </a:spcAft>
                      </a:pPr>
                      <a:r>
                        <a:rPr lang="es-SV" sz="1200">
                          <a:effectLst/>
                        </a:rPr>
                        <a:t>CC: </a:t>
                      </a:r>
                      <a:endParaRPr lang="es-S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SV" sz="1200" dirty="0" err="1">
                          <a:effectLst/>
                        </a:rPr>
                        <a:t>Stefania</a:t>
                      </a:r>
                      <a:r>
                        <a:rPr lang="es-SV" sz="1200" dirty="0">
                          <a:effectLst/>
                        </a:rPr>
                        <a:t> Casero &lt;Stefania.Casero@theglobalfund.org&gt;, Daniele </a:t>
                      </a:r>
                      <a:r>
                        <a:rPr lang="es-SV" sz="1200" dirty="0" err="1">
                          <a:effectLst/>
                        </a:rPr>
                        <a:t>Alesani</a:t>
                      </a:r>
                      <a:r>
                        <a:rPr lang="es-SV" sz="1200" dirty="0">
                          <a:effectLst/>
                        </a:rPr>
                        <a:t> &lt;Daniele.Alesani@theglobalfund.org&gt;</a:t>
                      </a:r>
                      <a:endParaRPr lang="es-S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35268719"/>
                  </a:ext>
                </a:extLst>
              </a:tr>
            </a:tbl>
          </a:graphicData>
        </a:graphic>
      </p:graphicFrame>
    </p:spTree>
    <p:extLst>
      <p:ext uri="{BB962C8B-B14F-4D97-AF65-F5344CB8AC3E}">
        <p14:creationId xmlns:p14="http://schemas.microsoft.com/office/powerpoint/2010/main" val="16827220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3392</TotalTime>
  <Words>1723</Words>
  <Application>Microsoft Macintosh PowerPoint</Application>
  <PresentationFormat>Presentación en pantalla (4:3)</PresentationFormat>
  <Paragraphs>86</Paragraphs>
  <Slides>15</Slides>
  <Notes>5</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0" baseType="lpstr">
      <vt:lpstr>Arial</vt:lpstr>
      <vt:lpstr>Bookman Old Style</vt:lpstr>
      <vt:lpstr>Calibri</vt:lpstr>
      <vt:lpstr>Tema de Office</vt:lpstr>
      <vt:lpstr>Clip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Ricardo</dc:creator>
  <cp:lastModifiedBy>Carlos Rodríguez Flores</cp:lastModifiedBy>
  <cp:revision>229</cp:revision>
  <dcterms:created xsi:type="dcterms:W3CDTF">2011-10-20T22:11:22Z</dcterms:created>
  <dcterms:modified xsi:type="dcterms:W3CDTF">2025-07-03T05:29:25Z</dcterms:modified>
</cp:coreProperties>
</file>