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</p:sldIdLst>
  <p:sldSz cx="18288000" cy="10287000"/>
  <p:notesSz cx="6858000" cy="9144000"/>
  <p:embeddedFontLst>
    <p:embeddedFont>
      <p:font typeface="Body Grotesque" panose="020B0604020202020204" charset="0"/>
      <p:regular r:id="rId27"/>
    </p:embeddedFont>
    <p:embeddedFont>
      <p:font typeface="Body Grotesque Bold" panose="020B0604020202020204" charset="0"/>
      <p:regular r:id="rId28"/>
    </p:embeddedFont>
    <p:embeddedFont>
      <p:font typeface="Open Sans Bold" panose="020B0604020202020204" charset="0"/>
      <p:regular r:id="rId29"/>
    </p:embeddedFont>
    <p:embeddedFont>
      <p:font typeface="RoxboroughCF" panose="020B0604020202020204" charset="0"/>
      <p:regular r:id="rId30"/>
    </p:embeddedFont>
    <p:embeddedFont>
      <p:font typeface="Serithai" panose="020B0604020202020204" charset="-34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F4161-E932-43E2-B806-D2123EE55FEB}" v="3" dt="2025-07-02T19:16:32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74FF4161-E932-43E2-B806-D2123EE55FEB}"/>
    <pc:docChg chg="custSel addSld modSld sldOrd">
      <pc:chgData name="Administración y Comunicaciones MCP" userId="6e1c2796-b399-4b97-baca-0d887e5a0dc8" providerId="ADAL" clId="{74FF4161-E932-43E2-B806-D2123EE55FEB}" dt="2025-07-02T19:16:42.977" v="21" actId="1076"/>
      <pc:docMkLst>
        <pc:docMk/>
      </pc:docMkLst>
      <pc:sldChg chg="addSp delSp modSp mod">
        <pc:chgData name="Administración y Comunicaciones MCP" userId="6e1c2796-b399-4b97-baca-0d887e5a0dc8" providerId="ADAL" clId="{74FF4161-E932-43E2-B806-D2123EE55FEB}" dt="2025-07-02T19:16:42.977" v="21" actId="1076"/>
        <pc:sldMkLst>
          <pc:docMk/>
          <pc:sldMk cId="0" sldId="275"/>
        </pc:sldMkLst>
        <pc:spChg chg="del mod">
          <ac:chgData name="Administración y Comunicaciones MCP" userId="6e1c2796-b399-4b97-baca-0d887e5a0dc8" providerId="ADAL" clId="{74FF4161-E932-43E2-B806-D2123EE55FEB}" dt="2025-07-02T19:16:26.377" v="13" actId="478"/>
          <ac:spMkLst>
            <pc:docMk/>
            <pc:sldMk cId="0" sldId="275"/>
            <ac:spMk id="4" creationId="{00000000-0000-0000-0000-000000000000}"/>
          </ac:spMkLst>
        </pc:spChg>
        <pc:spChg chg="del">
          <ac:chgData name="Administración y Comunicaciones MCP" userId="6e1c2796-b399-4b97-baca-0d887e5a0dc8" providerId="ADAL" clId="{74FF4161-E932-43E2-B806-D2123EE55FEB}" dt="2025-07-02T19:14:23.703" v="12" actId="478"/>
          <ac:spMkLst>
            <pc:docMk/>
            <pc:sldMk cId="0" sldId="275"/>
            <ac:spMk id="6" creationId="{00000000-0000-0000-0000-000000000000}"/>
          </ac:spMkLst>
        </pc:spChg>
        <pc:picChg chg="add mod">
          <ac:chgData name="Administración y Comunicaciones MCP" userId="6e1c2796-b399-4b97-baca-0d887e5a0dc8" providerId="ADAL" clId="{74FF4161-E932-43E2-B806-D2123EE55FEB}" dt="2025-07-02T19:16:42.977" v="21" actId="1076"/>
          <ac:picMkLst>
            <pc:docMk/>
            <pc:sldMk cId="0" sldId="275"/>
            <ac:picMk id="9" creationId="{CBD3C7BA-D758-54C4-AE36-7F6D5E94A09D}"/>
          </ac:picMkLst>
        </pc:picChg>
      </pc:sldChg>
      <pc:sldChg chg="modSp mod">
        <pc:chgData name="Administración y Comunicaciones MCP" userId="6e1c2796-b399-4b97-baca-0d887e5a0dc8" providerId="ADAL" clId="{74FF4161-E932-43E2-B806-D2123EE55FEB}" dt="2025-07-02T19:12:41.312" v="5" actId="20578"/>
        <pc:sldMkLst>
          <pc:docMk/>
          <pc:sldMk cId="0" sldId="276"/>
        </pc:sldMkLst>
        <pc:spChg chg="mod">
          <ac:chgData name="Administración y Comunicaciones MCP" userId="6e1c2796-b399-4b97-baca-0d887e5a0dc8" providerId="ADAL" clId="{74FF4161-E932-43E2-B806-D2123EE55FEB}" dt="2025-07-02T19:12:41.312" v="5" actId="20578"/>
          <ac:spMkLst>
            <pc:docMk/>
            <pc:sldMk cId="0" sldId="276"/>
            <ac:spMk id="2" creationId="{00000000-0000-0000-0000-000000000000}"/>
          </ac:spMkLst>
        </pc:spChg>
      </pc:sldChg>
      <pc:sldChg chg="modSp add mod ord">
        <pc:chgData name="Administración y Comunicaciones MCP" userId="6e1c2796-b399-4b97-baca-0d887e5a0dc8" providerId="ADAL" clId="{74FF4161-E932-43E2-B806-D2123EE55FEB}" dt="2025-07-02T19:12:59.931" v="7"/>
        <pc:sldMkLst>
          <pc:docMk/>
          <pc:sldMk cId="2842826278" sldId="280"/>
        </pc:sldMkLst>
        <pc:spChg chg="mod">
          <ac:chgData name="Administración y Comunicaciones MCP" userId="6e1c2796-b399-4b97-baca-0d887e5a0dc8" providerId="ADAL" clId="{74FF4161-E932-43E2-B806-D2123EE55FEB}" dt="2025-07-02T19:12:18.911" v="3" actId="20577"/>
          <ac:spMkLst>
            <pc:docMk/>
            <pc:sldMk cId="2842826278" sldId="280"/>
            <ac:spMk id="2" creationId="{5131FF63-4340-0955-48E9-2245DC781E0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9.jpeg"/><Relationship Id="rId3" Type="http://schemas.openxmlformats.org/officeDocument/2006/relationships/image" Target="../media/image16.jpeg"/><Relationship Id="rId7" Type="http://schemas.openxmlformats.org/officeDocument/2006/relationships/image" Target="../media/image31.png"/><Relationship Id="rId12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23.jpeg"/><Relationship Id="rId5" Type="http://schemas.openxmlformats.org/officeDocument/2006/relationships/image" Target="../media/image34.jpeg"/><Relationship Id="rId10" Type="http://schemas.openxmlformats.org/officeDocument/2006/relationships/image" Target="../media/image6.jpeg"/><Relationship Id="rId4" Type="http://schemas.openxmlformats.org/officeDocument/2006/relationships/image" Target="../media/image29.jpeg"/><Relationship Id="rId9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8.jpeg"/><Relationship Id="rId3" Type="http://schemas.openxmlformats.org/officeDocument/2006/relationships/image" Target="../media/image20.png"/><Relationship Id="rId7" Type="http://schemas.openxmlformats.org/officeDocument/2006/relationships/image" Target="../media/image35.jpeg"/><Relationship Id="rId12" Type="http://schemas.openxmlformats.org/officeDocument/2006/relationships/image" Target="../media/image9.jpeg"/><Relationship Id="rId2" Type="http://schemas.openxmlformats.org/officeDocument/2006/relationships/image" Target="../media/image24.jpe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14.jpeg"/><Relationship Id="rId5" Type="http://schemas.openxmlformats.org/officeDocument/2006/relationships/image" Target="../media/image12.jpeg"/><Relationship Id="rId15" Type="http://schemas.openxmlformats.org/officeDocument/2006/relationships/image" Target="../media/image5.jpeg"/><Relationship Id="rId10" Type="http://schemas.openxmlformats.org/officeDocument/2006/relationships/image" Target="../media/image40.jpeg"/><Relationship Id="rId4" Type="http://schemas.openxmlformats.org/officeDocument/2006/relationships/image" Target="../media/image13.jpeg"/><Relationship Id="rId9" Type="http://schemas.openxmlformats.org/officeDocument/2006/relationships/image" Target="../media/image10.jpeg"/><Relationship Id="rId1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485007" y="9258300"/>
            <a:ext cx="2078220" cy="0"/>
          </a:xfrm>
          <a:prstGeom prst="line">
            <a:avLst/>
          </a:prstGeom>
          <a:ln w="180975" cap="flat">
            <a:solidFill>
              <a:srgbClr val="CDD6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696424" y="3094993"/>
            <a:ext cx="16562876" cy="204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899"/>
              </a:lnSpc>
            </a:pPr>
            <a:r>
              <a:rPr lang="en-US" sz="7899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Instalación oficial de la nueva membresía MCP-ES 2025–2028</a:t>
            </a:r>
            <a:r>
              <a:rPr lang="en-US" sz="7899" b="1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87420" y="368300"/>
            <a:ext cx="7830070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Plenaria 03-202</a:t>
            </a:r>
            <a:r>
              <a:rPr lang="en-US" sz="5000">
                <a:solidFill>
                  <a:srgbClr val="CDD6EE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14058" y="8537645"/>
            <a:ext cx="783007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450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3 de julio de 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6424" y="7229545"/>
            <a:ext cx="8685093" cy="191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Lcda. Marta Alicia de Magaña</a:t>
            </a:r>
          </a:p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Directora Ejecutiva</a:t>
            </a:r>
          </a:p>
          <a:p>
            <a:pPr algn="ctr">
              <a:lnSpc>
                <a:spcPts val="5000"/>
              </a:lnSpc>
            </a:pPr>
            <a:endParaRPr lang="en-US" sz="5000">
              <a:solidFill>
                <a:srgbClr val="000000"/>
              </a:solidFill>
              <a:latin typeface="Body Grotesque"/>
              <a:ea typeface="Body Grotesque"/>
              <a:cs typeface="Body Grotesque"/>
              <a:sym typeface="Body Grotesq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9664" y="3934346"/>
            <a:ext cx="3414639" cy="4722512"/>
            <a:chOff x="0" y="0"/>
            <a:chExt cx="899329" cy="12437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9329" cy="1243789"/>
            </a:xfrm>
            <a:custGeom>
              <a:avLst/>
              <a:gdLst/>
              <a:ahLst/>
              <a:cxnLst/>
              <a:rect l="l" t="t" r="r" b="b"/>
              <a:pathLst>
                <a:path w="899329" h="1243789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28158"/>
                  </a:lnTo>
                  <a:cubicBezTo>
                    <a:pt x="899329" y="1192019"/>
                    <a:pt x="847559" y="1243789"/>
                    <a:pt x="783698" y="1243789"/>
                  </a:cubicBezTo>
                  <a:lnTo>
                    <a:pt x="115631" y="1243789"/>
                  </a:lnTo>
                  <a:cubicBezTo>
                    <a:pt x="51770" y="1243789"/>
                    <a:pt x="0" y="1192019"/>
                    <a:pt x="0" y="1128158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99329" cy="1291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84240" y="4204481"/>
            <a:ext cx="2365489" cy="23654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6550" r="-6550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7" name="Freeform 7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8" name="Group 8"/>
          <p:cNvGrpSpPr/>
          <p:nvPr/>
        </p:nvGrpSpPr>
        <p:grpSpPr>
          <a:xfrm>
            <a:off x="9689946" y="3912870"/>
            <a:ext cx="3414639" cy="4743988"/>
            <a:chOff x="0" y="0"/>
            <a:chExt cx="899329" cy="12494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9329" cy="1249445"/>
            </a:xfrm>
            <a:custGeom>
              <a:avLst/>
              <a:gdLst/>
              <a:ahLst/>
              <a:cxnLst/>
              <a:rect l="l" t="t" r="r" b="b"/>
              <a:pathLst>
                <a:path w="899329" h="1249445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33814"/>
                  </a:lnTo>
                  <a:cubicBezTo>
                    <a:pt x="899329" y="1197676"/>
                    <a:pt x="847559" y="1249445"/>
                    <a:pt x="783698" y="1249445"/>
                  </a:cubicBezTo>
                  <a:lnTo>
                    <a:pt x="115631" y="1249445"/>
                  </a:lnTo>
                  <a:cubicBezTo>
                    <a:pt x="84964" y="1249445"/>
                    <a:pt x="55553" y="1237263"/>
                    <a:pt x="33868" y="1215578"/>
                  </a:cubicBezTo>
                  <a:cubicBezTo>
                    <a:pt x="12183" y="1193893"/>
                    <a:pt x="0" y="1164482"/>
                    <a:pt x="0" y="1133814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173D">
                    <a:alpha val="100000"/>
                  </a:srgbClr>
                </a:gs>
                <a:gs pos="50000">
                  <a:srgbClr val="1E42AC">
                    <a:alpha val="100000"/>
                  </a:srgbClr>
                </a:gs>
                <a:gs pos="100000">
                  <a:srgbClr val="F6CDE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99329" cy="1297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14522" y="4213156"/>
            <a:ext cx="2365489" cy="236548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8479" r="-8479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344110" y="7244934"/>
            <a:ext cx="3414737" cy="33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Shawn García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28461" y="6967389"/>
            <a:ext cx="3414737" cy="57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Lic. Jonathan Josué Meléndez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28461" y="7638317"/>
            <a:ext cx="3414639" cy="84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Unidad de Salud de Concepción</a:t>
            </a:r>
          </a:p>
          <a:p>
            <a:pPr algn="ctr">
              <a:lnSpc>
                <a:spcPts val="2200"/>
              </a:lnSpc>
            </a:pPr>
            <a:endParaRPr lang="en-US" sz="2200">
              <a:solidFill>
                <a:srgbClr val="EBECF0"/>
              </a:solidFill>
              <a:latin typeface="Serithai"/>
              <a:ea typeface="Serithai"/>
              <a:cs typeface="Serithai"/>
              <a:sym typeface="Seritha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628461" y="8360313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97802" y="6910875"/>
            <a:ext cx="3414737" cy="95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Lic. Willian Armando Merino </a:t>
            </a:r>
          </a:p>
          <a:p>
            <a:pPr algn="ctr">
              <a:lnSpc>
                <a:spcPts val="2500"/>
              </a:lnSpc>
            </a:pPr>
            <a:endParaRPr lang="en-US" sz="25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59664" y="7585245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UES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66984" y="7575720"/>
            <a:ext cx="3414639" cy="294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3897802" y="7923342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228492" y="2063750"/>
            <a:ext cx="5090319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Subsector 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Academia 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280848" y="8016142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11491" y="7988345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</a:t>
            </a: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9664" y="4084955"/>
            <a:ext cx="3414639" cy="4571903"/>
            <a:chOff x="0" y="0"/>
            <a:chExt cx="899329" cy="1204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9329" cy="1204123"/>
            </a:xfrm>
            <a:custGeom>
              <a:avLst/>
              <a:gdLst/>
              <a:ahLst/>
              <a:cxnLst/>
              <a:rect l="l" t="t" r="r" b="b"/>
              <a:pathLst>
                <a:path w="899329" h="1204123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088492"/>
                  </a:lnTo>
                  <a:cubicBezTo>
                    <a:pt x="899329" y="1152353"/>
                    <a:pt x="847559" y="1204123"/>
                    <a:pt x="783698" y="1204123"/>
                  </a:cubicBezTo>
                  <a:lnTo>
                    <a:pt x="115631" y="1204123"/>
                  </a:lnTo>
                  <a:cubicBezTo>
                    <a:pt x="51770" y="1204123"/>
                    <a:pt x="0" y="1152353"/>
                    <a:pt x="0" y="1088492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99329" cy="1251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84240" y="4228253"/>
            <a:ext cx="2365489" cy="23654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7083" r="-27083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7" name="Freeform 7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TextBox 8"/>
          <p:cNvSpPr txBox="1"/>
          <p:nvPr/>
        </p:nvSpPr>
        <p:spPr>
          <a:xfrm>
            <a:off x="13344110" y="7244934"/>
            <a:ext cx="3414737" cy="33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Shawn García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28461" y="6967389"/>
            <a:ext cx="3414737" cy="57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Lic. Jonathan Josué Meléndez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628461" y="7638317"/>
            <a:ext cx="3414639" cy="84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Unidad de Salud de Concepción</a:t>
            </a:r>
          </a:p>
          <a:p>
            <a:pPr algn="ctr">
              <a:lnSpc>
                <a:spcPts val="2200"/>
              </a:lnSpc>
            </a:pPr>
            <a:endParaRPr lang="en-US" sz="2200">
              <a:solidFill>
                <a:srgbClr val="EBECF0"/>
              </a:solidFill>
              <a:latin typeface="Serithai"/>
              <a:ea typeface="Serithai"/>
              <a:cs typeface="Serithai"/>
              <a:sym typeface="Seritha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628461" y="8360313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689946" y="3912870"/>
            <a:ext cx="3414639" cy="4743988"/>
            <a:chOff x="0" y="0"/>
            <a:chExt cx="899329" cy="124944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99329" cy="1249445"/>
            </a:xfrm>
            <a:custGeom>
              <a:avLst/>
              <a:gdLst/>
              <a:ahLst/>
              <a:cxnLst/>
              <a:rect l="l" t="t" r="r" b="b"/>
              <a:pathLst>
                <a:path w="899329" h="1249445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33814"/>
                  </a:lnTo>
                  <a:cubicBezTo>
                    <a:pt x="899329" y="1197676"/>
                    <a:pt x="847559" y="1249445"/>
                    <a:pt x="783698" y="1249445"/>
                  </a:cubicBezTo>
                  <a:lnTo>
                    <a:pt x="115631" y="1249445"/>
                  </a:lnTo>
                  <a:cubicBezTo>
                    <a:pt x="84964" y="1249445"/>
                    <a:pt x="55553" y="1237263"/>
                    <a:pt x="33868" y="1215578"/>
                  </a:cubicBezTo>
                  <a:cubicBezTo>
                    <a:pt x="12183" y="1193893"/>
                    <a:pt x="0" y="1164482"/>
                    <a:pt x="0" y="1133814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173D">
                    <a:alpha val="100000"/>
                  </a:srgbClr>
                </a:gs>
                <a:gs pos="50000">
                  <a:srgbClr val="1E42AC">
                    <a:alpha val="100000"/>
                  </a:srgbClr>
                </a:gs>
                <a:gs pos="100000">
                  <a:srgbClr val="F6CDE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99329" cy="1297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759664" y="6837581"/>
            <a:ext cx="3414737" cy="95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Pra. Verónica de Quintanilla</a:t>
            </a:r>
          </a:p>
          <a:p>
            <a:pPr algn="ctr">
              <a:lnSpc>
                <a:spcPts val="2500"/>
              </a:lnSpc>
            </a:pPr>
            <a:endParaRPr lang="en-US" sz="25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85896" y="7644175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El Renuevo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66984" y="7575720"/>
            <a:ext cx="3414639" cy="294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3759762" y="8188227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08172" y="1673696"/>
            <a:ext cx="12927609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Subsector 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Organizaciones Basadas en la Fe (OBF)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280848" y="8016142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11491" y="7988345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0214522" y="4084955"/>
            <a:ext cx="2365489" cy="236548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16666" b="-16666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689849" y="6641366"/>
            <a:ext cx="3414737" cy="95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Pr.  Eber Facundo Pérez</a:t>
            </a:r>
          </a:p>
          <a:p>
            <a:pPr algn="ctr">
              <a:lnSpc>
                <a:spcPts val="2500"/>
              </a:lnSpc>
            </a:pPr>
            <a:endParaRPr lang="en-US" sz="25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929471" y="7460200"/>
            <a:ext cx="3414639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Iglesia León de Juda</a:t>
            </a:r>
          </a:p>
          <a:p>
            <a:pPr algn="ctr">
              <a:lnSpc>
                <a:spcPts val="2300"/>
              </a:lnSpc>
            </a:pPr>
            <a:endParaRPr lang="en-US" sz="2300">
              <a:solidFill>
                <a:srgbClr val="EBECF0"/>
              </a:solidFill>
              <a:latin typeface="Serithai"/>
              <a:ea typeface="Serithai"/>
              <a:cs typeface="Serithai"/>
              <a:sym typeface="Serithai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9664" y="3998913"/>
            <a:ext cx="3414639" cy="4571903"/>
            <a:chOff x="0" y="0"/>
            <a:chExt cx="899329" cy="1204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9329" cy="1204123"/>
            </a:xfrm>
            <a:custGeom>
              <a:avLst/>
              <a:gdLst/>
              <a:ahLst/>
              <a:cxnLst/>
              <a:rect l="l" t="t" r="r" b="b"/>
              <a:pathLst>
                <a:path w="899329" h="1204123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088492"/>
                  </a:lnTo>
                  <a:cubicBezTo>
                    <a:pt x="899329" y="1152353"/>
                    <a:pt x="847559" y="1204123"/>
                    <a:pt x="783698" y="1204123"/>
                  </a:cubicBezTo>
                  <a:lnTo>
                    <a:pt x="115631" y="1204123"/>
                  </a:lnTo>
                  <a:cubicBezTo>
                    <a:pt x="51770" y="1204123"/>
                    <a:pt x="0" y="1152353"/>
                    <a:pt x="0" y="1088492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99329" cy="1251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84240" y="4228253"/>
            <a:ext cx="2365489" cy="23654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7773" r="-7773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7" name="Freeform 7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8" name="Group 8"/>
          <p:cNvGrpSpPr/>
          <p:nvPr/>
        </p:nvGrpSpPr>
        <p:grpSpPr>
          <a:xfrm>
            <a:off x="9689946" y="3912870"/>
            <a:ext cx="3414639" cy="4743988"/>
            <a:chOff x="0" y="0"/>
            <a:chExt cx="899329" cy="12494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9329" cy="1249445"/>
            </a:xfrm>
            <a:custGeom>
              <a:avLst/>
              <a:gdLst/>
              <a:ahLst/>
              <a:cxnLst/>
              <a:rect l="l" t="t" r="r" b="b"/>
              <a:pathLst>
                <a:path w="899329" h="1249445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33814"/>
                  </a:lnTo>
                  <a:cubicBezTo>
                    <a:pt x="899329" y="1197676"/>
                    <a:pt x="847559" y="1249445"/>
                    <a:pt x="783698" y="1249445"/>
                  </a:cubicBezTo>
                  <a:lnTo>
                    <a:pt x="115631" y="1249445"/>
                  </a:lnTo>
                  <a:cubicBezTo>
                    <a:pt x="84964" y="1249445"/>
                    <a:pt x="55553" y="1237263"/>
                    <a:pt x="33868" y="1215578"/>
                  </a:cubicBezTo>
                  <a:cubicBezTo>
                    <a:pt x="12183" y="1193893"/>
                    <a:pt x="0" y="1164482"/>
                    <a:pt x="0" y="1133814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173D">
                    <a:alpha val="100000"/>
                  </a:srgbClr>
                </a:gs>
                <a:gs pos="50000">
                  <a:srgbClr val="1E42AC">
                    <a:alpha val="100000"/>
                  </a:srgbClr>
                </a:gs>
                <a:gs pos="100000">
                  <a:srgbClr val="F6CDE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99329" cy="1297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14522" y="4084955"/>
            <a:ext cx="2365489" cy="236548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9970" r="-9970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344110" y="7244934"/>
            <a:ext cx="3414737" cy="33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Shawn García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28461" y="6842344"/>
            <a:ext cx="3414737" cy="57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Lic. Jonathan Josué Meléndez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28461" y="7638317"/>
            <a:ext cx="3414639" cy="84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Unidad de Salud de Concepción</a:t>
            </a:r>
          </a:p>
          <a:p>
            <a:pPr algn="ctr">
              <a:lnSpc>
                <a:spcPts val="2200"/>
              </a:lnSpc>
            </a:pPr>
            <a:endParaRPr lang="en-US" sz="2200">
              <a:solidFill>
                <a:srgbClr val="EBECF0"/>
              </a:solidFill>
              <a:latin typeface="Serithai"/>
              <a:ea typeface="Serithai"/>
              <a:cs typeface="Serithai"/>
              <a:sym typeface="Seritha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628461" y="8360313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59664" y="6837581"/>
            <a:ext cx="3414737" cy="95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Arq. Ricardo Engelhard</a:t>
            </a:r>
          </a:p>
          <a:p>
            <a:pPr algn="ctr">
              <a:lnSpc>
                <a:spcPts val="2500"/>
              </a:lnSpc>
            </a:pPr>
            <a:endParaRPr lang="en-US" sz="25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59664" y="7622760"/>
            <a:ext cx="3414639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CONSTRUHARD S.A DE C.V </a:t>
            </a:r>
          </a:p>
          <a:p>
            <a:pPr algn="ctr">
              <a:lnSpc>
                <a:spcPts val="2300"/>
              </a:lnSpc>
            </a:pPr>
            <a:endParaRPr lang="en-US" sz="2300">
              <a:solidFill>
                <a:srgbClr val="EBECF0"/>
              </a:solidFill>
              <a:latin typeface="Serithai"/>
              <a:ea typeface="Serithai"/>
              <a:cs typeface="Serithai"/>
              <a:sym typeface="Serithai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466984" y="7575720"/>
            <a:ext cx="3414639" cy="294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3759664" y="8188227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318292" y="1920875"/>
            <a:ext cx="630068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Subsector Privado 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280848" y="8016142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11491" y="7988345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689849" y="6641366"/>
            <a:ext cx="3414737" cy="95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Lcda.Yanira Olivo de Rodríguez</a:t>
            </a:r>
          </a:p>
          <a:p>
            <a:pPr algn="ctr">
              <a:lnSpc>
                <a:spcPts val="2500"/>
              </a:lnSpc>
            </a:pPr>
            <a:endParaRPr lang="en-US" sz="25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929471" y="7460200"/>
            <a:ext cx="3414639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IBC S.A. DE C.V.</a:t>
            </a:r>
          </a:p>
          <a:p>
            <a:pPr algn="ctr">
              <a:lnSpc>
                <a:spcPts val="2300"/>
              </a:lnSpc>
            </a:pPr>
            <a:endParaRPr lang="en-US" sz="2300">
              <a:solidFill>
                <a:srgbClr val="EBECF0"/>
              </a:solidFill>
              <a:latin typeface="Serithai"/>
              <a:ea typeface="Serithai"/>
              <a:cs typeface="Serithai"/>
              <a:sym typeface="Serithai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485007" y="9258300"/>
            <a:ext cx="2078220" cy="0"/>
          </a:xfrm>
          <a:prstGeom prst="line">
            <a:avLst/>
          </a:prstGeom>
          <a:ln w="180975" cap="flat">
            <a:solidFill>
              <a:srgbClr val="CDD6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1000351" y="4319928"/>
            <a:ext cx="16562876" cy="378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98"/>
              </a:lnSpc>
            </a:pPr>
            <a:r>
              <a:rPr lang="en-US" sz="14598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Sector Cooperación Internacional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87420" y="368300"/>
            <a:ext cx="7830070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Plenaria 03-202</a:t>
            </a:r>
            <a:r>
              <a:rPr lang="en-US" sz="5000">
                <a:solidFill>
                  <a:srgbClr val="CDD6EE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5</a:t>
            </a: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54805" y="4201850"/>
            <a:ext cx="3414639" cy="4834683"/>
            <a:chOff x="0" y="0"/>
            <a:chExt cx="899329" cy="1273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9329" cy="1273332"/>
            </a:xfrm>
            <a:custGeom>
              <a:avLst/>
              <a:gdLst/>
              <a:ahLst/>
              <a:cxnLst/>
              <a:rect l="l" t="t" r="r" b="b"/>
              <a:pathLst>
                <a:path w="899329" h="1273332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57701"/>
                  </a:lnTo>
                  <a:cubicBezTo>
                    <a:pt x="899329" y="1221562"/>
                    <a:pt x="847559" y="1273332"/>
                    <a:pt x="783698" y="1273332"/>
                  </a:cubicBezTo>
                  <a:lnTo>
                    <a:pt x="115631" y="1273332"/>
                  </a:lnTo>
                  <a:cubicBezTo>
                    <a:pt x="51770" y="1273332"/>
                    <a:pt x="0" y="1221562"/>
                    <a:pt x="0" y="1157701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99329" cy="1320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22682" y="4497761"/>
            <a:ext cx="2365489" cy="23654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t="-17613" b="-17613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39296" y="4201850"/>
            <a:ext cx="3414639" cy="4834683"/>
            <a:chOff x="0" y="0"/>
            <a:chExt cx="899329" cy="12733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99329" cy="1273332"/>
            </a:xfrm>
            <a:custGeom>
              <a:avLst/>
              <a:gdLst/>
              <a:ahLst/>
              <a:cxnLst/>
              <a:rect l="l" t="t" r="r" b="b"/>
              <a:pathLst>
                <a:path w="899329" h="1273332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57701"/>
                  </a:lnTo>
                  <a:cubicBezTo>
                    <a:pt x="899329" y="1221562"/>
                    <a:pt x="847559" y="1273332"/>
                    <a:pt x="783698" y="1273332"/>
                  </a:cubicBezTo>
                  <a:lnTo>
                    <a:pt x="115631" y="1273332"/>
                  </a:lnTo>
                  <a:cubicBezTo>
                    <a:pt x="51770" y="1273332"/>
                    <a:pt x="0" y="1221562"/>
                    <a:pt x="0" y="1157701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173D">
                    <a:alpha val="100000"/>
                  </a:srgbClr>
                </a:gs>
                <a:gs pos="50000">
                  <a:srgbClr val="1E42AC">
                    <a:alpha val="100000"/>
                  </a:srgbClr>
                </a:gs>
                <a:gs pos="100000">
                  <a:srgbClr val="F6CDE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99329" cy="1320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69545" y="4073545"/>
            <a:ext cx="3414639" cy="4834683"/>
            <a:chOff x="0" y="0"/>
            <a:chExt cx="899329" cy="12733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99329" cy="1273332"/>
            </a:xfrm>
            <a:custGeom>
              <a:avLst/>
              <a:gdLst/>
              <a:ahLst/>
              <a:cxnLst/>
              <a:rect l="l" t="t" r="r" b="b"/>
              <a:pathLst>
                <a:path w="899329" h="1273332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57701"/>
                  </a:lnTo>
                  <a:cubicBezTo>
                    <a:pt x="899329" y="1221562"/>
                    <a:pt x="847559" y="1273332"/>
                    <a:pt x="783698" y="1273332"/>
                  </a:cubicBezTo>
                  <a:lnTo>
                    <a:pt x="115631" y="1273332"/>
                  </a:lnTo>
                  <a:cubicBezTo>
                    <a:pt x="51770" y="1273332"/>
                    <a:pt x="0" y="1221562"/>
                    <a:pt x="0" y="1157701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99329" cy="1320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63872" y="4497761"/>
            <a:ext cx="2365489" cy="236548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1498" b="-1498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793420" y="4325676"/>
            <a:ext cx="2365489" cy="236548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5474" b="-25474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8" name="TextBox 18"/>
          <p:cNvSpPr txBox="1"/>
          <p:nvPr/>
        </p:nvSpPr>
        <p:spPr>
          <a:xfrm>
            <a:off x="2839296" y="7328119"/>
            <a:ext cx="3414737" cy="57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Dr. Carlos Castaneda</a:t>
            </a:r>
          </a:p>
          <a:p>
            <a:pPr algn="ctr">
              <a:lnSpc>
                <a:spcPts val="2200"/>
              </a:lnSpc>
            </a:pPr>
            <a:endParaRPr lang="en-US" sz="22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269545" y="6910875"/>
            <a:ext cx="3414737" cy="95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Dra. Celina de Miranda</a:t>
            </a:r>
          </a:p>
          <a:p>
            <a:pPr algn="ctr">
              <a:lnSpc>
                <a:spcPts val="2500"/>
              </a:lnSpc>
            </a:pPr>
            <a:endParaRPr lang="en-US" sz="25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268844" y="7671020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ONUSIDA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54805" y="8611683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839296" y="8267512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Propietario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269642" y="8186641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Propietaria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43890" y="2242576"/>
            <a:ext cx="763647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Bilateral y Multilateral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39296" y="7813895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PEPFAR/CDC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54805" y="7843105"/>
            <a:ext cx="3414639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Departamento de Estado  US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054805" y="7299495"/>
            <a:ext cx="3414737" cy="57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Dra. Alexandria Schmall</a:t>
            </a:r>
          </a:p>
          <a:p>
            <a:pPr algn="ctr">
              <a:lnSpc>
                <a:spcPts val="2200"/>
              </a:lnSpc>
            </a:pPr>
            <a:endParaRPr lang="en-US" sz="22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14873361" y="4073545"/>
            <a:ext cx="3414639" cy="4743988"/>
            <a:chOff x="0" y="0"/>
            <a:chExt cx="899329" cy="124944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99329" cy="1249445"/>
            </a:xfrm>
            <a:custGeom>
              <a:avLst/>
              <a:gdLst/>
              <a:ahLst/>
              <a:cxnLst/>
              <a:rect l="l" t="t" r="r" b="b"/>
              <a:pathLst>
                <a:path w="899329" h="1249445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33814"/>
                  </a:lnTo>
                  <a:cubicBezTo>
                    <a:pt x="899329" y="1197676"/>
                    <a:pt x="847559" y="1249445"/>
                    <a:pt x="783698" y="1249445"/>
                  </a:cubicBezTo>
                  <a:lnTo>
                    <a:pt x="115631" y="1249445"/>
                  </a:lnTo>
                  <a:cubicBezTo>
                    <a:pt x="84964" y="1249445"/>
                    <a:pt x="55553" y="1237263"/>
                    <a:pt x="33868" y="1215578"/>
                  </a:cubicBezTo>
                  <a:cubicBezTo>
                    <a:pt x="12183" y="1193893"/>
                    <a:pt x="0" y="1164482"/>
                    <a:pt x="0" y="1133814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173D">
                    <a:alpha val="100000"/>
                  </a:srgbClr>
                </a:gs>
                <a:gs pos="50000">
                  <a:srgbClr val="1E42AC">
                    <a:alpha val="100000"/>
                  </a:srgbClr>
                </a:gs>
                <a:gs pos="100000">
                  <a:srgbClr val="F6CDE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899329" cy="1297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397936" y="4497761"/>
            <a:ext cx="2365489" cy="2365489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8479" r="-8479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4684281" y="7671020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</a:t>
            </a: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29458" y="3822175"/>
            <a:ext cx="3414639" cy="4834683"/>
            <a:chOff x="0" y="0"/>
            <a:chExt cx="899329" cy="1273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9329" cy="1273332"/>
            </a:xfrm>
            <a:custGeom>
              <a:avLst/>
              <a:gdLst/>
              <a:ahLst/>
              <a:cxnLst/>
              <a:rect l="l" t="t" r="r" b="b"/>
              <a:pathLst>
                <a:path w="899329" h="1273332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57701"/>
                  </a:lnTo>
                  <a:cubicBezTo>
                    <a:pt x="899329" y="1221562"/>
                    <a:pt x="847559" y="1273332"/>
                    <a:pt x="783698" y="1273332"/>
                  </a:cubicBezTo>
                  <a:lnTo>
                    <a:pt x="115631" y="1273332"/>
                  </a:lnTo>
                  <a:cubicBezTo>
                    <a:pt x="51770" y="1273332"/>
                    <a:pt x="0" y="1221562"/>
                    <a:pt x="0" y="1157701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173D">
                    <a:alpha val="100000"/>
                  </a:srgbClr>
                </a:gs>
                <a:gs pos="50000">
                  <a:srgbClr val="1E42AC">
                    <a:alpha val="100000"/>
                  </a:srgbClr>
                </a:gs>
                <a:gs pos="100000">
                  <a:srgbClr val="F6CDE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99329" cy="1320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54033" y="4096449"/>
            <a:ext cx="2365489" cy="23654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858" r="-1858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7" name="Freeform 7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TextBox 8"/>
          <p:cNvSpPr txBox="1"/>
          <p:nvPr/>
        </p:nvSpPr>
        <p:spPr>
          <a:xfrm>
            <a:off x="5729361" y="7133442"/>
            <a:ext cx="3414737" cy="57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Dr. Herbert Betancourt</a:t>
            </a:r>
          </a:p>
          <a:p>
            <a:pPr algn="ctr">
              <a:lnSpc>
                <a:spcPts val="2200"/>
              </a:lnSpc>
            </a:pPr>
            <a:endParaRPr lang="en-US" sz="22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6984" y="7575720"/>
            <a:ext cx="3414639" cy="294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No miembro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29250" y="7985980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57664" y="2575951"/>
            <a:ext cx="677981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Punto Focal de Ética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628461" y="8360313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</a:t>
            </a: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485007" y="9258300"/>
            <a:ext cx="2078220" cy="0"/>
          </a:xfrm>
          <a:prstGeom prst="line">
            <a:avLst/>
          </a:prstGeom>
          <a:ln w="180975" cap="flat">
            <a:solidFill>
              <a:srgbClr val="CDD6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1000351" y="4319928"/>
            <a:ext cx="16562876" cy="378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98"/>
              </a:lnSpc>
            </a:pPr>
            <a:r>
              <a:rPr lang="en-US" sz="14598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Receptores Principales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87420" y="368300"/>
            <a:ext cx="7830070" cy="67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500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Plenaria</a:t>
            </a:r>
            <a:r>
              <a:rPr lang="en-US" sz="500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5000" dirty="0">
                <a:latin typeface="Body Grotesque"/>
                <a:ea typeface="Body Grotesque"/>
                <a:cs typeface="Body Grotesque"/>
                <a:sym typeface="Body Grotesque"/>
              </a:rPr>
              <a:t>03-2025</a:t>
            </a: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3024" y="4084955"/>
            <a:ext cx="3414639" cy="4571903"/>
            <a:chOff x="0" y="0"/>
            <a:chExt cx="899329" cy="1204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9329" cy="1204123"/>
            </a:xfrm>
            <a:custGeom>
              <a:avLst/>
              <a:gdLst/>
              <a:ahLst/>
              <a:cxnLst/>
              <a:rect l="l" t="t" r="r" b="b"/>
              <a:pathLst>
                <a:path w="899329" h="1204123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088492"/>
                  </a:lnTo>
                  <a:cubicBezTo>
                    <a:pt x="899329" y="1152353"/>
                    <a:pt x="847559" y="1204123"/>
                    <a:pt x="783698" y="1204123"/>
                  </a:cubicBezTo>
                  <a:lnTo>
                    <a:pt x="115631" y="1204123"/>
                  </a:lnTo>
                  <a:cubicBezTo>
                    <a:pt x="51770" y="1204123"/>
                    <a:pt x="0" y="1152353"/>
                    <a:pt x="0" y="1088492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99329" cy="1251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53728" y="4563800"/>
            <a:ext cx="2365489" cy="23654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7083" r="-27083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66106" y="4139321"/>
            <a:ext cx="3414639" cy="4571903"/>
            <a:chOff x="0" y="0"/>
            <a:chExt cx="899329" cy="12041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99329" cy="1204123"/>
            </a:xfrm>
            <a:custGeom>
              <a:avLst/>
              <a:gdLst/>
              <a:ahLst/>
              <a:cxnLst/>
              <a:rect l="l" t="t" r="r" b="b"/>
              <a:pathLst>
                <a:path w="899329" h="1204123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088492"/>
                  </a:lnTo>
                  <a:cubicBezTo>
                    <a:pt x="899329" y="1152353"/>
                    <a:pt x="847559" y="1204123"/>
                    <a:pt x="783698" y="1204123"/>
                  </a:cubicBezTo>
                  <a:lnTo>
                    <a:pt x="115631" y="1204123"/>
                  </a:lnTo>
                  <a:cubicBezTo>
                    <a:pt x="51770" y="1204123"/>
                    <a:pt x="0" y="1152353"/>
                    <a:pt x="0" y="1088492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173D">
                    <a:alpha val="100000"/>
                  </a:srgbClr>
                </a:gs>
                <a:gs pos="50000">
                  <a:srgbClr val="1E42AC">
                    <a:alpha val="100000"/>
                  </a:srgbClr>
                </a:gs>
                <a:gs pos="100000">
                  <a:srgbClr val="F6CDE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99329" cy="1251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404621" y="4139321"/>
            <a:ext cx="3414639" cy="4834683"/>
            <a:chOff x="0" y="0"/>
            <a:chExt cx="899329" cy="12733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99329" cy="1273332"/>
            </a:xfrm>
            <a:custGeom>
              <a:avLst/>
              <a:gdLst/>
              <a:ahLst/>
              <a:cxnLst/>
              <a:rect l="l" t="t" r="r" b="b"/>
              <a:pathLst>
                <a:path w="899329" h="1273332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57701"/>
                  </a:lnTo>
                  <a:cubicBezTo>
                    <a:pt x="899329" y="1221562"/>
                    <a:pt x="847559" y="1273332"/>
                    <a:pt x="783698" y="1273332"/>
                  </a:cubicBezTo>
                  <a:lnTo>
                    <a:pt x="115631" y="1273332"/>
                  </a:lnTo>
                  <a:cubicBezTo>
                    <a:pt x="51770" y="1273332"/>
                    <a:pt x="0" y="1221562"/>
                    <a:pt x="0" y="1157701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99329" cy="1320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991462" y="4563800"/>
            <a:ext cx="2365489" cy="236548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4937" r="-14937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930074" y="4563800"/>
            <a:ext cx="2365489" cy="236548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74" r="-274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8" name="TextBox 18"/>
          <p:cNvSpPr txBox="1"/>
          <p:nvPr/>
        </p:nvSpPr>
        <p:spPr>
          <a:xfrm>
            <a:off x="13344110" y="7244934"/>
            <a:ext cx="3414737" cy="33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Shawn García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628461" y="6967389"/>
            <a:ext cx="3414737" cy="57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Lic. Jonathan Josué Meléndez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628461" y="7638317"/>
            <a:ext cx="3414639" cy="84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Unidad de Salud de Concepción</a:t>
            </a:r>
          </a:p>
          <a:p>
            <a:pPr algn="ctr">
              <a:lnSpc>
                <a:spcPts val="2200"/>
              </a:lnSpc>
            </a:pPr>
            <a:endParaRPr lang="en-US" sz="2200">
              <a:solidFill>
                <a:srgbClr val="EBECF0"/>
              </a:solidFill>
              <a:latin typeface="Serithai"/>
              <a:ea typeface="Serithai"/>
              <a:cs typeface="Serithai"/>
              <a:sym typeface="Serithai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628461" y="8360313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27494" y="7121744"/>
            <a:ext cx="3414737" cy="33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Dr. Salvador Sorto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29153" y="7745950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MINSAL/VIH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66887" y="7231191"/>
            <a:ext cx="3414737" cy="84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Dr. Mario Soto</a:t>
            </a:r>
          </a:p>
          <a:p>
            <a:pPr algn="ctr">
              <a:lnSpc>
                <a:spcPts val="2200"/>
              </a:lnSpc>
            </a:pPr>
            <a:endParaRPr lang="en-US" sz="22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  <a:p>
            <a:pPr algn="ctr">
              <a:lnSpc>
                <a:spcPts val="2200"/>
              </a:lnSpc>
            </a:pPr>
            <a:endParaRPr lang="en-US" sz="22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466984" y="7575720"/>
            <a:ext cx="3414639" cy="294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MINSAL/TB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04523" y="6976914"/>
            <a:ext cx="3414737" cy="127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Lcda. María Isabel Mendoza</a:t>
            </a:r>
          </a:p>
          <a:p>
            <a:pPr algn="ctr">
              <a:lnSpc>
                <a:spcPts val="2500"/>
              </a:lnSpc>
            </a:pPr>
            <a:endParaRPr lang="en-US" sz="25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  <a:p>
            <a:pPr algn="ctr">
              <a:lnSpc>
                <a:spcPts val="2500"/>
              </a:lnSpc>
            </a:pPr>
            <a:endParaRPr lang="en-US" sz="25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405499" y="7985980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MINSAL/FINANCIERA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29153" y="8125630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466984" y="8070507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Propiestario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689946" y="8414678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Propietaria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006082" y="1966351"/>
            <a:ext cx="321081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Gobierno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280848" y="8016142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 </a:t>
            </a: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3024" y="4084955"/>
            <a:ext cx="3414639" cy="4571903"/>
            <a:chOff x="0" y="0"/>
            <a:chExt cx="899329" cy="1204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9329" cy="1204123"/>
            </a:xfrm>
            <a:custGeom>
              <a:avLst/>
              <a:gdLst/>
              <a:ahLst/>
              <a:cxnLst/>
              <a:rect l="l" t="t" r="r" b="b"/>
              <a:pathLst>
                <a:path w="899329" h="1204123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088492"/>
                  </a:lnTo>
                  <a:cubicBezTo>
                    <a:pt x="899329" y="1152353"/>
                    <a:pt x="847559" y="1204123"/>
                    <a:pt x="783698" y="1204123"/>
                  </a:cubicBezTo>
                  <a:lnTo>
                    <a:pt x="115631" y="1204123"/>
                  </a:lnTo>
                  <a:cubicBezTo>
                    <a:pt x="51770" y="1204123"/>
                    <a:pt x="0" y="1152353"/>
                    <a:pt x="0" y="1088492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99329" cy="1251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53728" y="4563800"/>
            <a:ext cx="2365489" cy="23654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7083" r="-27083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729361" y="4022358"/>
            <a:ext cx="3414639" cy="4571903"/>
            <a:chOff x="0" y="0"/>
            <a:chExt cx="899329" cy="12041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99329" cy="1204123"/>
            </a:xfrm>
            <a:custGeom>
              <a:avLst/>
              <a:gdLst/>
              <a:ahLst/>
              <a:cxnLst/>
              <a:rect l="l" t="t" r="r" b="b"/>
              <a:pathLst>
                <a:path w="899329" h="1204123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088492"/>
                  </a:lnTo>
                  <a:cubicBezTo>
                    <a:pt x="899329" y="1152353"/>
                    <a:pt x="847559" y="1204123"/>
                    <a:pt x="783698" y="1204123"/>
                  </a:cubicBezTo>
                  <a:lnTo>
                    <a:pt x="115631" y="1204123"/>
                  </a:lnTo>
                  <a:cubicBezTo>
                    <a:pt x="51770" y="1204123"/>
                    <a:pt x="0" y="1152353"/>
                    <a:pt x="0" y="1088492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173D">
                    <a:alpha val="100000"/>
                  </a:srgbClr>
                </a:gs>
                <a:gs pos="50000">
                  <a:srgbClr val="1E42AC">
                    <a:alpha val="100000"/>
                  </a:srgbClr>
                </a:gs>
                <a:gs pos="100000">
                  <a:srgbClr val="F6CDE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99329" cy="1251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866209" y="3953565"/>
            <a:ext cx="3414639" cy="4834683"/>
            <a:chOff x="0" y="0"/>
            <a:chExt cx="899329" cy="12733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99329" cy="1273332"/>
            </a:xfrm>
            <a:custGeom>
              <a:avLst/>
              <a:gdLst/>
              <a:ahLst/>
              <a:cxnLst/>
              <a:rect l="l" t="t" r="r" b="b"/>
              <a:pathLst>
                <a:path w="899329" h="1273332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57701"/>
                  </a:lnTo>
                  <a:cubicBezTo>
                    <a:pt x="899329" y="1221562"/>
                    <a:pt x="847559" y="1273332"/>
                    <a:pt x="783698" y="1273332"/>
                  </a:cubicBezTo>
                  <a:lnTo>
                    <a:pt x="115631" y="1273332"/>
                  </a:lnTo>
                  <a:cubicBezTo>
                    <a:pt x="51770" y="1273332"/>
                    <a:pt x="0" y="1221562"/>
                    <a:pt x="0" y="1157701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99329" cy="1320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991462" y="4563800"/>
            <a:ext cx="2365489" cy="236548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6129" b="-6129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397266" y="4213156"/>
            <a:ext cx="2365489" cy="236548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3401" b="-3401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8" name="TextBox 18"/>
          <p:cNvSpPr txBox="1"/>
          <p:nvPr/>
        </p:nvSpPr>
        <p:spPr>
          <a:xfrm>
            <a:off x="13628461" y="8360313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27494" y="7121744"/>
            <a:ext cx="3414737" cy="64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Dra. Maricela Herrera</a:t>
            </a:r>
          </a:p>
          <a:p>
            <a:pPr algn="ctr">
              <a:lnSpc>
                <a:spcPts val="2500"/>
              </a:lnSpc>
            </a:pPr>
            <a:endParaRPr lang="en-US" sz="25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529153" y="7745950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Plan Internacional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29263" y="7163604"/>
            <a:ext cx="3414737" cy="57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Dra. Anabel Amaya</a:t>
            </a:r>
          </a:p>
          <a:p>
            <a:pPr algn="ctr">
              <a:lnSpc>
                <a:spcPts val="2200"/>
              </a:lnSpc>
            </a:pPr>
            <a:endParaRPr lang="en-US" sz="22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466984" y="7575720"/>
            <a:ext cx="3414639" cy="294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Plan Internacional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66111" y="6911559"/>
            <a:ext cx="3414737" cy="95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Lcda. Celina de Rosales</a:t>
            </a:r>
          </a:p>
          <a:p>
            <a:pPr algn="ctr">
              <a:lnSpc>
                <a:spcPts val="2500"/>
              </a:lnSpc>
            </a:pPr>
            <a:endParaRPr lang="en-US" sz="25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866111" y="7781460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Plan Internacional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29153" y="8125630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729263" y="8090120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Referente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872691" y="8297715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Referente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70276" y="1966351"/>
            <a:ext cx="468243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Sociedad Civil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280848" y="8016142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 </a:t>
            </a: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99150" y="3443505"/>
            <a:ext cx="3414639" cy="4571903"/>
            <a:chOff x="0" y="0"/>
            <a:chExt cx="899329" cy="1204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9329" cy="1204123"/>
            </a:xfrm>
            <a:custGeom>
              <a:avLst/>
              <a:gdLst/>
              <a:ahLst/>
              <a:cxnLst/>
              <a:rect l="l" t="t" r="r" b="b"/>
              <a:pathLst>
                <a:path w="899329" h="1204123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088492"/>
                  </a:lnTo>
                  <a:cubicBezTo>
                    <a:pt x="899329" y="1152353"/>
                    <a:pt x="847559" y="1204123"/>
                    <a:pt x="783698" y="1204123"/>
                  </a:cubicBezTo>
                  <a:lnTo>
                    <a:pt x="115631" y="1204123"/>
                  </a:lnTo>
                  <a:cubicBezTo>
                    <a:pt x="51770" y="1204123"/>
                    <a:pt x="0" y="1152353"/>
                    <a:pt x="0" y="1088492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99329" cy="1251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23774" y="3661247"/>
            <a:ext cx="2365489" cy="23654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896" r="-896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749673" y="3396614"/>
            <a:ext cx="3414639" cy="4571903"/>
            <a:chOff x="0" y="0"/>
            <a:chExt cx="899329" cy="12041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99329" cy="1204123"/>
            </a:xfrm>
            <a:custGeom>
              <a:avLst/>
              <a:gdLst/>
              <a:ahLst/>
              <a:cxnLst/>
              <a:rect l="l" t="t" r="r" b="b"/>
              <a:pathLst>
                <a:path w="899329" h="1204123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088492"/>
                  </a:lnTo>
                  <a:cubicBezTo>
                    <a:pt x="899329" y="1152353"/>
                    <a:pt x="847559" y="1204123"/>
                    <a:pt x="783698" y="1204123"/>
                  </a:cubicBezTo>
                  <a:lnTo>
                    <a:pt x="115631" y="1204123"/>
                  </a:lnTo>
                  <a:cubicBezTo>
                    <a:pt x="51770" y="1204123"/>
                    <a:pt x="0" y="1152353"/>
                    <a:pt x="0" y="1088492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173D">
                    <a:alpha val="100000"/>
                  </a:srgbClr>
                </a:gs>
                <a:gs pos="50000">
                  <a:srgbClr val="1E42AC">
                    <a:alpha val="100000"/>
                  </a:srgbClr>
                </a:gs>
                <a:gs pos="100000">
                  <a:srgbClr val="F6CDE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99329" cy="1251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428747" y="3789100"/>
            <a:ext cx="2365489" cy="236548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3191" b="-3191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3" name="TextBox 13"/>
          <p:cNvSpPr txBox="1"/>
          <p:nvPr/>
        </p:nvSpPr>
        <p:spPr>
          <a:xfrm>
            <a:off x="13344110" y="7244934"/>
            <a:ext cx="3414737" cy="33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Shawn García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28461" y="6967389"/>
            <a:ext cx="3414737" cy="57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Lic. Jonathan Josué Meléndez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28461" y="7638317"/>
            <a:ext cx="3414639" cy="84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Unidad de Salud de Concepción</a:t>
            </a:r>
          </a:p>
          <a:p>
            <a:pPr algn="ctr">
              <a:lnSpc>
                <a:spcPts val="2200"/>
              </a:lnSpc>
            </a:pPr>
            <a:endParaRPr lang="en-US" sz="2200">
              <a:solidFill>
                <a:srgbClr val="EBECF0"/>
              </a:solidFill>
              <a:latin typeface="Serithai"/>
              <a:ea typeface="Serithai"/>
              <a:cs typeface="Serithai"/>
              <a:sym typeface="Seritha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628461" y="8360313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99150" y="6202214"/>
            <a:ext cx="3414737" cy="64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Lcda. Marta Alicia de Magaña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99150" y="7018190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Directora Ejecutiva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49576" y="6359058"/>
            <a:ext cx="3414737" cy="57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Lcda. María Eugenia Ochoa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66984" y="7575720"/>
            <a:ext cx="3414639" cy="294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529153" y="8125630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89946" y="8414678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Referente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389263" y="1966351"/>
            <a:ext cx="644445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Dirección Ejecutiva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280848" y="8016142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749673" y="7100472"/>
            <a:ext cx="3414639" cy="86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Técnica Administrativa, Financiera y Comunicaciones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485007" y="9258300"/>
            <a:ext cx="2078220" cy="0"/>
          </a:xfrm>
          <a:prstGeom prst="line">
            <a:avLst/>
          </a:prstGeom>
          <a:ln w="180975" cap="flat">
            <a:solidFill>
              <a:srgbClr val="CDD6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10087420" y="368300"/>
            <a:ext cx="7830070" cy="67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500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Plenaria</a:t>
            </a:r>
            <a:r>
              <a:rPr lang="en-US" sz="500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5000" dirty="0">
                <a:latin typeface="Body Grotesque"/>
                <a:ea typeface="Body Grotesque"/>
                <a:cs typeface="Body Grotesque"/>
                <a:sym typeface="Body Grotesque"/>
              </a:rPr>
              <a:t>03-2025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38759" y="4440629"/>
            <a:ext cx="14871416" cy="254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“Renovamos nuestro compromiso colectivo para fortalecer la respuesta nacional, guiados por la inclusión, la transparencia y la participación efectiva.”</a:t>
            </a: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6651445" y="1028700"/>
            <a:ext cx="607855" cy="607855"/>
          </a:xfrm>
          <a:custGeom>
            <a:avLst/>
            <a:gdLst/>
            <a:ahLst/>
            <a:cxnLst/>
            <a:rect l="l" t="t" r="r" b="b"/>
            <a:pathLst>
              <a:path w="607855" h="607855">
                <a:moveTo>
                  <a:pt x="0" y="0"/>
                </a:moveTo>
                <a:lnTo>
                  <a:pt x="607855" y="0"/>
                </a:lnTo>
                <a:lnTo>
                  <a:pt x="607855" y="607855"/>
                </a:lnTo>
                <a:lnTo>
                  <a:pt x="0" y="6078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AutoShape 3"/>
          <p:cNvSpPr/>
          <p:nvPr/>
        </p:nvSpPr>
        <p:spPr>
          <a:xfrm>
            <a:off x="1028700" y="9258300"/>
            <a:ext cx="2078220" cy="0"/>
          </a:xfrm>
          <a:prstGeom prst="line">
            <a:avLst/>
          </a:prstGeom>
          <a:ln w="38100" cap="flat">
            <a:solidFill>
              <a:srgbClr val="CDD6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2474482" y="2258079"/>
            <a:ext cx="14959837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00"/>
              </a:lnSpc>
            </a:pPr>
            <a:r>
              <a:rPr lang="en-US" sz="9000" b="1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Entrega de Promocionales</a:t>
            </a:r>
          </a:p>
        </p:txBody>
      </p:sp>
      <p:sp>
        <p:nvSpPr>
          <p:cNvPr id="7" name="Freeform 7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9" name="Imagen 8" descr="Dibujo de una persona con un paraguas&#10;&#10;El contenido generado por IA puede ser incorrecto.">
            <a:extLst>
              <a:ext uri="{FF2B5EF4-FFF2-40B4-BE49-F238E27FC236}">
                <a16:creationId xmlns:a16="http://schemas.microsoft.com/office/drawing/2014/main" id="{CBD3C7BA-D758-54C4-AE36-7F6D5E94A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543300"/>
            <a:ext cx="6598517" cy="5032333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2758" y="1806012"/>
            <a:ext cx="14876499" cy="1840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 b="1" dirty="0">
                <a:solidFill>
                  <a:srgbClr val="0B173D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Palabras de </a:t>
            </a:r>
            <a:r>
              <a:rPr lang="en-US" sz="6999" b="1" dirty="0" err="1">
                <a:solidFill>
                  <a:srgbClr val="0B173D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bienvenida</a:t>
            </a:r>
            <a:r>
              <a:rPr lang="en-US" sz="6999" b="1" dirty="0">
                <a:solidFill>
                  <a:srgbClr val="0B173D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 de la </a:t>
            </a:r>
            <a:r>
              <a:rPr lang="en-US" sz="6999" b="1" dirty="0" err="1">
                <a:solidFill>
                  <a:srgbClr val="0B173D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presidenta</a:t>
            </a:r>
            <a:endParaRPr lang="en-US" sz="6999" b="1" dirty="0">
              <a:solidFill>
                <a:srgbClr val="0B173D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971634" y="3622112"/>
            <a:ext cx="5246370" cy="524637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t="-25549" b="-25549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069996" y="9441006"/>
            <a:ext cx="4148008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2499" b="1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Dra. Celina de Miranda</a:t>
            </a:r>
          </a:p>
          <a:p>
            <a:pPr algn="l">
              <a:lnSpc>
                <a:spcPts val="2499"/>
              </a:lnSpc>
            </a:pPr>
            <a:endParaRPr lang="en-US" sz="2499" b="1">
              <a:solidFill>
                <a:srgbClr val="00000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92716" y="17718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5"/>
                </a:lnTo>
                <a:lnTo>
                  <a:pt x="0" y="13889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450" b="7450"/>
            <a:stretch>
              <a:fillRect/>
            </a:stretch>
          </p:blipFill>
          <p:spPr>
            <a:xfrm>
              <a:off x="0" y="0"/>
              <a:ext cx="5953125" cy="328612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28973" b="28973"/>
            <a:stretch>
              <a:fillRect/>
            </a:stretch>
          </p:blipFill>
          <p:spPr>
            <a:xfrm>
              <a:off x="6143625" y="0"/>
              <a:ext cx="5953125" cy="328612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14154" b="14154"/>
            <a:stretch>
              <a:fillRect/>
            </a:stretch>
          </p:blipFill>
          <p:spPr>
            <a:xfrm>
              <a:off x="12287250" y="0"/>
              <a:ext cx="5953125" cy="328612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21905" b="21905"/>
            <a:stretch>
              <a:fillRect/>
            </a:stretch>
          </p:blipFill>
          <p:spPr>
            <a:xfrm>
              <a:off x="18430875" y="0"/>
              <a:ext cx="5953125" cy="328612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 t="22248" b="22248"/>
            <a:stretch>
              <a:fillRect/>
            </a:stretch>
          </p:blipFill>
          <p:spPr>
            <a:xfrm>
              <a:off x="0" y="3476625"/>
              <a:ext cx="5953125" cy="3286125"/>
            </a:xfrm>
            <a:prstGeom prst="rect">
              <a:avLst/>
            </a:prstGeom>
          </p:spPr>
        </p:pic>
        <p:sp>
          <p:nvSpPr>
            <p:cNvPr id="8" name="AutoShape 8"/>
            <p:cNvSpPr/>
            <p:nvPr/>
          </p:nvSpPr>
          <p:spPr>
            <a:xfrm>
              <a:off x="6143625" y="3476625"/>
              <a:ext cx="5953125" cy="328612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AutoShape 9"/>
            <p:cNvSpPr/>
            <p:nvPr/>
          </p:nvSpPr>
          <p:spPr>
            <a:xfrm>
              <a:off x="12287250" y="3476625"/>
              <a:ext cx="5953125" cy="328612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 t="7450" b="7450"/>
            <a:stretch>
              <a:fillRect/>
            </a:stretch>
          </p:blipFill>
          <p:spPr>
            <a:xfrm>
              <a:off x="18430875" y="3476625"/>
              <a:ext cx="5953125" cy="328612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/>
            <a:srcRect t="31733" b="31733"/>
            <a:stretch>
              <a:fillRect/>
            </a:stretch>
          </p:blipFill>
          <p:spPr>
            <a:xfrm>
              <a:off x="0" y="6953250"/>
              <a:ext cx="5953125" cy="3286125"/>
            </a:xfrm>
            <a:prstGeom prst="rect">
              <a:avLst/>
            </a:prstGeom>
          </p:spPr>
        </p:pic>
        <p:sp>
          <p:nvSpPr>
            <p:cNvPr id="12" name="AutoShape 12"/>
            <p:cNvSpPr/>
            <p:nvPr/>
          </p:nvSpPr>
          <p:spPr>
            <a:xfrm>
              <a:off x="6143625" y="6953250"/>
              <a:ext cx="5953125" cy="328612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12287250" y="6953250"/>
              <a:ext cx="5953125" cy="328612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/>
            <a:srcRect t="18765" b="18765"/>
            <a:stretch>
              <a:fillRect/>
            </a:stretch>
          </p:blipFill>
          <p:spPr>
            <a:xfrm>
              <a:off x="18430875" y="6953250"/>
              <a:ext cx="5953125" cy="328612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/>
            <a:srcRect t="21412" b="21412"/>
            <a:stretch>
              <a:fillRect/>
            </a:stretch>
          </p:blipFill>
          <p:spPr>
            <a:xfrm>
              <a:off x="0" y="10429875"/>
              <a:ext cx="5953125" cy="328612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1"/>
            <a:srcRect t="16855" b="16855"/>
            <a:stretch>
              <a:fillRect/>
            </a:stretch>
          </p:blipFill>
          <p:spPr>
            <a:xfrm>
              <a:off x="6143625" y="10429875"/>
              <a:ext cx="5953125" cy="328612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2"/>
            <a:srcRect t="18109" b="18109"/>
            <a:stretch>
              <a:fillRect/>
            </a:stretch>
          </p:blipFill>
          <p:spPr>
            <a:xfrm>
              <a:off x="12287250" y="10429875"/>
              <a:ext cx="5953125" cy="328612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/>
            <a:srcRect t="20176" b="20176"/>
            <a:stretch>
              <a:fillRect/>
            </a:stretch>
          </p:blipFill>
          <p:spPr>
            <a:xfrm>
              <a:off x="18430875" y="10429875"/>
              <a:ext cx="5953125" cy="3286125"/>
            </a:xfrm>
            <a:prstGeom prst="rect">
              <a:avLst/>
            </a:prstGeom>
          </p:spPr>
        </p:pic>
      </p:grpSp>
      <p:sp>
        <p:nvSpPr>
          <p:cNvPr id="19" name="TextBox 19"/>
          <p:cNvSpPr txBox="1"/>
          <p:nvPr/>
        </p:nvSpPr>
        <p:spPr>
          <a:xfrm>
            <a:off x="4884975" y="3076472"/>
            <a:ext cx="8518050" cy="4162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2"/>
              </a:lnSpc>
            </a:pPr>
            <a:r>
              <a:rPr lang="en-US" sz="9415">
                <a:solidFill>
                  <a:srgbClr val="000000"/>
                </a:solidFill>
                <a:latin typeface="RoxboroughCF"/>
                <a:ea typeface="RoxboroughCF"/>
                <a:cs typeface="RoxboroughCF"/>
                <a:sym typeface="RoxboroughCF"/>
              </a:rPr>
              <a:t>Palabras de todos los participantes</a:t>
            </a: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9589" b="29589"/>
            <a:stretch>
              <a:fillRect/>
            </a:stretch>
          </p:blipFill>
          <p:spPr>
            <a:xfrm>
              <a:off x="0" y="0"/>
              <a:ext cx="5953125" cy="328612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7450" b="7450"/>
            <a:stretch>
              <a:fillRect/>
            </a:stretch>
          </p:blipFill>
          <p:spPr>
            <a:xfrm>
              <a:off x="6143625" y="0"/>
              <a:ext cx="5953125" cy="328612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21304" b="21304"/>
            <a:stretch>
              <a:fillRect/>
            </a:stretch>
          </p:blipFill>
          <p:spPr>
            <a:xfrm>
              <a:off x="12287250" y="0"/>
              <a:ext cx="5953125" cy="328612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31081" b="31081"/>
            <a:stretch>
              <a:fillRect/>
            </a:stretch>
          </p:blipFill>
          <p:spPr>
            <a:xfrm>
              <a:off x="18430875" y="0"/>
              <a:ext cx="5953125" cy="328612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 t="29325" b="29325"/>
            <a:stretch>
              <a:fillRect/>
            </a:stretch>
          </p:blipFill>
          <p:spPr>
            <a:xfrm>
              <a:off x="0" y="3476625"/>
              <a:ext cx="5953125" cy="3286125"/>
            </a:xfrm>
            <a:prstGeom prst="rect">
              <a:avLst/>
            </a:prstGeom>
          </p:spPr>
        </p:pic>
        <p:sp>
          <p:nvSpPr>
            <p:cNvPr id="8" name="AutoShape 8"/>
            <p:cNvSpPr/>
            <p:nvPr/>
          </p:nvSpPr>
          <p:spPr>
            <a:xfrm>
              <a:off x="6143625" y="3476625"/>
              <a:ext cx="5953125" cy="328612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 t="24056" b="24056"/>
            <a:stretch>
              <a:fillRect/>
            </a:stretch>
          </p:blipFill>
          <p:spPr>
            <a:xfrm>
              <a:off x="12287250" y="3476625"/>
              <a:ext cx="5953125" cy="328612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/>
            <a:srcRect t="29576" b="29576"/>
            <a:stretch>
              <a:fillRect/>
            </a:stretch>
          </p:blipFill>
          <p:spPr>
            <a:xfrm>
              <a:off x="18430875" y="3476625"/>
              <a:ext cx="5953125" cy="328612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/>
            <a:srcRect t="24708" b="24708"/>
            <a:stretch>
              <a:fillRect/>
            </a:stretch>
          </p:blipFill>
          <p:spPr>
            <a:xfrm>
              <a:off x="0" y="6953250"/>
              <a:ext cx="5953125" cy="3286125"/>
            </a:xfrm>
            <a:prstGeom prst="rect">
              <a:avLst/>
            </a:prstGeom>
          </p:spPr>
        </p:pic>
        <p:sp>
          <p:nvSpPr>
            <p:cNvPr id="12" name="AutoShape 12"/>
            <p:cNvSpPr/>
            <p:nvPr/>
          </p:nvSpPr>
          <p:spPr>
            <a:xfrm>
              <a:off x="6143625" y="6953250"/>
              <a:ext cx="5953125" cy="328612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/>
            <a:srcRect l="969" t="12520" r="2421" b="44775"/>
            <a:stretch>
              <a:fillRect/>
            </a:stretch>
          </p:blipFill>
          <p:spPr>
            <a:xfrm>
              <a:off x="12287250" y="6953250"/>
              <a:ext cx="5953125" cy="328612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/>
            <a:srcRect t="32637" b="32637"/>
            <a:stretch>
              <a:fillRect/>
            </a:stretch>
          </p:blipFill>
          <p:spPr>
            <a:xfrm>
              <a:off x="18430875" y="6953250"/>
              <a:ext cx="5953125" cy="328612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/>
            <a:srcRect t="30579" b="30579"/>
            <a:stretch>
              <a:fillRect/>
            </a:stretch>
          </p:blipFill>
          <p:spPr>
            <a:xfrm>
              <a:off x="0" y="10429875"/>
              <a:ext cx="5953125" cy="328612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3"/>
            <a:srcRect t="18465" b="18465"/>
            <a:stretch>
              <a:fillRect/>
            </a:stretch>
          </p:blipFill>
          <p:spPr>
            <a:xfrm>
              <a:off x="6143625" y="10429875"/>
              <a:ext cx="5953125" cy="328612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4"/>
            <a:srcRect t="24608" b="24608"/>
            <a:stretch>
              <a:fillRect/>
            </a:stretch>
          </p:blipFill>
          <p:spPr>
            <a:xfrm>
              <a:off x="12287250" y="10429875"/>
              <a:ext cx="5953125" cy="328612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5"/>
            <a:srcRect t="28321" b="28321"/>
            <a:stretch>
              <a:fillRect/>
            </a:stretch>
          </p:blipFill>
          <p:spPr>
            <a:xfrm>
              <a:off x="18430875" y="10429875"/>
              <a:ext cx="5953125" cy="3286125"/>
            </a:xfrm>
            <a:prstGeom prst="rect">
              <a:avLst/>
            </a:prstGeom>
          </p:spPr>
        </p:pic>
      </p:grpSp>
      <p:sp>
        <p:nvSpPr>
          <p:cNvPr id="19" name="Freeform 19"/>
          <p:cNvSpPr/>
          <p:nvPr/>
        </p:nvSpPr>
        <p:spPr>
          <a:xfrm>
            <a:off x="4368409" y="2377308"/>
            <a:ext cx="4005272" cy="3995503"/>
          </a:xfrm>
          <a:custGeom>
            <a:avLst/>
            <a:gdLst/>
            <a:ahLst/>
            <a:cxnLst/>
            <a:rect l="l" t="t" r="r" b="b"/>
            <a:pathLst>
              <a:path w="4005272" h="3995503">
                <a:moveTo>
                  <a:pt x="0" y="0"/>
                </a:moveTo>
                <a:lnTo>
                  <a:pt x="4005272" y="0"/>
                </a:lnTo>
                <a:lnTo>
                  <a:pt x="4005272" y="3995503"/>
                </a:lnTo>
                <a:lnTo>
                  <a:pt x="0" y="399550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A71378-5D7E-78AE-D72B-3603920CE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131FF63-4340-0955-48E9-2245DC781E0B}"/>
              </a:ext>
            </a:extLst>
          </p:cNvPr>
          <p:cNvSpPr txBox="1"/>
          <p:nvPr/>
        </p:nvSpPr>
        <p:spPr>
          <a:xfrm>
            <a:off x="1502758" y="1806012"/>
            <a:ext cx="14876499" cy="94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 b="1" dirty="0" err="1">
                <a:solidFill>
                  <a:srgbClr val="0B173D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Juramentación</a:t>
            </a:r>
            <a:endParaRPr lang="en-US" sz="6999" b="1" dirty="0">
              <a:solidFill>
                <a:srgbClr val="0B173D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B8A306D-08F8-A240-DAD5-D16804755F9C}"/>
              </a:ext>
            </a:extLst>
          </p:cNvPr>
          <p:cNvGrpSpPr/>
          <p:nvPr/>
        </p:nvGrpSpPr>
        <p:grpSpPr>
          <a:xfrm>
            <a:off x="5971634" y="3622112"/>
            <a:ext cx="5246370" cy="5246370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AA9383C-67F9-6E0D-8C22-ABBCA485643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t="-25549" b="-25549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60A95F55-35AE-CAE7-C9C8-421893CF7CAF}"/>
              </a:ext>
            </a:extLst>
          </p:cNvPr>
          <p:cNvSpPr txBox="1"/>
          <p:nvPr/>
        </p:nvSpPr>
        <p:spPr>
          <a:xfrm>
            <a:off x="7069996" y="9441006"/>
            <a:ext cx="4148008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2499" b="1">
                <a:solidFill>
                  <a:srgbClr val="00000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Dra. Celina de Miranda</a:t>
            </a:r>
          </a:p>
          <a:p>
            <a:pPr algn="l">
              <a:lnSpc>
                <a:spcPts val="2499"/>
              </a:lnSpc>
            </a:pPr>
            <a:endParaRPr lang="en-US" sz="2499" b="1">
              <a:solidFill>
                <a:srgbClr val="00000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68B7083-51B6-7716-B774-CF85510AD7D4}"/>
              </a:ext>
            </a:extLst>
          </p:cNvPr>
          <p:cNvSpPr/>
          <p:nvPr/>
        </p:nvSpPr>
        <p:spPr>
          <a:xfrm>
            <a:off x="292716" y="17718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5"/>
                </a:lnTo>
                <a:lnTo>
                  <a:pt x="0" y="13889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42826278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5918520" cy="8229600"/>
            <a:chOff x="0" y="0"/>
            <a:chExt cx="4477631" cy="23148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7631" cy="2314858"/>
            </a:xfrm>
            <a:custGeom>
              <a:avLst/>
              <a:gdLst/>
              <a:ahLst/>
              <a:cxnLst/>
              <a:rect l="l" t="t" r="r" b="b"/>
              <a:pathLst>
                <a:path w="4477631" h="2314858">
                  <a:moveTo>
                    <a:pt x="24804" y="0"/>
                  </a:moveTo>
                  <a:lnTo>
                    <a:pt x="4452827" y="0"/>
                  </a:lnTo>
                  <a:cubicBezTo>
                    <a:pt x="4459406" y="0"/>
                    <a:pt x="4465715" y="2613"/>
                    <a:pt x="4470366" y="7265"/>
                  </a:cubicBezTo>
                  <a:cubicBezTo>
                    <a:pt x="4475018" y="11916"/>
                    <a:pt x="4477631" y="18225"/>
                    <a:pt x="4477631" y="24804"/>
                  </a:cubicBezTo>
                  <a:lnTo>
                    <a:pt x="4477631" y="2290054"/>
                  </a:lnTo>
                  <a:cubicBezTo>
                    <a:pt x="4477631" y="2296633"/>
                    <a:pt x="4475018" y="2302942"/>
                    <a:pt x="4470366" y="2307593"/>
                  </a:cubicBezTo>
                  <a:cubicBezTo>
                    <a:pt x="4465715" y="2312245"/>
                    <a:pt x="4459406" y="2314858"/>
                    <a:pt x="4452827" y="2314858"/>
                  </a:cubicBezTo>
                  <a:lnTo>
                    <a:pt x="24804" y="2314858"/>
                  </a:lnTo>
                  <a:cubicBezTo>
                    <a:pt x="18225" y="2314858"/>
                    <a:pt x="11916" y="2312245"/>
                    <a:pt x="7265" y="2307593"/>
                  </a:cubicBezTo>
                  <a:cubicBezTo>
                    <a:pt x="2613" y="2302942"/>
                    <a:pt x="0" y="2296633"/>
                    <a:pt x="0" y="2290054"/>
                  </a:cubicBezTo>
                  <a:lnTo>
                    <a:pt x="0" y="24804"/>
                  </a:lnTo>
                  <a:cubicBezTo>
                    <a:pt x="0" y="18225"/>
                    <a:pt x="2613" y="11916"/>
                    <a:pt x="7265" y="7265"/>
                  </a:cubicBezTo>
                  <a:cubicBezTo>
                    <a:pt x="11916" y="2613"/>
                    <a:pt x="18225" y="0"/>
                    <a:pt x="2480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77631" cy="2362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593794" y="8115990"/>
            <a:ext cx="607855" cy="607855"/>
          </a:xfrm>
          <a:custGeom>
            <a:avLst/>
            <a:gdLst/>
            <a:ahLst/>
            <a:cxnLst/>
            <a:rect l="l" t="t" r="r" b="b"/>
            <a:pathLst>
              <a:path w="607855" h="607855">
                <a:moveTo>
                  <a:pt x="0" y="0"/>
                </a:moveTo>
                <a:lnTo>
                  <a:pt x="607855" y="0"/>
                </a:lnTo>
                <a:lnTo>
                  <a:pt x="607855" y="607855"/>
                </a:lnTo>
                <a:lnTo>
                  <a:pt x="0" y="6078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2860487" y="1327668"/>
            <a:ext cx="13420856" cy="5265599"/>
          </a:xfrm>
          <a:custGeom>
            <a:avLst/>
            <a:gdLst/>
            <a:ahLst/>
            <a:cxnLst/>
            <a:rect l="l" t="t" r="r" b="b"/>
            <a:pathLst>
              <a:path w="13420856" h="5265599">
                <a:moveTo>
                  <a:pt x="0" y="0"/>
                </a:moveTo>
                <a:lnTo>
                  <a:pt x="13420856" y="0"/>
                </a:lnTo>
                <a:lnTo>
                  <a:pt x="13420856" y="5265599"/>
                </a:lnTo>
                <a:lnTo>
                  <a:pt x="0" y="5265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3546035" y="6929309"/>
            <a:ext cx="12512525" cy="134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b="1">
                <a:solidFill>
                  <a:srgbClr val="0B173D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Contribuyendo a la respuesta nacional al VIH, Tuberculosis y Malaria en El Salvador.</a:t>
            </a:r>
          </a:p>
          <a:p>
            <a:pPr algn="l">
              <a:lnSpc>
                <a:spcPts val="3500"/>
              </a:lnSpc>
            </a:pPr>
            <a:endParaRPr lang="en-US" sz="3500" b="1">
              <a:solidFill>
                <a:srgbClr val="0B173D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287212" y="1327668"/>
            <a:ext cx="3544299" cy="1078058"/>
          </a:xfrm>
          <a:custGeom>
            <a:avLst/>
            <a:gdLst/>
            <a:ahLst/>
            <a:cxnLst/>
            <a:rect l="l" t="t" r="r" b="b"/>
            <a:pathLst>
              <a:path w="3544299" h="1078058">
                <a:moveTo>
                  <a:pt x="0" y="0"/>
                </a:moveTo>
                <a:lnTo>
                  <a:pt x="3544299" y="0"/>
                </a:lnTo>
                <a:lnTo>
                  <a:pt x="3544299" y="1078058"/>
                </a:lnTo>
                <a:lnTo>
                  <a:pt x="0" y="10780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485007" y="9258300"/>
            <a:ext cx="2078220" cy="0"/>
          </a:xfrm>
          <a:prstGeom prst="line">
            <a:avLst/>
          </a:prstGeom>
          <a:ln w="180975" cap="flat">
            <a:solidFill>
              <a:srgbClr val="CDD6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1000351" y="4319928"/>
            <a:ext cx="16562876" cy="1932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98"/>
              </a:lnSpc>
            </a:pPr>
            <a:r>
              <a:rPr lang="en-US" sz="14598" u="sng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Sector Gobierno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87420" y="368300"/>
            <a:ext cx="7830070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Plenaria 03-2025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9153" y="4139321"/>
            <a:ext cx="3936953" cy="4629356"/>
            <a:chOff x="0" y="0"/>
            <a:chExt cx="1036893" cy="1219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6893" cy="1219254"/>
            </a:xfrm>
            <a:custGeom>
              <a:avLst/>
              <a:gdLst/>
              <a:ahLst/>
              <a:cxnLst/>
              <a:rect l="l" t="t" r="r" b="b"/>
              <a:pathLst>
                <a:path w="1036893" h="1219254">
                  <a:moveTo>
                    <a:pt x="100290" y="0"/>
                  </a:moveTo>
                  <a:lnTo>
                    <a:pt x="936603" y="0"/>
                  </a:lnTo>
                  <a:cubicBezTo>
                    <a:pt x="963201" y="0"/>
                    <a:pt x="988711" y="10566"/>
                    <a:pt x="1007519" y="29374"/>
                  </a:cubicBezTo>
                  <a:cubicBezTo>
                    <a:pt x="1026327" y="48182"/>
                    <a:pt x="1036893" y="73692"/>
                    <a:pt x="1036893" y="100290"/>
                  </a:cubicBezTo>
                  <a:lnTo>
                    <a:pt x="1036893" y="1118964"/>
                  </a:lnTo>
                  <a:cubicBezTo>
                    <a:pt x="1036893" y="1145563"/>
                    <a:pt x="1026327" y="1171072"/>
                    <a:pt x="1007519" y="1189880"/>
                  </a:cubicBezTo>
                  <a:cubicBezTo>
                    <a:pt x="988711" y="1208688"/>
                    <a:pt x="963201" y="1219254"/>
                    <a:pt x="936603" y="1219254"/>
                  </a:cubicBezTo>
                  <a:lnTo>
                    <a:pt x="100290" y="1219254"/>
                  </a:lnTo>
                  <a:cubicBezTo>
                    <a:pt x="73692" y="1219254"/>
                    <a:pt x="48182" y="1208688"/>
                    <a:pt x="29374" y="1189880"/>
                  </a:cubicBezTo>
                  <a:cubicBezTo>
                    <a:pt x="10566" y="1171072"/>
                    <a:pt x="0" y="1145563"/>
                    <a:pt x="0" y="1118964"/>
                  </a:cubicBezTo>
                  <a:lnTo>
                    <a:pt x="0" y="100290"/>
                  </a:lnTo>
                  <a:cubicBezTo>
                    <a:pt x="0" y="73692"/>
                    <a:pt x="10566" y="48182"/>
                    <a:pt x="29374" y="29374"/>
                  </a:cubicBezTo>
                  <a:cubicBezTo>
                    <a:pt x="48182" y="10566"/>
                    <a:pt x="73692" y="0"/>
                    <a:pt x="100290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036893" cy="1266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53728" y="4563800"/>
            <a:ext cx="2365489" cy="23654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t="-4347" b="-4347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435363" y="4139321"/>
            <a:ext cx="3791162" cy="4453646"/>
            <a:chOff x="0" y="0"/>
            <a:chExt cx="998495" cy="11729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98495" cy="1172977"/>
            </a:xfrm>
            <a:custGeom>
              <a:avLst/>
              <a:gdLst/>
              <a:ahLst/>
              <a:cxnLst/>
              <a:rect l="l" t="t" r="r" b="b"/>
              <a:pathLst>
                <a:path w="998495" h="1172977">
                  <a:moveTo>
                    <a:pt x="104147" y="0"/>
                  </a:moveTo>
                  <a:lnTo>
                    <a:pt x="894348" y="0"/>
                  </a:lnTo>
                  <a:cubicBezTo>
                    <a:pt x="951867" y="0"/>
                    <a:pt x="998495" y="46628"/>
                    <a:pt x="998495" y="104147"/>
                  </a:cubicBezTo>
                  <a:lnTo>
                    <a:pt x="998495" y="1068830"/>
                  </a:lnTo>
                  <a:cubicBezTo>
                    <a:pt x="998495" y="1096451"/>
                    <a:pt x="987523" y="1122941"/>
                    <a:pt x="967991" y="1142473"/>
                  </a:cubicBezTo>
                  <a:cubicBezTo>
                    <a:pt x="948460" y="1162004"/>
                    <a:pt x="921970" y="1172977"/>
                    <a:pt x="894348" y="1172977"/>
                  </a:cubicBezTo>
                  <a:lnTo>
                    <a:pt x="104147" y="1172977"/>
                  </a:lnTo>
                  <a:cubicBezTo>
                    <a:pt x="76525" y="1172977"/>
                    <a:pt x="50035" y="1162004"/>
                    <a:pt x="30504" y="1142473"/>
                  </a:cubicBezTo>
                  <a:cubicBezTo>
                    <a:pt x="10973" y="1122941"/>
                    <a:pt x="0" y="1096451"/>
                    <a:pt x="0" y="1068830"/>
                  </a:cubicBezTo>
                  <a:lnTo>
                    <a:pt x="0" y="104147"/>
                  </a:lnTo>
                  <a:cubicBezTo>
                    <a:pt x="0" y="76525"/>
                    <a:pt x="10973" y="50035"/>
                    <a:pt x="30504" y="30504"/>
                  </a:cubicBezTo>
                  <a:cubicBezTo>
                    <a:pt x="50035" y="10973"/>
                    <a:pt x="76525" y="0"/>
                    <a:pt x="10414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173D">
                    <a:alpha val="100000"/>
                  </a:srgbClr>
                </a:gs>
                <a:gs pos="50000">
                  <a:srgbClr val="1E42AC">
                    <a:alpha val="100000"/>
                  </a:srgbClr>
                </a:gs>
                <a:gs pos="100000">
                  <a:srgbClr val="F6CDE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998495" cy="12206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819260" y="3967235"/>
            <a:ext cx="3415517" cy="4625731"/>
            <a:chOff x="0" y="0"/>
            <a:chExt cx="899560" cy="121829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99560" cy="1218299"/>
            </a:xfrm>
            <a:custGeom>
              <a:avLst/>
              <a:gdLst/>
              <a:ahLst/>
              <a:cxnLst/>
              <a:rect l="l" t="t" r="r" b="b"/>
              <a:pathLst>
                <a:path w="899560" h="1218299">
                  <a:moveTo>
                    <a:pt x="115601" y="0"/>
                  </a:moveTo>
                  <a:lnTo>
                    <a:pt x="783959" y="0"/>
                  </a:lnTo>
                  <a:cubicBezTo>
                    <a:pt x="814618" y="0"/>
                    <a:pt x="844022" y="12179"/>
                    <a:pt x="865701" y="33859"/>
                  </a:cubicBezTo>
                  <a:cubicBezTo>
                    <a:pt x="887381" y="55538"/>
                    <a:pt x="899560" y="84942"/>
                    <a:pt x="899560" y="115601"/>
                  </a:cubicBezTo>
                  <a:lnTo>
                    <a:pt x="899560" y="1102698"/>
                  </a:lnTo>
                  <a:cubicBezTo>
                    <a:pt x="899560" y="1133358"/>
                    <a:pt x="887381" y="1162761"/>
                    <a:pt x="865701" y="1184441"/>
                  </a:cubicBezTo>
                  <a:cubicBezTo>
                    <a:pt x="844022" y="1206120"/>
                    <a:pt x="814618" y="1218299"/>
                    <a:pt x="783959" y="1218299"/>
                  </a:cubicBezTo>
                  <a:lnTo>
                    <a:pt x="115601" y="1218299"/>
                  </a:lnTo>
                  <a:cubicBezTo>
                    <a:pt x="84942" y="1218299"/>
                    <a:pt x="55538" y="1206120"/>
                    <a:pt x="33859" y="1184441"/>
                  </a:cubicBezTo>
                  <a:cubicBezTo>
                    <a:pt x="12179" y="1162761"/>
                    <a:pt x="0" y="1133358"/>
                    <a:pt x="0" y="1102698"/>
                  </a:cubicBezTo>
                  <a:lnTo>
                    <a:pt x="0" y="115601"/>
                  </a:lnTo>
                  <a:cubicBezTo>
                    <a:pt x="0" y="84942"/>
                    <a:pt x="12179" y="55538"/>
                    <a:pt x="33859" y="33859"/>
                  </a:cubicBezTo>
                  <a:cubicBezTo>
                    <a:pt x="55538" y="12179"/>
                    <a:pt x="84942" y="0"/>
                    <a:pt x="11560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99560" cy="1265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959939" y="4217725"/>
            <a:ext cx="2365489" cy="236548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12439" b="-12439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344713" y="4139321"/>
            <a:ext cx="2365489" cy="236548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22" r="-122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8" name="TextBox 18"/>
          <p:cNvSpPr txBox="1"/>
          <p:nvPr/>
        </p:nvSpPr>
        <p:spPr>
          <a:xfrm>
            <a:off x="1529153" y="7240716"/>
            <a:ext cx="3414737" cy="33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Dra. Elsy Brizuela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29153" y="7637592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MINSAL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435266" y="6811773"/>
            <a:ext cx="3414737" cy="57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Cap. Federico Antonio Gomez Carranza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36680" y="7507416"/>
            <a:ext cx="3414639" cy="294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COSAM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972538" y="6630839"/>
            <a:ext cx="3414737" cy="64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Lcda. Alejandra Montano de Flores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972538" y="7504876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CSSP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29250" y="7985980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11886" y="8070507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972538" y="7925247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Propietaria </a:t>
            </a: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9153" y="4139321"/>
            <a:ext cx="3414639" cy="5482806"/>
            <a:chOff x="0" y="0"/>
            <a:chExt cx="899329" cy="14440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9329" cy="1444031"/>
            </a:xfrm>
            <a:custGeom>
              <a:avLst/>
              <a:gdLst/>
              <a:ahLst/>
              <a:cxnLst/>
              <a:rect l="l" t="t" r="r" b="b"/>
              <a:pathLst>
                <a:path w="899329" h="1444031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328400"/>
                  </a:lnTo>
                  <a:cubicBezTo>
                    <a:pt x="899329" y="1392262"/>
                    <a:pt x="847559" y="1444031"/>
                    <a:pt x="783698" y="1444031"/>
                  </a:cubicBezTo>
                  <a:lnTo>
                    <a:pt x="115631" y="1444031"/>
                  </a:lnTo>
                  <a:cubicBezTo>
                    <a:pt x="51770" y="1444031"/>
                    <a:pt x="0" y="1392262"/>
                    <a:pt x="0" y="1328400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99329" cy="1491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53728" y="4563800"/>
            <a:ext cx="2365489" cy="23654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t="-13657" b="-13657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822318" y="4139321"/>
            <a:ext cx="3414639" cy="5482806"/>
            <a:chOff x="0" y="0"/>
            <a:chExt cx="899329" cy="14440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99329" cy="1444031"/>
            </a:xfrm>
            <a:custGeom>
              <a:avLst/>
              <a:gdLst/>
              <a:ahLst/>
              <a:cxnLst/>
              <a:rect l="l" t="t" r="r" b="b"/>
              <a:pathLst>
                <a:path w="899329" h="1444031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328400"/>
                  </a:lnTo>
                  <a:cubicBezTo>
                    <a:pt x="899329" y="1392262"/>
                    <a:pt x="847559" y="1444031"/>
                    <a:pt x="783698" y="1444031"/>
                  </a:cubicBezTo>
                  <a:lnTo>
                    <a:pt x="115631" y="1444031"/>
                  </a:lnTo>
                  <a:cubicBezTo>
                    <a:pt x="51770" y="1444031"/>
                    <a:pt x="0" y="1392262"/>
                    <a:pt x="0" y="1328400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173D">
                    <a:alpha val="100000"/>
                  </a:srgbClr>
                </a:gs>
                <a:gs pos="50000">
                  <a:srgbClr val="1E42AC">
                    <a:alpha val="100000"/>
                  </a:srgbClr>
                </a:gs>
                <a:gs pos="100000">
                  <a:srgbClr val="F6CDE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99329" cy="1491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112818" y="4139321"/>
            <a:ext cx="3414639" cy="5482806"/>
            <a:chOff x="0" y="0"/>
            <a:chExt cx="899329" cy="14440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99329" cy="1444031"/>
            </a:xfrm>
            <a:custGeom>
              <a:avLst/>
              <a:gdLst/>
              <a:ahLst/>
              <a:cxnLst/>
              <a:rect l="l" t="t" r="r" b="b"/>
              <a:pathLst>
                <a:path w="899329" h="1444031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328400"/>
                  </a:lnTo>
                  <a:cubicBezTo>
                    <a:pt x="899329" y="1392262"/>
                    <a:pt x="847559" y="1444031"/>
                    <a:pt x="783698" y="1444031"/>
                  </a:cubicBezTo>
                  <a:lnTo>
                    <a:pt x="115631" y="1444031"/>
                  </a:lnTo>
                  <a:cubicBezTo>
                    <a:pt x="51770" y="1444031"/>
                    <a:pt x="0" y="1392262"/>
                    <a:pt x="0" y="1328400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99329" cy="1491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346942" y="4568018"/>
            <a:ext cx="2365489" cy="236548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789" r="-1789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637491" y="4515235"/>
            <a:ext cx="2365489" cy="236548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15561" b="-15561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8" name="TextBox 18"/>
          <p:cNvSpPr txBox="1"/>
          <p:nvPr/>
        </p:nvSpPr>
        <p:spPr>
          <a:xfrm>
            <a:off x="1529250" y="6981132"/>
            <a:ext cx="3414737" cy="95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Dra. Carmen del Pilar de Durán</a:t>
            </a:r>
          </a:p>
          <a:p>
            <a:pPr algn="ctr">
              <a:lnSpc>
                <a:spcPts val="2500"/>
              </a:lnSpc>
            </a:pPr>
            <a:endParaRPr lang="en-US" sz="25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29153" y="7637592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ISSS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22318" y="6981135"/>
            <a:ext cx="3414737" cy="95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Lcda. María Mercedes Castillo</a:t>
            </a:r>
          </a:p>
          <a:p>
            <a:pPr algn="ctr">
              <a:lnSpc>
                <a:spcPts val="2500"/>
              </a:lnSpc>
            </a:pPr>
            <a:endParaRPr lang="en-US" sz="25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822416" y="7726337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MINEDUCYT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112818" y="7295457"/>
            <a:ext cx="3414786" cy="330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PDDH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112964" y="7726337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Propietario/a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29250" y="7985980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649631" y="8158066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Propietaria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485007" y="9258300"/>
            <a:ext cx="2078220" cy="0"/>
          </a:xfrm>
          <a:prstGeom prst="line">
            <a:avLst/>
          </a:prstGeom>
          <a:ln w="180975" cap="flat">
            <a:solidFill>
              <a:srgbClr val="CDD6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1000351" y="4319928"/>
            <a:ext cx="16562876" cy="378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98"/>
              </a:lnSpc>
            </a:pPr>
            <a:r>
              <a:rPr lang="en-US" sz="14598" u="sng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Sector Sociedad Civil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87420" y="368300"/>
            <a:ext cx="7830070" cy="67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5000" dirty="0" err="1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Plenaria</a:t>
            </a:r>
            <a:r>
              <a:rPr lang="en-US" sz="5000" dirty="0">
                <a:solidFill>
                  <a:srgbClr val="000000"/>
                </a:solidFill>
                <a:latin typeface="Body Grotesque"/>
                <a:ea typeface="Body Grotesque"/>
                <a:cs typeface="Body Grotesque"/>
                <a:sym typeface="Body Grotesque"/>
              </a:rPr>
              <a:t> </a:t>
            </a:r>
            <a:r>
              <a:rPr lang="en-US" sz="5000" dirty="0">
                <a:latin typeface="Body Grotesque"/>
                <a:ea typeface="Body Grotesque"/>
                <a:cs typeface="Body Grotesque"/>
                <a:sym typeface="Body Grotesque"/>
              </a:rPr>
              <a:t>03-2025</a:t>
            </a: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9153" y="4139321"/>
            <a:ext cx="3414639" cy="4834683"/>
            <a:chOff x="0" y="0"/>
            <a:chExt cx="899329" cy="1273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9329" cy="1273332"/>
            </a:xfrm>
            <a:custGeom>
              <a:avLst/>
              <a:gdLst/>
              <a:ahLst/>
              <a:cxnLst/>
              <a:rect l="l" t="t" r="r" b="b"/>
              <a:pathLst>
                <a:path w="899329" h="1273332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57701"/>
                  </a:lnTo>
                  <a:cubicBezTo>
                    <a:pt x="899329" y="1221562"/>
                    <a:pt x="847559" y="1273332"/>
                    <a:pt x="783698" y="1273332"/>
                  </a:cubicBezTo>
                  <a:lnTo>
                    <a:pt x="115631" y="1273332"/>
                  </a:lnTo>
                  <a:cubicBezTo>
                    <a:pt x="51770" y="1273332"/>
                    <a:pt x="0" y="1221562"/>
                    <a:pt x="0" y="1157701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99329" cy="1320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53728" y="4563800"/>
            <a:ext cx="2365489" cy="23654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7127" r="-7127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66106" y="4139321"/>
            <a:ext cx="3414639" cy="4834683"/>
            <a:chOff x="0" y="0"/>
            <a:chExt cx="899329" cy="12733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99329" cy="1273332"/>
            </a:xfrm>
            <a:custGeom>
              <a:avLst/>
              <a:gdLst/>
              <a:ahLst/>
              <a:cxnLst/>
              <a:rect l="l" t="t" r="r" b="b"/>
              <a:pathLst>
                <a:path w="899329" h="1273332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57701"/>
                  </a:lnTo>
                  <a:cubicBezTo>
                    <a:pt x="899329" y="1221562"/>
                    <a:pt x="847559" y="1273332"/>
                    <a:pt x="783698" y="1273332"/>
                  </a:cubicBezTo>
                  <a:lnTo>
                    <a:pt x="115631" y="1273332"/>
                  </a:lnTo>
                  <a:cubicBezTo>
                    <a:pt x="51770" y="1273332"/>
                    <a:pt x="0" y="1221562"/>
                    <a:pt x="0" y="1157701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173D">
                    <a:alpha val="100000"/>
                  </a:srgbClr>
                </a:gs>
                <a:gs pos="50000">
                  <a:srgbClr val="1E42AC">
                    <a:alpha val="100000"/>
                  </a:srgbClr>
                </a:gs>
                <a:gs pos="100000">
                  <a:srgbClr val="F6CDE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99329" cy="1320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404621" y="4139321"/>
            <a:ext cx="3414639" cy="4834683"/>
            <a:chOff x="0" y="0"/>
            <a:chExt cx="899329" cy="12733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99329" cy="1273332"/>
            </a:xfrm>
            <a:custGeom>
              <a:avLst/>
              <a:gdLst/>
              <a:ahLst/>
              <a:cxnLst/>
              <a:rect l="l" t="t" r="r" b="b"/>
              <a:pathLst>
                <a:path w="899329" h="1273332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57701"/>
                  </a:lnTo>
                  <a:cubicBezTo>
                    <a:pt x="899329" y="1221562"/>
                    <a:pt x="847559" y="1273332"/>
                    <a:pt x="783698" y="1273332"/>
                  </a:cubicBezTo>
                  <a:lnTo>
                    <a:pt x="115631" y="1273332"/>
                  </a:lnTo>
                  <a:cubicBezTo>
                    <a:pt x="51770" y="1273332"/>
                    <a:pt x="0" y="1221562"/>
                    <a:pt x="0" y="1157701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99329" cy="1320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991462" y="4563800"/>
            <a:ext cx="2365489" cy="236548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21059" b="-21059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930074" y="4563800"/>
            <a:ext cx="2365489" cy="236548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4563" b="-4563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8" name="TextBox 18"/>
          <p:cNvSpPr txBox="1"/>
          <p:nvPr/>
        </p:nvSpPr>
        <p:spPr>
          <a:xfrm>
            <a:off x="1541711" y="7021389"/>
            <a:ext cx="3414737" cy="64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Sra. Doris de Alvarado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41711" y="7761825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REDSAL+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66887" y="7231191"/>
            <a:ext cx="3414737" cy="57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Lic. Javier Enrique Palacios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66106" y="7804370"/>
            <a:ext cx="3414639" cy="294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REDSAL+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404523" y="7095684"/>
            <a:ext cx="3414737" cy="57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Srita. Daniela Eunice Argueta Orellana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47722" y="7832310"/>
            <a:ext cx="3414639" cy="57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Unidad de Salud  Dr. Alberto Aguilar Rivas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344110" y="7244934"/>
            <a:ext cx="3414737" cy="33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Shawn García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41711" y="8105995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466106" y="8070507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47722" y="8528905"/>
            <a:ext cx="3414639" cy="294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Propietaria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38619" y="2566426"/>
            <a:ext cx="1520457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Subsector de Personas Afectadas por VIH y TB</a:t>
            </a:r>
            <a:r>
              <a:rPr lang="en-US" sz="5199" b="1">
                <a:solidFill>
                  <a:srgbClr val="EBEC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3628461" y="4311406"/>
            <a:ext cx="3414639" cy="4662598"/>
            <a:chOff x="0" y="0"/>
            <a:chExt cx="899329" cy="122800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99329" cy="1228009"/>
            </a:xfrm>
            <a:custGeom>
              <a:avLst/>
              <a:gdLst/>
              <a:ahLst/>
              <a:cxnLst/>
              <a:rect l="l" t="t" r="r" b="b"/>
              <a:pathLst>
                <a:path w="899329" h="1228009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12378"/>
                  </a:lnTo>
                  <a:cubicBezTo>
                    <a:pt x="899329" y="1176240"/>
                    <a:pt x="847559" y="1228009"/>
                    <a:pt x="783698" y="1228009"/>
                  </a:cubicBezTo>
                  <a:lnTo>
                    <a:pt x="115631" y="1228009"/>
                  </a:lnTo>
                  <a:cubicBezTo>
                    <a:pt x="84964" y="1228009"/>
                    <a:pt x="55553" y="1215827"/>
                    <a:pt x="33868" y="1194142"/>
                  </a:cubicBezTo>
                  <a:cubicBezTo>
                    <a:pt x="12183" y="1172457"/>
                    <a:pt x="0" y="1143046"/>
                    <a:pt x="0" y="1112378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173D">
                    <a:alpha val="100000"/>
                  </a:srgbClr>
                </a:gs>
                <a:gs pos="50000">
                  <a:srgbClr val="1E42AC">
                    <a:alpha val="100000"/>
                  </a:srgbClr>
                </a:gs>
                <a:gs pos="100000">
                  <a:srgbClr val="F6CDE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899329" cy="1275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3628461" y="6967389"/>
            <a:ext cx="3414737" cy="57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Lic. Jonathan Josué Meléndez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628461" y="7638317"/>
            <a:ext cx="3414639" cy="84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Unidad de Salud de Concepción</a:t>
            </a:r>
          </a:p>
          <a:p>
            <a:pPr algn="ctr">
              <a:lnSpc>
                <a:spcPts val="2200"/>
              </a:lnSpc>
            </a:pPr>
            <a:endParaRPr lang="en-US" sz="2200">
              <a:solidFill>
                <a:srgbClr val="EBECF0"/>
              </a:solidFill>
              <a:latin typeface="Serithai"/>
              <a:ea typeface="Serithai"/>
              <a:cs typeface="Serithai"/>
              <a:sym typeface="Serithai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628461" y="8360313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4153036" y="4311406"/>
            <a:ext cx="2365489" cy="2365489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17567" b="-17567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9250" y="4139321"/>
            <a:ext cx="3414639" cy="4905472"/>
            <a:chOff x="0" y="0"/>
            <a:chExt cx="899329" cy="12919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9329" cy="1291976"/>
            </a:xfrm>
            <a:custGeom>
              <a:avLst/>
              <a:gdLst/>
              <a:ahLst/>
              <a:cxnLst/>
              <a:rect l="l" t="t" r="r" b="b"/>
              <a:pathLst>
                <a:path w="899329" h="1291976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76345"/>
                  </a:lnTo>
                  <a:cubicBezTo>
                    <a:pt x="899329" y="1240207"/>
                    <a:pt x="847559" y="1291976"/>
                    <a:pt x="783698" y="1291976"/>
                  </a:cubicBezTo>
                  <a:lnTo>
                    <a:pt x="115631" y="1291976"/>
                  </a:lnTo>
                  <a:cubicBezTo>
                    <a:pt x="51770" y="1291976"/>
                    <a:pt x="0" y="1240207"/>
                    <a:pt x="0" y="1176345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99329" cy="1339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53728" y="4563800"/>
            <a:ext cx="2365489" cy="23654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t="-22944" b="-22944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725074" y="4139321"/>
            <a:ext cx="3414639" cy="4905472"/>
            <a:chOff x="0" y="0"/>
            <a:chExt cx="899329" cy="12919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99329" cy="1291976"/>
            </a:xfrm>
            <a:custGeom>
              <a:avLst/>
              <a:gdLst/>
              <a:ahLst/>
              <a:cxnLst/>
              <a:rect l="l" t="t" r="r" b="b"/>
              <a:pathLst>
                <a:path w="899329" h="1291976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76345"/>
                  </a:lnTo>
                  <a:cubicBezTo>
                    <a:pt x="899329" y="1240207"/>
                    <a:pt x="847559" y="1291976"/>
                    <a:pt x="783698" y="1291976"/>
                  </a:cubicBezTo>
                  <a:lnTo>
                    <a:pt x="115631" y="1291976"/>
                  </a:lnTo>
                  <a:cubicBezTo>
                    <a:pt x="51770" y="1291976"/>
                    <a:pt x="0" y="1240207"/>
                    <a:pt x="0" y="1176345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173D">
                    <a:alpha val="100000"/>
                  </a:srgbClr>
                </a:gs>
                <a:gs pos="50000">
                  <a:srgbClr val="1E42AC">
                    <a:alpha val="100000"/>
                  </a:srgbClr>
                </a:gs>
                <a:gs pos="100000">
                  <a:srgbClr val="F6CDE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99329" cy="1339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663734" y="4174715"/>
            <a:ext cx="3414639" cy="4834683"/>
            <a:chOff x="0" y="0"/>
            <a:chExt cx="899329" cy="12733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99329" cy="1273332"/>
            </a:xfrm>
            <a:custGeom>
              <a:avLst/>
              <a:gdLst/>
              <a:ahLst/>
              <a:cxnLst/>
              <a:rect l="l" t="t" r="r" b="b"/>
              <a:pathLst>
                <a:path w="899329" h="1273332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57701"/>
                  </a:lnTo>
                  <a:cubicBezTo>
                    <a:pt x="899329" y="1221562"/>
                    <a:pt x="847559" y="1273332"/>
                    <a:pt x="783698" y="1273332"/>
                  </a:cubicBezTo>
                  <a:lnTo>
                    <a:pt x="115631" y="1273332"/>
                  </a:lnTo>
                  <a:cubicBezTo>
                    <a:pt x="51770" y="1273332"/>
                    <a:pt x="0" y="1221562"/>
                    <a:pt x="0" y="1157701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99329" cy="1320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249795" y="4260438"/>
            <a:ext cx="2365489" cy="236548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984" r="-1984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263021" y="4468550"/>
            <a:ext cx="2365489" cy="236548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9365" b="-29365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8" name="TextBox 18"/>
          <p:cNvSpPr txBox="1"/>
          <p:nvPr/>
        </p:nvSpPr>
        <p:spPr>
          <a:xfrm>
            <a:off x="1527494" y="7121744"/>
            <a:ext cx="3414737" cy="64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Lcda. Karla Guevara</a:t>
            </a:r>
          </a:p>
          <a:p>
            <a:pPr algn="ctr">
              <a:lnSpc>
                <a:spcPts val="2500"/>
              </a:lnSpc>
            </a:pPr>
            <a:endParaRPr lang="en-US" sz="25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29153" y="7637592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Colectivo  Alejandría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25074" y="7019736"/>
            <a:ext cx="3414737" cy="57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Joshua Navas </a:t>
            </a:r>
          </a:p>
          <a:p>
            <a:pPr algn="ctr">
              <a:lnSpc>
                <a:spcPts val="2200"/>
              </a:lnSpc>
            </a:pPr>
            <a:endParaRPr lang="en-US" sz="22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466984" y="7575720"/>
            <a:ext cx="3414639" cy="294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0738397" y="7000230"/>
            <a:ext cx="3414737" cy="127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Sra. Zuleima del Carmen Molina Villatoro </a:t>
            </a:r>
          </a:p>
          <a:p>
            <a:pPr algn="ctr">
              <a:lnSpc>
                <a:spcPts val="2500"/>
              </a:lnSpc>
            </a:pPr>
            <a:endParaRPr lang="en-US" sz="25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738397" y="8043080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Orquídeas del Mar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29259" y="8215166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725220" y="8439597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738397" y="8611683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Propietaria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365293" y="2730311"/>
            <a:ext cx="608042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HSH/TRANS y MTS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841958" y="1871790"/>
            <a:ext cx="1049387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Subsector de Poblaciones</a:t>
            </a:r>
            <a:r>
              <a:rPr lang="en-US" sz="5199" b="1">
                <a:solidFill>
                  <a:srgbClr val="EBEC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Clave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725220" y="7585245"/>
            <a:ext cx="3414639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Colectivo Hombres Trans Diversos 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4677008" y="4300805"/>
            <a:ext cx="3414639" cy="4743988"/>
            <a:chOff x="0" y="0"/>
            <a:chExt cx="899329" cy="124944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99329" cy="1249445"/>
            </a:xfrm>
            <a:custGeom>
              <a:avLst/>
              <a:gdLst/>
              <a:ahLst/>
              <a:cxnLst/>
              <a:rect l="l" t="t" r="r" b="b"/>
              <a:pathLst>
                <a:path w="899329" h="1249445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33814"/>
                  </a:lnTo>
                  <a:cubicBezTo>
                    <a:pt x="899329" y="1197676"/>
                    <a:pt x="847559" y="1249445"/>
                    <a:pt x="783698" y="1249445"/>
                  </a:cubicBezTo>
                  <a:lnTo>
                    <a:pt x="115631" y="1249445"/>
                  </a:lnTo>
                  <a:cubicBezTo>
                    <a:pt x="84964" y="1249445"/>
                    <a:pt x="55553" y="1237263"/>
                    <a:pt x="33868" y="1215578"/>
                  </a:cubicBezTo>
                  <a:cubicBezTo>
                    <a:pt x="12183" y="1193893"/>
                    <a:pt x="0" y="1164482"/>
                    <a:pt x="0" y="1133814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173D">
                    <a:alpha val="100000"/>
                  </a:srgbClr>
                </a:gs>
                <a:gs pos="50000">
                  <a:srgbClr val="1E42AC">
                    <a:alpha val="100000"/>
                  </a:srgbClr>
                </a:gs>
                <a:gs pos="100000">
                  <a:srgbClr val="F6CDE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899329" cy="1297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5200883" y="4616147"/>
            <a:ext cx="2365489" cy="2365489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8479" r="-8479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4873361" y="7745265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9250" y="4139321"/>
            <a:ext cx="3414639" cy="4905472"/>
            <a:chOff x="0" y="0"/>
            <a:chExt cx="899329" cy="12919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9329" cy="1291976"/>
            </a:xfrm>
            <a:custGeom>
              <a:avLst/>
              <a:gdLst/>
              <a:ahLst/>
              <a:cxnLst/>
              <a:rect l="l" t="t" r="r" b="b"/>
              <a:pathLst>
                <a:path w="899329" h="1291976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76345"/>
                  </a:lnTo>
                  <a:cubicBezTo>
                    <a:pt x="899329" y="1240207"/>
                    <a:pt x="847559" y="1291976"/>
                    <a:pt x="783698" y="1291976"/>
                  </a:cubicBezTo>
                  <a:lnTo>
                    <a:pt x="115631" y="1291976"/>
                  </a:lnTo>
                  <a:cubicBezTo>
                    <a:pt x="51770" y="1291976"/>
                    <a:pt x="0" y="1240207"/>
                    <a:pt x="0" y="1176345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99329" cy="1339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53728" y="4563800"/>
            <a:ext cx="2365489" cy="23654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t="-15506" b="-15506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725074" y="4139321"/>
            <a:ext cx="3414639" cy="4905472"/>
            <a:chOff x="0" y="0"/>
            <a:chExt cx="899329" cy="12919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99329" cy="1291976"/>
            </a:xfrm>
            <a:custGeom>
              <a:avLst/>
              <a:gdLst/>
              <a:ahLst/>
              <a:cxnLst/>
              <a:rect l="l" t="t" r="r" b="b"/>
              <a:pathLst>
                <a:path w="899329" h="1291976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76345"/>
                  </a:lnTo>
                  <a:cubicBezTo>
                    <a:pt x="899329" y="1240207"/>
                    <a:pt x="847559" y="1291976"/>
                    <a:pt x="783698" y="1291976"/>
                  </a:cubicBezTo>
                  <a:lnTo>
                    <a:pt x="115631" y="1291976"/>
                  </a:lnTo>
                  <a:cubicBezTo>
                    <a:pt x="51770" y="1291976"/>
                    <a:pt x="0" y="1240207"/>
                    <a:pt x="0" y="1176345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173D">
                    <a:alpha val="100000"/>
                  </a:srgbClr>
                </a:gs>
                <a:gs pos="50000">
                  <a:srgbClr val="1E42AC">
                    <a:alpha val="100000"/>
                  </a:srgbClr>
                </a:gs>
                <a:gs pos="100000">
                  <a:srgbClr val="F6CDE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99329" cy="1339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701114" y="4111898"/>
            <a:ext cx="3414639" cy="4834683"/>
            <a:chOff x="0" y="0"/>
            <a:chExt cx="899329" cy="12733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99329" cy="1273332"/>
            </a:xfrm>
            <a:custGeom>
              <a:avLst/>
              <a:gdLst/>
              <a:ahLst/>
              <a:cxnLst/>
              <a:rect l="l" t="t" r="r" b="b"/>
              <a:pathLst>
                <a:path w="899329" h="1273332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57701"/>
                  </a:lnTo>
                  <a:cubicBezTo>
                    <a:pt x="899329" y="1221562"/>
                    <a:pt x="847559" y="1273332"/>
                    <a:pt x="783698" y="1273332"/>
                  </a:cubicBezTo>
                  <a:lnTo>
                    <a:pt x="115631" y="1273332"/>
                  </a:lnTo>
                  <a:cubicBezTo>
                    <a:pt x="51770" y="1273332"/>
                    <a:pt x="0" y="1221562"/>
                    <a:pt x="0" y="1157701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solidFill>
              <a:srgbClr val="0B173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99329" cy="1320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249795" y="4260438"/>
            <a:ext cx="2365489" cy="236548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9362" b="-9362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263021" y="4163750"/>
            <a:ext cx="2365489" cy="236548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7083" r="-27083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91301" y="380010"/>
            <a:ext cx="4566363" cy="1388935"/>
          </a:xfrm>
          <a:custGeom>
            <a:avLst/>
            <a:gdLst/>
            <a:ahLst/>
            <a:cxnLst/>
            <a:rect l="l" t="t" r="r" b="b"/>
            <a:pathLst>
              <a:path w="4566363" h="1388935">
                <a:moveTo>
                  <a:pt x="0" y="0"/>
                </a:moveTo>
                <a:lnTo>
                  <a:pt x="4566363" y="0"/>
                </a:lnTo>
                <a:lnTo>
                  <a:pt x="4566363" y="1388936"/>
                </a:lnTo>
                <a:lnTo>
                  <a:pt x="0" y="13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8" name="TextBox 18"/>
          <p:cNvSpPr txBox="1"/>
          <p:nvPr/>
        </p:nvSpPr>
        <p:spPr>
          <a:xfrm>
            <a:off x="1527494" y="7121744"/>
            <a:ext cx="3414737" cy="95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Lcda. Ana Josefa Blanco</a:t>
            </a:r>
          </a:p>
          <a:p>
            <a:pPr algn="ctr">
              <a:lnSpc>
                <a:spcPts val="2500"/>
              </a:lnSpc>
            </a:pPr>
            <a:endParaRPr lang="en-US" sz="2500" b="1">
              <a:solidFill>
                <a:srgbClr val="EBECF0"/>
              </a:solidFill>
              <a:latin typeface="Body Grotesque Bold"/>
              <a:ea typeface="Body Grotesque Bold"/>
              <a:cs typeface="Body Grotesque Bold"/>
              <a:sym typeface="Body Grotesque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27494" y="7870995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CALMA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25074" y="7019736"/>
            <a:ext cx="3414737" cy="294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Lcda. Isabel Payes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66984" y="7575720"/>
            <a:ext cx="3414639" cy="294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0738397" y="6840348"/>
            <a:ext cx="3414737" cy="33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>
                <a:solidFill>
                  <a:srgbClr val="EBECF0"/>
                </a:solidFill>
                <a:latin typeface="Body Grotesque Bold"/>
                <a:ea typeface="Body Grotesque Bold"/>
                <a:cs typeface="Body Grotesque Bold"/>
                <a:sym typeface="Body Grotesque Bold"/>
              </a:rPr>
              <a:t>Lcda. Susan Padilla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701114" y="7280812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PASMO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29259" y="8215166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174304" y="8128220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738494" y="7870995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Propietaria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007576" y="1749236"/>
            <a:ext cx="11748096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Subsector 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ONGs Nacionales e Internacionales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725220" y="7585245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CONAMUS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4676308" y="4139321"/>
            <a:ext cx="3414639" cy="4743988"/>
            <a:chOff x="0" y="0"/>
            <a:chExt cx="899329" cy="12494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99329" cy="1249445"/>
            </a:xfrm>
            <a:custGeom>
              <a:avLst/>
              <a:gdLst/>
              <a:ahLst/>
              <a:cxnLst/>
              <a:rect l="l" t="t" r="r" b="b"/>
              <a:pathLst>
                <a:path w="899329" h="1249445">
                  <a:moveTo>
                    <a:pt x="115631" y="0"/>
                  </a:moveTo>
                  <a:lnTo>
                    <a:pt x="783698" y="0"/>
                  </a:lnTo>
                  <a:cubicBezTo>
                    <a:pt x="814365" y="0"/>
                    <a:pt x="843776" y="12183"/>
                    <a:pt x="865461" y="33868"/>
                  </a:cubicBezTo>
                  <a:cubicBezTo>
                    <a:pt x="887146" y="55553"/>
                    <a:pt x="899329" y="84964"/>
                    <a:pt x="899329" y="115631"/>
                  </a:cubicBezTo>
                  <a:lnTo>
                    <a:pt x="899329" y="1133814"/>
                  </a:lnTo>
                  <a:cubicBezTo>
                    <a:pt x="899329" y="1197676"/>
                    <a:pt x="847559" y="1249445"/>
                    <a:pt x="783698" y="1249445"/>
                  </a:cubicBezTo>
                  <a:lnTo>
                    <a:pt x="115631" y="1249445"/>
                  </a:lnTo>
                  <a:cubicBezTo>
                    <a:pt x="84964" y="1249445"/>
                    <a:pt x="55553" y="1237263"/>
                    <a:pt x="33868" y="1215578"/>
                  </a:cubicBezTo>
                  <a:cubicBezTo>
                    <a:pt x="12183" y="1193893"/>
                    <a:pt x="0" y="1164482"/>
                    <a:pt x="0" y="1133814"/>
                  </a:cubicBezTo>
                  <a:lnTo>
                    <a:pt x="0" y="115631"/>
                  </a:lnTo>
                  <a:cubicBezTo>
                    <a:pt x="0" y="51770"/>
                    <a:pt x="51770" y="0"/>
                    <a:pt x="115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173D">
                    <a:alpha val="100000"/>
                  </a:srgbClr>
                </a:gs>
                <a:gs pos="50000">
                  <a:srgbClr val="1E42AC">
                    <a:alpha val="100000"/>
                  </a:srgbClr>
                </a:gs>
                <a:gs pos="100000">
                  <a:srgbClr val="F6CDEE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899329" cy="1297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5200883" y="4616147"/>
            <a:ext cx="2365489" cy="2365489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8479" r="-8479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4873361" y="7745265"/>
            <a:ext cx="3414639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>
                <a:solidFill>
                  <a:srgbClr val="EBECF0"/>
                </a:solidFill>
                <a:latin typeface="Serithai"/>
                <a:ea typeface="Serithai"/>
                <a:cs typeface="Serithai"/>
                <a:sym typeface="Serithai"/>
              </a:rPr>
              <a:t>Suplente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515</Words>
  <Application>Microsoft Office PowerPoint</Application>
  <PresentationFormat>Personalizado</PresentationFormat>
  <Paragraphs>168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Open Sans Bold</vt:lpstr>
      <vt:lpstr>Calibri</vt:lpstr>
      <vt:lpstr>RoxboroughCF</vt:lpstr>
      <vt:lpstr>Body Grotesque</vt:lpstr>
      <vt:lpstr>Serithai</vt:lpstr>
      <vt:lpstr>Arial</vt:lpstr>
      <vt:lpstr>Body Grotesque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Empresarial Negocio Financiera Inversión Corporativo Degradado Profesional Azul</dc:title>
  <dc:creator>María Eugenia Ochoa Valencia</dc:creator>
  <cp:lastModifiedBy>Administración y Comunicaciones MCP</cp:lastModifiedBy>
  <cp:revision>2</cp:revision>
  <dcterms:created xsi:type="dcterms:W3CDTF">2006-08-16T00:00:00Z</dcterms:created>
  <dcterms:modified xsi:type="dcterms:W3CDTF">2025-07-02T19:16:44Z</dcterms:modified>
  <dc:identifier>DAGrXk4JV6E</dc:identifier>
</cp:coreProperties>
</file>