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Open Sans" panose="020B0606030504020204" pitchFamily="34" charset="0"/>
      <p:regular r:id="rId13"/>
      <p:bold r:id="rId14"/>
    </p:embeddedFont>
    <p:embeddedFont>
      <p:font typeface="Open Sans Bold" panose="020B0806030504020204" charset="0"/>
      <p:regular r:id="rId15"/>
    </p:embeddedFont>
    <p:embeddedFont>
      <p:font typeface="Raleway" pitchFamily="2" charset="0"/>
      <p:regular r:id="rId16"/>
    </p:embeddedFont>
    <p:embeddedFont>
      <p:font typeface="Raleway Bold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4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3827720" y="9689302"/>
            <a:ext cx="14796135" cy="476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4679740" y="6852270"/>
            <a:ext cx="4676479" cy="4114800"/>
          </a:xfrm>
          <a:custGeom>
            <a:avLst/>
            <a:gdLst/>
            <a:ahLst/>
            <a:cxnLst/>
            <a:rect l="l" t="t" r="r" b="b"/>
            <a:pathLst>
              <a:path w="4676479" h="4114800">
                <a:moveTo>
                  <a:pt x="0" y="0"/>
                </a:moveTo>
                <a:lnTo>
                  <a:pt x="4676479" y="0"/>
                </a:lnTo>
                <a:lnTo>
                  <a:pt x="46764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4" name="Group 4"/>
          <p:cNvGrpSpPr/>
          <p:nvPr/>
        </p:nvGrpSpPr>
        <p:grpSpPr>
          <a:xfrm>
            <a:off x="13317412" y="7730552"/>
            <a:ext cx="5112897" cy="511289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E6950A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932417" y="-8531817"/>
            <a:ext cx="10769990" cy="1076999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E6950A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>
            <a:off x="-726250" y="9679777"/>
            <a:ext cx="175495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11" name="AutoShape 11"/>
          <p:cNvSpPr/>
          <p:nvPr/>
        </p:nvSpPr>
        <p:spPr>
          <a:xfrm>
            <a:off x="-726250" y="689045"/>
            <a:ext cx="175495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12" name="AutoShape 12"/>
          <p:cNvSpPr/>
          <p:nvPr/>
        </p:nvSpPr>
        <p:spPr>
          <a:xfrm>
            <a:off x="4463201" y="698570"/>
            <a:ext cx="14160654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13" name="Freeform 13"/>
          <p:cNvSpPr/>
          <p:nvPr/>
        </p:nvSpPr>
        <p:spPr>
          <a:xfrm rot="3726449">
            <a:off x="15787617" y="4893892"/>
            <a:ext cx="4676479" cy="4114800"/>
          </a:xfrm>
          <a:custGeom>
            <a:avLst/>
            <a:gdLst/>
            <a:ahLst/>
            <a:cxnLst/>
            <a:rect l="l" t="t" r="r" b="b"/>
            <a:pathLst>
              <a:path w="4676479" h="4114800">
                <a:moveTo>
                  <a:pt x="0" y="0"/>
                </a:moveTo>
                <a:lnTo>
                  <a:pt x="4676479" y="0"/>
                </a:lnTo>
                <a:lnTo>
                  <a:pt x="46764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4" name="Freeform 14"/>
          <p:cNvSpPr/>
          <p:nvPr/>
        </p:nvSpPr>
        <p:spPr>
          <a:xfrm rot="-10499966">
            <a:off x="11358521" y="-1439231"/>
            <a:ext cx="7315200" cy="3364992"/>
          </a:xfrm>
          <a:custGeom>
            <a:avLst/>
            <a:gdLst/>
            <a:ahLst/>
            <a:cxnLst/>
            <a:rect l="l" t="t" r="r" b="b"/>
            <a:pathLst>
              <a:path w="7315200" h="3364992">
                <a:moveTo>
                  <a:pt x="0" y="0"/>
                </a:moveTo>
                <a:lnTo>
                  <a:pt x="7315200" y="0"/>
                </a:lnTo>
                <a:lnTo>
                  <a:pt x="7315200" y="3364992"/>
                </a:lnTo>
                <a:lnTo>
                  <a:pt x="0" y="33649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5" name="TextBox 15"/>
          <p:cNvSpPr txBox="1"/>
          <p:nvPr/>
        </p:nvSpPr>
        <p:spPr>
          <a:xfrm>
            <a:off x="595422" y="2072492"/>
            <a:ext cx="13577778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3"/>
              </a:lnSpc>
            </a:pPr>
            <a:endParaRPr sz="1400" dirty="0"/>
          </a:p>
          <a:p>
            <a:pPr algn="ctr">
              <a:lnSpc>
                <a:spcPts val="7203"/>
              </a:lnSpc>
            </a:pPr>
            <a:r>
              <a:rPr lang="en-US" sz="6600" b="1" dirty="0">
                <a:solidFill>
                  <a:srgbClr val="515B2B"/>
                </a:solidFill>
                <a:latin typeface="Raleway Bold"/>
                <a:ea typeface="Raleway Bold"/>
                <a:cs typeface="Raleway Bold"/>
                <a:sym typeface="Raleway Bold"/>
              </a:rPr>
              <a:t>Informe</a:t>
            </a:r>
          </a:p>
          <a:p>
            <a:pPr algn="ctr">
              <a:lnSpc>
                <a:spcPts val="7203"/>
              </a:lnSpc>
            </a:pPr>
            <a:r>
              <a:rPr lang="en-US" sz="6600" b="1" dirty="0" err="1">
                <a:solidFill>
                  <a:srgbClr val="515B2B"/>
                </a:solidFill>
                <a:latin typeface="Raleway Bold"/>
                <a:ea typeface="Raleway Bold"/>
                <a:cs typeface="Raleway Bold"/>
                <a:sym typeface="Raleway Bold"/>
              </a:rPr>
              <a:t>Proceso</a:t>
            </a:r>
            <a:r>
              <a:rPr lang="en-US" sz="6600" b="1" dirty="0">
                <a:solidFill>
                  <a:srgbClr val="515B2B"/>
                </a:solidFill>
                <a:latin typeface="Raleway Bold"/>
                <a:ea typeface="Raleway Bold"/>
                <a:cs typeface="Raleway Bold"/>
                <a:sym typeface="Raleway Bold"/>
              </a:rPr>
              <a:t> de </a:t>
            </a:r>
            <a:r>
              <a:rPr lang="en-US" sz="6600" b="1" dirty="0" err="1">
                <a:solidFill>
                  <a:srgbClr val="515B2B"/>
                </a:solidFill>
                <a:latin typeface="Raleway Bold"/>
                <a:ea typeface="Raleway Bold"/>
                <a:cs typeface="Raleway Bold"/>
                <a:sym typeface="Raleway Bold"/>
              </a:rPr>
              <a:t>Elección</a:t>
            </a:r>
            <a:r>
              <a:rPr lang="en-US" sz="6600" b="1" dirty="0">
                <a:solidFill>
                  <a:srgbClr val="515B2B"/>
                </a:solidFill>
                <a:latin typeface="Raleway Bold"/>
                <a:ea typeface="Raleway Bold"/>
                <a:cs typeface="Raleway Bold"/>
                <a:sym typeface="Raleway Bold"/>
              </a:rPr>
              <a:t> de la </a:t>
            </a:r>
            <a:r>
              <a:rPr lang="en-US" sz="6600" b="1" dirty="0" err="1">
                <a:solidFill>
                  <a:srgbClr val="515B2B"/>
                </a:solidFill>
                <a:latin typeface="Raleway Bold"/>
                <a:ea typeface="Raleway Bold"/>
                <a:cs typeface="Raleway Bold"/>
                <a:sym typeface="Raleway Bold"/>
              </a:rPr>
              <a:t>Membresía</a:t>
            </a:r>
            <a:r>
              <a:rPr lang="en-US" sz="6600" b="1" dirty="0">
                <a:solidFill>
                  <a:srgbClr val="515B2B"/>
                </a:solidFill>
                <a:latin typeface="Raleway Bold"/>
                <a:ea typeface="Raleway Bold"/>
                <a:cs typeface="Raleway Bold"/>
                <a:sym typeface="Raleway Bold"/>
              </a:rPr>
              <a:t> de Sociedad Civil ante </a:t>
            </a:r>
            <a:r>
              <a:rPr lang="en-US" sz="6600" b="1" dirty="0" err="1">
                <a:solidFill>
                  <a:srgbClr val="515B2B"/>
                </a:solidFill>
                <a:latin typeface="Raleway Bold"/>
                <a:ea typeface="Raleway Bold"/>
                <a:cs typeface="Raleway Bold"/>
                <a:sym typeface="Raleway Bold"/>
              </a:rPr>
              <a:t>el</a:t>
            </a:r>
            <a:r>
              <a:rPr lang="en-US" sz="6600" b="1" dirty="0">
                <a:solidFill>
                  <a:srgbClr val="515B2B"/>
                </a:solidFill>
                <a:latin typeface="Raleway Bold"/>
                <a:ea typeface="Raleway Bold"/>
                <a:cs typeface="Raleway Bold"/>
                <a:sym typeface="Raleway Bold"/>
              </a:rPr>
              <a:t> MCP-ES (2025–2028)</a:t>
            </a:r>
          </a:p>
        </p:txBody>
      </p:sp>
      <p:sp>
        <p:nvSpPr>
          <p:cNvPr id="16" name="Freeform 16"/>
          <p:cNvSpPr/>
          <p:nvPr/>
        </p:nvSpPr>
        <p:spPr>
          <a:xfrm>
            <a:off x="412613" y="1225796"/>
            <a:ext cx="3205718" cy="975073"/>
          </a:xfrm>
          <a:custGeom>
            <a:avLst/>
            <a:gdLst/>
            <a:ahLst/>
            <a:cxnLst/>
            <a:rect l="l" t="t" r="r" b="b"/>
            <a:pathLst>
              <a:path w="3205718" h="975073">
                <a:moveTo>
                  <a:pt x="0" y="0"/>
                </a:moveTo>
                <a:lnTo>
                  <a:pt x="3205718" y="0"/>
                </a:lnTo>
                <a:lnTo>
                  <a:pt x="3205718" y="975072"/>
                </a:lnTo>
                <a:lnTo>
                  <a:pt x="0" y="9750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7" name="TextBox 17"/>
          <p:cNvSpPr txBox="1"/>
          <p:nvPr/>
        </p:nvSpPr>
        <p:spPr>
          <a:xfrm>
            <a:off x="1207862" y="9411807"/>
            <a:ext cx="2619858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 spc="95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 DE JULIO DE 2025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07862" y="421075"/>
            <a:ext cx="2948666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 spc="95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PLENARIA</a:t>
            </a:r>
          </a:p>
          <a:p>
            <a:pPr algn="ctr">
              <a:lnSpc>
                <a:spcPts val="1960"/>
              </a:lnSpc>
            </a:pPr>
            <a:r>
              <a:rPr lang="en-US" sz="1400" b="1" spc="95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03-2025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71440" y="8008658"/>
            <a:ext cx="8047771" cy="836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515B2B"/>
                </a:solidFill>
                <a:latin typeface="Raleway"/>
                <a:ea typeface="Raleway"/>
                <a:cs typeface="Raleway"/>
                <a:sym typeface="Raleway"/>
              </a:rPr>
              <a:t>Dra. Elsy Guadalupe Brizuela de Jiménez </a:t>
            </a:r>
          </a:p>
          <a:p>
            <a:pPr algn="ctr">
              <a:lnSpc>
                <a:spcPts val="3359"/>
              </a:lnSpc>
            </a:pPr>
            <a:r>
              <a:rPr lang="en-US" sz="2400" dirty="0" err="1">
                <a:solidFill>
                  <a:srgbClr val="515B2B"/>
                </a:solidFill>
                <a:latin typeface="Raleway"/>
                <a:ea typeface="Raleway"/>
                <a:cs typeface="Raleway"/>
                <a:sym typeface="Raleway"/>
              </a:rPr>
              <a:t>Coordinadora</a:t>
            </a:r>
            <a:r>
              <a:rPr lang="en-US" sz="2400" dirty="0">
                <a:solidFill>
                  <a:srgbClr val="515B2B"/>
                </a:solidFill>
                <a:latin typeface="Raleway"/>
                <a:ea typeface="Raleway"/>
                <a:cs typeface="Raleway"/>
                <a:sym typeface="Raleway"/>
              </a:rPr>
              <a:t> del </a:t>
            </a:r>
            <a:r>
              <a:rPr lang="en-US" sz="2400" dirty="0" err="1">
                <a:solidFill>
                  <a:srgbClr val="515B2B"/>
                </a:solidFill>
                <a:latin typeface="Raleway"/>
                <a:ea typeface="Raleway"/>
                <a:cs typeface="Raleway"/>
                <a:sym typeface="Raleway"/>
              </a:rPr>
              <a:t>Comité</a:t>
            </a:r>
            <a:r>
              <a:rPr lang="en-US" sz="2400" dirty="0">
                <a:solidFill>
                  <a:srgbClr val="515B2B"/>
                </a:solidFill>
                <a:latin typeface="Raleway"/>
                <a:ea typeface="Raleway"/>
                <a:cs typeface="Raleway"/>
                <a:sym typeface="Raleway"/>
              </a:rPr>
              <a:t> de </a:t>
            </a:r>
            <a:r>
              <a:rPr lang="en-US" sz="2400" dirty="0" err="1">
                <a:solidFill>
                  <a:srgbClr val="515B2B"/>
                </a:solidFill>
                <a:latin typeface="Raleway"/>
                <a:ea typeface="Raleway"/>
                <a:cs typeface="Raleway"/>
                <a:sym typeface="Raleway"/>
              </a:rPr>
              <a:t>Selección</a:t>
            </a:r>
            <a:endParaRPr lang="en-US" sz="2400" dirty="0">
              <a:solidFill>
                <a:srgbClr val="515B2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62800" y="2987753"/>
            <a:ext cx="9144000" cy="3824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just">
              <a:lnSpc>
                <a:spcPts val="4340"/>
              </a:lnSpc>
              <a:spcBef>
                <a:spcPct val="0"/>
              </a:spcBef>
            </a:pPr>
            <a:r>
              <a:rPr lang="en-US" sz="3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 </a:t>
            </a:r>
            <a:r>
              <a:rPr lang="en-US" sz="3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proce</a:t>
            </a:r>
            <a:r>
              <a:rPr lang="en-US" sz="31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</a:t>
            </a:r>
            <a:r>
              <a:rPr lang="en-US" sz="31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2025–2028 </a:t>
            </a:r>
            <a:r>
              <a:rPr lang="en-US" sz="31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31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un </a:t>
            </a:r>
            <a:r>
              <a:rPr lang="en-US" sz="31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ejercicio</a:t>
            </a:r>
            <a:r>
              <a:rPr lang="en-US" sz="31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participativo</a:t>
            </a:r>
            <a:r>
              <a:rPr lang="en-US" sz="31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31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permitió</a:t>
            </a:r>
            <a:r>
              <a:rPr lang="en-US" sz="31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renovar</a:t>
            </a:r>
            <a:r>
              <a:rPr lang="en-US" sz="31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31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representación</a:t>
            </a:r>
            <a:r>
              <a:rPr lang="en-US" sz="31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1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sociedad</a:t>
            </a:r>
            <a:r>
              <a:rPr lang="en-US" sz="31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civil de forma </a:t>
            </a:r>
            <a:r>
              <a:rPr lang="en-US" sz="31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legítima</a:t>
            </a:r>
            <a:r>
              <a:rPr lang="en-US" sz="31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Las </a:t>
            </a:r>
            <a:r>
              <a:rPr lang="en-US" sz="31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lecciones</a:t>
            </a:r>
            <a:r>
              <a:rPr lang="en-US" sz="31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aprendidas</a:t>
            </a:r>
            <a:r>
              <a:rPr lang="en-US" sz="31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ofrecen</a:t>
            </a:r>
            <a:r>
              <a:rPr lang="en-US" sz="31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31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base </a:t>
            </a:r>
            <a:r>
              <a:rPr lang="en-US" sz="31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sólida</a:t>
            </a:r>
            <a:r>
              <a:rPr lang="en-US" sz="31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31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seguir</a:t>
            </a:r>
            <a:r>
              <a:rPr lang="en-US" sz="31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mejorando</a:t>
            </a:r>
            <a:r>
              <a:rPr lang="en-US" sz="31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31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procesos</a:t>
            </a:r>
            <a:r>
              <a:rPr lang="en-US" sz="31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1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gobernanza</a:t>
            </a:r>
            <a:r>
              <a:rPr lang="en-US" sz="31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31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participación</a:t>
            </a:r>
            <a:r>
              <a:rPr lang="en-US" sz="31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del MCP-ES.</a:t>
            </a:r>
          </a:p>
          <a:p>
            <a:pPr algn="just">
              <a:lnSpc>
                <a:spcPts val="4340"/>
              </a:lnSpc>
              <a:spcBef>
                <a:spcPct val="0"/>
              </a:spcBef>
            </a:pPr>
            <a:endParaRPr lang="en-US" sz="3100" u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00" y="1080617"/>
            <a:ext cx="6262409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80"/>
              </a:lnSpc>
              <a:spcBef>
                <a:spcPct val="0"/>
              </a:spcBef>
            </a:pPr>
            <a:r>
              <a:rPr lang="en-US" sz="6680" b="1" dirty="0">
                <a:solidFill>
                  <a:srgbClr val="515B2B"/>
                </a:solidFill>
                <a:latin typeface="Raleway Bold"/>
                <a:ea typeface="Raleway Bold"/>
                <a:cs typeface="Raleway Bold"/>
                <a:sym typeface="Raleway Bold"/>
              </a:rPr>
              <a:t>10. Ci</a:t>
            </a:r>
            <a:r>
              <a:rPr lang="en-US" sz="6680" b="1" u="none" dirty="0">
                <a:solidFill>
                  <a:srgbClr val="515B2B"/>
                </a:solidFill>
                <a:latin typeface="Raleway Bold"/>
                <a:ea typeface="Raleway Bold"/>
                <a:cs typeface="Raleway Bold"/>
                <a:sym typeface="Raleway Bold"/>
              </a:rPr>
              <a:t>erre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CF38D417-56D6-7CF8-3014-44B30FD1E9CB}"/>
              </a:ext>
            </a:extLst>
          </p:cNvPr>
          <p:cNvSpPr txBox="1"/>
          <p:nvPr/>
        </p:nvSpPr>
        <p:spPr>
          <a:xfrm>
            <a:off x="1207862" y="9411807"/>
            <a:ext cx="2619858" cy="49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 spc="95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PLENARIA 03-2025</a:t>
            </a:r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BF0588D4-2808-4606-1B66-21EEE135B645}"/>
              </a:ext>
            </a:extLst>
          </p:cNvPr>
          <p:cNvSpPr/>
          <p:nvPr/>
        </p:nvSpPr>
        <p:spPr>
          <a:xfrm>
            <a:off x="-659931" y="9410700"/>
            <a:ext cx="175495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1BBB5987-0964-21E1-D508-6DE871BEE7B5}"/>
              </a:ext>
            </a:extLst>
          </p:cNvPr>
          <p:cNvSpPr/>
          <p:nvPr/>
        </p:nvSpPr>
        <p:spPr>
          <a:xfrm flipV="1">
            <a:off x="3827720" y="9410700"/>
            <a:ext cx="14796135" cy="476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9F82CCDD-D90C-5BC3-D8D8-932AE3B9C3A7}"/>
              </a:ext>
            </a:extLst>
          </p:cNvPr>
          <p:cNvSpPr/>
          <p:nvPr/>
        </p:nvSpPr>
        <p:spPr>
          <a:xfrm>
            <a:off x="15468599" y="9486900"/>
            <a:ext cx="2294509" cy="697578"/>
          </a:xfrm>
          <a:custGeom>
            <a:avLst/>
            <a:gdLst/>
            <a:ahLst/>
            <a:cxnLst/>
            <a:rect l="l" t="t" r="r" b="b"/>
            <a:pathLst>
              <a:path w="3205718" h="975073">
                <a:moveTo>
                  <a:pt x="0" y="0"/>
                </a:moveTo>
                <a:lnTo>
                  <a:pt x="3205718" y="0"/>
                </a:lnTo>
                <a:lnTo>
                  <a:pt x="3205718" y="975073"/>
                </a:lnTo>
                <a:lnTo>
                  <a:pt x="0" y="975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pic>
        <p:nvPicPr>
          <p:cNvPr id="7170" name="Picture 2" descr="Elección - Iconos gratis de interfaz">
            <a:extLst>
              <a:ext uri="{FF2B5EF4-FFF2-40B4-BE49-F238E27FC236}">
                <a16:creationId xmlns:a16="http://schemas.microsoft.com/office/drawing/2014/main" id="{FB4339B4-F192-A461-5978-C09A9012F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623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89358" y="9079848"/>
            <a:ext cx="13140297" cy="19050"/>
          </a:xfrm>
          <a:prstGeom prst="line">
            <a:avLst/>
          </a:prstGeom>
          <a:ln w="38100" cap="flat">
            <a:solidFill>
              <a:srgbClr val="515B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4679740" y="6852270"/>
            <a:ext cx="4676479" cy="4114800"/>
          </a:xfrm>
          <a:custGeom>
            <a:avLst/>
            <a:gdLst/>
            <a:ahLst/>
            <a:cxnLst/>
            <a:rect l="l" t="t" r="r" b="b"/>
            <a:pathLst>
              <a:path w="4676479" h="4114800">
                <a:moveTo>
                  <a:pt x="0" y="0"/>
                </a:moveTo>
                <a:lnTo>
                  <a:pt x="4676479" y="0"/>
                </a:lnTo>
                <a:lnTo>
                  <a:pt x="46764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4" name="Group 4"/>
          <p:cNvGrpSpPr/>
          <p:nvPr/>
        </p:nvGrpSpPr>
        <p:grpSpPr>
          <a:xfrm>
            <a:off x="13317412" y="7730552"/>
            <a:ext cx="5112897" cy="511289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E6950A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144000" y="-8531817"/>
            <a:ext cx="9558407" cy="955840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E6950A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3726449">
            <a:off x="15787617" y="4893892"/>
            <a:ext cx="4676479" cy="4114800"/>
          </a:xfrm>
          <a:custGeom>
            <a:avLst/>
            <a:gdLst/>
            <a:ahLst/>
            <a:cxnLst/>
            <a:rect l="l" t="t" r="r" b="b"/>
            <a:pathLst>
              <a:path w="4676479" h="4114800">
                <a:moveTo>
                  <a:pt x="0" y="0"/>
                </a:moveTo>
                <a:lnTo>
                  <a:pt x="4676479" y="0"/>
                </a:lnTo>
                <a:lnTo>
                  <a:pt x="46764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11" name="Group 11"/>
          <p:cNvGrpSpPr/>
          <p:nvPr/>
        </p:nvGrpSpPr>
        <p:grpSpPr>
          <a:xfrm>
            <a:off x="15731552" y="2864871"/>
            <a:ext cx="5112897" cy="511289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1358521" y="-1439231"/>
            <a:ext cx="7315200" cy="3364992"/>
          </a:xfrm>
          <a:custGeom>
            <a:avLst/>
            <a:gdLst/>
            <a:ahLst/>
            <a:cxnLst/>
            <a:rect l="l" t="t" r="r" b="b"/>
            <a:pathLst>
              <a:path w="7315200" h="3364992">
                <a:moveTo>
                  <a:pt x="0" y="0"/>
                </a:moveTo>
                <a:lnTo>
                  <a:pt x="7315200" y="0"/>
                </a:lnTo>
                <a:lnTo>
                  <a:pt x="7315200" y="3364992"/>
                </a:lnTo>
                <a:lnTo>
                  <a:pt x="0" y="33649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5" name="Freeform 15"/>
          <p:cNvSpPr/>
          <p:nvPr/>
        </p:nvSpPr>
        <p:spPr>
          <a:xfrm>
            <a:off x="3859115" y="4230684"/>
            <a:ext cx="8386361" cy="3167894"/>
          </a:xfrm>
          <a:custGeom>
            <a:avLst/>
            <a:gdLst/>
            <a:ahLst/>
            <a:cxnLst/>
            <a:rect l="l" t="t" r="r" b="b"/>
            <a:pathLst>
              <a:path w="11301259" h="4435744">
                <a:moveTo>
                  <a:pt x="0" y="0"/>
                </a:moveTo>
                <a:lnTo>
                  <a:pt x="11301259" y="0"/>
                </a:lnTo>
                <a:lnTo>
                  <a:pt x="11301259" y="4435744"/>
                </a:lnTo>
                <a:lnTo>
                  <a:pt x="0" y="44357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6" name="TextBox 16"/>
          <p:cNvSpPr txBox="1"/>
          <p:nvPr/>
        </p:nvSpPr>
        <p:spPr>
          <a:xfrm>
            <a:off x="1028700" y="8666429"/>
            <a:ext cx="4930111" cy="903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80"/>
              </a:lnSpc>
              <a:spcBef>
                <a:spcPct val="0"/>
              </a:spcBef>
            </a:pPr>
            <a:r>
              <a:rPr lang="en-US" sz="6680" b="1" u="none">
                <a:solidFill>
                  <a:srgbClr val="515B2B"/>
                </a:solidFill>
                <a:latin typeface="Raleway Bold"/>
                <a:ea typeface="Raleway Bold"/>
                <a:cs typeface="Raleway Bold"/>
                <a:sym typeface="Raleway Bold"/>
              </a:rPr>
              <a:t>¡GRACIAS!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41485" y="2358548"/>
            <a:ext cx="13487400" cy="2262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5"/>
              </a:lnSpc>
            </a:pPr>
            <a:r>
              <a:rPr lang="en-US" sz="4296" b="1" dirty="0" err="1">
                <a:solidFill>
                  <a:srgbClr val="515B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Contribuyendo</a:t>
            </a:r>
            <a:r>
              <a:rPr lang="en-US" sz="4296" b="1" dirty="0">
                <a:solidFill>
                  <a:srgbClr val="515B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la Respuesta Nacional al VIH, Tuberculosis y Malaria </a:t>
            </a:r>
            <a:r>
              <a:rPr lang="en-US" sz="4296" b="1" dirty="0" err="1">
                <a:solidFill>
                  <a:srgbClr val="515B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</a:t>
            </a:r>
            <a:r>
              <a:rPr lang="en-US" sz="4296" b="1" dirty="0">
                <a:solidFill>
                  <a:srgbClr val="515B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El Salvador.</a:t>
            </a:r>
          </a:p>
          <a:p>
            <a:pPr algn="ctr">
              <a:lnSpc>
                <a:spcPts val="6015"/>
              </a:lnSpc>
            </a:pPr>
            <a:endParaRPr lang="en-US" sz="4296" b="1" dirty="0">
              <a:solidFill>
                <a:srgbClr val="515B2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65056" y="3248141"/>
            <a:ext cx="12331999" cy="5090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 </a:t>
            </a:r>
            <a:r>
              <a:rPr lang="en-US" sz="3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presente</a:t>
            </a: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informe</a:t>
            </a: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tiene</a:t>
            </a: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finalidad</a:t>
            </a: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exponer</a:t>
            </a: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ante </a:t>
            </a:r>
            <a:r>
              <a:rPr lang="en-US" sz="3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Pleno del MCP-ES un </a:t>
            </a:r>
            <a:r>
              <a:rPr lang="en-US" sz="3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resumen</a:t>
            </a: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sistematizado</a:t>
            </a: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3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proceso</a:t>
            </a: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elección</a:t>
            </a: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3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nueva</a:t>
            </a: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membresía</a:t>
            </a: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sociedad</a:t>
            </a: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civil para </a:t>
            </a:r>
            <a:r>
              <a:rPr lang="en-US" sz="3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periodo</a:t>
            </a: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2025–2028. </a:t>
            </a:r>
            <a:r>
              <a:rPr lang="en-US" sz="3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Refleja</a:t>
            </a: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compromiso</a:t>
            </a: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3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mecanismo</a:t>
            </a: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con la </a:t>
            </a:r>
            <a:r>
              <a:rPr lang="en-US" sz="3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transparencia</a:t>
            </a: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la </a:t>
            </a:r>
            <a:r>
              <a:rPr lang="en-US" sz="3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participación</a:t>
            </a: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representativa</a:t>
            </a: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 la </a:t>
            </a:r>
            <a:r>
              <a:rPr lang="en-US" sz="3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legalidad</a:t>
            </a: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conforme</a:t>
            </a: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al </a:t>
            </a:r>
            <a:r>
              <a:rPr lang="en-US" sz="3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Reglamento</a:t>
            </a: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Interno</a:t>
            </a:r>
            <a:r>
              <a:rPr lang="en-US" sz="3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sz="31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07862" y="9411807"/>
            <a:ext cx="2619858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 spc="95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PLENARIA 03-2025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07862" y="544900"/>
            <a:ext cx="2948666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 spc="95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PRESENTACIÓN</a:t>
            </a:r>
          </a:p>
        </p:txBody>
      </p:sp>
      <p:sp>
        <p:nvSpPr>
          <p:cNvPr id="5" name="AutoShape 5"/>
          <p:cNvSpPr/>
          <p:nvPr/>
        </p:nvSpPr>
        <p:spPr>
          <a:xfrm>
            <a:off x="-726250" y="9679777"/>
            <a:ext cx="175495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6" name="AutoShape 6"/>
          <p:cNvSpPr/>
          <p:nvPr/>
        </p:nvSpPr>
        <p:spPr>
          <a:xfrm>
            <a:off x="-726250" y="689045"/>
            <a:ext cx="175495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7" name="AutoShape 7"/>
          <p:cNvSpPr/>
          <p:nvPr/>
        </p:nvSpPr>
        <p:spPr>
          <a:xfrm flipV="1">
            <a:off x="3827720" y="9689302"/>
            <a:ext cx="14796135" cy="476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8" name="AutoShape 8"/>
          <p:cNvSpPr/>
          <p:nvPr/>
        </p:nvSpPr>
        <p:spPr>
          <a:xfrm>
            <a:off x="4463201" y="698570"/>
            <a:ext cx="14160654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grpSp>
        <p:nvGrpSpPr>
          <p:cNvPr id="9" name="Group 9"/>
          <p:cNvGrpSpPr/>
          <p:nvPr/>
        </p:nvGrpSpPr>
        <p:grpSpPr>
          <a:xfrm rot="5301795">
            <a:off x="15436236" y="937177"/>
            <a:ext cx="10769990" cy="1076999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E6950A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5198171">
            <a:off x="13823447" y="6434523"/>
            <a:ext cx="7315200" cy="3364992"/>
          </a:xfrm>
          <a:custGeom>
            <a:avLst/>
            <a:gdLst/>
            <a:ahLst/>
            <a:cxnLst/>
            <a:rect l="l" t="t" r="r" b="b"/>
            <a:pathLst>
              <a:path w="7315200" h="3364992">
                <a:moveTo>
                  <a:pt x="0" y="0"/>
                </a:moveTo>
                <a:lnTo>
                  <a:pt x="7315200" y="0"/>
                </a:lnTo>
                <a:lnTo>
                  <a:pt x="7315200" y="3364992"/>
                </a:lnTo>
                <a:lnTo>
                  <a:pt x="0" y="3364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3" name="Freeform 13"/>
          <p:cNvSpPr/>
          <p:nvPr/>
        </p:nvSpPr>
        <p:spPr>
          <a:xfrm rot="3726449">
            <a:off x="14922170" y="-1070959"/>
            <a:ext cx="4676479" cy="4114800"/>
          </a:xfrm>
          <a:custGeom>
            <a:avLst/>
            <a:gdLst/>
            <a:ahLst/>
            <a:cxnLst/>
            <a:rect l="l" t="t" r="r" b="b"/>
            <a:pathLst>
              <a:path w="4676479" h="4114800">
                <a:moveTo>
                  <a:pt x="0" y="0"/>
                </a:moveTo>
                <a:lnTo>
                  <a:pt x="4676479" y="0"/>
                </a:lnTo>
                <a:lnTo>
                  <a:pt x="46764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14" name="Group 14"/>
          <p:cNvGrpSpPr/>
          <p:nvPr/>
        </p:nvGrpSpPr>
        <p:grpSpPr>
          <a:xfrm>
            <a:off x="15947063" y="-50531"/>
            <a:ext cx="5112897" cy="511289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622001" y="1028700"/>
            <a:ext cx="3205718" cy="975073"/>
          </a:xfrm>
          <a:custGeom>
            <a:avLst/>
            <a:gdLst/>
            <a:ahLst/>
            <a:cxnLst/>
            <a:rect l="l" t="t" r="r" b="b"/>
            <a:pathLst>
              <a:path w="3205718" h="975073">
                <a:moveTo>
                  <a:pt x="0" y="0"/>
                </a:moveTo>
                <a:lnTo>
                  <a:pt x="3205719" y="0"/>
                </a:lnTo>
                <a:lnTo>
                  <a:pt x="3205719" y="975073"/>
                </a:lnTo>
                <a:lnTo>
                  <a:pt x="0" y="9750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ágenes de Objetivo Png - Descarga gratuita en Freepik">
            <a:extLst>
              <a:ext uri="{FF2B5EF4-FFF2-40B4-BE49-F238E27FC236}">
                <a16:creationId xmlns:a16="http://schemas.microsoft.com/office/drawing/2014/main" id="{ED50686E-C730-4401-9CDC-FDCA932BE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709" y="3193051"/>
            <a:ext cx="5021736" cy="50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/>
          <p:cNvSpPr/>
          <p:nvPr/>
        </p:nvSpPr>
        <p:spPr>
          <a:xfrm flipV="1">
            <a:off x="-726250" y="689045"/>
            <a:ext cx="1370698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4" name="TextBox 4"/>
          <p:cNvSpPr txBox="1"/>
          <p:nvPr/>
        </p:nvSpPr>
        <p:spPr>
          <a:xfrm>
            <a:off x="3200400" y="1495857"/>
            <a:ext cx="14160654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680"/>
              </a:lnSpc>
              <a:spcBef>
                <a:spcPct val="0"/>
              </a:spcBef>
            </a:pPr>
            <a:r>
              <a:rPr lang="en-US" sz="668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2. </a:t>
            </a:r>
            <a:r>
              <a:rPr lang="en-US" sz="668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Objetivo</a:t>
            </a:r>
            <a:r>
              <a:rPr lang="en-US" sz="668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del </a:t>
            </a:r>
            <a:r>
              <a:rPr lang="en-US" sz="668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Proceso</a:t>
            </a:r>
            <a:r>
              <a:rPr lang="en-US" sz="668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Electoral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07862" y="9411807"/>
            <a:ext cx="2619858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 spc="95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PLENARIA 03-2025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159899" y="544900"/>
            <a:ext cx="2948666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 spc="95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PRESENTACIÓN</a:t>
            </a:r>
          </a:p>
        </p:txBody>
      </p:sp>
      <p:sp>
        <p:nvSpPr>
          <p:cNvPr id="7" name="AutoShape 7"/>
          <p:cNvSpPr/>
          <p:nvPr/>
        </p:nvSpPr>
        <p:spPr>
          <a:xfrm>
            <a:off x="-726250" y="9679777"/>
            <a:ext cx="175495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8" name="AutoShape 8"/>
          <p:cNvSpPr/>
          <p:nvPr/>
        </p:nvSpPr>
        <p:spPr>
          <a:xfrm flipV="1">
            <a:off x="3827720" y="9689302"/>
            <a:ext cx="14796135" cy="476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9" name="AutoShape 9"/>
          <p:cNvSpPr/>
          <p:nvPr/>
        </p:nvSpPr>
        <p:spPr>
          <a:xfrm>
            <a:off x="16415238" y="698570"/>
            <a:ext cx="14160654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10" name="TextBox 10"/>
          <p:cNvSpPr txBox="1"/>
          <p:nvPr/>
        </p:nvSpPr>
        <p:spPr>
          <a:xfrm>
            <a:off x="6148025" y="4081993"/>
            <a:ext cx="10665569" cy="1705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Cond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ucir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un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proceso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democrático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transparente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documentado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para la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elección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representantes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propietarios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suplentes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subsectores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sociedad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civil ante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MCP-ES para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período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2025-2028,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garantizando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participación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legítima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representativa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las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organizaciones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9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sectores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no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gubernamentales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1" indent="0" algn="l">
              <a:lnSpc>
                <a:spcPts val="2380"/>
              </a:lnSpc>
              <a:spcBef>
                <a:spcPct val="0"/>
              </a:spcBef>
            </a:pPr>
            <a:endParaRPr lang="en-US" sz="2000" u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27243" y="3480828"/>
            <a:ext cx="4082489" cy="8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3"/>
              </a:lnSpc>
            </a:pPr>
            <a:r>
              <a:rPr lang="en-US" sz="256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OBJETIVO GENERAL:</a:t>
            </a:r>
          </a:p>
          <a:p>
            <a:pPr marL="0" lvl="1" indent="0" algn="l">
              <a:lnSpc>
                <a:spcPts val="3593"/>
              </a:lnSpc>
              <a:spcBef>
                <a:spcPct val="0"/>
              </a:spcBef>
            </a:pPr>
            <a:endParaRPr lang="en-US" sz="2566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255768" y="809810"/>
            <a:ext cx="2663809" cy="780734"/>
          </a:xfrm>
          <a:custGeom>
            <a:avLst/>
            <a:gdLst/>
            <a:ahLst/>
            <a:cxnLst/>
            <a:rect l="l" t="t" r="r" b="b"/>
            <a:pathLst>
              <a:path w="3205718" h="975073">
                <a:moveTo>
                  <a:pt x="0" y="0"/>
                </a:moveTo>
                <a:lnTo>
                  <a:pt x="3205718" y="0"/>
                </a:lnTo>
                <a:lnTo>
                  <a:pt x="3205718" y="975073"/>
                </a:lnTo>
                <a:lnTo>
                  <a:pt x="0" y="9750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3" name="TextBox 13"/>
          <p:cNvSpPr txBox="1"/>
          <p:nvPr/>
        </p:nvSpPr>
        <p:spPr>
          <a:xfrm>
            <a:off x="6127242" y="6083089"/>
            <a:ext cx="4082489" cy="8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3"/>
              </a:lnSpc>
            </a:pPr>
            <a:r>
              <a:rPr lang="en-US" sz="256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OBJETIVOS ESPECÍFICOS:</a:t>
            </a:r>
          </a:p>
          <a:p>
            <a:pPr marL="0" lvl="1" indent="0" algn="l">
              <a:lnSpc>
                <a:spcPts val="3593"/>
              </a:lnSpc>
              <a:spcBef>
                <a:spcPct val="0"/>
              </a:spcBef>
            </a:pPr>
            <a:endParaRPr lang="en-US" sz="2566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956406" y="6958424"/>
            <a:ext cx="10857188" cy="2058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Organizar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junto al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Comité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Ad Ho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c, un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proceso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convocatoria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elección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con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términos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referencia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difundidos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asegurando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criterios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elegibilidad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representatividad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2800"/>
              </a:lnSpc>
            </a:pPr>
            <a:endParaRPr lang="en-US" sz="2000" u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Documentar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todas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las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etapas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proceso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incluyendo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validación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candidatos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listas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asegurando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trazabilidad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0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legitimidad</a:t>
            </a:r>
            <a:r>
              <a:rPr lang="en-US" sz="20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1" indent="0" algn="l">
              <a:lnSpc>
                <a:spcPts val="2380"/>
              </a:lnSpc>
              <a:spcBef>
                <a:spcPct val="0"/>
              </a:spcBef>
            </a:pPr>
            <a:endParaRPr lang="en-US" sz="2000" u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07862" y="9411807"/>
            <a:ext cx="2619858" cy="49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 spc="95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PLENARIA 03-2025</a:t>
            </a:r>
          </a:p>
        </p:txBody>
      </p:sp>
      <p:sp>
        <p:nvSpPr>
          <p:cNvPr id="5" name="AutoShape 5"/>
          <p:cNvSpPr/>
          <p:nvPr/>
        </p:nvSpPr>
        <p:spPr>
          <a:xfrm>
            <a:off x="-659931" y="9410700"/>
            <a:ext cx="175495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6" name="AutoShape 6"/>
          <p:cNvSpPr/>
          <p:nvPr/>
        </p:nvSpPr>
        <p:spPr>
          <a:xfrm flipV="1">
            <a:off x="3827720" y="9410700"/>
            <a:ext cx="14796135" cy="476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>
            <a:off x="15468599" y="9486900"/>
            <a:ext cx="2294509" cy="697578"/>
          </a:xfrm>
          <a:custGeom>
            <a:avLst/>
            <a:gdLst/>
            <a:ahLst/>
            <a:cxnLst/>
            <a:rect l="l" t="t" r="r" b="b"/>
            <a:pathLst>
              <a:path w="3205718" h="975073">
                <a:moveTo>
                  <a:pt x="0" y="0"/>
                </a:moveTo>
                <a:lnTo>
                  <a:pt x="3205718" y="0"/>
                </a:lnTo>
                <a:lnTo>
                  <a:pt x="3205718" y="975073"/>
                </a:lnTo>
                <a:lnTo>
                  <a:pt x="0" y="975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9" name="TextBox 9"/>
          <p:cNvSpPr txBox="1"/>
          <p:nvPr/>
        </p:nvSpPr>
        <p:spPr>
          <a:xfrm>
            <a:off x="509664" y="997701"/>
            <a:ext cx="1610619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680"/>
              </a:lnSpc>
              <a:spcBef>
                <a:spcPct val="0"/>
              </a:spcBef>
            </a:pPr>
            <a:r>
              <a:rPr lang="en-US" sz="668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3. </a:t>
            </a:r>
            <a:r>
              <a:rPr lang="en-US" sz="668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Cronograma</a:t>
            </a:r>
            <a:r>
              <a:rPr lang="en-US" sz="668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General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24000" y="2265868"/>
            <a:ext cx="15392399" cy="2156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sz="24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proceso</a:t>
            </a:r>
            <a:r>
              <a:rPr lang="en-US" sz="24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se </a:t>
            </a:r>
            <a:r>
              <a:rPr lang="en-US" sz="24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desarrolló</a:t>
            </a:r>
            <a:r>
              <a:rPr lang="en-US" sz="24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entre </a:t>
            </a:r>
            <a:r>
              <a:rPr lang="en-US" sz="24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diciembre</a:t>
            </a:r>
            <a:r>
              <a:rPr lang="en-US" sz="24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2024 y </a:t>
            </a:r>
            <a:r>
              <a:rPr lang="en-US" sz="24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julio</a:t>
            </a:r>
            <a:r>
              <a:rPr lang="en-US" sz="24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2025, </a:t>
            </a:r>
            <a:r>
              <a:rPr lang="en-US" sz="24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incluyendo</a:t>
            </a:r>
            <a:r>
              <a:rPr lang="en-US" sz="24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4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conformación</a:t>
            </a:r>
            <a:r>
              <a:rPr lang="en-US" sz="24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24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Comité</a:t>
            </a:r>
            <a:r>
              <a:rPr lang="en-US" sz="24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Ad Hoc, </a:t>
            </a:r>
            <a:r>
              <a:rPr lang="en-US" sz="24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validación</a:t>
            </a:r>
            <a:r>
              <a:rPr lang="en-US" sz="24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TDR, </a:t>
            </a:r>
            <a:r>
              <a:rPr lang="en-US" sz="24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convocatoria</a:t>
            </a:r>
            <a:r>
              <a:rPr lang="en-US" sz="24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pública</a:t>
            </a:r>
            <a:r>
              <a:rPr lang="en-US" sz="24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revisión</a:t>
            </a:r>
            <a:r>
              <a:rPr lang="en-US" sz="24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4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documentación</a:t>
            </a:r>
            <a:r>
              <a:rPr lang="en-US" sz="24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jornadas de </a:t>
            </a:r>
            <a:r>
              <a:rPr lang="en-US" sz="24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elección</a:t>
            </a:r>
            <a:r>
              <a:rPr lang="en-US" sz="24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4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subsector e </a:t>
            </a:r>
            <a:r>
              <a:rPr lang="en-US" sz="24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instalación</a:t>
            </a:r>
            <a:r>
              <a:rPr lang="en-US" sz="24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4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pleno. Las </a:t>
            </a:r>
            <a:r>
              <a:rPr lang="en-US" sz="24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actividades</a:t>
            </a:r>
            <a:r>
              <a:rPr lang="en-US" sz="24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clave </a:t>
            </a:r>
            <a:r>
              <a:rPr lang="en-US" sz="24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incluyeron</a:t>
            </a:r>
            <a:r>
              <a:rPr lang="en-US" sz="24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0" lvl="1" indent="0" algn="l">
              <a:lnSpc>
                <a:spcPct val="150000"/>
              </a:lnSpc>
              <a:spcBef>
                <a:spcPct val="0"/>
              </a:spcBef>
            </a:pPr>
            <a:endParaRPr lang="en-US" sz="2400" u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50" name="Picture 2" descr="icono calendario con fecha calendario campana y alarma reloj 20716206 PNG">
            <a:extLst>
              <a:ext uri="{FF2B5EF4-FFF2-40B4-BE49-F238E27FC236}">
                <a16:creationId xmlns:a16="http://schemas.microsoft.com/office/drawing/2014/main" id="{94D8E57B-85AC-1B88-015D-9408E8DA9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2414"/>
            <a:ext cx="4678862" cy="319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DDFF5E16-6A8D-E85B-1A51-91BD08328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211572"/>
              </p:ext>
            </p:extLst>
          </p:nvPr>
        </p:nvGraphicFramePr>
        <p:xfrm>
          <a:off x="6934200" y="4682665"/>
          <a:ext cx="8686800" cy="372727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307524493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478870755"/>
                    </a:ext>
                  </a:extLst>
                </a:gridCol>
              </a:tblGrid>
              <a:tr h="511635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r>
                        <a:rPr lang="en-US" sz="2000" b="0" u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de </a:t>
                      </a:r>
                      <a:r>
                        <a:rPr lang="en-US" sz="2000" b="0" u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diciembre</a:t>
                      </a:r>
                      <a:r>
                        <a:rPr lang="en-US" sz="2000" b="0" u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2024 </a:t>
                      </a:r>
                      <a:endParaRPr lang="es-SV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u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Conformación</a:t>
                      </a:r>
                      <a:r>
                        <a:rPr lang="en-US" sz="2000" b="0" u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del </a:t>
                      </a:r>
                      <a:r>
                        <a:rPr lang="en-US" sz="2000" b="0" u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Comité</a:t>
                      </a:r>
                      <a:r>
                        <a:rPr lang="en-US" sz="2000" b="0" u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Ad Hoc</a:t>
                      </a:r>
                      <a:endParaRPr lang="es-SV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643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0" u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Febrero</a:t>
                      </a:r>
                      <a:r>
                        <a:rPr lang="en-US" sz="2000" b="0" u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 Junio </a:t>
                      </a:r>
                      <a:endParaRPr lang="es-SV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Reuniones</a:t>
                      </a:r>
                      <a:r>
                        <a:rPr lang="en-US" sz="2000" b="0" u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del </a:t>
                      </a:r>
                      <a:r>
                        <a:rPr lang="en-US" sz="2000" b="0" u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comité</a:t>
                      </a:r>
                      <a:r>
                        <a:rPr lang="en-US" sz="2000" b="0" u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de </a:t>
                      </a:r>
                      <a:r>
                        <a:rPr lang="en-US" sz="2000" b="0" u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selección</a:t>
                      </a:r>
                      <a:endParaRPr lang="en-US" sz="2000" b="0" u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algn="just"/>
                      <a:endParaRPr lang="es-SV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11148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just"/>
                      <a:r>
                        <a:rPr lang="en-US" sz="2000" b="0" u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 de </a:t>
                      </a:r>
                      <a:r>
                        <a:rPr lang="en-US" sz="2000" b="0" u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marzo</a:t>
                      </a:r>
                      <a:r>
                        <a:rPr lang="en-US" sz="2000" b="0" u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2025 </a:t>
                      </a:r>
                      <a:endParaRPr lang="es-SV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u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Publicación</a:t>
                      </a:r>
                      <a:r>
                        <a:rPr lang="en-US" sz="2000" b="0" u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de la </a:t>
                      </a:r>
                      <a:r>
                        <a:rPr lang="en-US" sz="2000" b="0" u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convocatoria</a:t>
                      </a:r>
                      <a:endParaRPr lang="es-SV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562862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just"/>
                      <a:r>
                        <a:rPr lang="en-US" sz="2000" b="0" u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Abril a </a:t>
                      </a:r>
                      <a:r>
                        <a:rPr lang="en-US" sz="2000" b="0" u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junio</a:t>
                      </a:r>
                      <a:r>
                        <a:rPr lang="en-US" sz="2000" b="0" u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2025 </a:t>
                      </a:r>
                      <a:endParaRPr lang="es-SV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u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Reuniones</a:t>
                      </a:r>
                      <a:r>
                        <a:rPr lang="en-US" sz="2000" b="0" u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de </a:t>
                      </a:r>
                      <a:r>
                        <a:rPr lang="en-US" sz="2000" b="0" u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elección</a:t>
                      </a:r>
                      <a:r>
                        <a:rPr lang="en-US" sz="2000" b="0" u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2000" b="0" u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por</a:t>
                      </a:r>
                      <a:r>
                        <a:rPr lang="en-US" sz="2000" b="0" u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subsector</a:t>
                      </a:r>
                      <a:endParaRPr lang="es-SV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502733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algn="just"/>
                      <a:r>
                        <a:rPr lang="en-US" sz="2000" b="0" u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de </a:t>
                      </a:r>
                      <a:r>
                        <a:rPr lang="en-US" sz="2000" b="0" u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julio</a:t>
                      </a:r>
                      <a:r>
                        <a:rPr lang="en-US" sz="2000" b="0" u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2025 </a:t>
                      </a:r>
                      <a:endParaRPr lang="es-SV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u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Instalación</a:t>
                      </a:r>
                      <a:r>
                        <a:rPr lang="en-US" sz="2000" b="0" u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de </a:t>
                      </a:r>
                      <a:r>
                        <a:rPr lang="en-US" sz="2000" b="0" u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nuevos</a:t>
                      </a:r>
                      <a:r>
                        <a:rPr lang="en-US" sz="2000" b="0" u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2000" b="0" u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miembros</a:t>
                      </a:r>
                      <a:r>
                        <a:rPr lang="en-US" sz="2000" b="0" u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2000" b="0" u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</a:t>
                      </a:r>
                      <a:r>
                        <a:rPr lang="en-US" sz="2000" b="0" u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Pleno</a:t>
                      </a:r>
                      <a:endParaRPr lang="es-SV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54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0" u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al 7 de </a:t>
                      </a:r>
                      <a:r>
                        <a:rPr lang="en-US" sz="2000" b="0" u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julio</a:t>
                      </a:r>
                      <a:r>
                        <a:rPr lang="en-US" sz="2000" b="0" u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lang="es-SV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– </a:t>
                      </a:r>
                      <a:r>
                        <a:rPr lang="en-US" sz="2000" b="0" u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Publicación</a:t>
                      </a:r>
                      <a:r>
                        <a:rPr lang="en-US" sz="2000" b="0" u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2000" b="0" u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oficial</a:t>
                      </a:r>
                      <a:r>
                        <a:rPr lang="en-US" sz="2000" b="0" u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de </a:t>
                      </a:r>
                      <a:r>
                        <a:rPr lang="en-US" sz="2000" b="0" u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resultados</a:t>
                      </a:r>
                      <a:endParaRPr lang="en-US" sz="2000" b="0" u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algn="just"/>
                      <a:endParaRPr lang="es-SV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3725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633211" y="1121416"/>
            <a:ext cx="11835388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80"/>
              </a:lnSpc>
              <a:spcBef>
                <a:spcPct val="0"/>
              </a:spcBef>
            </a:pPr>
            <a:r>
              <a:rPr lang="en-US" sz="668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4. </a:t>
            </a:r>
            <a:r>
              <a:rPr lang="en-US" sz="668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Subsectores</a:t>
            </a:r>
            <a:r>
              <a:rPr lang="en-US" sz="668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668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Participantes</a:t>
            </a:r>
            <a:endParaRPr lang="en-US" sz="6680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29600" y="3619498"/>
            <a:ext cx="7620000" cy="3263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2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 </a:t>
            </a:r>
            <a:r>
              <a:rPr lang="en-US" sz="2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proceso</a:t>
            </a:r>
            <a:r>
              <a:rPr lang="en-US" sz="2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involucró</a:t>
            </a:r>
            <a:r>
              <a:rPr lang="en-US" sz="2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nueve</a:t>
            </a:r>
            <a:r>
              <a:rPr lang="en-US" sz="2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subsectores</a:t>
            </a:r>
            <a:r>
              <a:rPr lang="en-US" sz="2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sociedad</a:t>
            </a:r>
            <a:r>
              <a:rPr lang="en-US" sz="2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civil. </a:t>
            </a:r>
            <a:r>
              <a:rPr lang="en-US" sz="2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Algunos</a:t>
            </a:r>
            <a:r>
              <a:rPr lang="en-US" sz="2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subsectores</a:t>
            </a:r>
            <a:r>
              <a:rPr lang="en-US" sz="2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lograron</a:t>
            </a:r>
            <a:r>
              <a:rPr lang="en-US" sz="2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elecciones</a:t>
            </a:r>
            <a:r>
              <a:rPr lang="en-US" sz="2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competitivas</a:t>
            </a:r>
            <a:r>
              <a:rPr lang="en-US" sz="2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mientras</a:t>
            </a:r>
            <a:r>
              <a:rPr lang="en-US" sz="2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2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otros</a:t>
            </a:r>
            <a:r>
              <a:rPr lang="en-US" sz="2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aplicaron</a:t>
            </a:r>
            <a:r>
              <a:rPr lang="en-US" sz="2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designación</a:t>
            </a:r>
            <a:r>
              <a:rPr lang="en-US" sz="2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directa</a:t>
            </a:r>
            <a:r>
              <a:rPr lang="en-US" sz="2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falta</a:t>
            </a:r>
            <a:r>
              <a:rPr lang="en-US" sz="2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más</a:t>
            </a:r>
            <a:r>
              <a:rPr lang="en-US" sz="2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postulaciones</a:t>
            </a:r>
            <a:r>
              <a:rPr lang="en-US" sz="2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A6788F96-7929-55AE-0F69-FAC6C0A9FD03}"/>
              </a:ext>
            </a:extLst>
          </p:cNvPr>
          <p:cNvSpPr txBox="1"/>
          <p:nvPr/>
        </p:nvSpPr>
        <p:spPr>
          <a:xfrm>
            <a:off x="1207862" y="9411807"/>
            <a:ext cx="2619858" cy="49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 spc="95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PLENARIA 03-2025</a:t>
            </a:r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42D5253B-5198-CF28-9CC7-90A7F9224CF4}"/>
              </a:ext>
            </a:extLst>
          </p:cNvPr>
          <p:cNvSpPr/>
          <p:nvPr/>
        </p:nvSpPr>
        <p:spPr>
          <a:xfrm>
            <a:off x="-659931" y="9410700"/>
            <a:ext cx="175495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B70E1698-725D-CF9C-C3B8-B1EB90C46384}"/>
              </a:ext>
            </a:extLst>
          </p:cNvPr>
          <p:cNvSpPr/>
          <p:nvPr/>
        </p:nvSpPr>
        <p:spPr>
          <a:xfrm flipV="1">
            <a:off x="3827720" y="9410700"/>
            <a:ext cx="14796135" cy="476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80E3BABD-ECB9-A24C-DAFB-ABE11BE00AC7}"/>
              </a:ext>
            </a:extLst>
          </p:cNvPr>
          <p:cNvSpPr/>
          <p:nvPr/>
        </p:nvSpPr>
        <p:spPr>
          <a:xfrm>
            <a:off x="15468599" y="9486900"/>
            <a:ext cx="2294509" cy="697578"/>
          </a:xfrm>
          <a:custGeom>
            <a:avLst/>
            <a:gdLst/>
            <a:ahLst/>
            <a:cxnLst/>
            <a:rect l="l" t="t" r="r" b="b"/>
            <a:pathLst>
              <a:path w="3205718" h="975073">
                <a:moveTo>
                  <a:pt x="0" y="0"/>
                </a:moveTo>
                <a:lnTo>
                  <a:pt x="3205718" y="0"/>
                </a:lnTo>
                <a:lnTo>
                  <a:pt x="3205718" y="975073"/>
                </a:lnTo>
                <a:lnTo>
                  <a:pt x="0" y="975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pic>
        <p:nvPicPr>
          <p:cNvPr id="3074" name="Picture 2" descr="REFLEXIÓN 16: ¿Quién es el participante y qué quiere? | Mariano Sbert">
            <a:extLst>
              <a:ext uri="{FF2B5EF4-FFF2-40B4-BE49-F238E27FC236}">
                <a16:creationId xmlns:a16="http://schemas.microsoft.com/office/drawing/2014/main" id="{D9238FD6-F1F4-7C74-7AC1-0BA2852D9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60344"/>
            <a:ext cx="6309665" cy="421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000" y="890472"/>
            <a:ext cx="13443502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680"/>
              </a:lnSpc>
              <a:spcBef>
                <a:spcPct val="0"/>
              </a:spcBef>
            </a:pPr>
            <a:r>
              <a:rPr lang="en-US" sz="6680" b="1" dirty="0">
                <a:solidFill>
                  <a:srgbClr val="515B2B"/>
                </a:solidFill>
                <a:latin typeface="Raleway Bold"/>
                <a:ea typeface="Raleway Bold"/>
                <a:cs typeface="Raleway Bold"/>
                <a:sym typeface="Raleway Bold"/>
              </a:rPr>
              <a:t>5. </a:t>
            </a:r>
            <a:r>
              <a:rPr lang="en-US" sz="6680" b="1" dirty="0" err="1">
                <a:solidFill>
                  <a:srgbClr val="515B2B"/>
                </a:solidFill>
                <a:latin typeface="Raleway Bold"/>
                <a:ea typeface="Raleway Bold"/>
                <a:cs typeface="Raleway Bold"/>
                <a:sym typeface="Raleway Bold"/>
              </a:rPr>
              <a:t>Docume</a:t>
            </a:r>
            <a:r>
              <a:rPr lang="en-US" sz="6680" b="1" u="none" dirty="0" err="1">
                <a:solidFill>
                  <a:srgbClr val="515B2B"/>
                </a:solidFill>
                <a:latin typeface="Raleway Bold"/>
                <a:ea typeface="Raleway Bold"/>
                <a:cs typeface="Raleway Bold"/>
                <a:sym typeface="Raleway Bold"/>
              </a:rPr>
              <a:t>ntación</a:t>
            </a:r>
            <a:r>
              <a:rPr lang="en-US" sz="6680" b="1" u="none" dirty="0">
                <a:solidFill>
                  <a:srgbClr val="515B2B"/>
                </a:solidFill>
                <a:latin typeface="Raleway Bold"/>
                <a:ea typeface="Raleway Bold"/>
                <a:cs typeface="Raleway Bold"/>
                <a:sym typeface="Raleway Bold"/>
              </a:rPr>
              <a:t> de </a:t>
            </a:r>
            <a:r>
              <a:rPr lang="en-US" sz="6680" b="1" u="none" dirty="0" err="1">
                <a:solidFill>
                  <a:srgbClr val="515B2B"/>
                </a:solidFill>
                <a:latin typeface="Raleway Bold"/>
                <a:ea typeface="Raleway Bold"/>
                <a:cs typeface="Raleway Bold"/>
                <a:sym typeface="Raleway Bold"/>
              </a:rPr>
              <a:t>Respaldo</a:t>
            </a:r>
            <a:endParaRPr lang="en-US" sz="6680" b="1" u="none" dirty="0">
              <a:solidFill>
                <a:srgbClr val="515B2B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55857" y="2252906"/>
            <a:ext cx="15776285" cy="4283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49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proceso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generó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documenta</a:t>
            </a:r>
            <a:r>
              <a:rPr lang="en-US" sz="32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ción</a:t>
            </a:r>
            <a:r>
              <a:rPr lang="en-US" sz="32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técnica</a:t>
            </a:r>
            <a:r>
              <a:rPr lang="en-US" sz="32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32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administrativa</a:t>
            </a:r>
            <a:r>
              <a:rPr lang="en-US" sz="32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2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incluyendo</a:t>
            </a:r>
            <a:r>
              <a:rPr lang="en-US" sz="32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TDR, </a:t>
            </a:r>
            <a:r>
              <a:rPr lang="en-US" sz="32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minutas</a:t>
            </a:r>
            <a:r>
              <a:rPr lang="en-US" sz="32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2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comité</a:t>
            </a:r>
            <a:r>
              <a:rPr lang="en-US" sz="32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(6), </a:t>
            </a:r>
            <a:r>
              <a:rPr lang="en-US" sz="32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actas</a:t>
            </a:r>
            <a:r>
              <a:rPr lang="en-US" sz="32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2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elecciones</a:t>
            </a:r>
            <a:r>
              <a:rPr lang="en-US" sz="32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(6), </a:t>
            </a:r>
            <a:r>
              <a:rPr lang="en-US" sz="32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actas</a:t>
            </a:r>
            <a:r>
              <a:rPr lang="en-US" sz="32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plenarias</a:t>
            </a:r>
            <a:r>
              <a:rPr lang="en-US" sz="32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(2), cartas, </a:t>
            </a:r>
            <a:r>
              <a:rPr lang="en-US" sz="32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listados</a:t>
            </a:r>
            <a:r>
              <a:rPr lang="en-US" sz="32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2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asistencia</a:t>
            </a:r>
            <a:r>
              <a:rPr lang="en-US" sz="32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320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correos</a:t>
            </a:r>
            <a:r>
              <a:rPr lang="en-US" sz="32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5049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5049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 </a:t>
            </a:r>
            <a:r>
              <a:rPr lang="en-US" sz="3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</a:t>
            </a:r>
            <a:r>
              <a:rPr lang="en-US" sz="3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proceso</a:t>
            </a:r>
            <a:r>
              <a:rPr lang="en-US" sz="3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participaron</a:t>
            </a:r>
            <a:r>
              <a:rPr lang="en-US" sz="3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  <a:p>
            <a:pPr algn="just">
              <a:lnSpc>
                <a:spcPts val="5049"/>
              </a:lnSpc>
              <a:spcBef>
                <a:spcPct val="0"/>
              </a:spcBef>
            </a:pPr>
            <a:endParaRPr lang="en-US" sz="3200" u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1" indent="0" algn="l">
              <a:lnSpc>
                <a:spcPts val="3369"/>
              </a:lnSpc>
              <a:spcBef>
                <a:spcPct val="0"/>
              </a:spcBef>
            </a:pPr>
            <a:endParaRPr lang="en-US" sz="3200" u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AAA0F505-FEE2-3441-E60D-FEE12153BEA4}"/>
              </a:ext>
            </a:extLst>
          </p:cNvPr>
          <p:cNvSpPr txBox="1"/>
          <p:nvPr/>
        </p:nvSpPr>
        <p:spPr>
          <a:xfrm>
            <a:off x="1207862" y="9411807"/>
            <a:ext cx="2619858" cy="49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 spc="95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PLENARIA 03-2025</a:t>
            </a:r>
          </a:p>
        </p:txBody>
      </p:sp>
      <p:sp>
        <p:nvSpPr>
          <p:cNvPr id="26" name="AutoShape 5">
            <a:extLst>
              <a:ext uri="{FF2B5EF4-FFF2-40B4-BE49-F238E27FC236}">
                <a16:creationId xmlns:a16="http://schemas.microsoft.com/office/drawing/2014/main" id="{D460C09A-1C09-B9CF-FC8E-33F44B426D58}"/>
              </a:ext>
            </a:extLst>
          </p:cNvPr>
          <p:cNvSpPr/>
          <p:nvPr/>
        </p:nvSpPr>
        <p:spPr>
          <a:xfrm>
            <a:off x="-659931" y="9410700"/>
            <a:ext cx="175495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27" name="AutoShape 6">
            <a:extLst>
              <a:ext uri="{FF2B5EF4-FFF2-40B4-BE49-F238E27FC236}">
                <a16:creationId xmlns:a16="http://schemas.microsoft.com/office/drawing/2014/main" id="{DC703B41-3612-C899-D70D-DABAE6998880}"/>
              </a:ext>
            </a:extLst>
          </p:cNvPr>
          <p:cNvSpPr/>
          <p:nvPr/>
        </p:nvSpPr>
        <p:spPr>
          <a:xfrm flipV="1">
            <a:off x="3827720" y="9410700"/>
            <a:ext cx="14796135" cy="476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28" name="Freeform 8">
            <a:extLst>
              <a:ext uri="{FF2B5EF4-FFF2-40B4-BE49-F238E27FC236}">
                <a16:creationId xmlns:a16="http://schemas.microsoft.com/office/drawing/2014/main" id="{7189E790-30FE-3FC9-98FB-F4C4BCBE8996}"/>
              </a:ext>
            </a:extLst>
          </p:cNvPr>
          <p:cNvSpPr/>
          <p:nvPr/>
        </p:nvSpPr>
        <p:spPr>
          <a:xfrm>
            <a:off x="15468599" y="9486900"/>
            <a:ext cx="2294509" cy="697578"/>
          </a:xfrm>
          <a:custGeom>
            <a:avLst/>
            <a:gdLst/>
            <a:ahLst/>
            <a:cxnLst/>
            <a:rect l="l" t="t" r="r" b="b"/>
            <a:pathLst>
              <a:path w="3205718" h="975073">
                <a:moveTo>
                  <a:pt x="0" y="0"/>
                </a:moveTo>
                <a:lnTo>
                  <a:pt x="3205718" y="0"/>
                </a:lnTo>
                <a:lnTo>
                  <a:pt x="3205718" y="975073"/>
                </a:lnTo>
                <a:lnTo>
                  <a:pt x="0" y="975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pic>
        <p:nvPicPr>
          <p:cNvPr id="5122" name="Picture 2" descr="54 - Iconos gratis de educación">
            <a:extLst>
              <a:ext uri="{FF2B5EF4-FFF2-40B4-BE49-F238E27FC236}">
                <a16:creationId xmlns:a16="http://schemas.microsoft.com/office/drawing/2014/main" id="{A6694F51-3DE9-7DC8-8DFB-005E0D442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22" y="5690393"/>
            <a:ext cx="1842778" cy="184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úmero 25 - Iconos gratis de educación">
            <a:extLst>
              <a:ext uri="{FF2B5EF4-FFF2-40B4-BE49-F238E27FC236}">
                <a16:creationId xmlns:a16="http://schemas.microsoft.com/office/drawing/2014/main" id="{8E224CC6-2EE9-2F73-9F5C-617AAE98F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63402"/>
            <a:ext cx="1842778" cy="184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úmero 20 - Iconos gratis de educación">
            <a:extLst>
              <a:ext uri="{FF2B5EF4-FFF2-40B4-BE49-F238E27FC236}">
                <a16:creationId xmlns:a16="http://schemas.microsoft.com/office/drawing/2014/main" id="{FC90E741-884D-9A57-9293-ACC558E7D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748" y="5839728"/>
            <a:ext cx="1842778" cy="184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76F6F3D7-4A34-1D61-1AE9-606C07BD7BE7}"/>
              </a:ext>
            </a:extLst>
          </p:cNvPr>
          <p:cNvSpPr txBox="1"/>
          <p:nvPr/>
        </p:nvSpPr>
        <p:spPr>
          <a:xfrm>
            <a:off x="1884125" y="7810500"/>
            <a:ext cx="29233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  <a:r>
              <a:rPr lang="en-US" sz="2400" b="1" u="none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rganizaciones</a:t>
            </a:r>
            <a:r>
              <a:rPr lang="en-US" sz="2400" b="1" u="none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2400" b="1" u="none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sociedad</a:t>
            </a:r>
            <a:r>
              <a:rPr lang="en-US" sz="2400" b="1" u="none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civil</a:t>
            </a:r>
            <a:endParaRPr lang="es-SV" sz="2400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481B85D-58BB-C72B-0D86-CA7C9D170EEE}"/>
              </a:ext>
            </a:extLst>
          </p:cNvPr>
          <p:cNvSpPr txBox="1"/>
          <p:nvPr/>
        </p:nvSpPr>
        <p:spPr>
          <a:xfrm>
            <a:off x="6594840" y="7758430"/>
            <a:ext cx="41978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Personas del subsector personas </a:t>
            </a:r>
            <a:r>
              <a:rPr lang="en-US" sz="24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afectadas</a:t>
            </a:r>
            <a:r>
              <a:rPr lang="en-US" sz="2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por</a:t>
            </a:r>
            <a:r>
              <a:rPr lang="en-US" sz="2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TB</a:t>
            </a:r>
            <a:endParaRPr lang="es-SV" sz="2400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7017074-CE32-7DEB-A453-D07D256AF594}"/>
              </a:ext>
            </a:extLst>
          </p:cNvPr>
          <p:cNvSpPr txBox="1"/>
          <p:nvPr/>
        </p:nvSpPr>
        <p:spPr>
          <a:xfrm>
            <a:off x="13106400" y="7706751"/>
            <a:ext cx="29233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SV" sz="2400" b="1" dirty="0"/>
              <a:t>Provenientes de 20 Unidades de Salud</a:t>
            </a:r>
          </a:p>
        </p:txBody>
      </p:sp>
      <p:sp>
        <p:nvSpPr>
          <p:cNvPr id="33" name="Flecha: a la derecha 32">
            <a:extLst>
              <a:ext uri="{FF2B5EF4-FFF2-40B4-BE49-F238E27FC236}">
                <a16:creationId xmlns:a16="http://schemas.microsoft.com/office/drawing/2014/main" id="{EB743039-9D58-1EE0-95AB-4D3F254C2567}"/>
              </a:ext>
            </a:extLst>
          </p:cNvPr>
          <p:cNvSpPr/>
          <p:nvPr/>
        </p:nvSpPr>
        <p:spPr>
          <a:xfrm>
            <a:off x="10945137" y="7820024"/>
            <a:ext cx="2161263" cy="71772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1752600" y="1149892"/>
            <a:ext cx="15124238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80"/>
              </a:lnSpc>
              <a:spcBef>
                <a:spcPct val="0"/>
              </a:spcBef>
            </a:pPr>
            <a:r>
              <a:rPr lang="en-US" sz="6680" b="1" dirty="0">
                <a:solidFill>
                  <a:srgbClr val="515B2B"/>
                </a:solidFill>
                <a:latin typeface="Raleway Bold"/>
                <a:ea typeface="Raleway Bold"/>
                <a:cs typeface="Raleway Bold"/>
                <a:sym typeface="Raleway Bold"/>
              </a:rPr>
              <a:t>7. </a:t>
            </a:r>
            <a:r>
              <a:rPr lang="en-US" sz="6680" b="1" dirty="0" err="1">
                <a:solidFill>
                  <a:srgbClr val="515B2B"/>
                </a:solidFill>
                <a:latin typeface="Raleway Bold"/>
                <a:ea typeface="Raleway Bold"/>
                <a:cs typeface="Raleway Bold"/>
                <a:sym typeface="Raleway Bold"/>
              </a:rPr>
              <a:t>Criterios</a:t>
            </a:r>
            <a:r>
              <a:rPr lang="en-US" sz="6680" b="1" dirty="0">
                <a:solidFill>
                  <a:srgbClr val="515B2B"/>
                </a:solidFill>
                <a:latin typeface="Raleway Bold"/>
                <a:ea typeface="Raleway Bold"/>
                <a:cs typeface="Raleway Bold"/>
                <a:sym typeface="Raleway Bold"/>
              </a:rPr>
              <a:t> y </a:t>
            </a:r>
            <a:r>
              <a:rPr lang="en-US" sz="6680" b="1" dirty="0" err="1">
                <a:solidFill>
                  <a:srgbClr val="515B2B"/>
                </a:solidFill>
                <a:latin typeface="Raleway Bold"/>
                <a:ea typeface="Raleway Bold"/>
                <a:cs typeface="Raleway Bold"/>
                <a:sym typeface="Raleway Bold"/>
              </a:rPr>
              <a:t>Pri</a:t>
            </a:r>
            <a:r>
              <a:rPr lang="en-US" sz="6680" b="1" u="none" dirty="0" err="1">
                <a:solidFill>
                  <a:srgbClr val="515B2B"/>
                </a:solidFill>
                <a:latin typeface="Raleway Bold"/>
                <a:ea typeface="Raleway Bold"/>
                <a:cs typeface="Raleway Bold"/>
                <a:sym typeface="Raleway Bold"/>
              </a:rPr>
              <a:t>ncipios</a:t>
            </a:r>
            <a:r>
              <a:rPr lang="en-US" sz="6680" b="1" u="none" dirty="0">
                <a:solidFill>
                  <a:srgbClr val="515B2B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6680" b="1" u="none" dirty="0" err="1">
                <a:solidFill>
                  <a:srgbClr val="515B2B"/>
                </a:solidFill>
                <a:latin typeface="Raleway Bold"/>
                <a:ea typeface="Raleway Bold"/>
                <a:cs typeface="Raleway Bold"/>
                <a:sym typeface="Raleway Bold"/>
              </a:rPr>
              <a:t>Aplicados</a:t>
            </a:r>
            <a:endParaRPr lang="en-US" sz="6680" b="1" u="none" dirty="0">
              <a:solidFill>
                <a:srgbClr val="515B2B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95019" y="3162300"/>
            <a:ext cx="16018711" cy="2380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aplicaron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criterios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transparencia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participación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representatividad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equidad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legalidad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conforme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al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Reglamento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Interno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del MCP-ES y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TDR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aprobados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Pleno.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endParaRPr lang="en-US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51716109-CA45-5723-55E1-BDCF460BC5F4}"/>
              </a:ext>
            </a:extLst>
          </p:cNvPr>
          <p:cNvSpPr txBox="1"/>
          <p:nvPr/>
        </p:nvSpPr>
        <p:spPr>
          <a:xfrm>
            <a:off x="1207862" y="9411807"/>
            <a:ext cx="2619858" cy="49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 spc="95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PLENARIA 03-2025</a:t>
            </a:r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3F7476B2-1B01-E33D-6313-E790BDEFC978}"/>
              </a:ext>
            </a:extLst>
          </p:cNvPr>
          <p:cNvSpPr/>
          <p:nvPr/>
        </p:nvSpPr>
        <p:spPr>
          <a:xfrm>
            <a:off x="-659931" y="9410700"/>
            <a:ext cx="175495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7A5FDD51-1176-525A-509E-9B55377A661B}"/>
              </a:ext>
            </a:extLst>
          </p:cNvPr>
          <p:cNvSpPr/>
          <p:nvPr/>
        </p:nvSpPr>
        <p:spPr>
          <a:xfrm flipV="1">
            <a:off x="3827720" y="9410700"/>
            <a:ext cx="14796135" cy="476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0D5DAA9E-D220-34BC-59A0-EA6A53E2AF23}"/>
              </a:ext>
            </a:extLst>
          </p:cNvPr>
          <p:cNvSpPr/>
          <p:nvPr/>
        </p:nvSpPr>
        <p:spPr>
          <a:xfrm>
            <a:off x="15468599" y="9486900"/>
            <a:ext cx="2294509" cy="697578"/>
          </a:xfrm>
          <a:custGeom>
            <a:avLst/>
            <a:gdLst/>
            <a:ahLst/>
            <a:cxnLst/>
            <a:rect l="l" t="t" r="r" b="b"/>
            <a:pathLst>
              <a:path w="3205718" h="975073">
                <a:moveTo>
                  <a:pt x="0" y="0"/>
                </a:moveTo>
                <a:lnTo>
                  <a:pt x="3205718" y="0"/>
                </a:lnTo>
                <a:lnTo>
                  <a:pt x="3205718" y="975073"/>
                </a:lnTo>
                <a:lnTo>
                  <a:pt x="0" y="975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0FE491D1-254A-FD66-585C-5938978C1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646" y="5542916"/>
            <a:ext cx="10394707" cy="2848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3F34200A-4B61-642F-0192-A4A4D9DFF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1111397"/>
            <a:ext cx="7984112" cy="798411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743200" y="1181100"/>
            <a:ext cx="12575162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80"/>
              </a:lnSpc>
              <a:spcBef>
                <a:spcPct val="0"/>
              </a:spcBef>
            </a:pPr>
            <a:r>
              <a:rPr lang="en-US" sz="668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8. </a:t>
            </a:r>
            <a:r>
              <a:rPr lang="en-US" sz="668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Retos</a:t>
            </a:r>
            <a:r>
              <a:rPr lang="en-US" sz="668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o </a:t>
            </a:r>
            <a:r>
              <a:rPr lang="en-US" sz="668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Contingencias</a:t>
            </a:r>
            <a:endParaRPr lang="en-US" sz="6680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781800" y="3079043"/>
            <a:ext cx="10210800" cy="52929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ct val="150000"/>
              </a:lnSpc>
              <a:buClr>
                <a:srgbClr val="00B050"/>
              </a:buClr>
              <a:buSzPct val="125000"/>
              <a:buFont typeface="Wingdings" panose="05000000000000000000" pitchFamily="2" charset="2"/>
              <a:buChar char="q"/>
            </a:pPr>
            <a:r>
              <a:rPr lang="en-US" sz="300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Reprogramación</a:t>
            </a:r>
            <a:r>
              <a:rPr lang="en-US" sz="300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00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fechas</a:t>
            </a:r>
            <a:r>
              <a:rPr lang="en-US" sz="300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300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logística</a:t>
            </a:r>
            <a:r>
              <a:rPr lang="en-US" sz="300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300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ej</a:t>
            </a:r>
            <a:r>
              <a:rPr lang="en-US" sz="300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personas </a:t>
            </a:r>
            <a:r>
              <a:rPr lang="en-US" sz="300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afectadas</a:t>
            </a:r>
            <a:r>
              <a:rPr lang="en-US" sz="300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300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TB).</a:t>
            </a: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SzPct val="125000"/>
              <a:buFont typeface="Wingdings" panose="05000000000000000000" pitchFamily="2" charset="2"/>
              <a:buChar char="q"/>
            </a:pPr>
            <a:r>
              <a:rPr lang="en-US" sz="300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Poca </a:t>
            </a:r>
            <a:r>
              <a:rPr lang="en-US" sz="300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participación</a:t>
            </a:r>
            <a:r>
              <a:rPr lang="en-US" sz="300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300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subsectores</a:t>
            </a:r>
            <a:r>
              <a:rPr lang="en-US" sz="300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US" sz="300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ONGs Internacionales, MTS, </a:t>
            </a:r>
            <a:r>
              <a:rPr lang="en-US" sz="3006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Academia y HSH Trans.</a:t>
            </a: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SzPct val="125000"/>
              <a:buFont typeface="Wingdings" panose="05000000000000000000" pitchFamily="2" charset="2"/>
              <a:buChar char="q"/>
            </a:pPr>
            <a:r>
              <a:rPr lang="en-US" sz="3006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Postulaciones</a:t>
            </a:r>
            <a:r>
              <a:rPr lang="en-US" sz="3006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6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incompletas</a:t>
            </a:r>
            <a:r>
              <a:rPr lang="en-US" sz="3006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3006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extemporáneas</a:t>
            </a:r>
            <a:r>
              <a:rPr lang="en-US" sz="3006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SzPct val="125000"/>
              <a:buFont typeface="Wingdings" panose="05000000000000000000" pitchFamily="2" charset="2"/>
              <a:buChar char="q"/>
            </a:pPr>
            <a:r>
              <a:rPr lang="en-US" sz="3006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Necesidad</a:t>
            </a:r>
            <a:r>
              <a:rPr lang="en-US" sz="3006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006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reuniones</a:t>
            </a:r>
            <a:r>
              <a:rPr lang="en-US" sz="3006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6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adicionales</a:t>
            </a:r>
            <a:r>
              <a:rPr lang="en-US" sz="3006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3006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garantizar</a:t>
            </a:r>
            <a:r>
              <a:rPr lang="en-US" sz="3006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6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elecciones</a:t>
            </a:r>
            <a:r>
              <a:rPr lang="en-US" sz="3006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6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válidas</a:t>
            </a:r>
            <a:r>
              <a:rPr lang="en-US" sz="3006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1" indent="0" algn="l">
              <a:lnSpc>
                <a:spcPts val="3369"/>
              </a:lnSpc>
              <a:spcBef>
                <a:spcPct val="0"/>
              </a:spcBef>
            </a:pPr>
            <a:endParaRPr lang="en-US" sz="3006" u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9BEA0C1D-C66A-318E-4D28-E9056DFEF56B}"/>
              </a:ext>
            </a:extLst>
          </p:cNvPr>
          <p:cNvSpPr txBox="1"/>
          <p:nvPr/>
        </p:nvSpPr>
        <p:spPr>
          <a:xfrm>
            <a:off x="1207862" y="9411807"/>
            <a:ext cx="2619858" cy="49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 spc="95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PLENARIA 03-2025</a:t>
            </a:r>
          </a:p>
        </p:txBody>
      </p:sp>
      <p:sp>
        <p:nvSpPr>
          <p:cNvPr id="18" name="AutoShape 5">
            <a:extLst>
              <a:ext uri="{FF2B5EF4-FFF2-40B4-BE49-F238E27FC236}">
                <a16:creationId xmlns:a16="http://schemas.microsoft.com/office/drawing/2014/main" id="{BF0C1CE2-6CEB-3ACC-18F3-6A303F9B3649}"/>
              </a:ext>
            </a:extLst>
          </p:cNvPr>
          <p:cNvSpPr/>
          <p:nvPr/>
        </p:nvSpPr>
        <p:spPr>
          <a:xfrm>
            <a:off x="-659931" y="9410700"/>
            <a:ext cx="175495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19" name="AutoShape 6">
            <a:extLst>
              <a:ext uri="{FF2B5EF4-FFF2-40B4-BE49-F238E27FC236}">
                <a16:creationId xmlns:a16="http://schemas.microsoft.com/office/drawing/2014/main" id="{546FEA05-04F2-BA1F-B841-DC17006C596E}"/>
              </a:ext>
            </a:extLst>
          </p:cNvPr>
          <p:cNvSpPr/>
          <p:nvPr/>
        </p:nvSpPr>
        <p:spPr>
          <a:xfrm flipV="1">
            <a:off x="3827720" y="9410700"/>
            <a:ext cx="14796135" cy="476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DD6365AD-7C94-4797-4872-B9FD040D93FA}"/>
              </a:ext>
            </a:extLst>
          </p:cNvPr>
          <p:cNvSpPr/>
          <p:nvPr/>
        </p:nvSpPr>
        <p:spPr>
          <a:xfrm>
            <a:off x="15468599" y="9486900"/>
            <a:ext cx="2294509" cy="697578"/>
          </a:xfrm>
          <a:custGeom>
            <a:avLst/>
            <a:gdLst/>
            <a:ahLst/>
            <a:cxnLst/>
            <a:rect l="l" t="t" r="r" b="b"/>
            <a:pathLst>
              <a:path w="3205718" h="975073">
                <a:moveTo>
                  <a:pt x="0" y="0"/>
                </a:moveTo>
                <a:lnTo>
                  <a:pt x="3205718" y="0"/>
                </a:lnTo>
                <a:lnTo>
                  <a:pt x="3205718" y="975073"/>
                </a:lnTo>
                <a:lnTo>
                  <a:pt x="0" y="9750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D638F816-0551-16CB-051F-7C9ADD9875ED}"/>
              </a:ext>
            </a:extLst>
          </p:cNvPr>
          <p:cNvSpPr/>
          <p:nvPr/>
        </p:nvSpPr>
        <p:spPr>
          <a:xfrm rot="16200000">
            <a:off x="-90036" y="79645"/>
            <a:ext cx="18288000" cy="353327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381000" y="890165"/>
            <a:ext cx="7697781" cy="7916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68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2060"/>
                </a:solidFill>
                <a:latin typeface="Raleway Bold"/>
                <a:ea typeface="Raleway Bold"/>
                <a:cs typeface="Raleway Bold"/>
                <a:sym typeface="Raleway Bold"/>
              </a:rPr>
              <a:t>9. </a:t>
            </a:r>
            <a:r>
              <a:rPr lang="en-US" sz="4800" b="1" dirty="0" err="1">
                <a:solidFill>
                  <a:srgbClr val="002060"/>
                </a:solidFill>
                <a:latin typeface="Raleway Bold"/>
                <a:ea typeface="Raleway Bold"/>
                <a:cs typeface="Raleway Bold"/>
                <a:sym typeface="Raleway Bold"/>
              </a:rPr>
              <a:t>Lecciones</a:t>
            </a:r>
            <a:r>
              <a:rPr lang="en-US" sz="4800" b="1" dirty="0">
                <a:solidFill>
                  <a:srgbClr val="00206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Raleway Bold"/>
                <a:ea typeface="Raleway Bold"/>
                <a:cs typeface="Raleway Bold"/>
                <a:sym typeface="Raleway Bold"/>
              </a:rPr>
              <a:t>Aprendidas</a:t>
            </a:r>
            <a:endParaRPr lang="en-US" sz="4800" b="1" dirty="0">
              <a:solidFill>
                <a:srgbClr val="00206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90318" y="2339209"/>
            <a:ext cx="7472790" cy="46905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lnSpc>
                <a:spcPct val="120000"/>
              </a:lnSpc>
              <a:spcBef>
                <a:spcPct val="0"/>
              </a:spcBef>
              <a:buClr>
                <a:srgbClr val="002060"/>
              </a:buClr>
              <a:buSzPct val="125000"/>
              <a:buFont typeface="Wingdings" panose="05000000000000000000" pitchFamily="2" charset="2"/>
              <a:buChar char="q"/>
              <a:defRPr sz="26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Realizar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preconvocatorias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por</a:t>
            </a:r>
            <a:r>
              <a:rPr lang="en-US" dirty="0">
                <a:sym typeface="Open Sans"/>
              </a:rPr>
              <a:t> subsector.</a:t>
            </a:r>
          </a:p>
          <a:p>
            <a:pPr marL="0" indent="0">
              <a:buNone/>
            </a:pPr>
            <a:endParaRPr lang="en-US" dirty="0">
              <a:sym typeface="Open Sans"/>
            </a:endParaRPr>
          </a:p>
          <a:p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Ampliar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los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plazos</a:t>
            </a:r>
            <a:r>
              <a:rPr lang="en-US" dirty="0">
                <a:sym typeface="Open Sans"/>
              </a:rPr>
              <a:t> de </a:t>
            </a:r>
            <a:r>
              <a:rPr lang="en-US" dirty="0" err="1">
                <a:sym typeface="Open Sans"/>
              </a:rPr>
              <a:t>convocatoria</a:t>
            </a:r>
            <a:r>
              <a:rPr lang="en-US" dirty="0">
                <a:sym typeface="Open Sans"/>
              </a:rPr>
              <a:t> y </a:t>
            </a:r>
            <a:r>
              <a:rPr lang="en-US" dirty="0" err="1">
                <a:sym typeface="Open Sans"/>
              </a:rPr>
              <a:t>recepción</a:t>
            </a:r>
            <a:r>
              <a:rPr lang="en-US" dirty="0">
                <a:sym typeface="Open Sans"/>
              </a:rPr>
              <a:t> de </a:t>
            </a:r>
            <a:r>
              <a:rPr lang="en-US" dirty="0" err="1">
                <a:sym typeface="Open Sans"/>
              </a:rPr>
              <a:t>documentos</a:t>
            </a:r>
            <a:r>
              <a:rPr lang="en-US" dirty="0">
                <a:sym typeface="Open Sans"/>
              </a:rPr>
              <a:t>.</a:t>
            </a:r>
          </a:p>
          <a:p>
            <a:pPr marL="0" indent="0">
              <a:buNone/>
            </a:pPr>
            <a:endParaRPr lang="en-US" dirty="0">
              <a:sym typeface="Open Sans"/>
            </a:endParaRPr>
          </a:p>
          <a:p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Nombrar</a:t>
            </a:r>
            <a:r>
              <a:rPr lang="en-US" dirty="0">
                <a:sym typeface="Open Sans"/>
              </a:rPr>
              <a:t> enlaces </a:t>
            </a:r>
            <a:r>
              <a:rPr lang="en-US" dirty="0" err="1">
                <a:sym typeface="Open Sans"/>
              </a:rPr>
              <a:t>sectoriales</a:t>
            </a:r>
            <a:r>
              <a:rPr lang="en-US" dirty="0">
                <a:sym typeface="Open Sans"/>
              </a:rPr>
              <a:t>.</a:t>
            </a:r>
          </a:p>
          <a:p>
            <a:pPr marL="0" indent="0">
              <a:buNone/>
            </a:pPr>
            <a:endParaRPr lang="en-US" dirty="0">
              <a:sym typeface="Open Sans"/>
            </a:endParaRPr>
          </a:p>
          <a:p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Fortalecer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difusión</a:t>
            </a:r>
            <a:r>
              <a:rPr lang="en-US" dirty="0">
                <a:sym typeface="Open Sans"/>
              </a:rPr>
              <a:t> y </a:t>
            </a:r>
            <a:r>
              <a:rPr lang="en-US" dirty="0" err="1">
                <a:sym typeface="Open Sans"/>
              </a:rPr>
              <a:t>archivo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público</a:t>
            </a:r>
            <a:r>
              <a:rPr lang="en-US" dirty="0">
                <a:sym typeface="Open Sans"/>
              </a:rPr>
              <a:t> de </a:t>
            </a:r>
            <a:r>
              <a:rPr lang="en-US" dirty="0" err="1">
                <a:sym typeface="Open Sans"/>
              </a:rPr>
              <a:t>documentos</a:t>
            </a:r>
            <a:r>
              <a:rPr lang="en-US" dirty="0">
                <a:sym typeface="Open Sans"/>
              </a:rPr>
              <a:t>.</a:t>
            </a:r>
          </a:p>
          <a:p>
            <a:pPr lvl="1"/>
            <a:endParaRPr lang="en-US" dirty="0">
              <a:sym typeface="Open Sans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4862A93C-9454-AEC6-9B1B-D2D73DC6D43B}"/>
              </a:ext>
            </a:extLst>
          </p:cNvPr>
          <p:cNvSpPr txBox="1"/>
          <p:nvPr/>
        </p:nvSpPr>
        <p:spPr>
          <a:xfrm>
            <a:off x="1207862" y="9411807"/>
            <a:ext cx="2619858" cy="49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 spc="95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PLENARIA 03-2025</a:t>
            </a: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F017C38A-8A79-C19E-0B6F-FD53388F3EF5}"/>
              </a:ext>
            </a:extLst>
          </p:cNvPr>
          <p:cNvSpPr/>
          <p:nvPr/>
        </p:nvSpPr>
        <p:spPr>
          <a:xfrm>
            <a:off x="-659931" y="9410700"/>
            <a:ext cx="175495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16" name="AutoShape 6">
            <a:extLst>
              <a:ext uri="{FF2B5EF4-FFF2-40B4-BE49-F238E27FC236}">
                <a16:creationId xmlns:a16="http://schemas.microsoft.com/office/drawing/2014/main" id="{0DE4CC02-8908-3F45-C93A-01B0159AD203}"/>
              </a:ext>
            </a:extLst>
          </p:cNvPr>
          <p:cNvSpPr/>
          <p:nvPr/>
        </p:nvSpPr>
        <p:spPr>
          <a:xfrm flipV="1">
            <a:off x="3827720" y="9410700"/>
            <a:ext cx="14796135" cy="476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BD7079A7-6B2B-8EDD-CD76-B628FE24002D}"/>
              </a:ext>
            </a:extLst>
          </p:cNvPr>
          <p:cNvSpPr/>
          <p:nvPr/>
        </p:nvSpPr>
        <p:spPr>
          <a:xfrm>
            <a:off x="15468599" y="9486900"/>
            <a:ext cx="2294509" cy="697578"/>
          </a:xfrm>
          <a:custGeom>
            <a:avLst/>
            <a:gdLst/>
            <a:ahLst/>
            <a:cxnLst/>
            <a:rect l="l" t="t" r="r" b="b"/>
            <a:pathLst>
              <a:path w="3205718" h="975073">
                <a:moveTo>
                  <a:pt x="0" y="0"/>
                </a:moveTo>
                <a:lnTo>
                  <a:pt x="3205718" y="0"/>
                </a:lnTo>
                <a:lnTo>
                  <a:pt x="3205718" y="975073"/>
                </a:lnTo>
                <a:lnTo>
                  <a:pt x="0" y="975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502689B-BF01-37A0-282B-A65F97DB648A}"/>
              </a:ext>
            </a:extLst>
          </p:cNvPr>
          <p:cNvSpPr txBox="1"/>
          <p:nvPr/>
        </p:nvSpPr>
        <p:spPr>
          <a:xfrm>
            <a:off x="653137" y="2247900"/>
            <a:ext cx="7697781" cy="6300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ct val="0"/>
              </a:spcBef>
              <a:buClr>
                <a:srgbClr val="002060"/>
              </a:buClr>
              <a:buSzPct val="125000"/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</a:t>
            </a:r>
            <a:r>
              <a:rPr lang="en-US" sz="2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diversidad</a:t>
            </a: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sectorial </a:t>
            </a:r>
            <a:r>
              <a:rPr lang="en-US" sz="2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requiere</a:t>
            </a: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enfoques</a:t>
            </a: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diferenciados</a:t>
            </a: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002060"/>
              </a:buClr>
              <a:buSzPct val="125000"/>
            </a:pPr>
            <a:endParaRPr lang="en-US" sz="26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Clr>
                <a:srgbClr val="002060"/>
              </a:buClr>
              <a:buSzPct val="125000"/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</a:t>
            </a:r>
            <a:r>
              <a:rPr lang="en-US" sz="2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anticipación</a:t>
            </a: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logística</a:t>
            </a: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es clave </a:t>
            </a:r>
            <a:r>
              <a:rPr lang="en-US" sz="2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sectores</a:t>
            </a: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vulnerables</a:t>
            </a: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002060"/>
              </a:buClr>
              <a:buSzPct val="125000"/>
            </a:pPr>
            <a:endParaRPr lang="en-US" sz="26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Clr>
                <a:srgbClr val="002060"/>
              </a:buClr>
              <a:buSzPct val="125000"/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Baja </a:t>
            </a:r>
            <a:r>
              <a:rPr lang="en-US" sz="2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participación</a:t>
            </a: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tiempos</a:t>
            </a: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ajustados</a:t>
            </a: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desinformación</a:t>
            </a: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002060"/>
              </a:buClr>
              <a:buSzPct val="125000"/>
            </a:pPr>
            <a:endParaRPr lang="en-US" sz="26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Clr>
                <a:srgbClr val="002060"/>
              </a:buClr>
              <a:buSzPct val="125000"/>
              <a:buFont typeface="Wingdings" panose="05000000000000000000" pitchFamily="2" charset="2"/>
              <a:buChar char="q"/>
            </a:pPr>
            <a:r>
              <a:rPr lang="en-US" sz="2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Documentación</a:t>
            </a: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incompleta</a:t>
            </a: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genera </a:t>
            </a:r>
            <a:r>
              <a:rPr lang="en-US" sz="2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demoras</a:t>
            </a: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002060"/>
              </a:buClr>
              <a:buSzPct val="125000"/>
            </a:pPr>
            <a:endParaRPr lang="en-US" sz="26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Clr>
                <a:srgbClr val="002060"/>
              </a:buClr>
              <a:buSzPct val="125000"/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</a:t>
            </a:r>
            <a:r>
              <a:rPr lang="en-US" sz="2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flexibilidad</a:t>
            </a: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operativa</a:t>
            </a: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2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Comité</a:t>
            </a: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clave para </a:t>
            </a:r>
            <a:r>
              <a:rPr lang="en-US" sz="2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éxito</a:t>
            </a: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93F425-8DB7-860D-58DB-364794E8856D}"/>
              </a:ext>
            </a:extLst>
          </p:cNvPr>
          <p:cNvSpPr txBox="1"/>
          <p:nvPr/>
        </p:nvSpPr>
        <p:spPr>
          <a:xfrm>
            <a:off x="9053964" y="923996"/>
            <a:ext cx="96496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Raleway Bold"/>
                <a:ea typeface="Raleway Bold"/>
                <a:cs typeface="Raleway Bold"/>
                <a:sym typeface="Raleway Bold"/>
              </a:rPr>
              <a:t>Recomendaciones</a:t>
            </a:r>
            <a:endParaRPr lang="es-SV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631</Words>
  <Application>Microsoft Office PowerPoint</Application>
  <PresentationFormat>Personalizado</PresentationFormat>
  <Paragraphs>79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Wingdings</vt:lpstr>
      <vt:lpstr>Raleway</vt:lpstr>
      <vt:lpstr>Open Sans</vt:lpstr>
      <vt:lpstr>Arial</vt:lpstr>
      <vt:lpstr>Raleway Bold</vt:lpstr>
      <vt:lpstr>Calibri</vt:lpstr>
      <vt:lpstr>Open Sans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profesional moderna aguamarina Informe anual</dc:title>
  <dc:creator>María Eugenia Ochoa Valencia</dc:creator>
  <cp:lastModifiedBy>Minsal Gestion</cp:lastModifiedBy>
  <cp:revision>3</cp:revision>
  <dcterms:created xsi:type="dcterms:W3CDTF">2006-08-16T00:00:00Z</dcterms:created>
  <dcterms:modified xsi:type="dcterms:W3CDTF">2025-07-03T15:05:55Z</dcterms:modified>
  <dc:identifier>DAGrkQjz0VU</dc:identifier>
</cp:coreProperties>
</file>