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3" r:id="rId3"/>
    <p:sldId id="273" r:id="rId4"/>
    <p:sldId id="287" r:id="rId5"/>
    <p:sldId id="269" r:id="rId6"/>
    <p:sldId id="274" r:id="rId7"/>
    <p:sldId id="276" r:id="rId8"/>
    <p:sldId id="275" r:id="rId9"/>
    <p:sldId id="258" r:id="rId10"/>
    <p:sldId id="293" r:id="rId11"/>
    <p:sldId id="277" r:id="rId12"/>
    <p:sldId id="278" r:id="rId13"/>
    <p:sldId id="294" r:id="rId14"/>
    <p:sldId id="279" r:id="rId15"/>
    <p:sldId id="280" r:id="rId16"/>
    <p:sldId id="295" r:id="rId17"/>
    <p:sldId id="281" r:id="rId18"/>
    <p:sldId id="282" r:id="rId19"/>
    <p:sldId id="283" r:id="rId20"/>
    <p:sldId id="284" r:id="rId21"/>
    <p:sldId id="296" r:id="rId22"/>
    <p:sldId id="265" r:id="rId23"/>
    <p:sldId id="270" r:id="rId24"/>
    <p:sldId id="297" r:id="rId25"/>
    <p:sldId id="285" r:id="rId26"/>
    <p:sldId id="286" r:id="rId27"/>
    <p:sldId id="288" r:id="rId28"/>
    <p:sldId id="289" r:id="rId29"/>
    <p:sldId id="290" r:id="rId30"/>
    <p:sldId id="291" r:id="rId31"/>
    <p:sldId id="292" r:id="rId32"/>
    <p:sldId id="27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113" d="100"/>
          <a:sy n="113" d="100"/>
        </p:scale>
        <p:origin x="1536" y="114"/>
      </p:cViewPr>
      <p:guideLst/>
    </p:cSldViewPr>
  </p:slideViewPr>
  <p:notesTextViewPr>
    <p:cViewPr>
      <p:scale>
        <a:sx n="1" d="1"/>
        <a:sy n="1" d="1"/>
      </p:scale>
      <p:origin x="0" y="0"/>
    </p:cViewPr>
  </p:notesTextViewPr>
  <p:sorterViewPr>
    <p:cViewPr>
      <p:scale>
        <a:sx n="100" d="100"/>
        <a:sy n="100" d="100"/>
      </p:scale>
      <p:origin x="0" y="-20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4AB53FE-B917-4E74-8875-EA9A8C204A32}" type="datetimeFigureOut">
              <a:rPr lang="es-SV" smtClean="0"/>
              <a:t>1/7/2025</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3726028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AB53FE-B917-4E74-8875-EA9A8C204A32}" type="datetimeFigureOut">
              <a:rPr lang="es-SV" smtClean="0"/>
              <a:t>1/7/2025</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289446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AB53FE-B917-4E74-8875-EA9A8C204A32}" type="datetimeFigureOut">
              <a:rPr lang="es-SV" smtClean="0"/>
              <a:t>1/7/2025</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219285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AB53FE-B917-4E74-8875-EA9A8C204A32}" type="datetimeFigureOut">
              <a:rPr lang="es-SV" smtClean="0"/>
              <a:t>1/7/2025</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178409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AB53FE-B917-4E74-8875-EA9A8C204A32}" type="datetimeFigureOut">
              <a:rPr lang="es-SV" smtClean="0"/>
              <a:t>1/7/2025</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271255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4AB53FE-B917-4E74-8875-EA9A8C204A32}" type="datetimeFigureOut">
              <a:rPr lang="es-SV" smtClean="0"/>
              <a:t>1/7/2025</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51478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4AB53FE-B917-4E74-8875-EA9A8C204A32}" type="datetimeFigureOut">
              <a:rPr lang="es-SV" smtClean="0"/>
              <a:t>1/7/2025</a:t>
            </a:fld>
            <a:endParaRPr lang="es-SV"/>
          </a:p>
        </p:txBody>
      </p:sp>
      <p:sp>
        <p:nvSpPr>
          <p:cNvPr id="8" name="Footer Placeholder 7"/>
          <p:cNvSpPr>
            <a:spLocks noGrp="1"/>
          </p:cNvSpPr>
          <p:nvPr>
            <p:ph type="ftr" sz="quarter" idx="11"/>
          </p:nvPr>
        </p:nvSpPr>
        <p:spPr/>
        <p:txBody>
          <a:bodyPr/>
          <a:lstStyle/>
          <a:p>
            <a:endParaRPr lang="es-SV"/>
          </a:p>
        </p:txBody>
      </p:sp>
      <p:sp>
        <p:nvSpPr>
          <p:cNvPr id="9" name="Slide Number Placeholder 8"/>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186818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4AB53FE-B917-4E74-8875-EA9A8C204A32}" type="datetimeFigureOut">
              <a:rPr lang="es-SV" smtClean="0"/>
              <a:t>1/7/2025</a:t>
            </a:fld>
            <a:endParaRPr lang="es-SV"/>
          </a:p>
        </p:txBody>
      </p:sp>
      <p:sp>
        <p:nvSpPr>
          <p:cNvPr id="4" name="Footer Placeholder 3"/>
          <p:cNvSpPr>
            <a:spLocks noGrp="1"/>
          </p:cNvSpPr>
          <p:nvPr>
            <p:ph type="ftr" sz="quarter" idx="11"/>
          </p:nvPr>
        </p:nvSpPr>
        <p:spPr/>
        <p:txBody>
          <a:bodyPr/>
          <a:lstStyle/>
          <a:p>
            <a:endParaRPr lang="es-SV"/>
          </a:p>
        </p:txBody>
      </p:sp>
      <p:sp>
        <p:nvSpPr>
          <p:cNvPr id="5" name="Slide Number Placeholder 4"/>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186508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B53FE-B917-4E74-8875-EA9A8C204A32}" type="datetimeFigureOut">
              <a:rPr lang="es-SV" smtClean="0"/>
              <a:t>1/7/2025</a:t>
            </a:fld>
            <a:endParaRPr lang="es-SV"/>
          </a:p>
        </p:txBody>
      </p:sp>
      <p:sp>
        <p:nvSpPr>
          <p:cNvPr id="3" name="Footer Placeholder 2"/>
          <p:cNvSpPr>
            <a:spLocks noGrp="1"/>
          </p:cNvSpPr>
          <p:nvPr>
            <p:ph type="ftr" sz="quarter" idx="11"/>
          </p:nvPr>
        </p:nvSpPr>
        <p:spPr/>
        <p:txBody>
          <a:bodyPr/>
          <a:lstStyle/>
          <a:p>
            <a:endParaRPr lang="es-SV"/>
          </a:p>
        </p:txBody>
      </p:sp>
      <p:sp>
        <p:nvSpPr>
          <p:cNvPr id="4" name="Slide Number Placeholder 3"/>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387152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AB53FE-B917-4E74-8875-EA9A8C204A32}" type="datetimeFigureOut">
              <a:rPr lang="es-SV" smtClean="0"/>
              <a:t>1/7/2025</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360319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AB53FE-B917-4E74-8875-EA9A8C204A32}" type="datetimeFigureOut">
              <a:rPr lang="es-SV" smtClean="0"/>
              <a:t>1/7/2025</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CD7037F6-8269-47DA-A573-232BA8C11BA4}" type="slidenum">
              <a:rPr lang="es-SV" smtClean="0"/>
              <a:t>‹Nº›</a:t>
            </a:fld>
            <a:endParaRPr lang="es-SV"/>
          </a:p>
        </p:txBody>
      </p:sp>
    </p:spTree>
    <p:extLst>
      <p:ext uri="{BB962C8B-B14F-4D97-AF65-F5344CB8AC3E}">
        <p14:creationId xmlns:p14="http://schemas.microsoft.com/office/powerpoint/2010/main" val="239789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B53FE-B917-4E74-8875-EA9A8C204A32}" type="datetimeFigureOut">
              <a:rPr lang="es-SV" smtClean="0"/>
              <a:t>1/7/2025</a:t>
            </a:fld>
            <a:endParaRPr lang="es-SV"/>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037F6-8269-47DA-A573-232BA8C11BA4}" type="slidenum">
              <a:rPr lang="es-SV" smtClean="0"/>
              <a:t>‹Nº›</a:t>
            </a:fld>
            <a:endParaRPr lang="es-SV"/>
          </a:p>
        </p:txBody>
      </p:sp>
    </p:spTree>
    <p:extLst>
      <p:ext uri="{BB962C8B-B14F-4D97-AF65-F5344CB8AC3E}">
        <p14:creationId xmlns:p14="http://schemas.microsoft.com/office/powerpoint/2010/main" val="4190632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F9687-B5AB-48F6-AD77-AF027DE1565D}"/>
              </a:ext>
            </a:extLst>
          </p:cNvPr>
          <p:cNvSpPr/>
          <p:nvPr/>
        </p:nvSpPr>
        <p:spPr>
          <a:xfrm>
            <a:off x="0" y="0"/>
            <a:ext cx="9144000" cy="6858000"/>
          </a:xfrm>
          <a:prstGeom prst="rect">
            <a:avLst/>
          </a:prstGeom>
          <a:solidFill>
            <a:srgbClr val="111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3" name="Imagen 2">
            <a:extLst>
              <a:ext uri="{FF2B5EF4-FFF2-40B4-BE49-F238E27FC236}">
                <a16:creationId xmlns:a16="http://schemas.microsoft.com/office/drawing/2014/main" id="{5DA39AE1-1C53-4D55-97E2-AE1A0AB9852B}"/>
              </a:ext>
            </a:extLst>
          </p:cNvPr>
          <p:cNvPicPr>
            <a:picLocks noChangeAspect="1"/>
          </p:cNvPicPr>
          <p:nvPr/>
        </p:nvPicPr>
        <p:blipFill>
          <a:blip r:embed="rId2"/>
          <a:stretch>
            <a:fillRect/>
          </a:stretch>
        </p:blipFill>
        <p:spPr>
          <a:xfrm>
            <a:off x="2526632" y="2632150"/>
            <a:ext cx="4652939" cy="1843597"/>
          </a:xfrm>
          <a:prstGeom prst="rect">
            <a:avLst/>
          </a:prstGeom>
        </p:spPr>
      </p:pic>
    </p:spTree>
    <p:extLst>
      <p:ext uri="{BB962C8B-B14F-4D97-AF65-F5344CB8AC3E}">
        <p14:creationId xmlns:p14="http://schemas.microsoft.com/office/powerpoint/2010/main" val="2041642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29D5B-E6B1-B4C0-D6D0-E793BA5270D1}"/>
              </a:ext>
            </a:extLst>
          </p:cNvPr>
          <p:cNvSpPr>
            <a:spLocks noGrp="1"/>
          </p:cNvSpPr>
          <p:nvPr>
            <p:ph type="title"/>
          </p:nvPr>
        </p:nvSpPr>
        <p:spPr/>
        <p:txBody>
          <a:bodyPr/>
          <a:lstStyle/>
          <a:p>
            <a:pPr algn="ctr"/>
            <a:r>
              <a:rPr lang="es-MX" dirty="0"/>
              <a:t>Subcomisión de Monitoreo y Evaluación</a:t>
            </a:r>
            <a:endParaRPr lang="es-SV" dirty="0"/>
          </a:p>
        </p:txBody>
      </p:sp>
      <p:pic>
        <p:nvPicPr>
          <p:cNvPr id="3" name="Imagen 2">
            <a:extLst>
              <a:ext uri="{FF2B5EF4-FFF2-40B4-BE49-F238E27FC236}">
                <a16:creationId xmlns:a16="http://schemas.microsoft.com/office/drawing/2014/main" id="{6ADBE9B9-11B4-CA6D-81F2-5F6584EE1CC0}"/>
              </a:ext>
            </a:extLst>
          </p:cNvPr>
          <p:cNvPicPr>
            <a:picLocks noChangeAspect="1"/>
          </p:cNvPicPr>
          <p:nvPr/>
        </p:nvPicPr>
        <p:blipFill>
          <a:blip r:embed="rId2"/>
          <a:stretch>
            <a:fillRect/>
          </a:stretch>
        </p:blipFill>
        <p:spPr>
          <a:xfrm>
            <a:off x="1418166" y="1627716"/>
            <a:ext cx="6307667" cy="4730750"/>
          </a:xfrm>
          <a:prstGeom prst="rect">
            <a:avLst/>
          </a:prstGeom>
        </p:spPr>
      </p:pic>
    </p:spTree>
    <p:extLst>
      <p:ext uri="{BB962C8B-B14F-4D97-AF65-F5344CB8AC3E}">
        <p14:creationId xmlns:p14="http://schemas.microsoft.com/office/powerpoint/2010/main" val="717508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3091A9-FCCB-FF7E-0AB1-48011C05603A}"/>
              </a:ext>
            </a:extLst>
          </p:cNvPr>
          <p:cNvSpPr>
            <a:spLocks noGrp="1"/>
          </p:cNvSpPr>
          <p:nvPr>
            <p:ph type="title"/>
          </p:nvPr>
        </p:nvSpPr>
        <p:spPr/>
        <p:txBody>
          <a:bodyPr/>
          <a:lstStyle/>
          <a:p>
            <a:pPr algn="ctr"/>
            <a:r>
              <a:rPr lang="es-SV" dirty="0"/>
              <a:t>Subcomisión de Monitoreo y Evaluación</a:t>
            </a:r>
          </a:p>
        </p:txBody>
      </p:sp>
      <p:sp>
        <p:nvSpPr>
          <p:cNvPr id="3" name="Marcador de contenido 2">
            <a:extLst>
              <a:ext uri="{FF2B5EF4-FFF2-40B4-BE49-F238E27FC236}">
                <a16:creationId xmlns:a16="http://schemas.microsoft.com/office/drawing/2014/main" id="{E98A5093-A062-534E-A027-565651B71F6A}"/>
              </a:ext>
            </a:extLst>
          </p:cNvPr>
          <p:cNvSpPr>
            <a:spLocks noGrp="1"/>
          </p:cNvSpPr>
          <p:nvPr>
            <p:ph idx="1"/>
          </p:nvPr>
        </p:nvSpPr>
        <p:spPr/>
        <p:txBody>
          <a:bodyPr>
            <a:normAutofit fontScale="70000" lnSpcReduction="20000"/>
          </a:bodyPr>
          <a:lstStyle/>
          <a:p>
            <a:pPr marL="0" indent="0">
              <a:buNone/>
            </a:pPr>
            <a:r>
              <a:rPr lang="es-SV" b="1" dirty="0">
                <a:latin typeface="Corbel" pitchFamily="34" charset="0"/>
              </a:rPr>
              <a:t>Objetivo General</a:t>
            </a:r>
          </a:p>
          <a:p>
            <a:pPr algn="just">
              <a:buNone/>
            </a:pPr>
            <a:r>
              <a:rPr lang="es-SV" dirty="0"/>
              <a:t>	</a:t>
            </a:r>
            <a:r>
              <a:rPr lang="es-SV" dirty="0">
                <a:latin typeface="Corbel" pitchFamily="34" charset="0"/>
              </a:rPr>
              <a:t>La Subcomisión es una instancia de asesoría técnica que conforma parte de la organización de CONAVIH y que tiene por finalidad el seguimiento al progreso y cumplimiento de los  indicadores priorizados del Plan Estratégico Nacional Multisectorial en VIH e ITS vigente.</a:t>
            </a:r>
          </a:p>
          <a:p>
            <a:pPr algn="just">
              <a:buNone/>
            </a:pPr>
            <a:r>
              <a:rPr lang="es-SV" dirty="0">
                <a:latin typeface="Corbel" pitchFamily="34" charset="0"/>
              </a:rPr>
              <a:t>	</a:t>
            </a:r>
          </a:p>
          <a:p>
            <a:pPr algn="just">
              <a:buNone/>
            </a:pPr>
            <a:r>
              <a:rPr lang="es-SV" dirty="0">
                <a:latin typeface="Corbel" pitchFamily="34" charset="0"/>
              </a:rPr>
              <a:t>	En ese marco, la Subcomisión desarrollará componentes como la Investigación, análisis y formulación de propuestas para el abordaje en temas especializados relacionados con la epidemia del VIH, tales como: planificación estratégica e indicadores para VIH, seguimiento a la ejecución de estos indicadores, monitoreo y evaluación de la situación epidemiológica nacional en relación al VIH e ITS, la estrategia nacional de sostenibilidad, el índice de sostenibilidad y su plan de cierre de brechas, monitoreo constante de la cascada del continuo de la atención y la cascada de prevención, seguimiento a los proyectos e indicadores de los socios implementadores que apoyan la respuesta nacional, seguimiento a los avances en el manejo preventivo y clínico del VIH, y el seguimiento a los indicadores de TB y coinfección TB/VIH.</a:t>
            </a:r>
          </a:p>
          <a:p>
            <a:endParaRPr lang="es-SV" dirty="0"/>
          </a:p>
        </p:txBody>
      </p:sp>
    </p:spTree>
    <p:extLst>
      <p:ext uri="{BB962C8B-B14F-4D97-AF65-F5344CB8AC3E}">
        <p14:creationId xmlns:p14="http://schemas.microsoft.com/office/powerpoint/2010/main" val="225218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5D1EF7-1737-3DAE-4762-A6A3F430661B}"/>
              </a:ext>
            </a:extLst>
          </p:cNvPr>
          <p:cNvSpPr>
            <a:spLocks noGrp="1"/>
          </p:cNvSpPr>
          <p:nvPr>
            <p:ph type="title"/>
          </p:nvPr>
        </p:nvSpPr>
        <p:spPr/>
        <p:txBody>
          <a:bodyPr/>
          <a:lstStyle/>
          <a:p>
            <a:pPr algn="ctr"/>
            <a:r>
              <a:rPr lang="es-SV" dirty="0"/>
              <a:t>Subcomisión de Monitoreo y Evaluación</a:t>
            </a:r>
          </a:p>
        </p:txBody>
      </p:sp>
      <p:sp>
        <p:nvSpPr>
          <p:cNvPr id="3" name="Marcador de contenido 2">
            <a:extLst>
              <a:ext uri="{FF2B5EF4-FFF2-40B4-BE49-F238E27FC236}">
                <a16:creationId xmlns:a16="http://schemas.microsoft.com/office/drawing/2014/main" id="{5C78DE49-75D3-DAB8-DA96-69D5D3B4430E}"/>
              </a:ext>
            </a:extLst>
          </p:cNvPr>
          <p:cNvSpPr>
            <a:spLocks noGrp="1"/>
          </p:cNvSpPr>
          <p:nvPr>
            <p:ph idx="1"/>
          </p:nvPr>
        </p:nvSpPr>
        <p:spPr>
          <a:xfrm>
            <a:off x="628650" y="1690689"/>
            <a:ext cx="7886700" cy="4922146"/>
          </a:xfrm>
        </p:spPr>
        <p:txBody>
          <a:bodyPr>
            <a:normAutofit fontScale="47500" lnSpcReduction="20000"/>
          </a:bodyPr>
          <a:lstStyle/>
          <a:p>
            <a:pPr marL="0" indent="0">
              <a:buNone/>
            </a:pPr>
            <a:r>
              <a:rPr lang="es-SV" sz="2800" dirty="0">
                <a:latin typeface="Corbel" pitchFamily="34" charset="0"/>
              </a:rPr>
              <a:t>Instituciones y sectores que la conforman (Mayo 2025):</a:t>
            </a:r>
          </a:p>
          <a:p>
            <a:pPr>
              <a:buNone/>
            </a:pPr>
            <a:r>
              <a:rPr lang="es-MX" sz="2800" dirty="0">
                <a:solidFill>
                  <a:srgbClr val="231F20"/>
                </a:solidFill>
                <a:latin typeface="Corbel" pitchFamily="34" charset="0"/>
                <a:ea typeface="Times New Roman" panose="02020603050405020304" pitchFamily="18" charset="0"/>
                <a:cs typeface="Calibri" panose="020F0502020204030204" pitchFamily="34" charset="0"/>
              </a:rPr>
              <a:t>Esta Subcomisión de la CONAVIH está conformada por:  </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sz="2800" dirty="0">
                <a:latin typeface="Corbel" pitchFamily="34" charset="0"/>
                <a:ea typeface="Times New Roman" panose="02020603050405020304" pitchFamily="18" charset="0"/>
                <a:cs typeface="Calibri" panose="020F0502020204030204" pitchFamily="34" charset="0"/>
              </a:rPr>
              <a:t>Ministerio de Salud (MINSAL), a través de la Unidad del Programa de ITS/VIH u otras dependencias de ésta secretaría de Estado que sean necesarias en el apoyo a esta subcomisión, como la oficina de Fondo Mundial del MINSAL;</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Instituto Salvadoreño del Seguro Social (ISSS);</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Procuraduría para la Defensa de los Derechos Humanos (PDDH);</a:t>
            </a:r>
          </a:p>
          <a:p>
            <a:pPr marL="342900" lvl="0" indent="-342900" algn="just">
              <a:lnSpc>
                <a:spcPct val="115000"/>
              </a:lnSpc>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Comando de Sanidad Militar;</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SV" sz="2800" dirty="0">
                <a:latin typeface="Corbel" pitchFamily="34" charset="0"/>
                <a:ea typeface="Times New Roman" panose="02020603050405020304" pitchFamily="18" charset="0"/>
                <a:cs typeface="Times New Roman" panose="02020603050405020304" pitchFamily="18" charset="0"/>
              </a:rPr>
              <a:t>Ministerio de Educación, Ciencia y Tecnología;</a:t>
            </a:r>
          </a:p>
          <a:p>
            <a:pPr marL="342900" lvl="0" indent="-342900" algn="just">
              <a:lnSpc>
                <a:spcPct val="115000"/>
              </a:lnSpc>
              <a:buFont typeface="Symbol" panose="05050102010706020507" pitchFamily="18" charset="2"/>
              <a:buChar char=""/>
            </a:pPr>
            <a:r>
              <a:rPr lang="es-SV" sz="2800" dirty="0">
                <a:latin typeface="Corbel" pitchFamily="34" charset="0"/>
                <a:ea typeface="Times New Roman" panose="02020603050405020304" pitchFamily="18" charset="0"/>
                <a:cs typeface="Times New Roman" panose="02020603050405020304" pitchFamily="18" charset="0"/>
              </a:rPr>
              <a:t>Plan Internacional / Unidad del Proyecto Fondo Mundial;</a:t>
            </a:r>
          </a:p>
          <a:p>
            <a:pPr marL="342900" lvl="0" indent="-342900" algn="just">
              <a:lnSpc>
                <a:spcPct val="115000"/>
              </a:lnSpc>
              <a:buFont typeface="Symbol" panose="05050102010706020507" pitchFamily="18" charset="2"/>
              <a:buChar char=""/>
            </a:pPr>
            <a:r>
              <a:rPr lang="es-SV" sz="2800" dirty="0">
                <a:latin typeface="Corbel" pitchFamily="34" charset="0"/>
                <a:ea typeface="Times New Roman" panose="02020603050405020304" pitchFamily="18" charset="0"/>
                <a:cs typeface="Times New Roman" panose="02020603050405020304" pitchFamily="18" charset="0"/>
              </a:rPr>
              <a:t>Mecanismo de Coordinación de País (MCP-ES);</a:t>
            </a:r>
          </a:p>
          <a:p>
            <a:pPr marL="342900" lvl="0" indent="-342900" algn="just">
              <a:lnSpc>
                <a:spcPct val="115000"/>
              </a:lnSpc>
              <a:buFont typeface="Symbol" panose="05050102010706020507" pitchFamily="18" charset="2"/>
              <a:buChar char=""/>
            </a:pPr>
            <a:r>
              <a:rPr lang="es-SV" dirty="0">
                <a:latin typeface="Corbel" pitchFamily="34" charset="0"/>
                <a:ea typeface="Times New Roman" panose="02020603050405020304" pitchFamily="18" charset="0"/>
                <a:cs typeface="Times New Roman" panose="02020603050405020304" pitchFamily="18" charset="0"/>
              </a:rPr>
              <a:t>Asociación PASMO;</a:t>
            </a:r>
          </a:p>
          <a:p>
            <a:pPr marL="342900" lvl="0" indent="-342900" algn="just">
              <a:lnSpc>
                <a:spcPct val="115000"/>
              </a:lnSpc>
              <a:buFont typeface="Symbol" panose="05050102010706020507" pitchFamily="18" charset="2"/>
              <a:buChar char=""/>
            </a:pPr>
            <a:r>
              <a:rPr lang="es-SV" sz="2800" dirty="0">
                <a:latin typeface="Corbel" pitchFamily="34" charset="0"/>
                <a:ea typeface="Times New Roman" panose="02020603050405020304" pitchFamily="18" charset="0"/>
                <a:cs typeface="Times New Roman" panose="02020603050405020304" pitchFamily="18" charset="0"/>
              </a:rPr>
              <a:t>Proyecto de VIH – SE-COMISCA;</a:t>
            </a:r>
          </a:p>
          <a:p>
            <a:pPr marL="342900" lvl="0" indent="-342900" algn="just">
              <a:lnSpc>
                <a:spcPct val="115000"/>
              </a:lnSpc>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Organizaciones de la sociedad civil (2) y poblaciones clave (3);</a:t>
            </a:r>
          </a:p>
          <a:p>
            <a:pPr marL="342900" lvl="0" indent="-342900" algn="just">
              <a:lnSpc>
                <a:spcPct val="115000"/>
              </a:lnSpc>
              <a:spcAft>
                <a:spcPts val="1000"/>
              </a:spcAft>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Coordinación Técnica de la CONAVIH. </a:t>
            </a:r>
            <a:endParaRPr lang="es-SV" sz="2800" dirty="0">
              <a:latin typeface="Corbel" pitchFamily="34" charset="0"/>
              <a:ea typeface="Times New Roman" panose="02020603050405020304" pitchFamily="18" charset="0"/>
              <a:cs typeface="Times New Roman" panose="02020603050405020304" pitchFamily="18" charset="0"/>
            </a:endParaRPr>
          </a:p>
          <a:p>
            <a:pPr algn="just">
              <a:buNone/>
            </a:pPr>
            <a:r>
              <a:rPr lang="es-MX" sz="2800" dirty="0">
                <a:latin typeface="Corbel" pitchFamily="34" charset="0"/>
                <a:ea typeface="Times New Roman" panose="02020603050405020304" pitchFamily="18" charset="0"/>
                <a:cs typeface="Times New Roman" panose="02020603050405020304" pitchFamily="18" charset="0"/>
              </a:rPr>
              <a:t>	A su vez contará con la asistencia técnica de ONUSIDA.</a:t>
            </a:r>
            <a:endParaRPr lang="es-SV" sz="2800" dirty="0">
              <a:latin typeface="Corbel" pitchFamily="34" charset="0"/>
              <a:ea typeface="Times New Roman" panose="02020603050405020304" pitchFamily="18" charset="0"/>
              <a:cs typeface="Times New Roman" panose="02020603050405020304" pitchFamily="18" charset="0"/>
            </a:endParaRPr>
          </a:p>
          <a:p>
            <a:endParaRPr lang="es-SV" dirty="0"/>
          </a:p>
        </p:txBody>
      </p:sp>
    </p:spTree>
    <p:extLst>
      <p:ext uri="{BB962C8B-B14F-4D97-AF65-F5344CB8AC3E}">
        <p14:creationId xmlns:p14="http://schemas.microsoft.com/office/powerpoint/2010/main" val="3413359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51942-2A9F-CE0A-CF8B-8AA146B6EB12}"/>
              </a:ext>
            </a:extLst>
          </p:cNvPr>
          <p:cNvSpPr>
            <a:spLocks noGrp="1"/>
          </p:cNvSpPr>
          <p:nvPr>
            <p:ph type="title"/>
          </p:nvPr>
        </p:nvSpPr>
        <p:spPr>
          <a:xfrm>
            <a:off x="628650" y="365126"/>
            <a:ext cx="3723217" cy="4960407"/>
          </a:xfrm>
        </p:spPr>
        <p:txBody>
          <a:bodyPr>
            <a:normAutofit/>
          </a:bodyPr>
          <a:lstStyle/>
          <a:p>
            <a:pPr algn="ctr"/>
            <a:r>
              <a:rPr lang="es-SV" sz="4800" dirty="0"/>
              <a:t>Subcomisión Técnica Terapéutica</a:t>
            </a:r>
          </a:p>
        </p:txBody>
      </p:sp>
      <p:pic>
        <p:nvPicPr>
          <p:cNvPr id="3" name="Imagen 2">
            <a:extLst>
              <a:ext uri="{FF2B5EF4-FFF2-40B4-BE49-F238E27FC236}">
                <a16:creationId xmlns:a16="http://schemas.microsoft.com/office/drawing/2014/main" id="{08C2776F-9273-55D5-D21D-E2E4D48D68A5}"/>
              </a:ext>
            </a:extLst>
          </p:cNvPr>
          <p:cNvPicPr>
            <a:picLocks noChangeAspect="1"/>
          </p:cNvPicPr>
          <p:nvPr/>
        </p:nvPicPr>
        <p:blipFill>
          <a:blip r:embed="rId2"/>
          <a:stretch>
            <a:fillRect/>
          </a:stretch>
        </p:blipFill>
        <p:spPr>
          <a:xfrm>
            <a:off x="4571999" y="237066"/>
            <a:ext cx="3811061" cy="6383867"/>
          </a:xfrm>
          <a:prstGeom prst="rect">
            <a:avLst/>
          </a:prstGeom>
        </p:spPr>
      </p:pic>
    </p:spTree>
    <p:extLst>
      <p:ext uri="{BB962C8B-B14F-4D97-AF65-F5344CB8AC3E}">
        <p14:creationId xmlns:p14="http://schemas.microsoft.com/office/powerpoint/2010/main" val="4086037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1497AC-B4F6-075A-972C-8B7852F63288}"/>
              </a:ext>
            </a:extLst>
          </p:cNvPr>
          <p:cNvSpPr>
            <a:spLocks noGrp="1"/>
          </p:cNvSpPr>
          <p:nvPr>
            <p:ph type="title"/>
          </p:nvPr>
        </p:nvSpPr>
        <p:spPr/>
        <p:txBody>
          <a:bodyPr/>
          <a:lstStyle/>
          <a:p>
            <a:pPr algn="ctr"/>
            <a:r>
              <a:rPr lang="es-SV" dirty="0"/>
              <a:t>Subcomisión Técnica Terapéutica</a:t>
            </a:r>
          </a:p>
        </p:txBody>
      </p:sp>
      <p:sp>
        <p:nvSpPr>
          <p:cNvPr id="3" name="Marcador de contenido 2">
            <a:extLst>
              <a:ext uri="{FF2B5EF4-FFF2-40B4-BE49-F238E27FC236}">
                <a16:creationId xmlns:a16="http://schemas.microsoft.com/office/drawing/2014/main" id="{10B1FB5D-622F-6B3C-5F37-4D5311DAC3A5}"/>
              </a:ext>
            </a:extLst>
          </p:cNvPr>
          <p:cNvSpPr>
            <a:spLocks noGrp="1"/>
          </p:cNvSpPr>
          <p:nvPr>
            <p:ph idx="1"/>
          </p:nvPr>
        </p:nvSpPr>
        <p:spPr/>
        <p:txBody>
          <a:bodyPr>
            <a:normAutofit fontScale="85000" lnSpcReduction="10000"/>
          </a:bodyPr>
          <a:lstStyle/>
          <a:p>
            <a:r>
              <a:rPr lang="es-SV" dirty="0">
                <a:latin typeface="Corbel" pitchFamily="34" charset="0"/>
              </a:rPr>
              <a:t>Objetivo General</a:t>
            </a:r>
          </a:p>
          <a:p>
            <a:pPr algn="just">
              <a:buNone/>
            </a:pPr>
            <a:r>
              <a:rPr lang="es-SV" dirty="0">
                <a:latin typeface="Corbel" pitchFamily="34" charset="0"/>
              </a:rPr>
              <a:t>	La Subcomisión es una instancia de asesoría técnica que forma parte de la estructura de la CONAVIH y que tiene por finalidad contribuir y fortalecer el seguimiento y monitoreo al componente de la atención integral de las personas con VIH, desde el análisis de la cascada del continuo de la atención, actualizaciones en las nuevas metodologías de tratamiento para el VIH, coinfección TB/VIH, infecciones oportunistas y otras infecciones de transmisión sexual; análisis, formulación y gestión para la aprobación de nuevos lineamientos técnicos o su actualización, que tengan relación con el Protocolo de Atención para las Personas con VIH, así como otros instrumentos vinculantes, en el marco de la respuesta nacional frente al VIH. </a:t>
            </a:r>
          </a:p>
          <a:p>
            <a:endParaRPr lang="es-SV" dirty="0"/>
          </a:p>
        </p:txBody>
      </p:sp>
    </p:spTree>
    <p:extLst>
      <p:ext uri="{BB962C8B-B14F-4D97-AF65-F5344CB8AC3E}">
        <p14:creationId xmlns:p14="http://schemas.microsoft.com/office/powerpoint/2010/main" val="86647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30666-4C51-C78B-3C49-B26060B11F77}"/>
              </a:ext>
            </a:extLst>
          </p:cNvPr>
          <p:cNvSpPr>
            <a:spLocks noGrp="1"/>
          </p:cNvSpPr>
          <p:nvPr>
            <p:ph type="title"/>
          </p:nvPr>
        </p:nvSpPr>
        <p:spPr/>
        <p:txBody>
          <a:bodyPr/>
          <a:lstStyle/>
          <a:p>
            <a:pPr algn="ctr"/>
            <a:r>
              <a:rPr lang="es-SV" dirty="0"/>
              <a:t>Subcomisión Técnica Terapéutica</a:t>
            </a:r>
          </a:p>
        </p:txBody>
      </p:sp>
      <p:sp>
        <p:nvSpPr>
          <p:cNvPr id="3" name="Marcador de contenido 2">
            <a:extLst>
              <a:ext uri="{FF2B5EF4-FFF2-40B4-BE49-F238E27FC236}">
                <a16:creationId xmlns:a16="http://schemas.microsoft.com/office/drawing/2014/main" id="{A29ECE8C-32E0-09B6-06F2-3AD45ED6B18E}"/>
              </a:ext>
            </a:extLst>
          </p:cNvPr>
          <p:cNvSpPr>
            <a:spLocks noGrp="1"/>
          </p:cNvSpPr>
          <p:nvPr>
            <p:ph idx="1"/>
          </p:nvPr>
        </p:nvSpPr>
        <p:spPr/>
        <p:txBody>
          <a:bodyPr>
            <a:normAutofit fontScale="55000" lnSpcReduction="20000"/>
          </a:bodyPr>
          <a:lstStyle/>
          <a:p>
            <a:pPr marL="0" indent="0">
              <a:buNone/>
            </a:pPr>
            <a:r>
              <a:rPr lang="es-SV" sz="2800" dirty="0">
                <a:latin typeface="Corbel" pitchFamily="34" charset="0"/>
              </a:rPr>
              <a:t>Instituciones y sectores que la conforman (Mayo 2025)</a:t>
            </a:r>
          </a:p>
          <a:p>
            <a:pPr>
              <a:buNone/>
            </a:pPr>
            <a:r>
              <a:rPr lang="es-MX" sz="2800" dirty="0">
                <a:solidFill>
                  <a:srgbClr val="231F20"/>
                </a:solidFill>
                <a:latin typeface="Corbel" pitchFamily="34" charset="0"/>
                <a:ea typeface="Times New Roman" panose="02020603050405020304" pitchFamily="18" charset="0"/>
                <a:cs typeface="Calibri" panose="020F0502020204030204" pitchFamily="34" charset="0"/>
              </a:rPr>
              <a:t>Esta Subcomisión de la CONAVIH está conformada por:  </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sz="2800" dirty="0">
                <a:latin typeface="Corbel" pitchFamily="34" charset="0"/>
                <a:ea typeface="Times New Roman" panose="02020603050405020304" pitchFamily="18" charset="0"/>
                <a:cs typeface="Calibri" panose="020F0502020204030204" pitchFamily="34" charset="0"/>
              </a:rPr>
              <a:t>Ministerio de Salud (MINSAL), a través de la Unidad del Programa de ITS/VIH.. </a:t>
            </a:r>
          </a:p>
          <a:p>
            <a:pPr marL="342900" lvl="0" indent="-342900" algn="just">
              <a:lnSpc>
                <a:spcPct val="115000"/>
              </a:lnSpc>
              <a:buFont typeface="Symbol" panose="05050102010706020507" pitchFamily="18" charset="2"/>
              <a:buChar char=""/>
            </a:pPr>
            <a:r>
              <a:rPr lang="es-MX" sz="2800" dirty="0">
                <a:latin typeface="Corbel" pitchFamily="34" charset="0"/>
                <a:ea typeface="Times New Roman" panose="02020603050405020304" pitchFamily="18" charset="0"/>
                <a:cs typeface="Calibri" panose="020F0502020204030204" pitchFamily="34" charset="0"/>
              </a:rPr>
              <a:t>Ministerio de Salud (MINSAL), a través de los profesionales clínicos de los hospitales nacionales con clínicas de atención integral a personas con VIH.</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Instituto Salvadoreño del Seguro Social (ISSS);</a:t>
            </a:r>
          </a:p>
          <a:p>
            <a:pPr marL="342900" lvl="0" indent="-342900" algn="just">
              <a:lnSpc>
                <a:spcPct val="115000"/>
              </a:lnSpc>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Comando de Sanidad Militar;</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SV" sz="2800" dirty="0">
                <a:latin typeface="Corbel" pitchFamily="34" charset="0"/>
                <a:ea typeface="Times New Roman" panose="02020603050405020304" pitchFamily="18" charset="0"/>
                <a:cs typeface="Times New Roman" panose="02020603050405020304" pitchFamily="18" charset="0"/>
              </a:rPr>
              <a:t>Sociedad civil: Representación de personas con VIH (4);</a:t>
            </a:r>
          </a:p>
          <a:p>
            <a:pPr marL="342900" lvl="0" indent="-342900" algn="just">
              <a:lnSpc>
                <a:spcPct val="115000"/>
              </a:lnSpc>
              <a:buFont typeface="Symbol" panose="05050102010706020507" pitchFamily="18" charset="2"/>
              <a:buChar char=""/>
            </a:pPr>
            <a:r>
              <a:rPr lang="es-SV" dirty="0">
                <a:latin typeface="Corbel" pitchFamily="34" charset="0"/>
                <a:ea typeface="Times New Roman" panose="02020603050405020304" pitchFamily="18" charset="0"/>
                <a:cs typeface="Times New Roman" panose="02020603050405020304" pitchFamily="18" charset="0"/>
              </a:rPr>
              <a:t>Procuraduría para la Defensa de los Derechos Humanos,</a:t>
            </a:r>
            <a:endParaRPr lang="es-SV" sz="28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SV" sz="2800" dirty="0">
                <a:latin typeface="Corbel" pitchFamily="34" charset="0"/>
                <a:ea typeface="Times New Roman" panose="02020603050405020304" pitchFamily="18" charset="0"/>
                <a:cs typeface="Times New Roman" panose="02020603050405020304" pitchFamily="18" charset="0"/>
              </a:rPr>
              <a:t>Plan Internacional, proyecto del Fondo Mundial;</a:t>
            </a:r>
          </a:p>
          <a:p>
            <a:pPr marL="342900" lvl="0" indent="-342900" algn="just">
              <a:lnSpc>
                <a:spcPct val="115000"/>
              </a:lnSpc>
              <a:buFont typeface="Symbol" panose="05050102010706020507" pitchFamily="18" charset="2"/>
              <a:buChar char=""/>
            </a:pPr>
            <a:r>
              <a:rPr lang="es-SV" sz="2800" dirty="0">
                <a:latin typeface="Corbel" pitchFamily="34" charset="0"/>
                <a:ea typeface="Times New Roman" panose="02020603050405020304" pitchFamily="18" charset="0"/>
                <a:cs typeface="Times New Roman" panose="02020603050405020304" pitchFamily="18" charset="0"/>
              </a:rPr>
              <a:t>Proyecto Cuidado y Tratamiento en VIH, Asociación PASMO; Proyecto de VIH, SE-COMISCA;</a:t>
            </a:r>
          </a:p>
          <a:p>
            <a:pPr marL="342900" lvl="0" indent="-342900" algn="just">
              <a:lnSpc>
                <a:spcPct val="115000"/>
              </a:lnSpc>
              <a:spcAft>
                <a:spcPts val="1000"/>
              </a:spcAft>
              <a:buFont typeface="Symbol" panose="05050102010706020507" pitchFamily="18" charset="2"/>
              <a:buChar char=""/>
            </a:pPr>
            <a:r>
              <a:rPr lang="es-MX" sz="2800" dirty="0">
                <a:solidFill>
                  <a:srgbClr val="231F20"/>
                </a:solidFill>
                <a:latin typeface="Corbel" pitchFamily="34" charset="0"/>
                <a:ea typeface="Times New Roman" panose="02020603050405020304" pitchFamily="18" charset="0"/>
                <a:cs typeface="Calibri" panose="020F0502020204030204" pitchFamily="34" charset="0"/>
              </a:rPr>
              <a:t>Coordinación Técnica de la CONAVIH. </a:t>
            </a:r>
            <a:endParaRPr lang="es-SV" sz="2800" dirty="0">
              <a:latin typeface="Corbel" pitchFamily="34" charset="0"/>
              <a:ea typeface="Times New Roman" panose="02020603050405020304" pitchFamily="18" charset="0"/>
              <a:cs typeface="Times New Roman" panose="02020603050405020304" pitchFamily="18" charset="0"/>
            </a:endParaRPr>
          </a:p>
          <a:p>
            <a:pPr algn="just">
              <a:buNone/>
            </a:pPr>
            <a:r>
              <a:rPr lang="es-MX" sz="2800" dirty="0">
                <a:latin typeface="Corbel" pitchFamily="34" charset="0"/>
                <a:ea typeface="Times New Roman" panose="02020603050405020304" pitchFamily="18" charset="0"/>
                <a:cs typeface="Times New Roman" panose="02020603050405020304" pitchFamily="18" charset="0"/>
              </a:rPr>
              <a:t>A su vez contará con la asistencia técnica de ONUSIDA.</a:t>
            </a:r>
            <a:endParaRPr lang="es-SV" sz="2800" dirty="0">
              <a:latin typeface="Corbel" pitchFamily="34" charset="0"/>
              <a:ea typeface="Times New Roman" panose="02020603050405020304" pitchFamily="18" charset="0"/>
              <a:cs typeface="Times New Roman" panose="02020603050405020304" pitchFamily="18" charset="0"/>
            </a:endParaRPr>
          </a:p>
          <a:p>
            <a:endParaRPr lang="es-SV" dirty="0"/>
          </a:p>
        </p:txBody>
      </p:sp>
    </p:spTree>
    <p:extLst>
      <p:ext uri="{BB962C8B-B14F-4D97-AF65-F5344CB8AC3E}">
        <p14:creationId xmlns:p14="http://schemas.microsoft.com/office/powerpoint/2010/main" val="382487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E3802A-BDC1-9005-CFB2-BC3837BA0B2E}"/>
              </a:ext>
            </a:extLst>
          </p:cNvPr>
          <p:cNvSpPr>
            <a:spLocks noGrp="1"/>
          </p:cNvSpPr>
          <p:nvPr>
            <p:ph type="title"/>
          </p:nvPr>
        </p:nvSpPr>
        <p:spPr>
          <a:xfrm>
            <a:off x="628650" y="365126"/>
            <a:ext cx="7886700" cy="921807"/>
          </a:xfrm>
        </p:spPr>
        <p:txBody>
          <a:bodyPr>
            <a:normAutofit/>
          </a:bodyPr>
          <a:lstStyle/>
          <a:p>
            <a:pPr algn="ctr"/>
            <a:r>
              <a:rPr lang="es-MX" sz="3600" dirty="0"/>
              <a:t>Subcomisión del VIH en el ámbito laboral</a:t>
            </a:r>
            <a:endParaRPr lang="es-SV" sz="3600" dirty="0"/>
          </a:p>
        </p:txBody>
      </p:sp>
      <p:pic>
        <p:nvPicPr>
          <p:cNvPr id="3" name="Imagen 2">
            <a:extLst>
              <a:ext uri="{FF2B5EF4-FFF2-40B4-BE49-F238E27FC236}">
                <a16:creationId xmlns:a16="http://schemas.microsoft.com/office/drawing/2014/main" id="{85B09496-8337-E87D-33B1-4401C080AEB7}"/>
              </a:ext>
            </a:extLst>
          </p:cNvPr>
          <p:cNvPicPr>
            <a:picLocks noChangeAspect="1"/>
          </p:cNvPicPr>
          <p:nvPr/>
        </p:nvPicPr>
        <p:blipFill>
          <a:blip r:embed="rId2"/>
          <a:stretch>
            <a:fillRect/>
          </a:stretch>
        </p:blipFill>
        <p:spPr>
          <a:xfrm>
            <a:off x="982133" y="1250950"/>
            <a:ext cx="7171267" cy="5378450"/>
          </a:xfrm>
          <a:prstGeom prst="rect">
            <a:avLst/>
          </a:prstGeom>
        </p:spPr>
      </p:pic>
    </p:spTree>
    <p:extLst>
      <p:ext uri="{BB962C8B-B14F-4D97-AF65-F5344CB8AC3E}">
        <p14:creationId xmlns:p14="http://schemas.microsoft.com/office/powerpoint/2010/main" val="198376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86837-AE7B-A7B7-A327-110A24ECF9A5}"/>
              </a:ext>
            </a:extLst>
          </p:cNvPr>
          <p:cNvSpPr>
            <a:spLocks noGrp="1"/>
          </p:cNvSpPr>
          <p:nvPr>
            <p:ph type="title"/>
          </p:nvPr>
        </p:nvSpPr>
        <p:spPr/>
        <p:txBody>
          <a:bodyPr/>
          <a:lstStyle/>
          <a:p>
            <a:pPr algn="ctr"/>
            <a:r>
              <a:rPr lang="es-SV" sz="4400" dirty="0"/>
              <a:t>Subcomisión del VIH en el ámbito laboral</a:t>
            </a:r>
            <a:endParaRPr lang="es-SV" dirty="0"/>
          </a:p>
        </p:txBody>
      </p:sp>
      <p:sp>
        <p:nvSpPr>
          <p:cNvPr id="3" name="Marcador de contenido 2">
            <a:extLst>
              <a:ext uri="{FF2B5EF4-FFF2-40B4-BE49-F238E27FC236}">
                <a16:creationId xmlns:a16="http://schemas.microsoft.com/office/drawing/2014/main" id="{E6DFBE8A-3764-0717-39CA-CA415B878BEA}"/>
              </a:ext>
            </a:extLst>
          </p:cNvPr>
          <p:cNvSpPr>
            <a:spLocks noGrp="1"/>
          </p:cNvSpPr>
          <p:nvPr>
            <p:ph idx="1"/>
          </p:nvPr>
        </p:nvSpPr>
        <p:spPr/>
        <p:txBody>
          <a:bodyPr>
            <a:normAutofit lnSpcReduction="10000"/>
          </a:bodyPr>
          <a:lstStyle/>
          <a:p>
            <a:r>
              <a:rPr lang="es-SV" dirty="0">
                <a:latin typeface="Corbel" pitchFamily="34" charset="0"/>
              </a:rPr>
              <a:t>Objetivo General</a:t>
            </a:r>
          </a:p>
          <a:p>
            <a:pPr algn="just">
              <a:buNone/>
            </a:pPr>
            <a:r>
              <a:rPr lang="es-MX" dirty="0"/>
              <a:t>	</a:t>
            </a:r>
            <a:r>
              <a:rPr lang="es-MX" dirty="0">
                <a:latin typeface="Corbel" pitchFamily="34" charset="0"/>
              </a:rPr>
              <a:t>El objetivo de la Subcomisión es el de establecer un mecanismo de coordinación que se constituya en referente nacional sobre la temática de VIH en los lugares de trabajo, con la participación de las instituciones de gobierno y autónomas, junto con otros actores nacionales involucrados en la formulación e implementación de políticas públicas y programas de VIH y la reducción del estigma y discriminación por motivo del VIH, en los entornos laborales, públicos y privados. </a:t>
            </a:r>
            <a:endParaRPr lang="es-SV" dirty="0">
              <a:latin typeface="Corbel" pitchFamily="34" charset="0"/>
            </a:endParaRPr>
          </a:p>
          <a:p>
            <a:endParaRPr lang="es-SV" dirty="0"/>
          </a:p>
        </p:txBody>
      </p:sp>
    </p:spTree>
    <p:extLst>
      <p:ext uri="{BB962C8B-B14F-4D97-AF65-F5344CB8AC3E}">
        <p14:creationId xmlns:p14="http://schemas.microsoft.com/office/powerpoint/2010/main" val="1556674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ABC5AD-6B1F-46C7-0C3A-E8331BF80C7F}"/>
              </a:ext>
            </a:extLst>
          </p:cNvPr>
          <p:cNvSpPr>
            <a:spLocks noGrp="1"/>
          </p:cNvSpPr>
          <p:nvPr>
            <p:ph type="title"/>
          </p:nvPr>
        </p:nvSpPr>
        <p:spPr/>
        <p:txBody>
          <a:bodyPr/>
          <a:lstStyle/>
          <a:p>
            <a:pPr algn="ctr"/>
            <a:r>
              <a:rPr lang="es-SV" sz="4400" dirty="0"/>
              <a:t>Subcomisión del VIH en el ámbito laboral</a:t>
            </a:r>
            <a:endParaRPr lang="es-SV" dirty="0"/>
          </a:p>
        </p:txBody>
      </p:sp>
      <p:sp>
        <p:nvSpPr>
          <p:cNvPr id="3" name="Marcador de contenido 2">
            <a:extLst>
              <a:ext uri="{FF2B5EF4-FFF2-40B4-BE49-F238E27FC236}">
                <a16:creationId xmlns:a16="http://schemas.microsoft.com/office/drawing/2014/main" id="{B6949B8C-DFDD-DDBB-4D4C-DFC73AA06AD9}"/>
              </a:ext>
            </a:extLst>
          </p:cNvPr>
          <p:cNvSpPr>
            <a:spLocks noGrp="1"/>
          </p:cNvSpPr>
          <p:nvPr>
            <p:ph idx="1"/>
          </p:nvPr>
        </p:nvSpPr>
        <p:spPr/>
        <p:txBody>
          <a:bodyPr>
            <a:normAutofit fontScale="62500" lnSpcReduction="20000"/>
          </a:bodyPr>
          <a:lstStyle/>
          <a:p>
            <a:pPr marL="0" indent="0">
              <a:buNone/>
            </a:pPr>
            <a:r>
              <a:rPr lang="es-SV" dirty="0">
                <a:latin typeface="Corbel" pitchFamily="34" charset="0"/>
              </a:rPr>
              <a:t>Instituciones y sectores que la conforman (Mayo 2025)</a:t>
            </a:r>
          </a:p>
          <a:p>
            <a:pPr>
              <a:buNone/>
            </a:pPr>
            <a:r>
              <a:rPr lang="es-MX" dirty="0">
                <a:solidFill>
                  <a:srgbClr val="231F20"/>
                </a:solidFill>
                <a:latin typeface="Corbel" pitchFamily="34" charset="0"/>
                <a:ea typeface="Times New Roman" panose="02020603050405020304" pitchFamily="18" charset="0"/>
                <a:cs typeface="Calibri" panose="020F0502020204030204" pitchFamily="34" charset="0"/>
              </a:rPr>
              <a:t>Esta Subcomisión de la CONAVIH está conformada por:  </a:t>
            </a:r>
            <a:endParaRPr lang="es-SV" sz="40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dirty="0">
                <a:latin typeface="Corbel" pitchFamily="34" charset="0"/>
                <a:ea typeface="Times New Roman" panose="02020603050405020304" pitchFamily="18" charset="0"/>
                <a:cs typeface="Calibri" panose="020F0502020204030204" pitchFamily="34" charset="0"/>
              </a:rPr>
              <a:t>Ministerio de Salud (MINSAL), a través de la Unidad del Programa de ITS/VIH u otras dependencias de ésta Secretaría de Estado que sean necesarias en el apoyo a esta subcomisión;</a:t>
            </a:r>
            <a:endParaRPr lang="es-SV" sz="40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dirty="0">
                <a:solidFill>
                  <a:srgbClr val="231F20"/>
                </a:solidFill>
                <a:latin typeface="Corbel" pitchFamily="34" charset="0"/>
                <a:ea typeface="Times New Roman" panose="02020603050405020304" pitchFamily="18" charset="0"/>
                <a:cs typeface="Calibri" panose="020F0502020204030204" pitchFamily="34" charset="0"/>
              </a:rPr>
              <a:t>Instituto Salvadoreño del Seguro Social (ISSS);</a:t>
            </a:r>
            <a:endParaRPr lang="es-SV" sz="40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dirty="0">
                <a:solidFill>
                  <a:srgbClr val="231F20"/>
                </a:solidFill>
                <a:latin typeface="Corbel" pitchFamily="34" charset="0"/>
                <a:ea typeface="Times New Roman" panose="02020603050405020304" pitchFamily="18" charset="0"/>
                <a:cs typeface="Calibri" panose="020F0502020204030204" pitchFamily="34" charset="0"/>
              </a:rPr>
              <a:t>Procuraduría para la Defensa de los Derechos Humanos (PDDH);</a:t>
            </a:r>
            <a:endParaRPr lang="es-SV" sz="40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dirty="0">
                <a:solidFill>
                  <a:srgbClr val="231F20"/>
                </a:solidFill>
                <a:latin typeface="Corbel" pitchFamily="34" charset="0"/>
                <a:ea typeface="Times New Roman" panose="02020603050405020304" pitchFamily="18" charset="0"/>
                <a:cs typeface="Calibri" panose="020F0502020204030204" pitchFamily="34" charset="0"/>
              </a:rPr>
              <a:t>Consejo Superior de Salud Pública;</a:t>
            </a:r>
            <a:endParaRPr lang="es-SV"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dirty="0">
                <a:solidFill>
                  <a:srgbClr val="231F20"/>
                </a:solidFill>
                <a:latin typeface="Corbel" pitchFamily="34" charset="0"/>
                <a:ea typeface="Times New Roman" panose="02020603050405020304" pitchFamily="18" charset="0"/>
                <a:cs typeface="Calibri" panose="020F0502020204030204" pitchFamily="34" charset="0"/>
              </a:rPr>
              <a:t>Asociación PASMO;</a:t>
            </a:r>
          </a:p>
          <a:p>
            <a:pPr marL="342900" lvl="0" indent="-342900" algn="just">
              <a:lnSpc>
                <a:spcPct val="115000"/>
              </a:lnSpc>
              <a:buFont typeface="Symbol" panose="05050102010706020507" pitchFamily="18" charset="2"/>
              <a:buChar char=""/>
            </a:pPr>
            <a:r>
              <a:rPr lang="es-MX" dirty="0">
                <a:solidFill>
                  <a:srgbClr val="231F20"/>
                </a:solidFill>
                <a:latin typeface="Corbel" pitchFamily="34" charset="0"/>
                <a:ea typeface="Times New Roman" panose="02020603050405020304" pitchFamily="18" charset="0"/>
                <a:cs typeface="Calibri" panose="020F0502020204030204" pitchFamily="34" charset="0"/>
              </a:rPr>
              <a:t>Organizaciones de la SC (2);</a:t>
            </a:r>
          </a:p>
          <a:p>
            <a:pPr marL="342900" lvl="0" indent="-342900" algn="just">
              <a:lnSpc>
                <a:spcPct val="115000"/>
              </a:lnSpc>
              <a:spcAft>
                <a:spcPts val="1000"/>
              </a:spcAft>
              <a:buFont typeface="Symbol" panose="05050102010706020507" pitchFamily="18" charset="2"/>
              <a:buChar char=""/>
            </a:pPr>
            <a:r>
              <a:rPr lang="es-MX" dirty="0">
                <a:solidFill>
                  <a:srgbClr val="231F20"/>
                </a:solidFill>
                <a:latin typeface="Corbel" pitchFamily="34" charset="0"/>
                <a:ea typeface="Times New Roman" panose="02020603050405020304" pitchFamily="18" charset="0"/>
                <a:cs typeface="Calibri" panose="020F0502020204030204" pitchFamily="34" charset="0"/>
              </a:rPr>
              <a:t>Coordinación Técnica de la CONAVIH. </a:t>
            </a:r>
            <a:endParaRPr lang="es-SV" sz="4000" dirty="0">
              <a:latin typeface="Corbel" pitchFamily="34" charset="0"/>
              <a:ea typeface="Times New Roman" panose="02020603050405020304" pitchFamily="18" charset="0"/>
              <a:cs typeface="Times New Roman" panose="02020603050405020304" pitchFamily="18" charset="0"/>
            </a:endParaRPr>
          </a:p>
          <a:p>
            <a:pPr algn="just">
              <a:buNone/>
            </a:pPr>
            <a:r>
              <a:rPr lang="es-MX" dirty="0">
                <a:latin typeface="Corbel" pitchFamily="34" charset="0"/>
                <a:ea typeface="Times New Roman" panose="02020603050405020304" pitchFamily="18" charset="0"/>
                <a:cs typeface="Times New Roman" panose="02020603050405020304" pitchFamily="18" charset="0"/>
              </a:rPr>
              <a:t>A su vez contará con la asistencia técnica de ONUSIDA</a:t>
            </a:r>
            <a:endParaRPr lang="es-SV" sz="4000" dirty="0">
              <a:latin typeface="Corbel" pitchFamily="34" charset="0"/>
              <a:ea typeface="Times New Roman" panose="02020603050405020304" pitchFamily="18" charset="0"/>
              <a:cs typeface="Times New Roman" panose="02020603050405020304" pitchFamily="18" charset="0"/>
            </a:endParaRPr>
          </a:p>
          <a:p>
            <a:endParaRPr lang="es-SV" dirty="0"/>
          </a:p>
        </p:txBody>
      </p:sp>
    </p:spTree>
    <p:extLst>
      <p:ext uri="{BB962C8B-B14F-4D97-AF65-F5344CB8AC3E}">
        <p14:creationId xmlns:p14="http://schemas.microsoft.com/office/powerpoint/2010/main" val="500568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4B1FC7-5D1B-8D63-0A34-0A14482840B9}"/>
              </a:ext>
            </a:extLst>
          </p:cNvPr>
          <p:cNvSpPr>
            <a:spLocks noGrp="1"/>
          </p:cNvSpPr>
          <p:nvPr>
            <p:ph type="title"/>
          </p:nvPr>
        </p:nvSpPr>
        <p:spPr/>
        <p:txBody>
          <a:bodyPr/>
          <a:lstStyle/>
          <a:p>
            <a:pPr algn="ctr"/>
            <a:r>
              <a:rPr lang="es-SV" dirty="0"/>
              <a:t>Subcomisión de Legislación</a:t>
            </a:r>
          </a:p>
        </p:txBody>
      </p:sp>
      <p:sp>
        <p:nvSpPr>
          <p:cNvPr id="3" name="Marcador de contenido 2">
            <a:extLst>
              <a:ext uri="{FF2B5EF4-FFF2-40B4-BE49-F238E27FC236}">
                <a16:creationId xmlns:a16="http://schemas.microsoft.com/office/drawing/2014/main" id="{66856542-F3DE-C47D-FB2B-1AE760D4D180}"/>
              </a:ext>
            </a:extLst>
          </p:cNvPr>
          <p:cNvSpPr>
            <a:spLocks noGrp="1"/>
          </p:cNvSpPr>
          <p:nvPr>
            <p:ph idx="1"/>
          </p:nvPr>
        </p:nvSpPr>
        <p:spPr/>
        <p:txBody>
          <a:bodyPr>
            <a:normAutofit lnSpcReduction="10000"/>
          </a:bodyPr>
          <a:lstStyle/>
          <a:p>
            <a:pPr algn="just"/>
            <a:r>
              <a:rPr lang="es-SV" dirty="0">
                <a:latin typeface="Corbel" pitchFamily="34" charset="0"/>
              </a:rPr>
              <a:t>Objetivo General</a:t>
            </a:r>
          </a:p>
          <a:p>
            <a:pPr algn="just">
              <a:buNone/>
            </a:pPr>
            <a:r>
              <a:rPr lang="es-SV" dirty="0">
                <a:latin typeface="Corbel" pitchFamily="34" charset="0"/>
              </a:rPr>
              <a:t>	La Subcomisión es una instancia de asesoría técnica que forma parte de la CONAVIH y que tiene por finalidad contribuir con el análisis, formulación y gestión para la aprobación de propuestas de nuevas leyes, reglamentos, instructivos, políticas, lineamientos técnicos y otros instrumentos técnico jurídicos, así como de las reformas y actualizaciones que sean necesarias, para la implementación de mejores marcos jurídicos en temas especializados que fortalezcan la respuesta nacional al VIH. </a:t>
            </a:r>
          </a:p>
          <a:p>
            <a:endParaRPr lang="es-SV" dirty="0"/>
          </a:p>
        </p:txBody>
      </p:sp>
    </p:spTree>
    <p:extLst>
      <p:ext uri="{BB962C8B-B14F-4D97-AF65-F5344CB8AC3E}">
        <p14:creationId xmlns:p14="http://schemas.microsoft.com/office/powerpoint/2010/main" val="2305621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F56FA3E-7F30-214E-8056-66FBB9BC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7E09906D-988D-6B4A-A72A-1FC0370EC4DF}"/>
              </a:ext>
            </a:extLst>
          </p:cNvPr>
          <p:cNvSpPr txBox="1"/>
          <p:nvPr/>
        </p:nvSpPr>
        <p:spPr>
          <a:xfrm>
            <a:off x="1371600" y="2623440"/>
            <a:ext cx="6400800" cy="1384995"/>
          </a:xfrm>
          <a:prstGeom prst="rect">
            <a:avLst/>
          </a:prstGeom>
          <a:noFill/>
        </p:spPr>
        <p:txBody>
          <a:bodyPr wrap="square" rtlCol="0">
            <a:spAutoFit/>
          </a:bodyPr>
          <a:lstStyle/>
          <a:p>
            <a:pPr algn="ctr"/>
            <a:r>
              <a:rPr lang="es-SV" sz="2800" dirty="0">
                <a:solidFill>
                  <a:schemeClr val="bg1"/>
                </a:solidFill>
                <a:latin typeface="Museo Sans 900" panose="02000000000000000000"/>
              </a:rPr>
              <a:t>Conformación general de la Comisión Nacional contra el VIH</a:t>
            </a:r>
          </a:p>
          <a:p>
            <a:pPr algn="ctr"/>
            <a:r>
              <a:rPr lang="es-SV" sz="2800" dirty="0">
                <a:solidFill>
                  <a:schemeClr val="bg1"/>
                </a:solidFill>
                <a:latin typeface="Museo Sans 900" panose="02000000000000000000"/>
              </a:rPr>
              <a:t>CONAVIH</a:t>
            </a:r>
          </a:p>
        </p:txBody>
      </p:sp>
      <p:pic>
        <p:nvPicPr>
          <p:cNvPr id="6" name="Picture 2">
            <a:extLst>
              <a:ext uri="{FF2B5EF4-FFF2-40B4-BE49-F238E27FC236}">
                <a16:creationId xmlns:a16="http://schemas.microsoft.com/office/drawing/2014/main" id="{C50EFCD2-07FC-4A1E-AE39-3EB16487A7F0}"/>
              </a:ext>
            </a:extLst>
          </p:cNvPr>
          <p:cNvPicPr>
            <a:picLocks noChangeAspect="1" noChangeArrowheads="1"/>
          </p:cNvPicPr>
          <p:nvPr/>
        </p:nvPicPr>
        <p:blipFill>
          <a:blip r:embed="rId3" cstate="print"/>
          <a:srcRect/>
          <a:stretch>
            <a:fillRect/>
          </a:stretch>
        </p:blipFill>
        <p:spPr bwMode="auto">
          <a:xfrm>
            <a:off x="6877878" y="5565735"/>
            <a:ext cx="2115309" cy="719982"/>
          </a:xfrm>
          <a:prstGeom prst="rect">
            <a:avLst/>
          </a:prstGeom>
          <a:noFill/>
          <a:ln w="9525" cap="flat">
            <a:noFill/>
            <a:round/>
            <a:headEnd/>
            <a:tailEnd/>
          </a:ln>
          <a:effectLst/>
        </p:spPr>
      </p:pic>
      <p:pic>
        <p:nvPicPr>
          <p:cNvPr id="10" name="Imagen 11">
            <a:extLst>
              <a:ext uri="{FF2B5EF4-FFF2-40B4-BE49-F238E27FC236}">
                <a16:creationId xmlns:a16="http://schemas.microsoft.com/office/drawing/2014/main" id="{5C3647D4-0F9C-43BE-A8AA-C6A1C4CBFB87}"/>
              </a:ext>
            </a:extLst>
          </p:cNvPr>
          <p:cNvPicPr>
            <a:picLocks noChangeAspect="1" noChangeArrowheads="1"/>
          </p:cNvPicPr>
          <p:nvPr/>
        </p:nvPicPr>
        <p:blipFill>
          <a:blip r:embed="rId4" cstate="print">
            <a:lum bright="70000" contrast="-70000"/>
          </a:blip>
          <a:srcRect/>
          <a:stretch>
            <a:fillRect/>
          </a:stretch>
        </p:blipFill>
        <p:spPr bwMode="auto">
          <a:xfrm>
            <a:off x="565484" y="5437437"/>
            <a:ext cx="2122230" cy="873346"/>
          </a:xfrm>
          <a:prstGeom prst="rect">
            <a:avLst/>
          </a:prstGeom>
          <a:noFill/>
          <a:ln w="9525">
            <a:noFill/>
            <a:miter lim="800000"/>
            <a:headEnd/>
            <a:tailEnd/>
          </a:ln>
        </p:spPr>
      </p:pic>
    </p:spTree>
    <p:extLst>
      <p:ext uri="{BB962C8B-B14F-4D97-AF65-F5344CB8AC3E}">
        <p14:creationId xmlns:p14="http://schemas.microsoft.com/office/powerpoint/2010/main" val="3248640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525290-86C2-4781-5EE0-325A0BAA9264}"/>
              </a:ext>
            </a:extLst>
          </p:cNvPr>
          <p:cNvSpPr>
            <a:spLocks noGrp="1"/>
          </p:cNvSpPr>
          <p:nvPr>
            <p:ph type="title"/>
          </p:nvPr>
        </p:nvSpPr>
        <p:spPr/>
        <p:txBody>
          <a:bodyPr/>
          <a:lstStyle/>
          <a:p>
            <a:pPr algn="ctr"/>
            <a:r>
              <a:rPr lang="es-SV" dirty="0"/>
              <a:t>Subcomisión de Legislación</a:t>
            </a:r>
          </a:p>
        </p:txBody>
      </p:sp>
      <p:sp>
        <p:nvSpPr>
          <p:cNvPr id="3" name="Marcador de contenido 2">
            <a:extLst>
              <a:ext uri="{FF2B5EF4-FFF2-40B4-BE49-F238E27FC236}">
                <a16:creationId xmlns:a16="http://schemas.microsoft.com/office/drawing/2014/main" id="{5EF416CA-28F9-676C-C76E-BBD6522B40CD}"/>
              </a:ext>
            </a:extLst>
          </p:cNvPr>
          <p:cNvSpPr>
            <a:spLocks noGrp="1"/>
          </p:cNvSpPr>
          <p:nvPr>
            <p:ph idx="1"/>
          </p:nvPr>
        </p:nvSpPr>
        <p:spPr>
          <a:xfrm>
            <a:off x="530087" y="1404730"/>
            <a:ext cx="8229599" cy="5287617"/>
          </a:xfrm>
        </p:spPr>
        <p:txBody>
          <a:bodyPr>
            <a:normAutofit fontScale="62500" lnSpcReduction="20000"/>
          </a:bodyPr>
          <a:lstStyle/>
          <a:p>
            <a:pPr marL="0" indent="0">
              <a:buNone/>
            </a:pPr>
            <a:r>
              <a:rPr lang="es-SV" sz="2900" dirty="0"/>
              <a:t>Instituciones y sectores que la conforman (Mayo 2025)</a:t>
            </a:r>
          </a:p>
          <a:p>
            <a:pPr>
              <a:buNone/>
            </a:pPr>
            <a:r>
              <a:rPr lang="es-MX" sz="2900" dirty="0">
                <a:solidFill>
                  <a:srgbClr val="231F20"/>
                </a:solidFill>
                <a:latin typeface="Corbel" pitchFamily="34" charset="0"/>
                <a:ea typeface="Times New Roman" panose="02020603050405020304" pitchFamily="18" charset="0"/>
                <a:cs typeface="Calibri" panose="020F0502020204030204" pitchFamily="34" charset="0"/>
              </a:rPr>
              <a:t>Esta Subcomisión de la CONAVIH está conformada por:  </a:t>
            </a:r>
            <a:endParaRPr lang="es-SV" sz="2900" dirty="0">
              <a:latin typeface="Corbel"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MX" sz="2900" dirty="0">
                <a:latin typeface="Corbel" pitchFamily="34" charset="0"/>
                <a:ea typeface="Times New Roman" panose="02020603050405020304" pitchFamily="18" charset="0"/>
                <a:cs typeface="Calibri" panose="020F0502020204030204" pitchFamily="34" charset="0"/>
              </a:rPr>
              <a:t>Ministerio de Salud (MINSAL), a través de la Unidad del Programa de ITS/VIH u otras dependencias de ésta secretaría de Estado que sean necesarias en el apoyo a esta subcomisión;</a:t>
            </a:r>
          </a:p>
          <a:p>
            <a:pPr marL="342900" lvl="0" indent="-342900" algn="just">
              <a:lnSpc>
                <a:spcPct val="115000"/>
              </a:lnSpc>
              <a:buFont typeface="Symbol" panose="05050102010706020507" pitchFamily="18" charset="2"/>
              <a:buChar char=""/>
            </a:pPr>
            <a:r>
              <a:rPr lang="es-MX" sz="2900" dirty="0">
                <a:solidFill>
                  <a:srgbClr val="231F20"/>
                </a:solidFill>
                <a:latin typeface="Corbel" pitchFamily="34" charset="0"/>
                <a:ea typeface="Times New Roman" panose="02020603050405020304" pitchFamily="18" charset="0"/>
                <a:cs typeface="Calibri" panose="020F0502020204030204" pitchFamily="34" charset="0"/>
              </a:rPr>
              <a:t>Instituto Salvadoreño del Seguro Social (ISSS);</a:t>
            </a:r>
          </a:p>
          <a:p>
            <a:pPr marL="342900" lvl="0" indent="-342900" algn="just">
              <a:lnSpc>
                <a:spcPct val="115000"/>
              </a:lnSpc>
              <a:buFont typeface="Symbol" panose="05050102010706020507" pitchFamily="18" charset="2"/>
              <a:buChar char=""/>
            </a:pPr>
            <a:r>
              <a:rPr lang="es-SV" sz="2900" dirty="0">
                <a:latin typeface="Corbel" pitchFamily="34" charset="0"/>
                <a:ea typeface="Times New Roman" panose="02020603050405020304" pitchFamily="18" charset="0"/>
                <a:cs typeface="Times New Roman" panose="02020603050405020304" pitchFamily="18" charset="0"/>
              </a:rPr>
              <a:t>Ministerio de Relaciones Exteriores;</a:t>
            </a:r>
          </a:p>
          <a:p>
            <a:pPr marL="342900" lvl="0" indent="-342900" algn="just">
              <a:lnSpc>
                <a:spcPct val="115000"/>
              </a:lnSpc>
              <a:buFont typeface="Symbol" panose="05050102010706020507" pitchFamily="18" charset="2"/>
              <a:buChar char=""/>
            </a:pPr>
            <a:r>
              <a:rPr lang="es-MX" sz="2900" dirty="0">
                <a:solidFill>
                  <a:srgbClr val="231F20"/>
                </a:solidFill>
                <a:latin typeface="Corbel" pitchFamily="34" charset="0"/>
                <a:ea typeface="Times New Roman" panose="02020603050405020304" pitchFamily="18" charset="0"/>
                <a:cs typeface="Calibri" panose="020F0502020204030204" pitchFamily="34" charset="0"/>
              </a:rPr>
              <a:t>Procuraduría para la Defensa de los Derechos Humanos (PDDH);</a:t>
            </a:r>
          </a:p>
          <a:p>
            <a:pPr marL="342900" lvl="0" indent="-342900" algn="just">
              <a:lnSpc>
                <a:spcPct val="115000"/>
              </a:lnSpc>
              <a:buFont typeface="Symbol" panose="05050102010706020507" pitchFamily="18" charset="2"/>
              <a:buChar char=""/>
            </a:pPr>
            <a:r>
              <a:rPr lang="es-MX" sz="2900" dirty="0">
                <a:solidFill>
                  <a:srgbClr val="231F20"/>
                </a:solidFill>
                <a:latin typeface="Corbel" pitchFamily="34" charset="0"/>
                <a:ea typeface="Times New Roman" panose="02020603050405020304" pitchFamily="18" charset="0"/>
                <a:cs typeface="Calibri" panose="020F0502020204030204" pitchFamily="34" charset="0"/>
              </a:rPr>
              <a:t>Consejo Superior de Salud Pública;</a:t>
            </a:r>
          </a:p>
          <a:p>
            <a:pPr marL="342900" lvl="0" indent="-342900" algn="just">
              <a:lnSpc>
                <a:spcPct val="115000"/>
              </a:lnSpc>
              <a:buFont typeface="Symbol" panose="05050102010706020507" pitchFamily="18" charset="2"/>
              <a:buChar char=""/>
            </a:pPr>
            <a:r>
              <a:rPr lang="es-MX" sz="2900" dirty="0">
                <a:solidFill>
                  <a:srgbClr val="231F20"/>
                </a:solidFill>
                <a:latin typeface="Corbel" pitchFamily="34" charset="0"/>
                <a:ea typeface="Times New Roman" panose="02020603050405020304" pitchFamily="18" charset="0"/>
                <a:cs typeface="Calibri" panose="020F0502020204030204" pitchFamily="34" charset="0"/>
              </a:rPr>
              <a:t>Comando de Sanidad Militar;</a:t>
            </a:r>
          </a:p>
          <a:p>
            <a:pPr marL="342900" lvl="0" indent="-342900" algn="just">
              <a:lnSpc>
                <a:spcPct val="115000"/>
              </a:lnSpc>
              <a:buFont typeface="Symbol" panose="05050102010706020507" pitchFamily="18" charset="2"/>
              <a:buChar char=""/>
            </a:pPr>
            <a:r>
              <a:rPr lang="es-MX" sz="2900" dirty="0">
                <a:solidFill>
                  <a:srgbClr val="231F20"/>
                </a:solidFill>
                <a:latin typeface="Corbel" pitchFamily="34" charset="0"/>
                <a:ea typeface="Times New Roman" panose="02020603050405020304" pitchFamily="18" charset="0"/>
                <a:cs typeface="Calibri" panose="020F0502020204030204" pitchFamily="34" charset="0"/>
              </a:rPr>
              <a:t>Organizaciones de la sociedad civil (2);</a:t>
            </a:r>
          </a:p>
          <a:p>
            <a:pPr marL="342900" lvl="0" indent="-342900" algn="just">
              <a:lnSpc>
                <a:spcPct val="115000"/>
              </a:lnSpc>
              <a:buFont typeface="Symbol" panose="05050102010706020507" pitchFamily="18" charset="2"/>
              <a:buChar char=""/>
            </a:pPr>
            <a:r>
              <a:rPr lang="es-MX" sz="2900" dirty="0">
                <a:solidFill>
                  <a:srgbClr val="231F20"/>
                </a:solidFill>
                <a:latin typeface="Corbel" pitchFamily="34" charset="0"/>
                <a:ea typeface="Times New Roman" panose="02020603050405020304" pitchFamily="18" charset="0"/>
                <a:cs typeface="Calibri" panose="020F0502020204030204" pitchFamily="34" charset="0"/>
              </a:rPr>
              <a:t>Asociación PASMO;</a:t>
            </a:r>
          </a:p>
          <a:p>
            <a:pPr marL="342900" lvl="0" indent="-342900" algn="just">
              <a:lnSpc>
                <a:spcPct val="115000"/>
              </a:lnSpc>
              <a:spcAft>
                <a:spcPts val="1000"/>
              </a:spcAft>
              <a:buFont typeface="Symbol" panose="05050102010706020507" pitchFamily="18" charset="2"/>
              <a:buChar char=""/>
            </a:pPr>
            <a:r>
              <a:rPr lang="es-MX" sz="2900" dirty="0">
                <a:solidFill>
                  <a:srgbClr val="231F20"/>
                </a:solidFill>
                <a:latin typeface="Corbel" pitchFamily="34" charset="0"/>
                <a:ea typeface="Times New Roman" panose="02020603050405020304" pitchFamily="18" charset="0"/>
                <a:cs typeface="Calibri" panose="020F0502020204030204" pitchFamily="34" charset="0"/>
              </a:rPr>
              <a:t>Coordinación Técnica de la CONAVIH. </a:t>
            </a:r>
            <a:endParaRPr lang="es-SV" sz="2900" dirty="0">
              <a:latin typeface="Corbel" pitchFamily="34" charset="0"/>
              <a:ea typeface="Times New Roman" panose="02020603050405020304" pitchFamily="18" charset="0"/>
              <a:cs typeface="Times New Roman" panose="02020603050405020304" pitchFamily="18" charset="0"/>
            </a:endParaRPr>
          </a:p>
          <a:p>
            <a:pPr algn="just">
              <a:buNone/>
            </a:pPr>
            <a:r>
              <a:rPr lang="es-MX" sz="2900" dirty="0">
                <a:latin typeface="Corbel" pitchFamily="34" charset="0"/>
                <a:ea typeface="Times New Roman" panose="02020603050405020304" pitchFamily="18" charset="0"/>
                <a:cs typeface="Times New Roman" panose="02020603050405020304" pitchFamily="18" charset="0"/>
              </a:rPr>
              <a:t>A su vez contará con la asistencia técnica de ONUSIDA..</a:t>
            </a:r>
            <a:endParaRPr lang="es-SV" sz="2900" dirty="0">
              <a:latin typeface="Corbel" pitchFamily="34" charset="0"/>
              <a:ea typeface="Times New Roman" panose="02020603050405020304" pitchFamily="18" charset="0"/>
              <a:cs typeface="Times New Roman" panose="02020603050405020304" pitchFamily="18" charset="0"/>
            </a:endParaRPr>
          </a:p>
          <a:p>
            <a:endParaRPr lang="es-SV" dirty="0"/>
          </a:p>
        </p:txBody>
      </p:sp>
    </p:spTree>
    <p:extLst>
      <p:ext uri="{BB962C8B-B14F-4D97-AF65-F5344CB8AC3E}">
        <p14:creationId xmlns:p14="http://schemas.microsoft.com/office/powerpoint/2010/main" val="2293833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0E26DA-7BAB-A5DD-AA81-1B422AA61709}"/>
              </a:ext>
            </a:extLst>
          </p:cNvPr>
          <p:cNvSpPr>
            <a:spLocks noGrp="1"/>
          </p:cNvSpPr>
          <p:nvPr>
            <p:ph type="title"/>
          </p:nvPr>
        </p:nvSpPr>
        <p:spPr/>
        <p:txBody>
          <a:bodyPr>
            <a:normAutofit/>
          </a:bodyPr>
          <a:lstStyle/>
          <a:p>
            <a:pPr algn="ctr"/>
            <a:r>
              <a:rPr lang="es-SV" dirty="0"/>
              <a:t>Subcomisión Nacional de Prevención</a:t>
            </a:r>
          </a:p>
        </p:txBody>
      </p:sp>
      <p:pic>
        <p:nvPicPr>
          <p:cNvPr id="3" name="Imagen 2">
            <a:extLst>
              <a:ext uri="{FF2B5EF4-FFF2-40B4-BE49-F238E27FC236}">
                <a16:creationId xmlns:a16="http://schemas.microsoft.com/office/drawing/2014/main" id="{93CA558E-0F32-605F-BBAB-A950CA99216C}"/>
              </a:ext>
            </a:extLst>
          </p:cNvPr>
          <p:cNvPicPr>
            <a:picLocks noChangeAspect="1"/>
          </p:cNvPicPr>
          <p:nvPr/>
        </p:nvPicPr>
        <p:blipFill>
          <a:blip r:embed="rId2"/>
          <a:stretch>
            <a:fillRect/>
          </a:stretch>
        </p:blipFill>
        <p:spPr>
          <a:xfrm>
            <a:off x="432683" y="1989665"/>
            <a:ext cx="8278633" cy="4216929"/>
          </a:xfrm>
          <a:prstGeom prst="rect">
            <a:avLst/>
          </a:prstGeom>
        </p:spPr>
      </p:pic>
    </p:spTree>
    <p:extLst>
      <p:ext uri="{BB962C8B-B14F-4D97-AF65-F5344CB8AC3E}">
        <p14:creationId xmlns:p14="http://schemas.microsoft.com/office/powerpoint/2010/main" val="241396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BCFB8A-C87A-A440-8855-6C8486F3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8AA86A8A-6BF0-C349-9BF8-9E08CCF12F37}"/>
              </a:ext>
            </a:extLst>
          </p:cNvPr>
          <p:cNvSpPr txBox="1"/>
          <p:nvPr/>
        </p:nvSpPr>
        <p:spPr>
          <a:xfrm>
            <a:off x="437322" y="343692"/>
            <a:ext cx="8269355" cy="5425011"/>
          </a:xfrm>
          <a:prstGeom prst="rect">
            <a:avLst/>
          </a:prstGeom>
          <a:noFill/>
        </p:spPr>
        <p:txBody>
          <a:bodyPr wrap="square" rtlCol="0">
            <a:spAutoFit/>
          </a:bodyPr>
          <a:lstStyle/>
          <a:p>
            <a:pPr algn="ctr"/>
            <a:endParaRPr lang="es-SV" sz="3200" dirty="0">
              <a:latin typeface="Museo Sans 900"/>
            </a:endParaRPr>
          </a:p>
          <a:p>
            <a:pPr algn="ctr"/>
            <a:r>
              <a:rPr lang="es-SV" sz="4000" dirty="0">
                <a:latin typeface="Museo Sans 900"/>
              </a:rPr>
              <a:t>Subcomisión Nacional de Prevención</a:t>
            </a:r>
          </a:p>
          <a:p>
            <a:pPr algn="ctr"/>
            <a:endParaRPr kumimoji="0" lang="es-SV" sz="3200" b="0" i="0" u="none" strike="noStrike" kern="1200" cap="none" spc="0" normalizeH="0" baseline="0" noProof="0" dirty="0">
              <a:ln>
                <a:noFill/>
              </a:ln>
              <a:effectLst/>
              <a:uLnTx/>
              <a:uFillTx/>
              <a:latin typeface="Museo Sans 900"/>
              <a:ea typeface="Lucida Sans Unicode" charset="0"/>
              <a:cs typeface="Lucida Sans Unicode" charset="0"/>
            </a:endParaRPr>
          </a:p>
          <a:p>
            <a:r>
              <a:rPr kumimoji="0" lang="es-ES" sz="2400" b="0" i="0" u="none" strike="noStrike" kern="1200" cap="none" spc="0" normalizeH="0" baseline="0" noProof="0" dirty="0">
                <a:ln>
                  <a:noFill/>
                </a:ln>
                <a:effectLst/>
                <a:uLnTx/>
                <a:uFillTx/>
                <a:latin typeface="Museo Sans 900" panose="02000000000000000000"/>
                <a:ea typeface="Lucida Sans Unicode" charset="0"/>
                <a:cs typeface="Lucida Sans Unicode" charset="0"/>
              </a:rPr>
              <a:t>Objetivo general</a:t>
            </a:r>
          </a:p>
          <a:p>
            <a:pPr marL="0" marR="0" lvl="0" indent="0" algn="ctr" defTabSz="449263" rtl="0" eaLnBrk="1" fontAlgn="base" latinLnBrk="0" hangingPunct="1">
              <a:lnSpc>
                <a:spcPct val="83000"/>
              </a:lnSpc>
              <a:spcBef>
                <a:spcPct val="0"/>
              </a:spcBef>
              <a:spcAft>
                <a:spcPct val="0"/>
              </a:spcAft>
              <a:buClr>
                <a:srgbClr val="183883"/>
              </a:buClr>
              <a:buSzPct val="115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sz="2800" b="0" i="0" u="none" strike="noStrike" kern="1200" cap="none" spc="0" normalizeH="0" baseline="0" noProof="0" dirty="0">
              <a:ln>
                <a:noFill/>
              </a:ln>
              <a:effectLst/>
              <a:uLnTx/>
              <a:uFillTx/>
              <a:latin typeface="Museo Sans 900" panose="02000000000000000000"/>
              <a:ea typeface="Lucida Sans Unicode" charset="0"/>
              <a:cs typeface="Lucida Sans Unicode" charset="0"/>
            </a:endParaRPr>
          </a:p>
          <a:p>
            <a:pPr marL="0" marR="0" lvl="0" indent="0" algn="just" defTabSz="449263" rtl="0" eaLnBrk="1" fontAlgn="base" latinLnBrk="0" hangingPunct="1">
              <a:lnSpc>
                <a:spcPct val="83000"/>
              </a:lnSpc>
              <a:spcBef>
                <a:spcPct val="0"/>
              </a:spcBef>
              <a:spcAft>
                <a:spcPct val="0"/>
              </a:spcAft>
              <a:buClr>
                <a:srgbClr val="183883"/>
              </a:buClr>
              <a:buSzPct val="115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2400" b="0" i="0" u="none" strike="noStrike" kern="1200" cap="none" spc="0" normalizeH="0" baseline="0" noProof="0" dirty="0">
                <a:ln>
                  <a:noFill/>
                </a:ln>
                <a:effectLst/>
                <a:uLnTx/>
                <a:uFillTx/>
                <a:latin typeface="Museo Sans 900" panose="02000000000000000000"/>
                <a:ea typeface="Lucida Sans Unicode" charset="0"/>
                <a:cs typeface="Lucida Sans Unicode" charset="0"/>
              </a:rPr>
              <a:t>	El objetivo de la Subcomisión Nacional de Prevención es establecer un mecanismo de coordinación y seguimiento interinstitucional que contribuya al desarrollo de las diferentes estrategias dirigidas hacia la prevención del VIH y otras ITS así como el monitoreo constante de la cascada de prevención, con la participación y compromiso de las instituciones de gobierno, instituciones autónomas, organizaciones de la sociedad civil, socios implementadores, contando con la asistencia de los organismos de la cooperación externa.</a:t>
            </a:r>
            <a:endParaRPr lang="en-US" sz="2400" dirty="0">
              <a:solidFill>
                <a:srgbClr val="000000"/>
              </a:solidFill>
              <a:latin typeface="Museo Sans 900"/>
              <a:ea typeface="Bitstream Charter;Times New Rom" pitchFamily="16" charset="0"/>
              <a:cs typeface="Bitstream Charter;Times New Rom" pitchFamily="16" charset="0"/>
            </a:endParaRPr>
          </a:p>
          <a:p>
            <a:pPr algn="ctr"/>
            <a:endParaRPr lang="es-SV" sz="1600" dirty="0">
              <a:solidFill>
                <a:srgbClr val="111E60"/>
              </a:solidFill>
              <a:latin typeface="Museo Sans 300" panose="02000000000000000000" pitchFamily="2" charset="77"/>
            </a:endParaRPr>
          </a:p>
        </p:txBody>
      </p:sp>
      <p:pic>
        <p:nvPicPr>
          <p:cNvPr id="5" name="Imagen 11">
            <a:extLst>
              <a:ext uri="{FF2B5EF4-FFF2-40B4-BE49-F238E27FC236}">
                <a16:creationId xmlns:a16="http://schemas.microsoft.com/office/drawing/2014/main" id="{08B1AB07-E6C6-4918-A3BE-B8CF6E503794}"/>
              </a:ext>
            </a:extLst>
          </p:cNvPr>
          <p:cNvPicPr>
            <a:picLocks noChangeAspect="1" noChangeArrowheads="1"/>
          </p:cNvPicPr>
          <p:nvPr/>
        </p:nvPicPr>
        <p:blipFill>
          <a:blip r:embed="rId3" cstate="print"/>
          <a:srcRect/>
          <a:stretch>
            <a:fillRect/>
          </a:stretch>
        </p:blipFill>
        <p:spPr bwMode="auto">
          <a:xfrm>
            <a:off x="324545" y="5951746"/>
            <a:ext cx="1749558" cy="719983"/>
          </a:xfrm>
          <a:prstGeom prst="rect">
            <a:avLst/>
          </a:prstGeom>
          <a:solidFill>
            <a:schemeClr val="accent1">
              <a:lumMod val="75000"/>
              <a:alpha val="0"/>
            </a:schemeClr>
          </a:solidFill>
          <a:ln w="9525">
            <a:noFill/>
            <a:miter lim="800000"/>
            <a:headEnd/>
            <a:tailEnd/>
          </a:ln>
        </p:spPr>
      </p:pic>
    </p:spTree>
    <p:extLst>
      <p:ext uri="{BB962C8B-B14F-4D97-AF65-F5344CB8AC3E}">
        <p14:creationId xmlns:p14="http://schemas.microsoft.com/office/powerpoint/2010/main" val="204226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BCFB8A-C87A-A440-8855-6C8486F3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7"/>
            <a:ext cx="9144000" cy="6858000"/>
          </a:xfrm>
          <a:prstGeom prst="rect">
            <a:avLst/>
          </a:prstGeom>
        </p:spPr>
      </p:pic>
      <p:sp>
        <p:nvSpPr>
          <p:cNvPr id="2" name="CuadroTexto 1">
            <a:extLst>
              <a:ext uri="{FF2B5EF4-FFF2-40B4-BE49-F238E27FC236}">
                <a16:creationId xmlns:a16="http://schemas.microsoft.com/office/drawing/2014/main" id="{8AA86A8A-6BF0-C349-9BF8-9E08CCF12F37}"/>
              </a:ext>
            </a:extLst>
          </p:cNvPr>
          <p:cNvSpPr txBox="1"/>
          <p:nvPr/>
        </p:nvSpPr>
        <p:spPr>
          <a:xfrm>
            <a:off x="437322" y="437288"/>
            <a:ext cx="8269355" cy="5514458"/>
          </a:xfrm>
          <a:prstGeom prst="rect">
            <a:avLst/>
          </a:prstGeom>
          <a:noFill/>
        </p:spPr>
        <p:txBody>
          <a:bodyPr wrap="square" rtlCol="0">
            <a:spAutoFit/>
          </a:bodyPr>
          <a:lstStyle/>
          <a:p>
            <a:pPr algn="ctr"/>
            <a:r>
              <a:rPr lang="es-SV" sz="3600" dirty="0">
                <a:latin typeface="Museo Sans 900"/>
              </a:rPr>
              <a:t>Subcomisión Nacional de Prevención</a:t>
            </a:r>
          </a:p>
          <a:p>
            <a:pPr algn="ctr"/>
            <a:endParaRPr lang="es-SV" sz="2400" b="1" dirty="0">
              <a:latin typeface="Museo Sans 900" panose="02000000000000000000"/>
              <a:ea typeface="Lucida Sans Unicode" charset="0"/>
              <a:cs typeface="Lucida Sans Unicode" charset="0"/>
            </a:endParaRPr>
          </a:p>
          <a:p>
            <a:pPr marR="0" lvl="0" algn="just" defTabSz="449263" rtl="0" eaLnBrk="1" fontAlgn="base" latinLnBrk="0" hangingPunct="1">
              <a:lnSpc>
                <a:spcPct val="8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Instituciones</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y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sectores</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que la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conforman</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(Mayo 2025):</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MINSAL: Unidad del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Programa</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de ITS/VIH,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Dirección</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de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Gestión</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y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Políticas</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en</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Salud.</a:t>
            </a:r>
          </a:p>
          <a:p>
            <a:pPr marL="0" marR="0" lvl="0" indent="0" algn="just"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Ministerio</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de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Educación</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Ciencia</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y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Tecnología</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a:t>
            </a:r>
          </a:p>
          <a:p>
            <a:pPr marL="0" marR="0" lvl="0" indent="0" algn="just"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Instituto </a:t>
            </a:r>
            <a:r>
              <a:rPr kumimoji="0" lang="en-US" sz="1600" i="0" u="none" strike="noStrike" kern="1200" cap="none" spc="0" normalizeH="0" baseline="0" noProof="0" dirty="0" err="1">
                <a:ln>
                  <a:noFill/>
                </a:ln>
                <a:effectLst/>
                <a:uLnTx/>
                <a:uFillTx/>
                <a:latin typeface="Museo Sans 900" panose="02000000000000000000"/>
                <a:ea typeface="Lucida Sans Unicode" charset="0"/>
                <a:cs typeface="Lucida Sans Unicode" charset="0"/>
              </a:rPr>
              <a:t>Salvadoreño</a:t>
            </a: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 del Seguro Social.</a:t>
            </a:r>
          </a:p>
          <a:p>
            <a:pPr marL="0" marR="0" lvl="0" indent="0" algn="just"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600" i="0" u="none" strike="noStrike" kern="1200" cap="none" spc="0" normalizeH="0" baseline="0" noProof="0" dirty="0">
                <a:ln>
                  <a:noFill/>
                </a:ln>
                <a:effectLst/>
                <a:uLnTx/>
                <a:uFillTx/>
                <a:latin typeface="Museo Sans 900" panose="02000000000000000000"/>
                <a:ea typeface="Lucida Sans Unicode" charset="0"/>
                <a:cs typeface="Lucida Sans Unicode" charset="0"/>
              </a:rPr>
              <a:t>COSAM.</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1600" dirty="0">
              <a:latin typeface="Museo Sans 900" panose="020000000000000000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1600" i="0" u="none" strike="noStrike" kern="1200" cap="none" spc="0" normalizeH="0" baseline="0" noProof="0" dirty="0">
                <a:ln>
                  <a:noFill/>
                </a:ln>
                <a:effectLst/>
                <a:uLnTx/>
                <a:uFillTx/>
                <a:latin typeface="Museo Sans 300"/>
                <a:ea typeface="Lucida Sans Unicode" charset="0"/>
                <a:cs typeface="Lucida Sans Unicode" charset="0"/>
              </a:rPr>
              <a:t>Organizaciones de la sociedad civil (3).</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sz="1600" dirty="0">
              <a:latin typeface="Arial" charset="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Museo Sans 300"/>
                <a:ea typeface="Lucida Sans Unicode" charset="0"/>
                <a:cs typeface="Lucida Sans Unicode" charset="0"/>
              </a:rPr>
              <a:t>Plan Internacional, proyecto del Fondo Mundial.</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sz="1600" i="0" u="none" strike="noStrike" kern="1200" cap="none" spc="0" normalizeH="0" baseline="0" noProof="0" dirty="0">
              <a:ln>
                <a:noFill/>
              </a:ln>
              <a:effectLst/>
              <a:uLnTx/>
              <a:uFillTx/>
              <a:latin typeface="Museo Sans 3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1600" i="0" u="none" strike="noStrike" kern="1200" cap="none" spc="0" normalizeH="0" baseline="0" noProof="0" dirty="0">
                <a:ln>
                  <a:noFill/>
                </a:ln>
                <a:effectLst/>
                <a:uLnTx/>
                <a:uFillTx/>
                <a:latin typeface="Museo Sans 300"/>
                <a:ea typeface="Lucida Sans Unicode" charset="0"/>
                <a:cs typeface="Lucida Sans Unicode" charset="0"/>
              </a:rPr>
              <a:t>Procuraduría para la Defensa de los Derechos Humanos.</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sz="1600" dirty="0">
              <a:latin typeface="Museo Sans 3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1600" i="0" u="none" strike="noStrike" kern="1200" cap="none" spc="0" normalizeH="0" baseline="0" noProof="0" dirty="0">
                <a:ln>
                  <a:noFill/>
                </a:ln>
                <a:effectLst/>
                <a:uLnTx/>
                <a:uFillTx/>
                <a:latin typeface="Museo Sans 300"/>
                <a:ea typeface="Lucida Sans Unicode" charset="0"/>
                <a:cs typeface="Lucida Sans Unicode" charset="0"/>
              </a:rPr>
              <a:t>Asociación PASMO.</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sz="1600" dirty="0">
              <a:latin typeface="Museo Sans 3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1600" i="0" u="none" strike="noStrike" kern="1200" cap="none" spc="0" normalizeH="0" baseline="0" noProof="0" dirty="0">
                <a:ln>
                  <a:noFill/>
                </a:ln>
                <a:effectLst/>
                <a:uLnTx/>
                <a:uFillTx/>
                <a:latin typeface="Museo Sans 300"/>
                <a:ea typeface="Lucida Sans Unicode" charset="0"/>
                <a:cs typeface="Lucida Sans Unicode" charset="0"/>
              </a:rPr>
              <a:t>Proyecto de VIH, SE-COMISCA.</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sz="1600" dirty="0">
              <a:latin typeface="Museo Sans 3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1600" i="0" u="none" strike="noStrike" kern="1200" cap="none" spc="0" normalizeH="0" baseline="0" noProof="0" dirty="0">
                <a:ln>
                  <a:noFill/>
                </a:ln>
                <a:effectLst/>
                <a:uLnTx/>
                <a:uFillTx/>
                <a:latin typeface="Museo Sans 300"/>
                <a:ea typeface="Lucida Sans Unicode" charset="0"/>
                <a:cs typeface="Lucida Sans Unicode" charset="0"/>
              </a:rPr>
              <a:t>ONUSIDA y otras agencias y proyectos de la cooperación externa (UVG, ICAP).</a:t>
            </a: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sz="1600" dirty="0">
              <a:latin typeface="Museo Sans 300"/>
              <a:ea typeface="Lucida Sans Unicode" charset="0"/>
              <a:cs typeface="Lucida Sans Unicode" charset="0"/>
            </a:endParaRPr>
          </a:p>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1600" i="0" u="none" strike="noStrike" kern="1200" cap="none" spc="0" normalizeH="0" baseline="0" noProof="0" dirty="0">
                <a:ln>
                  <a:noFill/>
                </a:ln>
                <a:effectLst/>
                <a:uLnTx/>
                <a:uFillTx/>
                <a:latin typeface="Museo Sans 300"/>
                <a:ea typeface="Lucida Sans Unicode" charset="0"/>
                <a:cs typeface="Lucida Sans Unicode" charset="0"/>
              </a:rPr>
              <a:t>Coordinación técnica de la CONAVIH.</a:t>
            </a:r>
          </a:p>
        </p:txBody>
      </p:sp>
      <p:pic>
        <p:nvPicPr>
          <p:cNvPr id="5" name="Imagen 11">
            <a:extLst>
              <a:ext uri="{FF2B5EF4-FFF2-40B4-BE49-F238E27FC236}">
                <a16:creationId xmlns:a16="http://schemas.microsoft.com/office/drawing/2014/main" id="{08B1AB07-E6C6-4918-A3BE-B8CF6E503794}"/>
              </a:ext>
            </a:extLst>
          </p:cNvPr>
          <p:cNvPicPr>
            <a:picLocks noChangeAspect="1" noChangeArrowheads="1"/>
          </p:cNvPicPr>
          <p:nvPr/>
        </p:nvPicPr>
        <p:blipFill>
          <a:blip r:embed="rId3" cstate="print"/>
          <a:srcRect/>
          <a:stretch>
            <a:fillRect/>
          </a:stretch>
        </p:blipFill>
        <p:spPr bwMode="auto">
          <a:xfrm>
            <a:off x="324545" y="5951746"/>
            <a:ext cx="1749558" cy="719983"/>
          </a:xfrm>
          <a:prstGeom prst="rect">
            <a:avLst/>
          </a:prstGeom>
          <a:solidFill>
            <a:schemeClr val="accent1">
              <a:lumMod val="75000"/>
              <a:alpha val="0"/>
            </a:schemeClr>
          </a:solidFill>
          <a:ln w="9525">
            <a:noFill/>
            <a:miter lim="800000"/>
            <a:headEnd/>
            <a:tailEnd/>
          </a:ln>
        </p:spPr>
      </p:pic>
    </p:spTree>
    <p:extLst>
      <p:ext uri="{BB962C8B-B14F-4D97-AF65-F5344CB8AC3E}">
        <p14:creationId xmlns:p14="http://schemas.microsoft.com/office/powerpoint/2010/main" val="344048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7A1E6-948F-3B49-A681-248E9E86B376}"/>
              </a:ext>
            </a:extLst>
          </p:cNvPr>
          <p:cNvSpPr>
            <a:spLocks noGrp="1"/>
          </p:cNvSpPr>
          <p:nvPr>
            <p:ph type="title"/>
          </p:nvPr>
        </p:nvSpPr>
        <p:spPr/>
        <p:txBody>
          <a:bodyPr/>
          <a:lstStyle/>
          <a:p>
            <a:pPr algn="ctr"/>
            <a:r>
              <a:rPr lang="es-MX" dirty="0"/>
              <a:t>Comité Nacional de Validación de la ETMI</a:t>
            </a:r>
            <a:endParaRPr lang="es-SV" dirty="0"/>
          </a:p>
        </p:txBody>
      </p:sp>
      <p:pic>
        <p:nvPicPr>
          <p:cNvPr id="3" name="Imagen 2">
            <a:extLst>
              <a:ext uri="{FF2B5EF4-FFF2-40B4-BE49-F238E27FC236}">
                <a16:creationId xmlns:a16="http://schemas.microsoft.com/office/drawing/2014/main" id="{8581DFB1-4511-4640-027C-8EBC1E436CB8}"/>
              </a:ext>
            </a:extLst>
          </p:cNvPr>
          <p:cNvPicPr>
            <a:picLocks noChangeAspect="1"/>
          </p:cNvPicPr>
          <p:nvPr/>
        </p:nvPicPr>
        <p:blipFill>
          <a:blip r:embed="rId2"/>
          <a:stretch>
            <a:fillRect/>
          </a:stretch>
        </p:blipFill>
        <p:spPr>
          <a:xfrm>
            <a:off x="880533" y="1752600"/>
            <a:ext cx="7552267" cy="4740274"/>
          </a:xfrm>
          <a:prstGeom prst="rect">
            <a:avLst/>
          </a:prstGeom>
        </p:spPr>
      </p:pic>
    </p:spTree>
    <p:extLst>
      <p:ext uri="{BB962C8B-B14F-4D97-AF65-F5344CB8AC3E}">
        <p14:creationId xmlns:p14="http://schemas.microsoft.com/office/powerpoint/2010/main" val="38806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8F9B11-646A-8A95-9C43-38A9D1246FE4}"/>
              </a:ext>
            </a:extLst>
          </p:cNvPr>
          <p:cNvSpPr>
            <a:spLocks noGrp="1"/>
          </p:cNvSpPr>
          <p:nvPr>
            <p:ph type="title"/>
          </p:nvPr>
        </p:nvSpPr>
        <p:spPr/>
        <p:txBody>
          <a:bodyPr/>
          <a:lstStyle/>
          <a:p>
            <a:pPr algn="ctr"/>
            <a:r>
              <a:rPr lang="es-ES" b="1" dirty="0"/>
              <a:t>Comité Nacional de Validación de la ETMI</a:t>
            </a:r>
            <a:endParaRPr lang="es-SV" b="1" dirty="0"/>
          </a:p>
        </p:txBody>
      </p:sp>
      <p:sp>
        <p:nvSpPr>
          <p:cNvPr id="3" name="Marcador de contenido 2">
            <a:extLst>
              <a:ext uri="{FF2B5EF4-FFF2-40B4-BE49-F238E27FC236}">
                <a16:creationId xmlns:a16="http://schemas.microsoft.com/office/drawing/2014/main" id="{16B88248-25BD-C713-8AC3-39D798C86560}"/>
              </a:ext>
            </a:extLst>
          </p:cNvPr>
          <p:cNvSpPr>
            <a:spLocks noGrp="1"/>
          </p:cNvSpPr>
          <p:nvPr>
            <p:ph idx="1"/>
          </p:nvPr>
        </p:nvSpPr>
        <p:spPr/>
        <p:txBody>
          <a:bodyPr/>
          <a:lstStyle/>
          <a:p>
            <a:r>
              <a:rPr lang="es-ES" dirty="0"/>
              <a:t>Objetivo general:</a:t>
            </a:r>
          </a:p>
          <a:p>
            <a:pPr marL="0" indent="0" algn="just">
              <a:buNone/>
            </a:pPr>
            <a:r>
              <a:rPr lang="es-ES" dirty="0"/>
              <a:t>Fortalecer y contribuir al proceso de validación nacional para obtener la certificación como país, de la eliminación de la transmisión materno-infantil del VIH y de la sífilis, de acuerdo a los requerimientos establecidos por la OMS, para llevar a cabo dicha eliminación y hacerlo sostenible en el tiempo.</a:t>
            </a:r>
            <a:endParaRPr lang="es-SV" dirty="0"/>
          </a:p>
        </p:txBody>
      </p:sp>
    </p:spTree>
    <p:extLst>
      <p:ext uri="{BB962C8B-B14F-4D97-AF65-F5344CB8AC3E}">
        <p14:creationId xmlns:p14="http://schemas.microsoft.com/office/powerpoint/2010/main" val="2317511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8F9B11-646A-8A95-9C43-38A9D1246FE4}"/>
              </a:ext>
            </a:extLst>
          </p:cNvPr>
          <p:cNvSpPr>
            <a:spLocks noGrp="1"/>
          </p:cNvSpPr>
          <p:nvPr>
            <p:ph type="title"/>
          </p:nvPr>
        </p:nvSpPr>
        <p:spPr/>
        <p:txBody>
          <a:bodyPr/>
          <a:lstStyle/>
          <a:p>
            <a:pPr algn="ctr"/>
            <a:r>
              <a:rPr lang="es-ES" b="1" dirty="0"/>
              <a:t>Comité Nacional de Validación de la ETMI</a:t>
            </a:r>
            <a:endParaRPr lang="es-SV" b="1" dirty="0"/>
          </a:p>
        </p:txBody>
      </p:sp>
      <p:sp>
        <p:nvSpPr>
          <p:cNvPr id="3" name="Marcador de contenido 2">
            <a:extLst>
              <a:ext uri="{FF2B5EF4-FFF2-40B4-BE49-F238E27FC236}">
                <a16:creationId xmlns:a16="http://schemas.microsoft.com/office/drawing/2014/main" id="{16B88248-25BD-C713-8AC3-39D798C86560}"/>
              </a:ext>
            </a:extLst>
          </p:cNvPr>
          <p:cNvSpPr>
            <a:spLocks noGrp="1"/>
          </p:cNvSpPr>
          <p:nvPr>
            <p:ph idx="1"/>
          </p:nvPr>
        </p:nvSpPr>
        <p:spPr/>
        <p:txBody>
          <a:bodyPr>
            <a:normAutofit/>
          </a:bodyPr>
          <a:lstStyle/>
          <a:p>
            <a:pPr marL="0" indent="0">
              <a:buNone/>
            </a:pPr>
            <a:r>
              <a:rPr lang="es-ES" sz="1600" dirty="0"/>
              <a:t>Instituciones y sectores que conforman el Comité (Mayo 2025):</a:t>
            </a:r>
          </a:p>
          <a:p>
            <a:r>
              <a:rPr lang="es-ES" sz="1600" dirty="0"/>
              <a:t>MINSAL: Unidad del Programa de ITS/VIH, Dirección Materna, Perinatal y Niñez, Unidad de la Niñez, Dirección de Epidemiología, Unidad de Bancos de Sangre, Dirección de Políticas y Gestión en Salud, Dirección de Monitoreo Estratégico.</a:t>
            </a:r>
          </a:p>
          <a:p>
            <a:r>
              <a:rPr lang="es-ES" sz="1600" dirty="0"/>
              <a:t>MINSAL: Profesionales de la salud de los hospitales nacionales que tienen que ver con la atención integral de la embarazada y niños expuestos.</a:t>
            </a:r>
          </a:p>
          <a:p>
            <a:r>
              <a:rPr lang="es-ES" sz="1600" dirty="0"/>
              <a:t>ISSS: Profesionales de la salud de los hospitales del ISSS que brindan atención integral de la embarazada y neonatos.</a:t>
            </a:r>
          </a:p>
          <a:p>
            <a:r>
              <a:rPr lang="es-ES" sz="1600" dirty="0"/>
              <a:t>Plan Internacional.</a:t>
            </a:r>
          </a:p>
          <a:p>
            <a:r>
              <a:rPr lang="es-ES" sz="1600" dirty="0"/>
              <a:t>UNICEF, ONUSIDA, OPS/OMS.</a:t>
            </a:r>
          </a:p>
          <a:p>
            <a:r>
              <a:rPr lang="es-ES" sz="1600" dirty="0"/>
              <a:t>Proyecto de VIH-SE-COMISCA; Proyecto Cuidado y Tratamiento PASMO.</a:t>
            </a:r>
          </a:p>
          <a:p>
            <a:r>
              <a:rPr lang="es-ES" sz="1600" dirty="0"/>
              <a:t>Sociedad civil: Representación de mujeres con VIH y organizaciones (2).</a:t>
            </a:r>
          </a:p>
          <a:p>
            <a:r>
              <a:rPr lang="es-ES" sz="1600" dirty="0"/>
              <a:t>Coordinación técnica de la CONAVIH.</a:t>
            </a:r>
          </a:p>
          <a:p>
            <a:pPr marL="0" indent="0">
              <a:buNone/>
            </a:pPr>
            <a:endParaRPr lang="es-SV" sz="1200" dirty="0"/>
          </a:p>
        </p:txBody>
      </p:sp>
    </p:spTree>
    <p:extLst>
      <p:ext uri="{BB962C8B-B14F-4D97-AF65-F5344CB8AC3E}">
        <p14:creationId xmlns:p14="http://schemas.microsoft.com/office/powerpoint/2010/main" val="469216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796019-5412-4B32-A1FB-CC8D81D372B1}"/>
              </a:ext>
            </a:extLst>
          </p:cNvPr>
          <p:cNvSpPr txBox="1"/>
          <p:nvPr/>
        </p:nvSpPr>
        <p:spPr>
          <a:xfrm>
            <a:off x="889001" y="672113"/>
            <a:ext cx="7535332" cy="5355312"/>
          </a:xfrm>
          <a:prstGeom prst="rect">
            <a:avLst/>
          </a:prstGeom>
          <a:noFill/>
        </p:spPr>
        <p:txBody>
          <a:bodyPr wrap="square">
            <a:spAutoFit/>
          </a:bodyPr>
          <a:lstStyle/>
          <a:p>
            <a:r>
              <a:rPr lang="es-MX" dirty="0"/>
              <a:t>Las organizaciones de la SC o instituciones públicas representando a su sector deberán cumplir con los siguientes requisitos:</a:t>
            </a:r>
          </a:p>
          <a:p>
            <a:endParaRPr lang="es-MX" dirty="0"/>
          </a:p>
          <a:p>
            <a:pPr marL="285750" indent="-285750" algn="just">
              <a:buFont typeface="Arial" panose="020B0604020202020204" pitchFamily="34" charset="0"/>
              <a:buChar char="•"/>
            </a:pPr>
            <a:r>
              <a:rPr lang="es-MX" dirty="0"/>
              <a:t>Tener una presencia física activa en El Salvador, con una estructura mínima de funcionamiento. </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a:t>Tener experiencia y/o implicación en el trabajo dentro de la respuesta nacional al VIH.</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a:t>Tener capacidad probada de relacionarse con su sector constituyente.</a:t>
            </a:r>
          </a:p>
          <a:p>
            <a:pPr algn="just"/>
            <a:r>
              <a:rPr lang="es-MX" dirty="0"/>
              <a:t> </a:t>
            </a:r>
          </a:p>
          <a:p>
            <a:pPr marL="285750" indent="-285750" algn="just">
              <a:buFont typeface="Arial" panose="020B0604020202020204" pitchFamily="34" charset="0"/>
              <a:buChar char="•"/>
            </a:pPr>
            <a:r>
              <a:rPr lang="es-MX" dirty="0"/>
              <a:t>Expresar el compromiso de adherencia a los valores, principios y funciones de la CONAVIH.</a:t>
            </a:r>
          </a:p>
          <a:p>
            <a:pPr algn="just"/>
            <a:endParaRPr lang="es-MX" dirty="0"/>
          </a:p>
          <a:p>
            <a:pPr marL="285750" indent="-285750" algn="just">
              <a:buFont typeface="Arial" panose="020B0604020202020204" pitchFamily="34" charset="0"/>
              <a:buChar char="•"/>
            </a:pPr>
            <a:r>
              <a:rPr lang="es-MX" dirty="0"/>
              <a:t>Cada organización e institución garantizará la selección y la participación constante de sus representantes ante la CONAVIH. </a:t>
            </a:r>
          </a:p>
          <a:p>
            <a:pPr algn="just"/>
            <a:endParaRPr lang="es-MX" dirty="0"/>
          </a:p>
          <a:p>
            <a:pPr marL="285750" indent="-285750" algn="just">
              <a:buFont typeface="Arial" panose="020B0604020202020204" pitchFamily="34" charset="0"/>
              <a:buChar char="•"/>
            </a:pPr>
            <a:r>
              <a:rPr lang="es-MX" dirty="0"/>
              <a:t>La representación de cada sector recaerá en las organizaciones de SC e instituciones públicas representadas. </a:t>
            </a:r>
          </a:p>
        </p:txBody>
      </p:sp>
    </p:spTree>
    <p:extLst>
      <p:ext uri="{BB962C8B-B14F-4D97-AF65-F5344CB8AC3E}">
        <p14:creationId xmlns:p14="http://schemas.microsoft.com/office/powerpoint/2010/main" val="2248323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67CA71C-7BFF-990A-A169-961C274B3C64}"/>
              </a:ext>
            </a:extLst>
          </p:cNvPr>
          <p:cNvSpPr txBox="1"/>
          <p:nvPr/>
        </p:nvSpPr>
        <p:spPr>
          <a:xfrm>
            <a:off x="1193800" y="651008"/>
            <a:ext cx="7467599" cy="3693319"/>
          </a:xfrm>
          <a:prstGeom prst="rect">
            <a:avLst/>
          </a:prstGeom>
          <a:noFill/>
        </p:spPr>
        <p:txBody>
          <a:bodyPr wrap="square">
            <a:spAutoFit/>
          </a:bodyPr>
          <a:lstStyle/>
          <a:p>
            <a:pPr marL="342900" indent="-342900">
              <a:buAutoNum type="alphaLcParenR"/>
            </a:pPr>
            <a:r>
              <a:rPr lang="es-MX" dirty="0"/>
              <a:t>Los miembros electos deberán socializar al interior de su sector principalmente a través del correo electrónico, información necesaria para toma de decisiones.</a:t>
            </a:r>
          </a:p>
          <a:p>
            <a:pPr marL="342900" indent="-342900">
              <a:buAutoNum type="alphaLcParenR"/>
            </a:pPr>
            <a:endParaRPr lang="es-MX" dirty="0"/>
          </a:p>
          <a:p>
            <a:r>
              <a:rPr lang="es-MX" dirty="0"/>
              <a:t>b) Los miembros electos, al tomar decisiones dentro de las sesiones plenarias de la CONAVIH y sus subcomisiones, deberán comunicar al interior de su sector la posición presentada y los acuerdos tomados.</a:t>
            </a:r>
          </a:p>
          <a:p>
            <a:endParaRPr lang="es-MX" dirty="0"/>
          </a:p>
          <a:p>
            <a:r>
              <a:rPr lang="es-MX" dirty="0"/>
              <a:t>c)Los representantes del sector de las organizaciones de la sociedad civil y de personas con VIH deberán mantener una comunicación constante y oportuna con sus pares, acerca de las diferentes temáticas y brechas encontradas en cada subcomisión o en la CONAVIH misma, así como trasladar a estas instancias las propuestas de solución a diferentes situaciones. </a:t>
            </a:r>
          </a:p>
        </p:txBody>
      </p:sp>
      <p:sp>
        <p:nvSpPr>
          <p:cNvPr id="5" name="CuadroTexto 4">
            <a:extLst>
              <a:ext uri="{FF2B5EF4-FFF2-40B4-BE49-F238E27FC236}">
                <a16:creationId xmlns:a16="http://schemas.microsoft.com/office/drawing/2014/main" id="{727D4226-A4E7-D601-94E4-4A1DD797D096}"/>
              </a:ext>
            </a:extLst>
          </p:cNvPr>
          <p:cNvSpPr txBox="1"/>
          <p:nvPr/>
        </p:nvSpPr>
        <p:spPr>
          <a:xfrm>
            <a:off x="1193800" y="4452666"/>
            <a:ext cx="4572000" cy="1754326"/>
          </a:xfrm>
          <a:prstGeom prst="rect">
            <a:avLst/>
          </a:prstGeom>
          <a:noFill/>
        </p:spPr>
        <p:txBody>
          <a:bodyPr wrap="square">
            <a:spAutoFit/>
          </a:bodyPr>
          <a:lstStyle/>
          <a:p>
            <a:pPr algn="just"/>
            <a:r>
              <a:rPr lang="es-MX" dirty="0"/>
              <a:t>Los miembros de la CONAVIH como los  representantes de las organizaciones deben observar responsabilidad en el ejercicio de sus funciones, tanto en la asistencia a las reuniones como en las tareas que le sean encomendadas.</a:t>
            </a:r>
            <a:endParaRPr lang="es-SV" dirty="0"/>
          </a:p>
        </p:txBody>
      </p:sp>
      <p:pic>
        <p:nvPicPr>
          <p:cNvPr id="6" name="Imagen 5">
            <a:extLst>
              <a:ext uri="{FF2B5EF4-FFF2-40B4-BE49-F238E27FC236}">
                <a16:creationId xmlns:a16="http://schemas.microsoft.com/office/drawing/2014/main" id="{D54A1A3D-F334-59C1-3CAD-56C719EDB7DC}"/>
              </a:ext>
            </a:extLst>
          </p:cNvPr>
          <p:cNvPicPr>
            <a:picLocks noChangeAspect="1"/>
          </p:cNvPicPr>
          <p:nvPr/>
        </p:nvPicPr>
        <p:blipFill>
          <a:blip r:embed="rId2"/>
          <a:stretch>
            <a:fillRect/>
          </a:stretch>
        </p:blipFill>
        <p:spPr>
          <a:xfrm>
            <a:off x="6608964" y="4250743"/>
            <a:ext cx="1341236" cy="2158171"/>
          </a:xfrm>
          <a:prstGeom prst="rect">
            <a:avLst/>
          </a:prstGeom>
        </p:spPr>
      </p:pic>
    </p:spTree>
    <p:extLst>
      <p:ext uri="{BB962C8B-B14F-4D97-AF65-F5344CB8AC3E}">
        <p14:creationId xmlns:p14="http://schemas.microsoft.com/office/powerpoint/2010/main" val="1095816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30342F-ACEA-EF70-2671-33AF26FA30D8}"/>
              </a:ext>
            </a:extLst>
          </p:cNvPr>
          <p:cNvPicPr>
            <a:picLocks noChangeAspect="1"/>
          </p:cNvPicPr>
          <p:nvPr/>
        </p:nvPicPr>
        <p:blipFill>
          <a:blip r:embed="rId2"/>
          <a:stretch>
            <a:fillRect/>
          </a:stretch>
        </p:blipFill>
        <p:spPr>
          <a:xfrm>
            <a:off x="889001" y="745067"/>
            <a:ext cx="7484532" cy="5308600"/>
          </a:xfrm>
          <a:prstGeom prst="rect">
            <a:avLst/>
          </a:prstGeom>
        </p:spPr>
      </p:pic>
    </p:spTree>
    <p:extLst>
      <p:ext uri="{BB962C8B-B14F-4D97-AF65-F5344CB8AC3E}">
        <p14:creationId xmlns:p14="http://schemas.microsoft.com/office/powerpoint/2010/main" val="38418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9AE13-B293-5645-51F4-B93B1CABF08F}"/>
              </a:ext>
            </a:extLst>
          </p:cNvPr>
          <p:cNvSpPr>
            <a:spLocks noGrp="1"/>
          </p:cNvSpPr>
          <p:nvPr>
            <p:ph type="title"/>
          </p:nvPr>
        </p:nvSpPr>
        <p:spPr/>
        <p:txBody>
          <a:bodyPr/>
          <a:lstStyle/>
          <a:p>
            <a:pPr algn="ctr"/>
            <a:r>
              <a:rPr lang="es-SV" dirty="0"/>
              <a:t>Antecedentes</a:t>
            </a:r>
          </a:p>
        </p:txBody>
      </p:sp>
      <p:sp>
        <p:nvSpPr>
          <p:cNvPr id="3" name="Marcador de contenido 2">
            <a:extLst>
              <a:ext uri="{FF2B5EF4-FFF2-40B4-BE49-F238E27FC236}">
                <a16:creationId xmlns:a16="http://schemas.microsoft.com/office/drawing/2014/main" id="{6166621C-56E5-0E30-F4D6-597DDE9AFF46}"/>
              </a:ext>
            </a:extLst>
          </p:cNvPr>
          <p:cNvSpPr>
            <a:spLocks noGrp="1"/>
          </p:cNvSpPr>
          <p:nvPr>
            <p:ph idx="1"/>
          </p:nvPr>
        </p:nvSpPr>
        <p:spPr/>
        <p:txBody>
          <a:bodyPr>
            <a:normAutofit lnSpcReduction="10000"/>
          </a:bodyPr>
          <a:lstStyle/>
          <a:p>
            <a:pPr algn="just"/>
            <a:r>
              <a:rPr lang="es-ES" dirty="0"/>
              <a:t>La CONAVIH es la entidad asesora en materia de VIH para el MINSAL y una de sus atribuciones es dar seguimiento a la ejecución y cumplimiento del Plan Estratégico Nacional Multisectorial de VIH e ITS vigente. El actual tiene una vigencia del 2022 al 2027.</a:t>
            </a:r>
          </a:p>
          <a:p>
            <a:pPr algn="just"/>
            <a:r>
              <a:rPr lang="es-ES" dirty="0"/>
              <a:t>Una vez la CONAVIH fue integrada al MINSAL en el año 2017, bajo el marco de la Ley de VIH vigente, su Plan de Trabajo se elabora en el marco del PENM de VIH e ITS, integrando sus acciones estratégicas, indicadores y metas como parte del POA de la Unidad del Programa de ITS/VIH. </a:t>
            </a:r>
            <a:endParaRPr lang="es-SV" dirty="0"/>
          </a:p>
        </p:txBody>
      </p:sp>
    </p:spTree>
    <p:extLst>
      <p:ext uri="{BB962C8B-B14F-4D97-AF65-F5344CB8AC3E}">
        <p14:creationId xmlns:p14="http://schemas.microsoft.com/office/powerpoint/2010/main" val="2328773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319B-80D9-0C41-6672-3EA199793941}"/>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562EC5A-AD75-014C-A851-1DAAD64F5CA2}"/>
              </a:ext>
            </a:extLst>
          </p:cNvPr>
          <p:cNvSpPr txBox="1"/>
          <p:nvPr/>
        </p:nvSpPr>
        <p:spPr>
          <a:xfrm>
            <a:off x="753533" y="323181"/>
            <a:ext cx="7636934" cy="6211637"/>
          </a:xfrm>
          <a:prstGeom prst="rect">
            <a:avLst/>
          </a:prstGeom>
          <a:noFill/>
        </p:spPr>
        <p:txBody>
          <a:bodyPr wrap="square">
            <a:spAutoFit/>
          </a:bodyPr>
          <a:lstStyle/>
          <a:p>
            <a:pPr algn="ctr">
              <a:lnSpc>
                <a:spcPct val="107000"/>
              </a:lnSpc>
              <a:spcAft>
                <a:spcPts val="800"/>
              </a:spcAft>
              <a:buNone/>
            </a:pPr>
            <a:r>
              <a:rPr lang="es-ES" kern="100" dirty="0">
                <a:effectLst/>
                <a:latin typeface="Calibri" panose="020F0502020204030204" pitchFamily="34" charset="0"/>
                <a:ea typeface="Calibri" panose="020F0502020204030204" pitchFamily="34" charset="0"/>
                <a:cs typeface="Times New Roman" panose="02020603050405020304" pitchFamily="18" charset="0"/>
              </a:rPr>
              <a:t>PERFIL PARA LAS PERSONAS REPRESENTANTES DE LA SOCIEDAD CIVIL ANTE LA CONAVIH</a:t>
            </a:r>
            <a:endParaRPr lang="es-SV"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ES" kern="100" dirty="0">
                <a:effectLst/>
                <a:latin typeface="Calibri" panose="020F0502020204030204" pitchFamily="34" charset="0"/>
                <a:ea typeface="Calibri" panose="020F0502020204030204" pitchFamily="34" charset="0"/>
                <a:cs typeface="Times New Roman" panose="02020603050405020304" pitchFamily="18" charset="0"/>
              </a:rPr>
              <a:t>Año 2025</a:t>
            </a:r>
            <a:endParaRPr lang="es-SV"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kern="100" dirty="0">
                <a:effectLst/>
                <a:latin typeface="Calibri" panose="020F0502020204030204" pitchFamily="34" charset="0"/>
                <a:ea typeface="Calibri" panose="020F0502020204030204" pitchFamily="34" charset="0"/>
                <a:cs typeface="Times New Roman" panose="02020603050405020304" pitchFamily="18" charset="0"/>
              </a:rPr>
              <a:t>Se elegirán una persona propietaria y una persona suplente para representar a las organizaciones de la sociedad civil ante la CONAVIH, dejando estipulado que la persona propietaria elegida será una persona con VIH, y la persona suplente será elegida independiente de su estatus de salud.</a:t>
            </a:r>
            <a:endParaRPr lang="es-SV"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kern="100" dirty="0">
                <a:effectLst/>
                <a:latin typeface="Calibri" panose="020F0502020204030204" pitchFamily="34" charset="0"/>
                <a:ea typeface="Calibri" panose="020F0502020204030204" pitchFamily="34" charset="0"/>
                <a:cs typeface="Times New Roman" panose="02020603050405020304" pitchFamily="18" charset="0"/>
              </a:rPr>
              <a:t>Persona empoderada y conocedora de todo lo relacionado en la respuesta nacional al VIH. Es importante que las personas elegidas reciban un proceso de inducción que facilite su rol dentro de la CONAVIH, y las personas elegidas deben estar disponibles a participar en este proceso.</a:t>
            </a:r>
            <a:endParaRPr lang="es-SV"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kern="100" dirty="0">
                <a:effectLst/>
                <a:latin typeface="Calibri" panose="020F0502020204030204" pitchFamily="34" charset="0"/>
                <a:ea typeface="Calibri" panose="020F0502020204030204" pitchFamily="34" charset="0"/>
                <a:cs typeface="Times New Roman" panose="02020603050405020304" pitchFamily="18" charset="0"/>
              </a:rPr>
              <a:t>Con sólidos conocimientos y sensibilidad a los derechos humanos.</a:t>
            </a:r>
            <a:endParaRPr lang="es-SV"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kern="100" dirty="0">
                <a:effectLst/>
                <a:latin typeface="Calibri" panose="020F0502020204030204" pitchFamily="34" charset="0"/>
                <a:ea typeface="Calibri" panose="020F0502020204030204" pitchFamily="34" charset="0"/>
                <a:cs typeface="Times New Roman" panose="02020603050405020304" pitchFamily="18" charset="0"/>
              </a:rPr>
              <a:t>Que tenga vinculación con una organización legalmente establecida, que desarrolle acciones en la respuesta al VIH. De cada persona que se postule, será necesario tener acceso al currículo vitae, donde se visualice la experiencia en el trabajo en VIH, así como es importante que se adjunte una carta compromiso de parte de la organización que la postula, a manera de respaldo institucional; igualmente las personas que sean postuladas deberán presentar una carta de interés de formar parte de la CONAVIH.</a:t>
            </a:r>
            <a:endParaRPr lang="es-SV"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5983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1F6EB3-4B4F-0D0B-9297-FAA16C1F8719}"/>
              </a:ext>
            </a:extLst>
          </p:cNvPr>
          <p:cNvSpPr txBox="1"/>
          <p:nvPr/>
        </p:nvSpPr>
        <p:spPr>
          <a:xfrm>
            <a:off x="787401" y="897582"/>
            <a:ext cx="7814732" cy="4898008"/>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Persona con capacidad de liderazgo, de trabajo en equipo, capacidad de propuesta y espíritu dinámico. También es importante tener habilidades para la comunicación activa, tanto con los pares de sociedad civil como con su organización, así como tener la capacidad de informar y tomar acuerdos colectivos con todas las organizaciones de la sociedad civil.</a:t>
            </a:r>
            <a:endParaRPr lang="es-S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Disponibilidad de tiempo para asistir a las reuniones y actividades programadas de la CONAVIH.</a:t>
            </a:r>
            <a:endParaRPr lang="es-S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Persona que no labore en una institución pública, así como no estar formando ya parte de las subcomisiones de la CONAVIH.</a:t>
            </a:r>
            <a:endParaRPr lang="es-S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Es deseable que las personas elegidas posean estudios de educación básica, estudios medios o estudios superiores. </a:t>
            </a:r>
            <a:endParaRPr lang="es-S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Se sugiere que, para la postulación, la persona sea seleccionada en procesos participativos, por ejemplo, en asambleas de organizaciones de personas con VIH o de poblaciones clave, y que pertenezcan a estas poblaciones.</a:t>
            </a:r>
            <a:endParaRPr lang="es-S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Será necesario que, durante el proceso de la elección, se sostenga una entrevista, ya sea presencial o virtual, con las personas que sean postuladas. </a:t>
            </a:r>
            <a:endParaRPr lang="es-SV" sz="1800" dirty="0"/>
          </a:p>
        </p:txBody>
      </p:sp>
    </p:spTree>
    <p:extLst>
      <p:ext uri="{BB962C8B-B14F-4D97-AF65-F5344CB8AC3E}">
        <p14:creationId xmlns:p14="http://schemas.microsoft.com/office/powerpoint/2010/main" val="146957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BCFB8A-C87A-A440-8855-6C8486F3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8AA86A8A-6BF0-C349-9BF8-9E08CCF12F37}"/>
              </a:ext>
            </a:extLst>
          </p:cNvPr>
          <p:cNvSpPr txBox="1"/>
          <p:nvPr/>
        </p:nvSpPr>
        <p:spPr>
          <a:xfrm>
            <a:off x="538922" y="2324897"/>
            <a:ext cx="8269355" cy="2047997"/>
          </a:xfrm>
          <a:prstGeom prst="rect">
            <a:avLst/>
          </a:prstGeom>
          <a:noFill/>
        </p:spPr>
        <p:txBody>
          <a:bodyPr wrap="square" rtlCol="0">
            <a:spAutoFit/>
          </a:bodyPr>
          <a:lstStyle/>
          <a:p>
            <a:pPr marL="285750" marR="0" lvl="0" indent="-285750" algn="just" defTabSz="449263" rtl="0" eaLnBrk="1" fontAlgn="base" latinLnBrk="0" hangingPunct="1">
              <a:lnSpc>
                <a:spcPct val="83000"/>
              </a:lnSpc>
              <a:spcBef>
                <a:spcPct val="0"/>
              </a:spcBef>
              <a:spcAft>
                <a:spcPct val="0"/>
              </a:spcAft>
              <a:buClr>
                <a:srgbClr val="000000"/>
              </a:buClr>
              <a:buSzPct val="100000"/>
              <a:buFont typeface="Wingdings" panose="05000000000000000000" pitchFamily="2" charset="2"/>
              <a:buChar char="ü"/>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2000" b="1" i="0" u="none" strike="noStrike" kern="1200" cap="none" spc="0" normalizeH="0" baseline="0" noProof="0" dirty="0">
              <a:ln>
                <a:noFill/>
              </a:ln>
              <a:solidFill>
                <a:srgbClr val="FF00FF"/>
              </a:solidFill>
              <a:effectLst/>
              <a:uLnTx/>
              <a:uFillTx/>
              <a:latin typeface="Calibri" pitchFamily="32" charset="0"/>
              <a:ea typeface="Lucida Sans Unicode" charset="0"/>
              <a:cs typeface="Lucida Sans Unicode" charset="0"/>
            </a:endParaRPr>
          </a:p>
          <a:p>
            <a:pPr algn="ctr"/>
            <a:r>
              <a:rPr lang="es-SV" sz="3200" dirty="0">
                <a:latin typeface="Museo Sans 300" panose="02000000000000000000" pitchFamily="2" charset="77"/>
              </a:rPr>
              <a:t>GRACIAS POR SU ATENCIÓN</a:t>
            </a:r>
          </a:p>
          <a:p>
            <a:pPr algn="ctr"/>
            <a:endParaRPr lang="es-SV" sz="3200" dirty="0">
              <a:latin typeface="Museo Sans 300" panose="02000000000000000000" pitchFamily="2" charset="77"/>
            </a:endParaRPr>
          </a:p>
          <a:p>
            <a:pPr marL="0" marR="0" lvl="0" indent="0" algn="ctr" defTabSz="449263" rtl="0" eaLnBrk="1" fontAlgn="base" latinLnBrk="0" hangingPunct="1">
              <a:lnSpc>
                <a:spcPct val="83000"/>
              </a:lnSpc>
              <a:spcBef>
                <a:spcPct val="0"/>
              </a:spcBef>
              <a:spcAft>
                <a:spcPct val="0"/>
              </a:spcAft>
              <a:buClr>
                <a:srgbClr val="183883"/>
              </a:buClr>
              <a:buSzPct val="115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sz="2800" b="0" i="0" u="none" strike="noStrike" kern="1200" cap="none" spc="0" normalizeH="0" baseline="0" noProof="0" dirty="0">
                <a:ln>
                  <a:noFill/>
                </a:ln>
                <a:effectLst/>
                <a:uLnTx/>
                <a:uFillTx/>
                <a:latin typeface="Museo Sans 900"/>
                <a:ea typeface="Lucida Sans Unicode" charset="0"/>
                <a:cs typeface="Lucida Sans Unicode" charset="0"/>
              </a:rPr>
              <a:t>PREGUNTAS O COMENTARIOS</a:t>
            </a:r>
          </a:p>
          <a:p>
            <a:pPr marL="0" marR="0" lvl="0" indent="0" algn="ctr" defTabSz="449263" rtl="0" eaLnBrk="1" fontAlgn="base" latinLnBrk="0" hangingPunct="1">
              <a:lnSpc>
                <a:spcPct val="83000"/>
              </a:lnSpc>
              <a:spcBef>
                <a:spcPct val="0"/>
              </a:spcBef>
              <a:spcAft>
                <a:spcPct val="0"/>
              </a:spcAft>
              <a:buClr>
                <a:srgbClr val="183883"/>
              </a:buClr>
              <a:buSzPct val="115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sz="2800" b="0" i="0" u="none" strike="noStrike" kern="1200" cap="none" spc="0" normalizeH="0" baseline="0" noProof="0" dirty="0">
              <a:ln>
                <a:noFill/>
              </a:ln>
              <a:effectLst/>
              <a:uLnTx/>
              <a:uFillTx/>
              <a:latin typeface="Arial" charset="0"/>
              <a:ea typeface="Lucida Sans Unicode" charset="0"/>
              <a:cs typeface="Lucida Sans Unicode" charset="0"/>
            </a:endParaRPr>
          </a:p>
        </p:txBody>
      </p:sp>
      <p:pic>
        <p:nvPicPr>
          <p:cNvPr id="5" name="Imagen 11">
            <a:extLst>
              <a:ext uri="{FF2B5EF4-FFF2-40B4-BE49-F238E27FC236}">
                <a16:creationId xmlns:a16="http://schemas.microsoft.com/office/drawing/2014/main" id="{08B1AB07-E6C6-4918-A3BE-B8CF6E503794}"/>
              </a:ext>
            </a:extLst>
          </p:cNvPr>
          <p:cNvPicPr>
            <a:picLocks noChangeAspect="1" noChangeArrowheads="1"/>
          </p:cNvPicPr>
          <p:nvPr/>
        </p:nvPicPr>
        <p:blipFill>
          <a:blip r:embed="rId3" cstate="print"/>
          <a:srcRect/>
          <a:stretch>
            <a:fillRect/>
          </a:stretch>
        </p:blipFill>
        <p:spPr bwMode="auto">
          <a:xfrm>
            <a:off x="324545" y="5951746"/>
            <a:ext cx="1749558" cy="719983"/>
          </a:xfrm>
          <a:prstGeom prst="rect">
            <a:avLst/>
          </a:prstGeom>
          <a:solidFill>
            <a:schemeClr val="accent1">
              <a:lumMod val="75000"/>
              <a:alpha val="0"/>
            </a:schemeClr>
          </a:solidFill>
          <a:ln w="9525">
            <a:noFill/>
            <a:miter lim="800000"/>
            <a:headEnd/>
            <a:tailEnd/>
          </a:ln>
        </p:spPr>
      </p:pic>
    </p:spTree>
    <p:extLst>
      <p:ext uri="{BB962C8B-B14F-4D97-AF65-F5344CB8AC3E}">
        <p14:creationId xmlns:p14="http://schemas.microsoft.com/office/powerpoint/2010/main" val="3541045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5">
            <a:extLst>
              <a:ext uri="{FF2B5EF4-FFF2-40B4-BE49-F238E27FC236}">
                <a16:creationId xmlns:a16="http://schemas.microsoft.com/office/drawing/2014/main" id="{E44316FC-A47A-5BB4-EFC6-FD1A2F48415F}"/>
              </a:ext>
            </a:extLst>
          </p:cNvPr>
          <p:cNvSpPr txBox="1"/>
          <p:nvPr/>
        </p:nvSpPr>
        <p:spPr>
          <a:xfrm>
            <a:off x="750358" y="1322916"/>
            <a:ext cx="2139950" cy="4900083"/>
          </a:xfrm>
          <a:prstGeom prst="rect">
            <a:avLst/>
          </a:prstGeom>
          <a:solidFill>
            <a:schemeClr val="accent1">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s-PA" sz="1400" kern="100" dirty="0">
                <a:effectLst/>
                <a:latin typeface="Century Gothic" panose="020B0502020202020204" pitchFamily="34" charset="0"/>
                <a:ea typeface="Calibri" panose="020F0502020204030204" pitchFamily="34" charset="0"/>
                <a:cs typeface="Times New Roman" panose="02020603050405020304" pitchFamily="18" charset="0"/>
              </a:rPr>
              <a:t>La CONAVIH es la entidad asesora en materia de VIH </a:t>
            </a:r>
            <a:r>
              <a:rPr lang="es-SV" sz="1400" kern="100" dirty="0">
                <a:effectLst/>
                <a:latin typeface="Century Gothic" panose="020B0502020202020204" pitchFamily="34" charset="0"/>
                <a:ea typeface="Calibri" panose="020F0502020204030204" pitchFamily="34" charset="0"/>
                <a:cs typeface="Times New Roman" panose="02020603050405020304" pitchFamily="18" charset="0"/>
              </a:rPr>
              <a:t>integrada, </a:t>
            </a:r>
            <a:r>
              <a:rPr lang="es-PA" sz="1400" kern="100" dirty="0">
                <a:effectLst/>
                <a:latin typeface="Century Gothic" panose="020B0502020202020204" pitchFamily="34" charset="0"/>
                <a:ea typeface="Calibri" panose="020F0502020204030204" pitchFamily="34" charset="0"/>
                <a:cs typeface="Times New Roman" panose="02020603050405020304" pitchFamily="18" charset="0"/>
              </a:rPr>
              <a:t>por ley, por las representaciones del Ministerio de Salud, Consejo Superior de Salud Pública, Procuraduría para la Defensa de los Derechos Humanos, asociaciones que trabajan en la respuesta al VIH y Ministerio de Relaciones Exteriores, para el</a:t>
            </a:r>
            <a:r>
              <a:rPr lang="es-SV" sz="1400" kern="100" dirty="0">
                <a:effectLst/>
                <a:latin typeface="Century Gothic" panose="020B0502020202020204" pitchFamily="34" charset="0"/>
                <a:ea typeface="Calibri" panose="020F0502020204030204" pitchFamily="34" charset="0"/>
                <a:cs typeface="Times New Roman" panose="02020603050405020304" pitchFamily="18" charset="0"/>
              </a:rPr>
              <a:t> asesoramiento del</a:t>
            </a:r>
            <a:r>
              <a:rPr lang="es-PA" sz="1400" kern="100" dirty="0">
                <a:effectLst/>
                <a:latin typeface="Century Gothic" panose="020B0502020202020204" pitchFamily="34" charset="0"/>
                <a:ea typeface="Calibri" panose="020F0502020204030204" pitchFamily="34" charset="0"/>
                <a:cs typeface="Times New Roman" panose="02020603050405020304" pitchFamily="18" charset="0"/>
              </a:rPr>
              <a:t> M</a:t>
            </a:r>
            <a:r>
              <a:rPr lang="es-SV" sz="1400" kern="100" dirty="0" err="1">
                <a:effectLst/>
                <a:latin typeface="Century Gothic" panose="020B0502020202020204" pitchFamily="34" charset="0"/>
                <a:ea typeface="Calibri" panose="020F0502020204030204" pitchFamily="34" charset="0"/>
                <a:cs typeface="Times New Roman" panose="02020603050405020304" pitchFamily="18" charset="0"/>
              </a:rPr>
              <a:t>inisterio</a:t>
            </a:r>
            <a:r>
              <a:rPr lang="es-SV" sz="1400" kern="100" dirty="0">
                <a:effectLst/>
                <a:latin typeface="Century Gothic" panose="020B0502020202020204" pitchFamily="34" charset="0"/>
                <a:ea typeface="Calibri" panose="020F0502020204030204" pitchFamily="34" charset="0"/>
                <a:cs typeface="Times New Roman" panose="02020603050405020304" pitchFamily="18" charset="0"/>
              </a:rPr>
              <a:t> de Salud.  </a:t>
            </a:r>
            <a:endParaRPr lang="es-SV"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PA" sz="11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SV"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 de texto 5">
            <a:extLst>
              <a:ext uri="{FF2B5EF4-FFF2-40B4-BE49-F238E27FC236}">
                <a16:creationId xmlns:a16="http://schemas.microsoft.com/office/drawing/2014/main" id="{EBDF68EB-C88A-7DF8-B2E8-4F49B4FD820B}"/>
              </a:ext>
            </a:extLst>
          </p:cNvPr>
          <p:cNvSpPr txBox="1"/>
          <p:nvPr/>
        </p:nvSpPr>
        <p:spPr>
          <a:xfrm>
            <a:off x="3511550" y="1307041"/>
            <a:ext cx="2425700" cy="4915957"/>
          </a:xfrm>
          <a:prstGeom prst="rect">
            <a:avLst/>
          </a:prstGeom>
          <a:solidFill>
            <a:schemeClr val="accent1">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s-SV" sz="1400" kern="100" dirty="0">
                <a:effectLst/>
                <a:latin typeface="Century Gothic" panose="020B0502020202020204" pitchFamily="34" charset="0"/>
                <a:ea typeface="Calibri" panose="020F0502020204030204" pitchFamily="34" charset="0"/>
                <a:cs typeface="Times New Roman" panose="02020603050405020304" pitchFamily="18" charset="0"/>
              </a:rPr>
              <a:t>Apoyada por el nivel ejecutivo representado por Instituto Salvadoreño del Seguro Social, Ministerio de la Defensa Nacional – COSAM y Ministerio de Educación, Ciencia y Tecnología; con la asistencia técnica de ONUSIDA y OPS. </a:t>
            </a:r>
            <a:endParaRPr lang="es-SV"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PA" sz="11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SV"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 de texto 5">
            <a:extLst>
              <a:ext uri="{FF2B5EF4-FFF2-40B4-BE49-F238E27FC236}">
                <a16:creationId xmlns:a16="http://schemas.microsoft.com/office/drawing/2014/main" id="{D0409AAC-8DA3-B59D-B2C9-8C5ADE1A7561}"/>
              </a:ext>
            </a:extLst>
          </p:cNvPr>
          <p:cNvSpPr txBox="1"/>
          <p:nvPr/>
        </p:nvSpPr>
        <p:spPr>
          <a:xfrm>
            <a:off x="6445250" y="1307041"/>
            <a:ext cx="2349500" cy="4915957"/>
          </a:xfrm>
          <a:prstGeom prst="rect">
            <a:avLst/>
          </a:prstGeom>
          <a:solidFill>
            <a:schemeClr val="accent1">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s-SV" sz="1400" kern="100" dirty="0">
                <a:effectLst/>
                <a:latin typeface="Century Gothic" panose="020B0502020202020204" pitchFamily="34" charset="0"/>
                <a:ea typeface="Calibri" panose="020F0502020204030204" pitchFamily="34" charset="0"/>
                <a:cs typeface="Times New Roman" panose="02020603050405020304" pitchFamily="18" charset="0"/>
              </a:rPr>
              <a:t>Su </a:t>
            </a:r>
            <a:r>
              <a:rPr lang="es-PA" sz="1400" kern="100" dirty="0">
                <a:effectLst/>
                <a:latin typeface="Century Gothic" panose="020B0502020202020204" pitchFamily="34" charset="0"/>
                <a:ea typeface="Calibri" panose="020F0502020204030204" pitchFamily="34" charset="0"/>
                <a:cs typeface="Times New Roman" panose="02020603050405020304" pitchFamily="18" charset="0"/>
              </a:rPr>
              <a:t>Plan de Trabajo se elabora en el marco del Plan Estratégico Nacional Multisectorial de VIH e ITS </a:t>
            </a:r>
            <a:r>
              <a:rPr lang="es-SV" sz="1400" kern="100" dirty="0">
                <a:effectLst/>
                <a:latin typeface="Century Gothic" panose="020B0502020202020204" pitchFamily="34" charset="0"/>
                <a:ea typeface="Calibri" panose="020F0502020204030204" pitchFamily="34" charset="0"/>
                <a:cs typeface="Times New Roman" panose="02020603050405020304" pitchFamily="18" charset="0"/>
              </a:rPr>
              <a:t>vigente, integrando</a:t>
            </a:r>
            <a:r>
              <a:rPr lang="es-PA" sz="1400" kern="100" dirty="0">
                <a:effectLst/>
                <a:latin typeface="Century Gothic" panose="020B0502020202020204" pitchFamily="34" charset="0"/>
                <a:ea typeface="Calibri" panose="020F0502020204030204" pitchFamily="34" charset="0"/>
                <a:cs typeface="Times New Roman" panose="02020603050405020304" pitchFamily="18" charset="0"/>
              </a:rPr>
              <a:t> sus acciones estratégicas, indicadores y metas como parte del POA de la Unidad del Programa de ITS/VIH del Ministerio de Salud. </a:t>
            </a:r>
            <a:endParaRPr lang="es-SV"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A" sz="1400" kern="1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s-SV"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A" sz="1400" kern="100" dirty="0">
                <a:effectLst/>
                <a:latin typeface="Century Gothic" panose="020B0502020202020204" pitchFamily="34" charset="0"/>
                <a:ea typeface="Calibri" panose="020F0502020204030204" pitchFamily="34" charset="0"/>
                <a:cs typeface="Times New Roman" panose="02020603050405020304" pitchFamily="18" charset="0"/>
              </a:rPr>
              <a:t>La participación en la CONAVIH es Ad honoren</a:t>
            </a:r>
            <a:endParaRPr lang="es-SV"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PA" sz="11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SV"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16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BCFB8A-C87A-A440-8855-6C8486F3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8AA86A8A-6BF0-C349-9BF8-9E08CCF12F37}"/>
              </a:ext>
            </a:extLst>
          </p:cNvPr>
          <p:cNvSpPr txBox="1"/>
          <p:nvPr/>
        </p:nvSpPr>
        <p:spPr>
          <a:xfrm>
            <a:off x="437322" y="673897"/>
            <a:ext cx="8269355" cy="5672322"/>
          </a:xfrm>
          <a:prstGeom prst="rect">
            <a:avLst/>
          </a:prstGeom>
          <a:noFill/>
        </p:spPr>
        <p:txBody>
          <a:bodyPr wrap="square" rtlCol="0">
            <a:spAutoFit/>
          </a:bodyPr>
          <a:lstStyle/>
          <a:p>
            <a:pPr algn="ctr"/>
            <a:r>
              <a:rPr lang="es-SV" sz="3200" dirty="0"/>
              <a:t>Atribuciones - Ley de VIH</a:t>
            </a:r>
          </a:p>
          <a:p>
            <a:pPr algn="ctr"/>
            <a:endParaRPr lang="es-SV" sz="3200" dirty="0">
              <a:solidFill>
                <a:srgbClr val="111E60"/>
              </a:solidFill>
              <a:latin typeface="Museo Sans 300" panose="02000000000000000000" pitchFamily="2" charset="77"/>
            </a:endParaRPr>
          </a:p>
          <a:p>
            <a:pPr algn="ctr"/>
            <a:r>
              <a:rPr lang="en-US" sz="2000" dirty="0">
                <a:solidFill>
                  <a:srgbClr val="000000"/>
                </a:solidFill>
                <a:latin typeface="Museo Sans 900"/>
                <a:ea typeface="Bitstream Charter;Times New Rom" pitchFamily="16" charset="0"/>
                <a:cs typeface="Bitstream Charter;Times New Rom" pitchFamily="16" charset="0"/>
              </a:rPr>
              <a:t>La Ley de </a:t>
            </a:r>
            <a:r>
              <a:rPr lang="en-US" sz="2000" dirty="0" err="1">
                <a:solidFill>
                  <a:srgbClr val="000000"/>
                </a:solidFill>
                <a:latin typeface="Museo Sans 900"/>
                <a:ea typeface="Bitstream Charter;Times New Rom" pitchFamily="16" charset="0"/>
                <a:cs typeface="Bitstream Charter;Times New Rom" pitchFamily="16" charset="0"/>
              </a:rPr>
              <a:t>Prevención</a:t>
            </a:r>
            <a:r>
              <a:rPr lang="en-US" sz="2000" dirty="0">
                <a:solidFill>
                  <a:srgbClr val="000000"/>
                </a:solidFill>
                <a:latin typeface="Museo Sans 900"/>
                <a:ea typeface="Bitstream Charter;Times New Rom" pitchFamily="16" charset="0"/>
                <a:cs typeface="Bitstream Charter;Times New Rom" pitchFamily="16" charset="0"/>
              </a:rPr>
              <a:t> y Control de la </a:t>
            </a:r>
            <a:r>
              <a:rPr lang="en-US" sz="2000" dirty="0" err="1">
                <a:solidFill>
                  <a:srgbClr val="000000"/>
                </a:solidFill>
                <a:latin typeface="Museo Sans 900"/>
                <a:ea typeface="Bitstream Charter;Times New Rom" pitchFamily="16" charset="0"/>
                <a:cs typeface="Bitstream Charter;Times New Rom" pitchFamily="16" charset="0"/>
              </a:rPr>
              <a:t>Infección</a:t>
            </a:r>
            <a:r>
              <a:rPr lang="en-US" sz="2000" dirty="0">
                <a:solidFill>
                  <a:srgbClr val="000000"/>
                </a:solidFill>
                <a:latin typeface="Museo Sans 900"/>
                <a:ea typeface="Bitstream Charter;Times New Rom" pitchFamily="16" charset="0"/>
                <a:cs typeface="Bitstream Charter;Times New Rom" pitchFamily="16" charset="0"/>
              </a:rPr>
              <a:t> </a:t>
            </a:r>
            <a:r>
              <a:rPr lang="en-US" sz="2000" dirty="0" err="1">
                <a:solidFill>
                  <a:srgbClr val="000000"/>
                </a:solidFill>
                <a:latin typeface="Museo Sans 900"/>
                <a:ea typeface="Bitstream Charter;Times New Rom" pitchFamily="16" charset="0"/>
                <a:cs typeface="Bitstream Charter;Times New Rom" pitchFamily="16" charset="0"/>
              </a:rPr>
              <a:t>Provocada</a:t>
            </a:r>
            <a:r>
              <a:rPr lang="en-US" sz="2000" dirty="0">
                <a:solidFill>
                  <a:srgbClr val="000000"/>
                </a:solidFill>
                <a:latin typeface="Museo Sans 900"/>
                <a:ea typeface="Bitstream Charter;Times New Rom" pitchFamily="16" charset="0"/>
                <a:cs typeface="Bitstream Charter;Times New Rom" pitchFamily="16" charset="0"/>
              </a:rPr>
              <a:t> por </a:t>
            </a:r>
            <a:r>
              <a:rPr lang="en-US" sz="2000" dirty="0" err="1">
                <a:solidFill>
                  <a:srgbClr val="000000"/>
                </a:solidFill>
                <a:latin typeface="Museo Sans 900"/>
                <a:ea typeface="Bitstream Charter;Times New Rom" pitchFamily="16" charset="0"/>
                <a:cs typeface="Bitstream Charter;Times New Rom" pitchFamily="16" charset="0"/>
              </a:rPr>
              <a:t>el</a:t>
            </a:r>
            <a:r>
              <a:rPr lang="en-US" sz="2000" dirty="0">
                <a:solidFill>
                  <a:srgbClr val="000000"/>
                </a:solidFill>
                <a:latin typeface="Museo Sans 900"/>
                <a:ea typeface="Bitstream Charter;Times New Rom" pitchFamily="16" charset="0"/>
                <a:cs typeface="Bitstream Charter;Times New Rom" pitchFamily="16" charset="0"/>
              </a:rPr>
              <a:t> Virus del VIH </a:t>
            </a:r>
            <a:r>
              <a:rPr lang="en-US" sz="2000" dirty="0" err="1">
                <a:solidFill>
                  <a:srgbClr val="000000"/>
                </a:solidFill>
                <a:latin typeface="Museo Sans 900"/>
                <a:ea typeface="Bitstream Charter;Times New Rom" pitchFamily="16" charset="0"/>
                <a:cs typeface="Bitstream Charter;Times New Rom" pitchFamily="16" charset="0"/>
              </a:rPr>
              <a:t>contempla</a:t>
            </a:r>
            <a:r>
              <a:rPr lang="en-US" sz="2000" dirty="0">
                <a:solidFill>
                  <a:srgbClr val="000000"/>
                </a:solidFill>
                <a:latin typeface="Museo Sans 900"/>
                <a:ea typeface="Bitstream Charter;Times New Rom" pitchFamily="16" charset="0"/>
                <a:cs typeface="Bitstream Charter;Times New Rom" pitchFamily="16" charset="0"/>
              </a:rPr>
              <a:t> </a:t>
            </a:r>
            <a:r>
              <a:rPr lang="en-US" sz="2000" dirty="0" err="1">
                <a:solidFill>
                  <a:srgbClr val="000000"/>
                </a:solidFill>
                <a:latin typeface="Museo Sans 900"/>
                <a:ea typeface="Bitstream Charter;Times New Rom" pitchFamily="16" charset="0"/>
                <a:cs typeface="Bitstream Charter;Times New Rom" pitchFamily="16" charset="0"/>
              </a:rPr>
              <a:t>en</a:t>
            </a:r>
            <a:r>
              <a:rPr lang="en-US" sz="2000" dirty="0">
                <a:solidFill>
                  <a:srgbClr val="000000"/>
                </a:solidFill>
                <a:latin typeface="Museo Sans 900"/>
                <a:ea typeface="Bitstream Charter;Times New Rom" pitchFamily="16" charset="0"/>
                <a:cs typeface="Bitstream Charter;Times New Rom" pitchFamily="16" charset="0"/>
              </a:rPr>
              <a:t> </a:t>
            </a:r>
            <a:r>
              <a:rPr lang="en-US" sz="2000" dirty="0" err="1">
                <a:solidFill>
                  <a:srgbClr val="000000"/>
                </a:solidFill>
                <a:latin typeface="Museo Sans 900"/>
                <a:ea typeface="Bitstream Charter;Times New Rom" pitchFamily="16" charset="0"/>
                <a:cs typeface="Bitstream Charter;Times New Rom" pitchFamily="16" charset="0"/>
              </a:rPr>
              <a:t>el</a:t>
            </a:r>
            <a:r>
              <a:rPr lang="en-US" sz="2000" dirty="0">
                <a:solidFill>
                  <a:srgbClr val="000000"/>
                </a:solidFill>
                <a:latin typeface="Museo Sans 900"/>
                <a:ea typeface="Bitstream Charter;Times New Rom" pitchFamily="16" charset="0"/>
                <a:cs typeface="Bitstream Charter;Times New Rom" pitchFamily="16" charset="0"/>
              </a:rPr>
              <a:t> </a:t>
            </a:r>
            <a:r>
              <a:rPr lang="en-US" sz="2000" dirty="0" err="1">
                <a:solidFill>
                  <a:srgbClr val="000000"/>
                </a:solidFill>
                <a:latin typeface="Museo Sans 900"/>
                <a:ea typeface="Bitstream Charter;Times New Rom" pitchFamily="16" charset="0"/>
                <a:cs typeface="Bitstream Charter;Times New Rom" pitchFamily="16" charset="0"/>
              </a:rPr>
              <a:t>artículo</a:t>
            </a:r>
            <a:r>
              <a:rPr lang="en-US" sz="2000" dirty="0">
                <a:solidFill>
                  <a:srgbClr val="000000"/>
                </a:solidFill>
                <a:latin typeface="Museo Sans 900"/>
                <a:ea typeface="Bitstream Charter;Times New Rom" pitchFamily="16" charset="0"/>
                <a:cs typeface="Bitstream Charter;Times New Rom" pitchFamily="16" charset="0"/>
              </a:rPr>
              <a:t> 4 </a:t>
            </a:r>
            <a:r>
              <a:rPr lang="en-US" sz="2000" dirty="0" err="1">
                <a:solidFill>
                  <a:srgbClr val="000000"/>
                </a:solidFill>
                <a:latin typeface="Museo Sans 900"/>
                <a:ea typeface="Bitstream Charter;Times New Rom" pitchFamily="16" charset="0"/>
                <a:cs typeface="Bitstream Charter;Times New Rom" pitchFamily="16" charset="0"/>
              </a:rPr>
              <a:t>literales</a:t>
            </a:r>
            <a:r>
              <a:rPr lang="en-US" sz="2000" dirty="0">
                <a:solidFill>
                  <a:srgbClr val="000000"/>
                </a:solidFill>
                <a:latin typeface="Museo Sans 900"/>
                <a:ea typeface="Bitstream Charter;Times New Rom" pitchFamily="16" charset="0"/>
                <a:cs typeface="Bitstream Charter;Times New Rom" pitchFamily="16" charset="0"/>
              </a:rPr>
              <a:t> b) y c), </a:t>
            </a:r>
            <a:r>
              <a:rPr lang="en-US" sz="2000" dirty="0" err="1">
                <a:solidFill>
                  <a:srgbClr val="000000"/>
                </a:solidFill>
                <a:latin typeface="Museo Sans 900"/>
                <a:ea typeface="Bitstream Charter;Times New Rom" pitchFamily="16" charset="0"/>
                <a:cs typeface="Bitstream Charter;Times New Rom" pitchFamily="16" charset="0"/>
              </a:rPr>
              <a:t>titulado</a:t>
            </a:r>
            <a:r>
              <a:rPr lang="en-US" sz="2000" dirty="0">
                <a:solidFill>
                  <a:srgbClr val="000000"/>
                </a:solidFill>
                <a:latin typeface="Museo Sans 900"/>
                <a:ea typeface="Bitstream Charter;Times New Rom" pitchFamily="16" charset="0"/>
                <a:cs typeface="Bitstream Charter;Times New Rom" pitchFamily="16" charset="0"/>
              </a:rPr>
              <a:t> </a:t>
            </a:r>
            <a:r>
              <a:rPr lang="en-US" sz="2000" dirty="0" err="1">
                <a:solidFill>
                  <a:srgbClr val="000000"/>
                </a:solidFill>
                <a:latin typeface="Museo Sans 900"/>
                <a:ea typeface="Bitstream Charter;Times New Rom" pitchFamily="16" charset="0"/>
                <a:cs typeface="Bitstream Charter;Times New Rom" pitchFamily="16" charset="0"/>
              </a:rPr>
              <a:t>Atribuciones</a:t>
            </a:r>
            <a:r>
              <a:rPr lang="en-US" sz="2000" dirty="0">
                <a:solidFill>
                  <a:srgbClr val="000000"/>
                </a:solidFill>
                <a:latin typeface="Museo Sans 900"/>
                <a:ea typeface="Bitstream Charter;Times New Rom" pitchFamily="16" charset="0"/>
                <a:cs typeface="Bitstream Charter;Times New Rom" pitchFamily="16" charset="0"/>
              </a:rPr>
              <a:t> del MINSAL, describe:</a:t>
            </a:r>
          </a:p>
          <a:p>
            <a:pPr algn="ctr"/>
            <a:endParaRPr lang="en-US" sz="2000" dirty="0">
              <a:solidFill>
                <a:srgbClr val="000000"/>
              </a:solidFill>
              <a:latin typeface="Museo Sans 900"/>
              <a:ea typeface="Bitstream Charter;Times New Rom" pitchFamily="16" charset="0"/>
              <a:cs typeface="Bitstream Charter;Times New Rom" pitchFamily="16" charset="0"/>
            </a:endParaRPr>
          </a:p>
          <a:p>
            <a:pPr indent="-341313" algn="just">
              <a:lnSpc>
                <a:spcPct val="83000"/>
              </a:lnSpc>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i="1" dirty="0">
                <a:solidFill>
                  <a:srgbClr val="000000"/>
                </a:solidFill>
                <a:latin typeface="Calibri" pitchFamily="32" charset="0"/>
                <a:ea typeface="Bitstream Charter;Times New Rom" pitchFamily="16" charset="0"/>
                <a:cs typeface="Bitstream Charter;Times New Rom" pitchFamily="16" charset="0"/>
              </a:rPr>
              <a:t>b) </a:t>
            </a:r>
            <a:r>
              <a:rPr lang="es-ES" sz="2000" i="1" dirty="0">
                <a:solidFill>
                  <a:srgbClr val="000000"/>
                </a:solidFill>
                <a:latin typeface="Calibri" pitchFamily="32" charset="0"/>
                <a:ea typeface="Bitstream Charter;Times New Rom" pitchFamily="16" charset="0"/>
                <a:cs typeface="Bitstream Charter;Times New Rom" pitchFamily="16" charset="0"/>
              </a:rPr>
              <a:t>Elaborar de manera conjunta y coordinada los protocolos de </a:t>
            </a:r>
            <a:r>
              <a:rPr lang="es-ES" sz="2000" b="1" i="1" dirty="0">
                <a:solidFill>
                  <a:srgbClr val="000000"/>
                </a:solidFill>
                <a:latin typeface="Calibri" pitchFamily="32" charset="0"/>
                <a:ea typeface="Bitstream Charter;Times New Rom" pitchFamily="16" charset="0"/>
                <a:cs typeface="Bitstream Charter;Times New Rom" pitchFamily="16" charset="0"/>
              </a:rPr>
              <a:t>prevención</a:t>
            </a:r>
            <a:r>
              <a:rPr lang="es-ES" sz="2000" i="1" dirty="0">
                <a:solidFill>
                  <a:srgbClr val="000000"/>
                </a:solidFill>
                <a:latin typeface="Calibri" pitchFamily="32" charset="0"/>
                <a:ea typeface="Bitstream Charter;Times New Rom" pitchFamily="16" charset="0"/>
                <a:cs typeface="Bitstream Charter;Times New Rom" pitchFamily="16" charset="0"/>
              </a:rPr>
              <a:t> y atención integral, </a:t>
            </a:r>
            <a:r>
              <a:rPr lang="es-ES" sz="2000" b="1" i="1" dirty="0">
                <a:solidFill>
                  <a:srgbClr val="000000"/>
                </a:solidFill>
                <a:latin typeface="Calibri" pitchFamily="32" charset="0"/>
                <a:ea typeface="Bitstream Charter;Times New Rom" pitchFamily="16" charset="0"/>
                <a:cs typeface="Bitstream Charter;Times New Rom" pitchFamily="16" charset="0"/>
              </a:rPr>
              <a:t>relacionados al VIH</a:t>
            </a:r>
            <a:r>
              <a:rPr lang="es-ES" sz="2000" i="1" dirty="0">
                <a:solidFill>
                  <a:srgbClr val="000000"/>
                </a:solidFill>
                <a:latin typeface="Calibri" pitchFamily="32" charset="0"/>
                <a:ea typeface="Bitstream Charter;Times New Rom" pitchFamily="16" charset="0"/>
                <a:cs typeface="Bitstream Charter;Times New Rom" pitchFamily="16" charset="0"/>
              </a:rPr>
              <a:t>, con los integrantes del Sistema Nacional Integrado de Salud, incluyendo al Instituto Salvadoreño del Seguro Social y las siguientes instituciones:</a:t>
            </a:r>
            <a:r>
              <a:rPr lang="en-US" sz="2000" dirty="0">
                <a:latin typeface="Calibri" pitchFamily="32" charset="0"/>
                <a:ea typeface="Bitstream Charter;Times New Rom" pitchFamily="16" charset="0"/>
                <a:cs typeface="Bitstream Charter;Times New Rom" pitchFamily="16" charset="0"/>
              </a:rPr>
              <a:t> </a:t>
            </a:r>
            <a:r>
              <a:rPr lang="es-ES" sz="2000" i="1" dirty="0">
                <a:solidFill>
                  <a:schemeClr val="tx1"/>
                </a:solidFill>
                <a:latin typeface="Calibri" pitchFamily="32" charset="0"/>
                <a:ea typeface="Bitstream Charter;Times New Rom" pitchFamily="16" charset="0"/>
                <a:cs typeface="Bitstream Charter;Times New Rom" pitchFamily="16" charset="0"/>
              </a:rPr>
              <a:t>Ministerio de Trabajo y Previsión Social, Ministerio de Educación, Ministerio de Justicia y Seguridad Pública, Sistema de Protección Integral de la Niñez y de la Adolescencia a través del Consejo Nacional de la Niñez y Adolescencia-CONNA;</a:t>
            </a:r>
          </a:p>
          <a:p>
            <a:pPr indent="-341313" algn="just">
              <a:lnSpc>
                <a:spcPct val="83000"/>
              </a:lnSpc>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000" i="1" dirty="0">
              <a:solidFill>
                <a:schemeClr val="tx1"/>
              </a:solidFill>
              <a:latin typeface="Calibri" pitchFamily="32" charset="0"/>
              <a:ea typeface="Bitstream Charter;Times New Rom" pitchFamily="16" charset="0"/>
              <a:cs typeface="Bitstream Charter;Times New Rom" pitchFamily="16" charset="0"/>
            </a:endParaRPr>
          </a:p>
          <a:p>
            <a:pPr indent="-341313" algn="just">
              <a:lnSpc>
                <a:spcPct val="83000"/>
              </a:lnSpc>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sz="2000" i="1" dirty="0">
                <a:solidFill>
                  <a:schemeClr val="tx1"/>
                </a:solidFill>
                <a:latin typeface="Calibri" pitchFamily="32" charset="0"/>
                <a:ea typeface="Bitstream Charter;Times New Rom" pitchFamily="16" charset="0"/>
                <a:cs typeface="Bitstream Charter;Times New Rom" pitchFamily="16" charset="0"/>
              </a:rPr>
              <a:t>c) </a:t>
            </a:r>
            <a:r>
              <a:rPr lang="es-ES" sz="2000" b="1" i="1" dirty="0">
                <a:solidFill>
                  <a:schemeClr val="tx1"/>
                </a:solidFill>
                <a:latin typeface="Calibri" pitchFamily="32" charset="0"/>
                <a:ea typeface="Bitstream Charter;Times New Rom" pitchFamily="16" charset="0"/>
                <a:cs typeface="Bitstream Charter;Times New Rom" pitchFamily="16" charset="0"/>
              </a:rPr>
              <a:t>Crear los mecanismos de monitoreo, supervisión y evaluación </a:t>
            </a:r>
            <a:r>
              <a:rPr lang="es-ES" sz="2000" i="1" dirty="0">
                <a:solidFill>
                  <a:schemeClr val="tx1"/>
                </a:solidFill>
                <a:latin typeface="Calibri" pitchFamily="32" charset="0"/>
                <a:ea typeface="Bitstream Charter;Times New Rom" pitchFamily="16" charset="0"/>
                <a:cs typeface="Bitstream Charter;Times New Rom" pitchFamily="16" charset="0"/>
              </a:rPr>
              <a:t>de manera conjunta y coordinada con las entidades mencionadas en el literal anterior, los cuales serán aplicados por cada una de ellas;</a:t>
            </a:r>
            <a:endParaRPr lang="en-US" sz="2000" i="1" dirty="0">
              <a:solidFill>
                <a:schemeClr val="tx1"/>
              </a:solidFill>
              <a:latin typeface="Calibri" pitchFamily="32" charset="0"/>
              <a:ea typeface="Bitstream Charter;Times New Rom" pitchFamily="16" charset="0"/>
              <a:cs typeface="Bitstream Charter;Times New Rom" pitchFamily="16" charset="0"/>
            </a:endParaRPr>
          </a:p>
          <a:p>
            <a:pPr algn="ctr"/>
            <a:endParaRPr lang="en-US" sz="2000" dirty="0">
              <a:solidFill>
                <a:srgbClr val="000000"/>
              </a:solidFill>
              <a:latin typeface="Museo Sans 900"/>
              <a:ea typeface="Bitstream Charter;Times New Rom" pitchFamily="16" charset="0"/>
              <a:cs typeface="Bitstream Charter;Times New Rom" pitchFamily="16" charset="0"/>
            </a:endParaRPr>
          </a:p>
          <a:p>
            <a:pPr algn="ctr"/>
            <a:endParaRPr lang="es-SV" sz="1600" dirty="0">
              <a:solidFill>
                <a:srgbClr val="111E60"/>
              </a:solidFill>
              <a:latin typeface="Museo Sans 300" panose="02000000000000000000" pitchFamily="2" charset="77"/>
            </a:endParaRPr>
          </a:p>
        </p:txBody>
      </p:sp>
      <p:pic>
        <p:nvPicPr>
          <p:cNvPr id="5" name="Imagen 11">
            <a:extLst>
              <a:ext uri="{FF2B5EF4-FFF2-40B4-BE49-F238E27FC236}">
                <a16:creationId xmlns:a16="http://schemas.microsoft.com/office/drawing/2014/main" id="{08B1AB07-E6C6-4918-A3BE-B8CF6E503794}"/>
              </a:ext>
            </a:extLst>
          </p:cNvPr>
          <p:cNvPicPr>
            <a:picLocks noChangeAspect="1" noChangeArrowheads="1"/>
          </p:cNvPicPr>
          <p:nvPr/>
        </p:nvPicPr>
        <p:blipFill>
          <a:blip r:embed="rId3" cstate="print"/>
          <a:srcRect/>
          <a:stretch>
            <a:fillRect/>
          </a:stretch>
        </p:blipFill>
        <p:spPr bwMode="auto">
          <a:xfrm>
            <a:off x="324545" y="5951746"/>
            <a:ext cx="1749558" cy="719983"/>
          </a:xfrm>
          <a:prstGeom prst="rect">
            <a:avLst/>
          </a:prstGeom>
          <a:solidFill>
            <a:schemeClr val="accent1">
              <a:lumMod val="75000"/>
              <a:alpha val="0"/>
            </a:schemeClr>
          </a:solidFill>
          <a:ln w="9525">
            <a:noFill/>
            <a:miter lim="800000"/>
            <a:headEnd/>
            <a:tailEnd/>
          </a:ln>
        </p:spPr>
      </p:pic>
    </p:spTree>
    <p:extLst>
      <p:ext uri="{BB962C8B-B14F-4D97-AF65-F5344CB8AC3E}">
        <p14:creationId xmlns:p14="http://schemas.microsoft.com/office/powerpoint/2010/main" val="184708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E00C9-5F85-028F-EB76-0EEDE8F8CCE1}"/>
              </a:ext>
            </a:extLst>
          </p:cNvPr>
          <p:cNvSpPr>
            <a:spLocks noGrp="1"/>
          </p:cNvSpPr>
          <p:nvPr>
            <p:ph type="title"/>
          </p:nvPr>
        </p:nvSpPr>
        <p:spPr/>
        <p:txBody>
          <a:bodyPr>
            <a:normAutofit/>
          </a:bodyPr>
          <a:lstStyle/>
          <a:p>
            <a:pPr algn="ctr"/>
            <a:r>
              <a:rPr lang="es-ES" sz="3200" b="1" dirty="0"/>
              <a:t>Conformación de la CONAVIH</a:t>
            </a:r>
            <a:endParaRPr lang="es-SV" sz="3200" b="1" dirty="0"/>
          </a:p>
        </p:txBody>
      </p:sp>
      <p:pic>
        <p:nvPicPr>
          <p:cNvPr id="3" name="Imagen 2">
            <a:extLst>
              <a:ext uri="{FF2B5EF4-FFF2-40B4-BE49-F238E27FC236}">
                <a16:creationId xmlns:a16="http://schemas.microsoft.com/office/drawing/2014/main" id="{3F900FBF-6C9B-65F0-EDBC-F5CDC646CF42}"/>
              </a:ext>
            </a:extLst>
          </p:cNvPr>
          <p:cNvPicPr>
            <a:picLocks noChangeAspect="1"/>
          </p:cNvPicPr>
          <p:nvPr/>
        </p:nvPicPr>
        <p:blipFill>
          <a:blip r:embed="rId2"/>
          <a:stretch>
            <a:fillRect/>
          </a:stretch>
        </p:blipFill>
        <p:spPr>
          <a:xfrm>
            <a:off x="3759554" y="1284343"/>
            <a:ext cx="4072482" cy="1056254"/>
          </a:xfrm>
          <a:prstGeom prst="rect">
            <a:avLst/>
          </a:prstGeom>
        </p:spPr>
      </p:pic>
      <p:pic>
        <p:nvPicPr>
          <p:cNvPr id="4" name="Imagen 3">
            <a:extLst>
              <a:ext uri="{FF2B5EF4-FFF2-40B4-BE49-F238E27FC236}">
                <a16:creationId xmlns:a16="http://schemas.microsoft.com/office/drawing/2014/main" id="{DAEDC508-5775-ECC1-CD88-5B4D5E72E118}"/>
              </a:ext>
            </a:extLst>
          </p:cNvPr>
          <p:cNvPicPr>
            <a:picLocks noChangeAspect="1"/>
          </p:cNvPicPr>
          <p:nvPr/>
        </p:nvPicPr>
        <p:blipFill>
          <a:blip r:embed="rId3"/>
          <a:stretch>
            <a:fillRect/>
          </a:stretch>
        </p:blipFill>
        <p:spPr>
          <a:xfrm>
            <a:off x="3767014" y="2510211"/>
            <a:ext cx="4072481" cy="432854"/>
          </a:xfrm>
          <a:prstGeom prst="rect">
            <a:avLst/>
          </a:prstGeom>
        </p:spPr>
      </p:pic>
      <p:pic>
        <p:nvPicPr>
          <p:cNvPr id="5" name="Imagen 4">
            <a:extLst>
              <a:ext uri="{FF2B5EF4-FFF2-40B4-BE49-F238E27FC236}">
                <a16:creationId xmlns:a16="http://schemas.microsoft.com/office/drawing/2014/main" id="{B55DCE5F-8315-0EE6-8B6A-7F8EEAC7F1D2}"/>
              </a:ext>
            </a:extLst>
          </p:cNvPr>
          <p:cNvPicPr>
            <a:picLocks noChangeAspect="1"/>
          </p:cNvPicPr>
          <p:nvPr/>
        </p:nvPicPr>
        <p:blipFill>
          <a:blip r:embed="rId4"/>
          <a:stretch>
            <a:fillRect/>
          </a:stretch>
        </p:blipFill>
        <p:spPr>
          <a:xfrm>
            <a:off x="3780263" y="3141922"/>
            <a:ext cx="4072481" cy="432854"/>
          </a:xfrm>
          <a:prstGeom prst="rect">
            <a:avLst/>
          </a:prstGeom>
        </p:spPr>
      </p:pic>
      <p:pic>
        <p:nvPicPr>
          <p:cNvPr id="6" name="Imagen 5">
            <a:extLst>
              <a:ext uri="{FF2B5EF4-FFF2-40B4-BE49-F238E27FC236}">
                <a16:creationId xmlns:a16="http://schemas.microsoft.com/office/drawing/2014/main" id="{0E0B3C2C-2719-E4EC-8B89-E7F792D10E7E}"/>
              </a:ext>
            </a:extLst>
          </p:cNvPr>
          <p:cNvPicPr>
            <a:picLocks noChangeAspect="1"/>
          </p:cNvPicPr>
          <p:nvPr/>
        </p:nvPicPr>
        <p:blipFill>
          <a:blip r:embed="rId5"/>
          <a:stretch>
            <a:fillRect/>
          </a:stretch>
        </p:blipFill>
        <p:spPr>
          <a:xfrm>
            <a:off x="3780260" y="3700243"/>
            <a:ext cx="4072481" cy="676715"/>
          </a:xfrm>
          <a:prstGeom prst="rect">
            <a:avLst/>
          </a:prstGeom>
        </p:spPr>
      </p:pic>
      <p:pic>
        <p:nvPicPr>
          <p:cNvPr id="7" name="Imagen 6">
            <a:extLst>
              <a:ext uri="{FF2B5EF4-FFF2-40B4-BE49-F238E27FC236}">
                <a16:creationId xmlns:a16="http://schemas.microsoft.com/office/drawing/2014/main" id="{FC48FE36-7B29-331A-AC95-CB2BA43F0DC8}"/>
              </a:ext>
            </a:extLst>
          </p:cNvPr>
          <p:cNvPicPr>
            <a:picLocks noChangeAspect="1"/>
          </p:cNvPicPr>
          <p:nvPr/>
        </p:nvPicPr>
        <p:blipFill>
          <a:blip r:embed="rId6"/>
          <a:stretch>
            <a:fillRect/>
          </a:stretch>
        </p:blipFill>
        <p:spPr>
          <a:xfrm>
            <a:off x="3758446" y="5723429"/>
            <a:ext cx="4072481" cy="432854"/>
          </a:xfrm>
          <a:prstGeom prst="rect">
            <a:avLst/>
          </a:prstGeom>
        </p:spPr>
      </p:pic>
      <p:pic>
        <p:nvPicPr>
          <p:cNvPr id="8" name="Imagen 7">
            <a:extLst>
              <a:ext uri="{FF2B5EF4-FFF2-40B4-BE49-F238E27FC236}">
                <a16:creationId xmlns:a16="http://schemas.microsoft.com/office/drawing/2014/main" id="{C650741F-8864-9BEA-2A8C-C8F438B59A77}"/>
              </a:ext>
            </a:extLst>
          </p:cNvPr>
          <p:cNvPicPr>
            <a:picLocks noChangeAspect="1"/>
          </p:cNvPicPr>
          <p:nvPr/>
        </p:nvPicPr>
        <p:blipFill>
          <a:blip r:embed="rId7"/>
          <a:stretch>
            <a:fillRect/>
          </a:stretch>
        </p:blipFill>
        <p:spPr>
          <a:xfrm>
            <a:off x="3758447" y="4471053"/>
            <a:ext cx="4072481" cy="676715"/>
          </a:xfrm>
          <a:prstGeom prst="rect">
            <a:avLst/>
          </a:prstGeom>
        </p:spPr>
      </p:pic>
      <p:pic>
        <p:nvPicPr>
          <p:cNvPr id="9" name="Imagen 8">
            <a:extLst>
              <a:ext uri="{FF2B5EF4-FFF2-40B4-BE49-F238E27FC236}">
                <a16:creationId xmlns:a16="http://schemas.microsoft.com/office/drawing/2014/main" id="{3817FF09-9D01-1B14-4535-7242AE5751C3}"/>
              </a:ext>
            </a:extLst>
          </p:cNvPr>
          <p:cNvPicPr>
            <a:picLocks noChangeAspect="1"/>
          </p:cNvPicPr>
          <p:nvPr/>
        </p:nvPicPr>
        <p:blipFill>
          <a:blip r:embed="rId8"/>
          <a:stretch>
            <a:fillRect/>
          </a:stretch>
        </p:blipFill>
        <p:spPr>
          <a:xfrm>
            <a:off x="3780260" y="6242902"/>
            <a:ext cx="4072481" cy="432854"/>
          </a:xfrm>
          <a:prstGeom prst="rect">
            <a:avLst/>
          </a:prstGeom>
        </p:spPr>
      </p:pic>
      <p:sp>
        <p:nvSpPr>
          <p:cNvPr id="10" name="2 CuadroTexto">
            <a:extLst>
              <a:ext uri="{FF2B5EF4-FFF2-40B4-BE49-F238E27FC236}">
                <a16:creationId xmlns:a16="http://schemas.microsoft.com/office/drawing/2014/main" id="{28880A23-9A2A-20DB-461B-89D95374EC48}"/>
              </a:ext>
            </a:extLst>
          </p:cNvPr>
          <p:cNvSpPr txBox="1"/>
          <p:nvPr/>
        </p:nvSpPr>
        <p:spPr>
          <a:xfrm>
            <a:off x="2107438" y="1715084"/>
            <a:ext cx="864096" cy="3970318"/>
          </a:xfrm>
          <a:prstGeom prst="rect">
            <a:avLst/>
          </a:prstGeom>
          <a:noFill/>
          <a:ln>
            <a:solidFill>
              <a:schemeClr val="tx1"/>
            </a:solidFill>
          </a:ln>
        </p:spPr>
        <p:txBody>
          <a:bodyPr wrap="square" rtlCol="0">
            <a:spAutoFit/>
          </a:bodyPr>
          <a:lstStyle/>
          <a:p>
            <a:pPr algn="ctr"/>
            <a:r>
              <a:rPr lang="es-SV" sz="3600" dirty="0">
                <a:solidFill>
                  <a:srgbClr val="FF0000"/>
                </a:solidFill>
                <a:latin typeface="Corbel" pitchFamily="34" charset="0"/>
              </a:rPr>
              <a:t>C</a:t>
            </a:r>
          </a:p>
          <a:p>
            <a:pPr algn="ctr"/>
            <a:r>
              <a:rPr lang="es-SV" sz="3600" dirty="0">
                <a:solidFill>
                  <a:srgbClr val="FF0000"/>
                </a:solidFill>
                <a:latin typeface="Corbel" pitchFamily="34" charset="0"/>
              </a:rPr>
              <a:t>O</a:t>
            </a:r>
          </a:p>
          <a:p>
            <a:pPr algn="ctr"/>
            <a:r>
              <a:rPr lang="es-SV" sz="3600" dirty="0">
                <a:solidFill>
                  <a:srgbClr val="FF0000"/>
                </a:solidFill>
                <a:latin typeface="Corbel" pitchFamily="34" charset="0"/>
              </a:rPr>
              <a:t>N</a:t>
            </a:r>
          </a:p>
          <a:p>
            <a:pPr algn="ctr"/>
            <a:r>
              <a:rPr lang="es-SV" sz="3600" dirty="0">
                <a:solidFill>
                  <a:srgbClr val="FF0000"/>
                </a:solidFill>
                <a:latin typeface="Corbel" pitchFamily="34" charset="0"/>
              </a:rPr>
              <a:t>A</a:t>
            </a:r>
          </a:p>
          <a:p>
            <a:pPr algn="ctr"/>
            <a:r>
              <a:rPr lang="es-SV" sz="3600" dirty="0">
                <a:solidFill>
                  <a:srgbClr val="FF0000"/>
                </a:solidFill>
                <a:latin typeface="Corbel" pitchFamily="34" charset="0"/>
              </a:rPr>
              <a:t>V</a:t>
            </a:r>
          </a:p>
          <a:p>
            <a:pPr algn="ctr"/>
            <a:r>
              <a:rPr lang="es-SV" sz="3600" dirty="0">
                <a:solidFill>
                  <a:srgbClr val="FF0000"/>
                </a:solidFill>
                <a:latin typeface="Corbel" pitchFamily="34" charset="0"/>
              </a:rPr>
              <a:t>I</a:t>
            </a:r>
          </a:p>
          <a:p>
            <a:pPr algn="ctr"/>
            <a:r>
              <a:rPr lang="es-SV" sz="3600" dirty="0">
                <a:solidFill>
                  <a:srgbClr val="FF0000"/>
                </a:solidFill>
                <a:latin typeface="Corbel" pitchFamily="34" charset="0"/>
              </a:rPr>
              <a:t>H</a:t>
            </a:r>
          </a:p>
        </p:txBody>
      </p:sp>
    </p:spTree>
    <p:extLst>
      <p:ext uri="{BB962C8B-B14F-4D97-AF65-F5344CB8AC3E}">
        <p14:creationId xmlns:p14="http://schemas.microsoft.com/office/powerpoint/2010/main" val="1814676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E00C9-5F85-028F-EB76-0EEDE8F8CCE1}"/>
              </a:ext>
            </a:extLst>
          </p:cNvPr>
          <p:cNvSpPr>
            <a:spLocks noGrp="1"/>
          </p:cNvSpPr>
          <p:nvPr>
            <p:ph type="title"/>
          </p:nvPr>
        </p:nvSpPr>
        <p:spPr/>
        <p:txBody>
          <a:bodyPr>
            <a:normAutofit/>
          </a:bodyPr>
          <a:lstStyle/>
          <a:p>
            <a:pPr algn="ctr"/>
            <a:r>
              <a:rPr lang="es-ES" sz="3200" b="1" dirty="0"/>
              <a:t>Conformación de la CONAVIH</a:t>
            </a:r>
            <a:endParaRPr lang="es-SV" sz="3200" b="1" dirty="0"/>
          </a:p>
        </p:txBody>
      </p:sp>
      <p:sp>
        <p:nvSpPr>
          <p:cNvPr id="10" name="2 CuadroTexto">
            <a:extLst>
              <a:ext uri="{FF2B5EF4-FFF2-40B4-BE49-F238E27FC236}">
                <a16:creationId xmlns:a16="http://schemas.microsoft.com/office/drawing/2014/main" id="{28880A23-9A2A-20DB-461B-89D95374EC48}"/>
              </a:ext>
            </a:extLst>
          </p:cNvPr>
          <p:cNvSpPr txBox="1"/>
          <p:nvPr/>
        </p:nvSpPr>
        <p:spPr>
          <a:xfrm>
            <a:off x="2107438" y="1715084"/>
            <a:ext cx="864096" cy="3970318"/>
          </a:xfrm>
          <a:prstGeom prst="rect">
            <a:avLst/>
          </a:prstGeom>
          <a:noFill/>
          <a:ln>
            <a:solidFill>
              <a:schemeClr val="tx1"/>
            </a:solidFill>
          </a:ln>
        </p:spPr>
        <p:txBody>
          <a:bodyPr wrap="square" rtlCol="0">
            <a:spAutoFit/>
          </a:bodyPr>
          <a:lstStyle/>
          <a:p>
            <a:pPr algn="ctr"/>
            <a:r>
              <a:rPr lang="es-SV" sz="3600" dirty="0">
                <a:solidFill>
                  <a:srgbClr val="FF0000"/>
                </a:solidFill>
                <a:latin typeface="Corbel" pitchFamily="34" charset="0"/>
              </a:rPr>
              <a:t>C</a:t>
            </a:r>
          </a:p>
          <a:p>
            <a:pPr algn="ctr"/>
            <a:r>
              <a:rPr lang="es-SV" sz="3600" dirty="0">
                <a:solidFill>
                  <a:srgbClr val="FF0000"/>
                </a:solidFill>
                <a:latin typeface="Corbel" pitchFamily="34" charset="0"/>
              </a:rPr>
              <a:t>O</a:t>
            </a:r>
          </a:p>
          <a:p>
            <a:pPr algn="ctr"/>
            <a:r>
              <a:rPr lang="es-SV" sz="3600" dirty="0">
                <a:solidFill>
                  <a:srgbClr val="FF0000"/>
                </a:solidFill>
                <a:latin typeface="Corbel" pitchFamily="34" charset="0"/>
              </a:rPr>
              <a:t>N</a:t>
            </a:r>
          </a:p>
          <a:p>
            <a:pPr algn="ctr"/>
            <a:r>
              <a:rPr lang="es-SV" sz="3600" dirty="0">
                <a:solidFill>
                  <a:srgbClr val="FF0000"/>
                </a:solidFill>
                <a:latin typeface="Corbel" pitchFamily="34" charset="0"/>
              </a:rPr>
              <a:t>A</a:t>
            </a:r>
          </a:p>
          <a:p>
            <a:pPr algn="ctr"/>
            <a:r>
              <a:rPr lang="es-SV" sz="3600" dirty="0">
                <a:solidFill>
                  <a:srgbClr val="FF0000"/>
                </a:solidFill>
                <a:latin typeface="Corbel" pitchFamily="34" charset="0"/>
              </a:rPr>
              <a:t>V</a:t>
            </a:r>
          </a:p>
          <a:p>
            <a:pPr algn="ctr"/>
            <a:r>
              <a:rPr lang="es-SV" sz="3600" dirty="0">
                <a:solidFill>
                  <a:srgbClr val="FF0000"/>
                </a:solidFill>
                <a:latin typeface="Corbel" pitchFamily="34" charset="0"/>
              </a:rPr>
              <a:t>I</a:t>
            </a:r>
          </a:p>
          <a:p>
            <a:pPr algn="ctr"/>
            <a:r>
              <a:rPr lang="es-SV" sz="3600" dirty="0">
                <a:solidFill>
                  <a:srgbClr val="FF0000"/>
                </a:solidFill>
                <a:latin typeface="Corbel" pitchFamily="34" charset="0"/>
              </a:rPr>
              <a:t>H</a:t>
            </a:r>
          </a:p>
        </p:txBody>
      </p:sp>
      <p:sp>
        <p:nvSpPr>
          <p:cNvPr id="11" name="7 CuadroTexto">
            <a:extLst>
              <a:ext uri="{FF2B5EF4-FFF2-40B4-BE49-F238E27FC236}">
                <a16:creationId xmlns:a16="http://schemas.microsoft.com/office/drawing/2014/main" id="{10C66B8B-D707-D238-5639-9D3640FF76F3}"/>
              </a:ext>
            </a:extLst>
          </p:cNvPr>
          <p:cNvSpPr txBox="1"/>
          <p:nvPr/>
        </p:nvSpPr>
        <p:spPr>
          <a:xfrm>
            <a:off x="4012227" y="1690689"/>
            <a:ext cx="4032449" cy="584775"/>
          </a:xfrm>
          <a:prstGeom prst="rect">
            <a:avLst/>
          </a:prstGeom>
          <a:noFill/>
          <a:ln>
            <a:solidFill>
              <a:schemeClr val="tx1"/>
            </a:solidFill>
          </a:ln>
        </p:spPr>
        <p:txBody>
          <a:bodyPr wrap="square" rtlCol="0">
            <a:spAutoFit/>
          </a:bodyPr>
          <a:lstStyle/>
          <a:p>
            <a:pPr algn="ctr"/>
            <a:r>
              <a:rPr lang="es-ES" sz="3200" dirty="0">
                <a:solidFill>
                  <a:srgbClr val="338D7C"/>
                </a:solidFill>
              </a:rPr>
              <a:t>Nivel Ejecutivo</a:t>
            </a:r>
            <a:endParaRPr lang="es-SV" sz="3200" dirty="0">
              <a:solidFill>
                <a:srgbClr val="338D7C"/>
              </a:solidFill>
            </a:endParaRPr>
          </a:p>
        </p:txBody>
      </p:sp>
      <p:sp>
        <p:nvSpPr>
          <p:cNvPr id="12" name="3 CuadroTexto">
            <a:extLst>
              <a:ext uri="{FF2B5EF4-FFF2-40B4-BE49-F238E27FC236}">
                <a16:creationId xmlns:a16="http://schemas.microsoft.com/office/drawing/2014/main" id="{883BA924-A925-5211-1D50-01508234635C}"/>
              </a:ext>
            </a:extLst>
          </p:cNvPr>
          <p:cNvSpPr txBox="1"/>
          <p:nvPr/>
        </p:nvSpPr>
        <p:spPr>
          <a:xfrm>
            <a:off x="4012228" y="2510823"/>
            <a:ext cx="4032448" cy="338554"/>
          </a:xfrm>
          <a:prstGeom prst="rect">
            <a:avLst/>
          </a:prstGeom>
          <a:noFill/>
          <a:ln>
            <a:solidFill>
              <a:schemeClr val="tx1"/>
            </a:solidFill>
          </a:ln>
        </p:spPr>
        <p:txBody>
          <a:bodyPr wrap="square" rtlCol="0">
            <a:spAutoFit/>
          </a:bodyPr>
          <a:lstStyle/>
          <a:p>
            <a:pPr algn="ctr"/>
            <a:r>
              <a:rPr lang="es-ES" sz="1600" dirty="0"/>
              <a:t>Instituto Salvadoreño del Seguro Social</a:t>
            </a:r>
            <a:endParaRPr lang="es-SV" sz="1600" dirty="0"/>
          </a:p>
        </p:txBody>
      </p:sp>
      <p:sp>
        <p:nvSpPr>
          <p:cNvPr id="13" name="4 CuadroTexto">
            <a:extLst>
              <a:ext uri="{FF2B5EF4-FFF2-40B4-BE49-F238E27FC236}">
                <a16:creationId xmlns:a16="http://schemas.microsoft.com/office/drawing/2014/main" id="{6D28BCD2-DE05-1E0E-A96C-1E0C949A7FDB}"/>
              </a:ext>
            </a:extLst>
          </p:cNvPr>
          <p:cNvSpPr txBox="1"/>
          <p:nvPr/>
        </p:nvSpPr>
        <p:spPr>
          <a:xfrm>
            <a:off x="4012227" y="3008792"/>
            <a:ext cx="4032448" cy="338554"/>
          </a:xfrm>
          <a:prstGeom prst="rect">
            <a:avLst/>
          </a:prstGeom>
          <a:noFill/>
          <a:ln>
            <a:solidFill>
              <a:schemeClr val="tx1"/>
            </a:solidFill>
          </a:ln>
        </p:spPr>
        <p:txBody>
          <a:bodyPr wrap="square" rtlCol="0">
            <a:spAutoFit/>
          </a:bodyPr>
          <a:lstStyle/>
          <a:p>
            <a:pPr algn="ctr"/>
            <a:r>
              <a:rPr lang="es-ES" sz="1600" dirty="0"/>
              <a:t>Comando de Sanidad Militar</a:t>
            </a:r>
            <a:endParaRPr lang="es-SV" sz="1600" dirty="0"/>
          </a:p>
        </p:txBody>
      </p:sp>
      <p:sp>
        <p:nvSpPr>
          <p:cNvPr id="14" name="5 CuadroTexto">
            <a:extLst>
              <a:ext uri="{FF2B5EF4-FFF2-40B4-BE49-F238E27FC236}">
                <a16:creationId xmlns:a16="http://schemas.microsoft.com/office/drawing/2014/main" id="{29EECCC9-A9C4-36CA-637A-4E56D7C2BC4E}"/>
              </a:ext>
            </a:extLst>
          </p:cNvPr>
          <p:cNvSpPr txBox="1"/>
          <p:nvPr/>
        </p:nvSpPr>
        <p:spPr>
          <a:xfrm>
            <a:off x="4012227" y="3533554"/>
            <a:ext cx="4032448" cy="338554"/>
          </a:xfrm>
          <a:prstGeom prst="rect">
            <a:avLst/>
          </a:prstGeom>
          <a:noFill/>
          <a:ln>
            <a:solidFill>
              <a:schemeClr val="tx1"/>
            </a:solidFill>
          </a:ln>
        </p:spPr>
        <p:txBody>
          <a:bodyPr wrap="square" rtlCol="0">
            <a:spAutoFit/>
          </a:bodyPr>
          <a:lstStyle/>
          <a:p>
            <a:pPr algn="ctr"/>
            <a:r>
              <a:rPr lang="es-ES" sz="1600" dirty="0"/>
              <a:t>M</a:t>
            </a:r>
            <a:r>
              <a:rPr lang="es-SV" sz="1600" dirty="0" err="1"/>
              <a:t>inisterio</a:t>
            </a:r>
            <a:r>
              <a:rPr lang="es-SV" sz="1600" dirty="0"/>
              <a:t> de Educación, Ciencia y Tecnología</a:t>
            </a:r>
          </a:p>
        </p:txBody>
      </p:sp>
      <p:sp>
        <p:nvSpPr>
          <p:cNvPr id="15" name="7 CuadroTexto">
            <a:extLst>
              <a:ext uri="{FF2B5EF4-FFF2-40B4-BE49-F238E27FC236}">
                <a16:creationId xmlns:a16="http://schemas.microsoft.com/office/drawing/2014/main" id="{E06F77EC-26E5-BF33-096C-BD36C932AF3B}"/>
              </a:ext>
            </a:extLst>
          </p:cNvPr>
          <p:cNvSpPr txBox="1"/>
          <p:nvPr/>
        </p:nvSpPr>
        <p:spPr>
          <a:xfrm>
            <a:off x="4012227" y="4160177"/>
            <a:ext cx="4032449" cy="584775"/>
          </a:xfrm>
          <a:prstGeom prst="rect">
            <a:avLst/>
          </a:prstGeom>
          <a:noFill/>
          <a:ln>
            <a:solidFill>
              <a:schemeClr val="tx1"/>
            </a:solidFill>
          </a:ln>
        </p:spPr>
        <p:txBody>
          <a:bodyPr wrap="square" rtlCol="0">
            <a:spAutoFit/>
          </a:bodyPr>
          <a:lstStyle/>
          <a:p>
            <a:pPr algn="ctr"/>
            <a:r>
              <a:rPr lang="es-ES" sz="3200" dirty="0">
                <a:solidFill>
                  <a:srgbClr val="338D7C"/>
                </a:solidFill>
              </a:rPr>
              <a:t>Asesoría Técnica</a:t>
            </a:r>
            <a:endParaRPr lang="es-SV" sz="3200" dirty="0">
              <a:solidFill>
                <a:srgbClr val="338D7C"/>
              </a:solidFill>
            </a:endParaRPr>
          </a:p>
        </p:txBody>
      </p:sp>
      <p:sp>
        <p:nvSpPr>
          <p:cNvPr id="16" name="3 CuadroTexto">
            <a:extLst>
              <a:ext uri="{FF2B5EF4-FFF2-40B4-BE49-F238E27FC236}">
                <a16:creationId xmlns:a16="http://schemas.microsoft.com/office/drawing/2014/main" id="{3A28FEB0-35A4-2164-3895-12F8B3207FE1}"/>
              </a:ext>
            </a:extLst>
          </p:cNvPr>
          <p:cNvSpPr txBox="1"/>
          <p:nvPr/>
        </p:nvSpPr>
        <p:spPr>
          <a:xfrm>
            <a:off x="4012227" y="4976996"/>
            <a:ext cx="4032448" cy="338554"/>
          </a:xfrm>
          <a:prstGeom prst="rect">
            <a:avLst/>
          </a:prstGeom>
          <a:noFill/>
          <a:ln>
            <a:solidFill>
              <a:schemeClr val="tx1"/>
            </a:solidFill>
          </a:ln>
        </p:spPr>
        <p:txBody>
          <a:bodyPr wrap="square" rtlCol="0">
            <a:spAutoFit/>
          </a:bodyPr>
          <a:lstStyle/>
          <a:p>
            <a:pPr algn="ctr"/>
            <a:r>
              <a:rPr lang="es-ES" sz="1600" dirty="0"/>
              <a:t>O</a:t>
            </a:r>
            <a:r>
              <a:rPr lang="es-SV" sz="1600" dirty="0"/>
              <a:t>NUSIDA</a:t>
            </a:r>
          </a:p>
        </p:txBody>
      </p:sp>
      <p:sp>
        <p:nvSpPr>
          <p:cNvPr id="17" name="3 CuadroTexto">
            <a:extLst>
              <a:ext uri="{FF2B5EF4-FFF2-40B4-BE49-F238E27FC236}">
                <a16:creationId xmlns:a16="http://schemas.microsoft.com/office/drawing/2014/main" id="{A8527B50-F471-1D35-360E-0EBDF960AF94}"/>
              </a:ext>
            </a:extLst>
          </p:cNvPr>
          <p:cNvSpPr txBox="1"/>
          <p:nvPr/>
        </p:nvSpPr>
        <p:spPr>
          <a:xfrm>
            <a:off x="4012227" y="5553135"/>
            <a:ext cx="4032448" cy="338554"/>
          </a:xfrm>
          <a:prstGeom prst="rect">
            <a:avLst/>
          </a:prstGeom>
          <a:noFill/>
          <a:ln>
            <a:solidFill>
              <a:schemeClr val="tx1"/>
            </a:solidFill>
          </a:ln>
        </p:spPr>
        <p:txBody>
          <a:bodyPr wrap="square" rtlCol="0">
            <a:spAutoFit/>
          </a:bodyPr>
          <a:lstStyle/>
          <a:p>
            <a:pPr algn="ctr"/>
            <a:r>
              <a:rPr lang="es-ES" sz="1600" dirty="0"/>
              <a:t>O</a:t>
            </a:r>
            <a:r>
              <a:rPr lang="es-SV" sz="1600" dirty="0"/>
              <a:t>PS/OMS</a:t>
            </a:r>
          </a:p>
        </p:txBody>
      </p:sp>
    </p:spTree>
    <p:extLst>
      <p:ext uri="{BB962C8B-B14F-4D97-AF65-F5344CB8AC3E}">
        <p14:creationId xmlns:p14="http://schemas.microsoft.com/office/powerpoint/2010/main" val="276284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B3AD1-A6BB-48AB-B73D-D423B382EFC0}"/>
              </a:ext>
            </a:extLst>
          </p:cNvPr>
          <p:cNvSpPr>
            <a:spLocks noGrp="1"/>
          </p:cNvSpPr>
          <p:nvPr>
            <p:ph type="title"/>
          </p:nvPr>
        </p:nvSpPr>
        <p:spPr>
          <a:xfrm>
            <a:off x="628650" y="2246934"/>
            <a:ext cx="7886700" cy="1325563"/>
          </a:xfrm>
        </p:spPr>
        <p:txBody>
          <a:bodyPr/>
          <a:lstStyle/>
          <a:p>
            <a:pPr algn="ctr"/>
            <a:r>
              <a:rPr lang="es-ES" dirty="0"/>
              <a:t>Contexto Técnico</a:t>
            </a:r>
            <a:endParaRPr lang="es-SV" dirty="0"/>
          </a:p>
        </p:txBody>
      </p:sp>
    </p:spTree>
    <p:extLst>
      <p:ext uri="{BB962C8B-B14F-4D97-AF65-F5344CB8AC3E}">
        <p14:creationId xmlns:p14="http://schemas.microsoft.com/office/powerpoint/2010/main" val="2899087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BCFB8A-C87A-A440-8855-6C8486F3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8AA86A8A-6BF0-C349-9BF8-9E08CCF12F37}"/>
              </a:ext>
            </a:extLst>
          </p:cNvPr>
          <p:cNvSpPr txBox="1"/>
          <p:nvPr/>
        </p:nvSpPr>
        <p:spPr>
          <a:xfrm>
            <a:off x="437322" y="673897"/>
            <a:ext cx="8269355" cy="1631216"/>
          </a:xfrm>
          <a:prstGeom prst="rect">
            <a:avLst/>
          </a:prstGeom>
          <a:noFill/>
        </p:spPr>
        <p:txBody>
          <a:bodyPr wrap="square" rtlCol="0">
            <a:spAutoFit/>
          </a:bodyPr>
          <a:lstStyle/>
          <a:p>
            <a:pPr algn="ctr"/>
            <a:r>
              <a:rPr lang="es-SV" sz="3200" dirty="0"/>
              <a:t>Subcomisiones de la CONAVIH</a:t>
            </a:r>
          </a:p>
          <a:p>
            <a:pPr algn="ctr"/>
            <a:endParaRPr lang="es-SV" sz="3200" dirty="0">
              <a:solidFill>
                <a:srgbClr val="111E60"/>
              </a:solidFill>
              <a:latin typeface="Museo Sans 300" panose="02000000000000000000" pitchFamily="2" charset="77"/>
            </a:endParaRPr>
          </a:p>
          <a:p>
            <a:pPr algn="ctr"/>
            <a:endParaRPr lang="en-US" sz="2000" dirty="0">
              <a:solidFill>
                <a:srgbClr val="000000"/>
              </a:solidFill>
              <a:latin typeface="Museo Sans 900"/>
              <a:ea typeface="Bitstream Charter;Times New Rom" pitchFamily="16" charset="0"/>
              <a:cs typeface="Bitstream Charter;Times New Rom" pitchFamily="16" charset="0"/>
            </a:endParaRPr>
          </a:p>
          <a:p>
            <a:pPr algn="ctr"/>
            <a:endParaRPr lang="es-SV" sz="1600" dirty="0">
              <a:solidFill>
                <a:srgbClr val="111E60"/>
              </a:solidFill>
              <a:latin typeface="Museo Sans 300" panose="02000000000000000000" pitchFamily="2" charset="77"/>
            </a:endParaRPr>
          </a:p>
        </p:txBody>
      </p:sp>
      <p:pic>
        <p:nvPicPr>
          <p:cNvPr id="5" name="Imagen 11">
            <a:extLst>
              <a:ext uri="{FF2B5EF4-FFF2-40B4-BE49-F238E27FC236}">
                <a16:creationId xmlns:a16="http://schemas.microsoft.com/office/drawing/2014/main" id="{08B1AB07-E6C6-4918-A3BE-B8CF6E503794}"/>
              </a:ext>
            </a:extLst>
          </p:cNvPr>
          <p:cNvPicPr>
            <a:picLocks noChangeAspect="1" noChangeArrowheads="1"/>
          </p:cNvPicPr>
          <p:nvPr/>
        </p:nvPicPr>
        <p:blipFill>
          <a:blip r:embed="rId3" cstate="print"/>
          <a:srcRect/>
          <a:stretch>
            <a:fillRect/>
          </a:stretch>
        </p:blipFill>
        <p:spPr bwMode="auto">
          <a:xfrm>
            <a:off x="324545" y="5951746"/>
            <a:ext cx="1749558" cy="719983"/>
          </a:xfrm>
          <a:prstGeom prst="rect">
            <a:avLst/>
          </a:prstGeom>
          <a:solidFill>
            <a:schemeClr val="accent1">
              <a:lumMod val="75000"/>
              <a:alpha val="0"/>
            </a:schemeClr>
          </a:solidFill>
          <a:ln w="9525">
            <a:noFill/>
            <a:miter lim="800000"/>
            <a:headEnd/>
            <a:tailEnd/>
          </a:ln>
        </p:spPr>
      </p:pic>
      <p:sp>
        <p:nvSpPr>
          <p:cNvPr id="6" name="2 CuadroTexto">
            <a:extLst>
              <a:ext uri="{FF2B5EF4-FFF2-40B4-BE49-F238E27FC236}">
                <a16:creationId xmlns:a16="http://schemas.microsoft.com/office/drawing/2014/main" id="{37615BF7-7571-4785-9766-B4799632D758}"/>
              </a:ext>
            </a:extLst>
          </p:cNvPr>
          <p:cNvSpPr txBox="1"/>
          <p:nvPr/>
        </p:nvSpPr>
        <p:spPr>
          <a:xfrm>
            <a:off x="1642055" y="1620821"/>
            <a:ext cx="864096" cy="3970318"/>
          </a:xfrm>
          <a:prstGeom prst="rect">
            <a:avLst/>
          </a:prstGeom>
          <a:noFill/>
          <a:ln>
            <a:solidFill>
              <a:schemeClr val="tx1"/>
            </a:solidFill>
          </a:ln>
        </p:spPr>
        <p:txBody>
          <a:bodyPr wrap="square" rtlCol="0">
            <a:spAutoFit/>
          </a:bodyPr>
          <a:lstStyle/>
          <a:p>
            <a:pPr algn="ctr"/>
            <a:r>
              <a:rPr lang="es-SV" sz="3600" dirty="0">
                <a:solidFill>
                  <a:srgbClr val="FF0000"/>
                </a:solidFill>
                <a:latin typeface="Corbel" pitchFamily="34" charset="0"/>
              </a:rPr>
              <a:t>C</a:t>
            </a:r>
          </a:p>
          <a:p>
            <a:pPr algn="ctr"/>
            <a:r>
              <a:rPr lang="es-SV" sz="3600" dirty="0">
                <a:solidFill>
                  <a:srgbClr val="FF0000"/>
                </a:solidFill>
                <a:latin typeface="Corbel" pitchFamily="34" charset="0"/>
              </a:rPr>
              <a:t>O</a:t>
            </a:r>
          </a:p>
          <a:p>
            <a:pPr algn="ctr"/>
            <a:r>
              <a:rPr lang="es-SV" sz="3600" dirty="0">
                <a:solidFill>
                  <a:srgbClr val="FF0000"/>
                </a:solidFill>
                <a:latin typeface="Corbel" pitchFamily="34" charset="0"/>
              </a:rPr>
              <a:t>N</a:t>
            </a:r>
          </a:p>
          <a:p>
            <a:pPr algn="ctr"/>
            <a:r>
              <a:rPr lang="es-SV" sz="3600" dirty="0">
                <a:solidFill>
                  <a:srgbClr val="FF0000"/>
                </a:solidFill>
                <a:latin typeface="Corbel" pitchFamily="34" charset="0"/>
              </a:rPr>
              <a:t>A</a:t>
            </a:r>
          </a:p>
          <a:p>
            <a:pPr algn="ctr"/>
            <a:r>
              <a:rPr lang="es-SV" sz="3600" dirty="0">
                <a:solidFill>
                  <a:srgbClr val="FF0000"/>
                </a:solidFill>
                <a:latin typeface="Corbel" pitchFamily="34" charset="0"/>
              </a:rPr>
              <a:t>V</a:t>
            </a:r>
          </a:p>
          <a:p>
            <a:pPr algn="ctr"/>
            <a:r>
              <a:rPr lang="es-SV" sz="3600" dirty="0">
                <a:solidFill>
                  <a:srgbClr val="FF0000"/>
                </a:solidFill>
                <a:latin typeface="Corbel" pitchFamily="34" charset="0"/>
              </a:rPr>
              <a:t>I</a:t>
            </a:r>
          </a:p>
          <a:p>
            <a:pPr algn="ctr"/>
            <a:r>
              <a:rPr lang="es-SV" sz="3600" dirty="0">
                <a:solidFill>
                  <a:srgbClr val="FF0000"/>
                </a:solidFill>
                <a:latin typeface="Corbel" pitchFamily="34" charset="0"/>
              </a:rPr>
              <a:t>H</a:t>
            </a:r>
          </a:p>
        </p:txBody>
      </p:sp>
      <p:sp>
        <p:nvSpPr>
          <p:cNvPr id="9" name="3 CuadroTexto">
            <a:extLst>
              <a:ext uri="{FF2B5EF4-FFF2-40B4-BE49-F238E27FC236}">
                <a16:creationId xmlns:a16="http://schemas.microsoft.com/office/drawing/2014/main" id="{9855046F-47F1-43BE-817B-A40C2268099B}"/>
              </a:ext>
            </a:extLst>
          </p:cNvPr>
          <p:cNvSpPr txBox="1"/>
          <p:nvPr/>
        </p:nvSpPr>
        <p:spPr>
          <a:xfrm>
            <a:off x="4427984" y="1644099"/>
            <a:ext cx="4032448" cy="369332"/>
          </a:xfrm>
          <a:prstGeom prst="rect">
            <a:avLst/>
          </a:prstGeom>
          <a:noFill/>
          <a:ln>
            <a:solidFill>
              <a:schemeClr val="tx1"/>
            </a:solidFill>
          </a:ln>
        </p:spPr>
        <p:txBody>
          <a:bodyPr wrap="square" rtlCol="0">
            <a:spAutoFit/>
          </a:bodyPr>
          <a:lstStyle/>
          <a:p>
            <a:pPr algn="ctr"/>
            <a:r>
              <a:rPr lang="es-SV" dirty="0"/>
              <a:t>Subcomisión de Monitoreo y Evaluación</a:t>
            </a:r>
          </a:p>
        </p:txBody>
      </p:sp>
      <p:sp>
        <p:nvSpPr>
          <p:cNvPr id="10" name="4 CuadroTexto">
            <a:extLst>
              <a:ext uri="{FF2B5EF4-FFF2-40B4-BE49-F238E27FC236}">
                <a16:creationId xmlns:a16="http://schemas.microsoft.com/office/drawing/2014/main" id="{2E107A00-FE2E-4E9F-BFE6-0C82830B9429}"/>
              </a:ext>
            </a:extLst>
          </p:cNvPr>
          <p:cNvSpPr txBox="1"/>
          <p:nvPr/>
        </p:nvSpPr>
        <p:spPr>
          <a:xfrm>
            <a:off x="4427984" y="2270004"/>
            <a:ext cx="4032448" cy="369332"/>
          </a:xfrm>
          <a:prstGeom prst="rect">
            <a:avLst/>
          </a:prstGeom>
          <a:noFill/>
          <a:ln>
            <a:solidFill>
              <a:schemeClr val="tx1"/>
            </a:solidFill>
          </a:ln>
        </p:spPr>
        <p:txBody>
          <a:bodyPr wrap="square" rtlCol="0">
            <a:spAutoFit/>
          </a:bodyPr>
          <a:lstStyle/>
          <a:p>
            <a:pPr algn="ctr"/>
            <a:r>
              <a:rPr lang="es-SV" dirty="0"/>
              <a:t>Subcomisión Técnica Terapéutica</a:t>
            </a:r>
          </a:p>
        </p:txBody>
      </p:sp>
      <p:sp>
        <p:nvSpPr>
          <p:cNvPr id="11" name="5 CuadroTexto">
            <a:extLst>
              <a:ext uri="{FF2B5EF4-FFF2-40B4-BE49-F238E27FC236}">
                <a16:creationId xmlns:a16="http://schemas.microsoft.com/office/drawing/2014/main" id="{CFD8DF06-4CEB-4656-9C96-D9D5CEECAFB4}"/>
              </a:ext>
            </a:extLst>
          </p:cNvPr>
          <p:cNvSpPr txBox="1"/>
          <p:nvPr/>
        </p:nvSpPr>
        <p:spPr>
          <a:xfrm>
            <a:off x="4427984" y="5030614"/>
            <a:ext cx="4032448" cy="369332"/>
          </a:xfrm>
          <a:prstGeom prst="rect">
            <a:avLst/>
          </a:prstGeom>
          <a:noFill/>
          <a:ln>
            <a:solidFill>
              <a:schemeClr val="tx1"/>
            </a:solidFill>
          </a:ln>
        </p:spPr>
        <p:txBody>
          <a:bodyPr wrap="square" rtlCol="0">
            <a:spAutoFit/>
          </a:bodyPr>
          <a:lstStyle/>
          <a:p>
            <a:pPr algn="ctr"/>
            <a:r>
              <a:rPr lang="es-SV" dirty="0"/>
              <a:t>Subcomisión de Legislación</a:t>
            </a:r>
          </a:p>
        </p:txBody>
      </p:sp>
      <p:sp>
        <p:nvSpPr>
          <p:cNvPr id="12" name="6 CuadroTexto">
            <a:extLst>
              <a:ext uri="{FF2B5EF4-FFF2-40B4-BE49-F238E27FC236}">
                <a16:creationId xmlns:a16="http://schemas.microsoft.com/office/drawing/2014/main" id="{EB8BF119-C8EF-4D46-909C-905037E568C7}"/>
              </a:ext>
            </a:extLst>
          </p:cNvPr>
          <p:cNvSpPr txBox="1"/>
          <p:nvPr/>
        </p:nvSpPr>
        <p:spPr>
          <a:xfrm>
            <a:off x="4427984" y="3516424"/>
            <a:ext cx="4032448" cy="369332"/>
          </a:xfrm>
          <a:prstGeom prst="rect">
            <a:avLst/>
          </a:prstGeom>
          <a:noFill/>
          <a:ln>
            <a:solidFill>
              <a:schemeClr val="tx1"/>
            </a:solidFill>
          </a:ln>
        </p:spPr>
        <p:txBody>
          <a:bodyPr wrap="square" rtlCol="0">
            <a:spAutoFit/>
          </a:bodyPr>
          <a:lstStyle/>
          <a:p>
            <a:pPr algn="ctr"/>
            <a:r>
              <a:rPr lang="es-SV" dirty="0"/>
              <a:t>Subcomisión del VIH en el ámbito laboral </a:t>
            </a:r>
          </a:p>
        </p:txBody>
      </p:sp>
      <p:sp>
        <p:nvSpPr>
          <p:cNvPr id="13" name="8 CuadroTexto">
            <a:extLst>
              <a:ext uri="{FF2B5EF4-FFF2-40B4-BE49-F238E27FC236}">
                <a16:creationId xmlns:a16="http://schemas.microsoft.com/office/drawing/2014/main" id="{3A5D61F4-B3B1-4CD6-A726-F19C22725D0B}"/>
              </a:ext>
            </a:extLst>
          </p:cNvPr>
          <p:cNvSpPr txBox="1"/>
          <p:nvPr/>
        </p:nvSpPr>
        <p:spPr>
          <a:xfrm>
            <a:off x="4427984" y="2890519"/>
            <a:ext cx="4032448" cy="369332"/>
          </a:xfrm>
          <a:prstGeom prst="rect">
            <a:avLst/>
          </a:prstGeom>
          <a:noFill/>
          <a:ln>
            <a:solidFill>
              <a:schemeClr val="tx1"/>
            </a:solidFill>
          </a:ln>
        </p:spPr>
        <p:txBody>
          <a:bodyPr wrap="square" rtlCol="0">
            <a:spAutoFit/>
          </a:bodyPr>
          <a:lstStyle/>
          <a:p>
            <a:pPr algn="ctr"/>
            <a:r>
              <a:rPr lang="es-ES" dirty="0"/>
              <a:t>Subcomisión Nacional de Prevención</a:t>
            </a:r>
            <a:endParaRPr lang="es-SV" dirty="0"/>
          </a:p>
        </p:txBody>
      </p:sp>
      <p:sp>
        <p:nvSpPr>
          <p:cNvPr id="14" name="9 Abrir llave">
            <a:extLst>
              <a:ext uri="{FF2B5EF4-FFF2-40B4-BE49-F238E27FC236}">
                <a16:creationId xmlns:a16="http://schemas.microsoft.com/office/drawing/2014/main" id="{D0FAE9D9-EF95-40E8-A27E-E178E1B5A716}"/>
              </a:ext>
            </a:extLst>
          </p:cNvPr>
          <p:cNvSpPr/>
          <p:nvPr/>
        </p:nvSpPr>
        <p:spPr>
          <a:xfrm>
            <a:off x="2765342" y="1670516"/>
            <a:ext cx="1224136" cy="369661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SV"/>
          </a:p>
        </p:txBody>
      </p:sp>
      <p:sp>
        <p:nvSpPr>
          <p:cNvPr id="15" name="3 CuadroTexto">
            <a:extLst>
              <a:ext uri="{FF2B5EF4-FFF2-40B4-BE49-F238E27FC236}">
                <a16:creationId xmlns:a16="http://schemas.microsoft.com/office/drawing/2014/main" id="{234CF078-373B-450C-BC9C-3D0FC8F05AFE}"/>
              </a:ext>
            </a:extLst>
          </p:cNvPr>
          <p:cNvSpPr txBox="1"/>
          <p:nvPr/>
        </p:nvSpPr>
        <p:spPr>
          <a:xfrm>
            <a:off x="4434612" y="4075876"/>
            <a:ext cx="4032448" cy="646331"/>
          </a:xfrm>
          <a:prstGeom prst="rect">
            <a:avLst/>
          </a:prstGeom>
          <a:noFill/>
          <a:ln>
            <a:solidFill>
              <a:schemeClr val="tx1"/>
            </a:solidFill>
          </a:ln>
        </p:spPr>
        <p:txBody>
          <a:bodyPr wrap="square" rtlCol="0">
            <a:spAutoFit/>
          </a:bodyPr>
          <a:lstStyle/>
          <a:p>
            <a:pPr algn="ctr"/>
            <a:r>
              <a:rPr lang="es-ES" dirty="0"/>
              <a:t>Comité Nacional de Validación de la ETMI</a:t>
            </a:r>
            <a:endParaRPr lang="es-SV" dirty="0"/>
          </a:p>
        </p:txBody>
      </p:sp>
    </p:spTree>
    <p:extLst>
      <p:ext uri="{BB962C8B-B14F-4D97-AF65-F5344CB8AC3E}">
        <p14:creationId xmlns:p14="http://schemas.microsoft.com/office/powerpoint/2010/main" val="401562510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1108</TotalTime>
  <Words>2646</Words>
  <Application>Microsoft Office PowerPoint</Application>
  <PresentationFormat>Presentación en pantalla (4:3)</PresentationFormat>
  <Paragraphs>208</Paragraphs>
  <Slides>32</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32</vt:i4>
      </vt:variant>
    </vt:vector>
  </HeadingPairs>
  <TitlesOfParts>
    <vt:vector size="43" baseType="lpstr">
      <vt:lpstr>Arial</vt:lpstr>
      <vt:lpstr>Calibri</vt:lpstr>
      <vt:lpstr>Calibri Light</vt:lpstr>
      <vt:lpstr>Century Gothic</vt:lpstr>
      <vt:lpstr>Corbel</vt:lpstr>
      <vt:lpstr>Museo Sans 300</vt:lpstr>
      <vt:lpstr>Museo Sans 900</vt:lpstr>
      <vt:lpstr>Symbol</vt:lpstr>
      <vt:lpstr>Times New Roman</vt:lpstr>
      <vt:lpstr>Wingdings</vt:lpstr>
      <vt:lpstr>Tema de Office</vt:lpstr>
      <vt:lpstr>Presentación de PowerPoint</vt:lpstr>
      <vt:lpstr>Presentación de PowerPoint</vt:lpstr>
      <vt:lpstr>Antecedentes</vt:lpstr>
      <vt:lpstr>Presentación de PowerPoint</vt:lpstr>
      <vt:lpstr>Presentación de PowerPoint</vt:lpstr>
      <vt:lpstr>Conformación de la CONAVIH</vt:lpstr>
      <vt:lpstr>Conformación de la CONAVIH</vt:lpstr>
      <vt:lpstr>Contexto Técnico</vt:lpstr>
      <vt:lpstr>Presentación de PowerPoint</vt:lpstr>
      <vt:lpstr>Subcomisión de Monitoreo y Evaluación</vt:lpstr>
      <vt:lpstr>Subcomisión de Monitoreo y Evaluación</vt:lpstr>
      <vt:lpstr>Subcomisión de Monitoreo y Evaluación</vt:lpstr>
      <vt:lpstr>Subcomisión Técnica Terapéutica</vt:lpstr>
      <vt:lpstr>Subcomisión Técnica Terapéutica</vt:lpstr>
      <vt:lpstr>Subcomisión Técnica Terapéutica</vt:lpstr>
      <vt:lpstr>Subcomisión del VIH en el ámbito laboral</vt:lpstr>
      <vt:lpstr>Subcomisión del VIH en el ámbito laboral</vt:lpstr>
      <vt:lpstr>Subcomisión del VIH en el ámbito laboral</vt:lpstr>
      <vt:lpstr>Subcomisión de Legislación</vt:lpstr>
      <vt:lpstr>Subcomisión de Legislación</vt:lpstr>
      <vt:lpstr>Subcomisión Nacional de Prevención</vt:lpstr>
      <vt:lpstr>Presentación de PowerPoint</vt:lpstr>
      <vt:lpstr>Presentación de PowerPoint</vt:lpstr>
      <vt:lpstr>Comité Nacional de Validación de la ETMI</vt:lpstr>
      <vt:lpstr>Comité Nacional de Validación de la ETMI</vt:lpstr>
      <vt:lpstr>Comité Nacional de Validación de la ETMI</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Karen Carias</dc:creator>
  <cp:lastModifiedBy>soporte dtic</cp:lastModifiedBy>
  <cp:revision>71</cp:revision>
  <dcterms:created xsi:type="dcterms:W3CDTF">2020-08-17T23:51:16Z</dcterms:created>
  <dcterms:modified xsi:type="dcterms:W3CDTF">2025-07-01T14:27:45Z</dcterms:modified>
</cp:coreProperties>
</file>