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Glacial Indifference" panose="020B0604020202020204" charset="0"/>
      <p:regular r:id="rId6"/>
    </p:embeddedFont>
    <p:embeddedFont>
      <p:font typeface="Glacial Indifference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86F74A58-790C-44CA-8160-7C75DE9BA739}"/>
    <pc:docChg chg="modSld">
      <pc:chgData name="Administración y Comunicaciones MCP" userId="6e1c2796-b399-4b97-baca-0d887e5a0dc8" providerId="ADAL" clId="{86F74A58-790C-44CA-8160-7C75DE9BA739}" dt="2025-07-24T16:46:03.931" v="8" actId="20577"/>
      <pc:docMkLst>
        <pc:docMk/>
      </pc:docMkLst>
      <pc:sldChg chg="modSp mod">
        <pc:chgData name="Administración y Comunicaciones MCP" userId="6e1c2796-b399-4b97-baca-0d887e5a0dc8" providerId="ADAL" clId="{86F74A58-790C-44CA-8160-7C75DE9BA739}" dt="2025-07-24T16:46:03.931" v="8" actId="20577"/>
        <pc:sldMkLst>
          <pc:docMk/>
          <pc:sldMk cId="0" sldId="259"/>
        </pc:sldMkLst>
        <pc:spChg chg="mod">
          <ac:chgData name="Administración y Comunicaciones MCP" userId="6e1c2796-b399-4b97-baca-0d887e5a0dc8" providerId="ADAL" clId="{86F74A58-790C-44CA-8160-7C75DE9BA739}" dt="2025-07-24T16:46:03.931" v="8" actId="20577"/>
          <ac:spMkLst>
            <pc:docMk/>
            <pc:sldMk cId="0" sldId="259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2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982806">
            <a:off x="720300" y="6421716"/>
            <a:ext cx="8842272" cy="11861584"/>
          </a:xfrm>
          <a:custGeom>
            <a:avLst/>
            <a:gdLst/>
            <a:ahLst/>
            <a:cxnLst/>
            <a:rect l="l" t="t" r="r" b="b"/>
            <a:pathLst>
              <a:path w="8842272" h="11861584">
                <a:moveTo>
                  <a:pt x="0" y="0"/>
                </a:moveTo>
                <a:lnTo>
                  <a:pt x="8842272" y="0"/>
                </a:lnTo>
                <a:lnTo>
                  <a:pt x="8842272" y="11861584"/>
                </a:lnTo>
                <a:lnTo>
                  <a:pt x="0" y="11861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 rot="-6501204">
            <a:off x="11046831" y="-5088864"/>
            <a:ext cx="8807178" cy="11814508"/>
          </a:xfrm>
          <a:custGeom>
            <a:avLst/>
            <a:gdLst/>
            <a:ahLst/>
            <a:cxnLst/>
            <a:rect l="l" t="t" r="r" b="b"/>
            <a:pathLst>
              <a:path w="8807178" h="11814508">
                <a:moveTo>
                  <a:pt x="0" y="0"/>
                </a:moveTo>
                <a:lnTo>
                  <a:pt x="8807178" y="0"/>
                </a:lnTo>
                <a:lnTo>
                  <a:pt x="8807178" y="11814507"/>
                </a:lnTo>
                <a:lnTo>
                  <a:pt x="0" y="11814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 rot="10571821">
            <a:off x="10628437" y="8363453"/>
            <a:ext cx="5947318" cy="7978109"/>
          </a:xfrm>
          <a:custGeom>
            <a:avLst/>
            <a:gdLst/>
            <a:ahLst/>
            <a:cxnLst/>
            <a:rect l="l" t="t" r="r" b="b"/>
            <a:pathLst>
              <a:path w="5947318" h="7978109">
                <a:moveTo>
                  <a:pt x="0" y="0"/>
                </a:moveTo>
                <a:lnTo>
                  <a:pt x="5947318" y="0"/>
                </a:lnTo>
                <a:lnTo>
                  <a:pt x="5947318" y="7978110"/>
                </a:lnTo>
                <a:lnTo>
                  <a:pt x="0" y="797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 rot="-5114765">
            <a:off x="11561828" y="5146485"/>
            <a:ext cx="8542938" cy="7393525"/>
          </a:xfrm>
          <a:custGeom>
            <a:avLst/>
            <a:gdLst/>
            <a:ahLst/>
            <a:cxnLst/>
            <a:rect l="l" t="t" r="r" b="b"/>
            <a:pathLst>
              <a:path w="8542938" h="7393525">
                <a:moveTo>
                  <a:pt x="0" y="0"/>
                </a:moveTo>
                <a:lnTo>
                  <a:pt x="8542938" y="0"/>
                </a:lnTo>
                <a:lnTo>
                  <a:pt x="8542938" y="7393525"/>
                </a:lnTo>
                <a:lnTo>
                  <a:pt x="0" y="739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 rot="-5058328">
            <a:off x="13255544" y="-4131370"/>
            <a:ext cx="7156478" cy="6935278"/>
          </a:xfrm>
          <a:custGeom>
            <a:avLst/>
            <a:gdLst/>
            <a:ahLst/>
            <a:cxnLst/>
            <a:rect l="l" t="t" r="r" b="b"/>
            <a:pathLst>
              <a:path w="7156478" h="6935278">
                <a:moveTo>
                  <a:pt x="0" y="0"/>
                </a:moveTo>
                <a:lnTo>
                  <a:pt x="7156479" y="0"/>
                </a:lnTo>
                <a:lnTo>
                  <a:pt x="7156479" y="6935279"/>
                </a:lnTo>
                <a:lnTo>
                  <a:pt x="0" y="69352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 rot="3318101">
            <a:off x="-3880130" y="6803731"/>
            <a:ext cx="10117864" cy="10062676"/>
          </a:xfrm>
          <a:custGeom>
            <a:avLst/>
            <a:gdLst/>
            <a:ahLst/>
            <a:cxnLst/>
            <a:rect l="l" t="t" r="r" b="b"/>
            <a:pathLst>
              <a:path w="10117864" h="10062676">
                <a:moveTo>
                  <a:pt x="0" y="0"/>
                </a:moveTo>
                <a:lnTo>
                  <a:pt x="10117864" y="0"/>
                </a:lnTo>
                <a:lnTo>
                  <a:pt x="10117864" y="10062675"/>
                </a:lnTo>
                <a:lnTo>
                  <a:pt x="0" y="100626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 rot="6800871">
            <a:off x="-1846725" y="-2878373"/>
            <a:ext cx="8542938" cy="7393525"/>
          </a:xfrm>
          <a:custGeom>
            <a:avLst/>
            <a:gdLst/>
            <a:ahLst/>
            <a:cxnLst/>
            <a:rect l="l" t="t" r="r" b="b"/>
            <a:pathLst>
              <a:path w="8542938" h="7393525">
                <a:moveTo>
                  <a:pt x="0" y="0"/>
                </a:moveTo>
                <a:lnTo>
                  <a:pt x="8542938" y="0"/>
                </a:lnTo>
                <a:lnTo>
                  <a:pt x="8542938" y="7393525"/>
                </a:lnTo>
                <a:lnTo>
                  <a:pt x="0" y="739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7108255" y="2670057"/>
            <a:ext cx="3753659" cy="1141738"/>
          </a:xfrm>
          <a:custGeom>
            <a:avLst/>
            <a:gdLst/>
            <a:ahLst/>
            <a:cxnLst/>
            <a:rect l="l" t="t" r="r" b="b"/>
            <a:pathLst>
              <a:path w="3753659" h="1141738">
                <a:moveTo>
                  <a:pt x="0" y="0"/>
                </a:moveTo>
                <a:lnTo>
                  <a:pt x="3753658" y="0"/>
                </a:lnTo>
                <a:lnTo>
                  <a:pt x="3753658" y="1141738"/>
                </a:lnTo>
                <a:lnTo>
                  <a:pt x="0" y="11417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TextBox 10"/>
          <p:cNvSpPr txBox="1"/>
          <p:nvPr/>
        </p:nvSpPr>
        <p:spPr>
          <a:xfrm>
            <a:off x="4454500" y="8098808"/>
            <a:ext cx="8005127" cy="120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8"/>
              </a:lnSpc>
            </a:pPr>
            <a:r>
              <a:rPr lang="en-US" sz="3434" spc="75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Dra. Celina de Miranda</a:t>
            </a:r>
          </a:p>
          <a:p>
            <a:pPr marL="0" lvl="0" indent="0" algn="ctr">
              <a:lnSpc>
                <a:spcPts val="4808"/>
              </a:lnSpc>
              <a:spcBef>
                <a:spcPct val="0"/>
              </a:spcBef>
            </a:pPr>
            <a:r>
              <a:rPr lang="en-US" sz="3434" spc="75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Presidenta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34951" y="4504606"/>
            <a:ext cx="8618097" cy="367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spc="657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OBJETIVOS DEL PROCESO DE INDUCCIÓN 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54500" y="9688435"/>
            <a:ext cx="8005127" cy="59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8"/>
              </a:lnSpc>
              <a:spcBef>
                <a:spcPct val="0"/>
              </a:spcBef>
            </a:pPr>
            <a:r>
              <a:rPr lang="en-US" sz="3434" spc="75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27 de agosto de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01515" y="0"/>
            <a:ext cx="7486485" cy="10287000"/>
          </a:xfrm>
          <a:custGeom>
            <a:avLst/>
            <a:gdLst/>
            <a:ahLst/>
            <a:cxnLst/>
            <a:rect l="l" t="t" r="r" b="b"/>
            <a:pathLst>
              <a:path w="7486485" h="10287000">
                <a:moveTo>
                  <a:pt x="0" y="0"/>
                </a:moveTo>
                <a:lnTo>
                  <a:pt x="7486485" y="0"/>
                </a:lnTo>
                <a:lnTo>
                  <a:pt x="74864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685" r="-72685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 rot="-445925">
            <a:off x="3142738" y="-769394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 rot="-8798399">
            <a:off x="8466276" y="-9590538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 rot="3283157">
            <a:off x="-1501206" y="7329841"/>
            <a:ext cx="5624862" cy="7545546"/>
          </a:xfrm>
          <a:custGeom>
            <a:avLst/>
            <a:gdLst/>
            <a:ahLst/>
            <a:cxnLst/>
            <a:rect l="l" t="t" r="r" b="b"/>
            <a:pathLst>
              <a:path w="5624862" h="7545546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1904222" y="1615133"/>
            <a:ext cx="6460548" cy="966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61"/>
              </a:lnSpc>
            </a:pPr>
            <a:r>
              <a:rPr lang="en-US" sz="5686" spc="53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OBJETIVO </a:t>
            </a:r>
          </a:p>
        </p:txBody>
      </p:sp>
      <p:sp>
        <p:nvSpPr>
          <p:cNvPr id="7" name="Freeform 7"/>
          <p:cNvSpPr/>
          <p:nvPr/>
        </p:nvSpPr>
        <p:spPr>
          <a:xfrm rot="2770156">
            <a:off x="-2577184" y="-2165857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 rot="2770156">
            <a:off x="15710816" y="8522875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2"/>
                </a:lnTo>
                <a:lnTo>
                  <a:pt x="0" y="49950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2958122" y="280430"/>
            <a:ext cx="3753659" cy="1141738"/>
          </a:xfrm>
          <a:custGeom>
            <a:avLst/>
            <a:gdLst/>
            <a:ahLst/>
            <a:cxnLst/>
            <a:rect l="l" t="t" r="r" b="b"/>
            <a:pathLst>
              <a:path w="3753659" h="1141738">
                <a:moveTo>
                  <a:pt x="0" y="0"/>
                </a:moveTo>
                <a:lnTo>
                  <a:pt x="3753659" y="0"/>
                </a:lnTo>
                <a:lnTo>
                  <a:pt x="3753659" y="1141738"/>
                </a:lnTo>
                <a:lnTo>
                  <a:pt x="0" y="11417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TextBox 10"/>
          <p:cNvSpPr txBox="1"/>
          <p:nvPr/>
        </p:nvSpPr>
        <p:spPr>
          <a:xfrm>
            <a:off x="1904222" y="4082358"/>
            <a:ext cx="9819255" cy="469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2994" spc="65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</a:t>
            </a:r>
            <a:r>
              <a:rPr lang="en-US" sz="2994" u="none" strike="noStrike" spc="65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ortalecer las capacidades y conocimientos de los nuevos y antiguos miembros del Mecanismo de Coordinación de País de El Salvador (MCP-ES), a través de una jornada de inducción orientada a facilitar la comprensión de su estructura, funciones, principios éticos y marcos estratégicos, en el contexto de la respuesta nacional al VIH, la tuberculosis y la malaria con financiamiento del Fondo Mundial.</a:t>
            </a:r>
          </a:p>
          <a:p>
            <a:pPr algn="l">
              <a:lnSpc>
                <a:spcPts val="4192"/>
              </a:lnSpc>
            </a:pPr>
            <a:endParaRPr lang="en-US" sz="2994" u="none" strike="noStrike" spc="65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04222" y="2444870"/>
            <a:ext cx="8324690" cy="125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58"/>
              </a:lnSpc>
            </a:pPr>
            <a:r>
              <a:rPr lang="en-US" sz="7327" b="1" spc="688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GENERAL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6947" y="4364203"/>
            <a:ext cx="5141050" cy="4238108"/>
            <a:chOff x="0" y="0"/>
            <a:chExt cx="812800" cy="6700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70045"/>
            </a:xfrm>
            <a:custGeom>
              <a:avLst/>
              <a:gdLst/>
              <a:ahLst/>
              <a:cxnLst/>
              <a:rect l="l" t="t" r="r" b="b"/>
              <a:pathLst>
                <a:path w="812800" h="670045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EDE8E4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5103" y="4364203"/>
            <a:ext cx="5141050" cy="4238108"/>
            <a:chOff x="0" y="0"/>
            <a:chExt cx="812800" cy="670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70045"/>
            </a:xfrm>
            <a:custGeom>
              <a:avLst/>
              <a:gdLst/>
              <a:ahLst/>
              <a:cxnLst/>
              <a:rect l="l" t="t" r="r" b="b"/>
              <a:pathLst>
                <a:path w="812800" h="670045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EDE8E4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40003" y="4364203"/>
            <a:ext cx="5141050" cy="4238108"/>
            <a:chOff x="0" y="0"/>
            <a:chExt cx="812800" cy="6700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70045"/>
            </a:xfrm>
            <a:custGeom>
              <a:avLst/>
              <a:gdLst/>
              <a:ahLst/>
              <a:cxnLst/>
              <a:rect l="l" t="t" r="r" b="b"/>
              <a:pathLst>
                <a:path w="812800" h="670045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EDE8E4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981655" y="1682584"/>
            <a:ext cx="8324690" cy="193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8"/>
              </a:lnSpc>
            </a:pPr>
            <a:r>
              <a:rPr lang="en-US" sz="5527" b="1" spc="519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OBJETIVOS ESPECÍFICOS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5110" y="4836772"/>
            <a:ext cx="4384724" cy="67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 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53266" y="4836772"/>
            <a:ext cx="4384724" cy="67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 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18166" y="4836772"/>
            <a:ext cx="4384724" cy="67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 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73248" y="3180151"/>
            <a:ext cx="2008447" cy="198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39"/>
              </a:lnSpc>
            </a:pPr>
            <a:r>
              <a:rPr lang="en-US" sz="11528" b="1" spc="1083">
                <a:solidFill>
                  <a:srgbClr val="D89C6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41405" y="3180151"/>
            <a:ext cx="2008447" cy="198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39"/>
              </a:lnSpc>
            </a:pPr>
            <a:r>
              <a:rPr lang="en-US" sz="11528" b="1" spc="1083">
                <a:solidFill>
                  <a:srgbClr val="D89C6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606305" y="3180151"/>
            <a:ext cx="2008447" cy="198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39"/>
              </a:lnSpc>
            </a:pPr>
            <a:r>
              <a:rPr lang="en-US" sz="11528" b="1" spc="1083">
                <a:solidFill>
                  <a:srgbClr val="D89C6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5766" y="5993686"/>
            <a:ext cx="4563411" cy="295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8"/>
              </a:lnSpc>
            </a:pPr>
            <a:r>
              <a:rPr lang="en-US" sz="1805" spc="3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B</a:t>
            </a:r>
            <a:r>
              <a:rPr lang="en-US" sz="1805" u="none" strike="noStrike" spc="3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rindar información clave sobre los fundamentos del Fondo Mundial y el funcionamiento del MCP-ES, incluyendo su estructura, gobernanza, procesos de financiamiento y mecanismos de supervisión, para garantizar una participación informada y efectiva de sus integrantes.</a:t>
            </a:r>
          </a:p>
          <a:p>
            <a:pPr algn="ctr">
              <a:lnSpc>
                <a:spcPts val="3648"/>
              </a:lnSpc>
            </a:pPr>
            <a:endParaRPr lang="en-US" sz="1805" u="none" strike="noStrike" spc="3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3922" y="5993686"/>
            <a:ext cx="4563411" cy="27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8"/>
              </a:lnSpc>
            </a:pPr>
            <a:r>
              <a:rPr lang="en-US" sz="1905" spc="4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</a:t>
            </a:r>
            <a:r>
              <a:rPr lang="en-US" sz="1905" u="none" strike="noStrike" spc="4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omentar el compromiso ético y la participación de los miembros mediante el desarrollo de módulos sobre ética, efectividad y buenas prácticas, promoviendo el cumplimiento de principios y normas que rigen el trabajo del mecanismo.</a:t>
            </a:r>
          </a:p>
          <a:p>
            <a:pPr algn="ctr">
              <a:lnSpc>
                <a:spcPts val="3648"/>
              </a:lnSpc>
            </a:pPr>
            <a:endParaRPr lang="en-US" sz="1905" u="none" strike="noStrike" spc="41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328823" y="5993686"/>
            <a:ext cx="4563411" cy="27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8"/>
              </a:lnSpc>
            </a:pPr>
            <a:r>
              <a:rPr lang="en-US" sz="1905" spc="4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</a:t>
            </a:r>
            <a:r>
              <a:rPr lang="en-US" sz="1905" u="none" strike="noStrike" spc="4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ensibilizar a los miembros sobre temas estratégicos y transversales como derechos humanos, género, poblaciones clave y sistemas comunitarios y de salud resilientes, contribuyendo a una visión integral e inclusiva en la toma de decisiones del MCP-ES.</a:t>
            </a:r>
          </a:p>
          <a:p>
            <a:pPr algn="ctr">
              <a:lnSpc>
                <a:spcPts val="3648"/>
              </a:lnSpc>
            </a:pPr>
            <a:endParaRPr lang="en-US" sz="1905" u="none" strike="noStrike" spc="41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1" name="AutoShape 21"/>
          <p:cNvSpPr/>
          <p:nvPr/>
        </p:nvSpPr>
        <p:spPr>
          <a:xfrm flipV="1">
            <a:off x="1311213" y="5754241"/>
            <a:ext cx="4732518" cy="0"/>
          </a:xfrm>
          <a:prstGeom prst="line">
            <a:avLst/>
          </a:prstGeom>
          <a:ln w="38100" cap="flat">
            <a:solidFill>
              <a:srgbClr val="2537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22" name="AutoShape 22"/>
          <p:cNvSpPr/>
          <p:nvPr/>
        </p:nvSpPr>
        <p:spPr>
          <a:xfrm flipV="1">
            <a:off x="6779369" y="5754241"/>
            <a:ext cx="4732518" cy="0"/>
          </a:xfrm>
          <a:prstGeom prst="line">
            <a:avLst/>
          </a:prstGeom>
          <a:ln w="38100" cap="flat">
            <a:solidFill>
              <a:srgbClr val="2537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23" name="AutoShape 23"/>
          <p:cNvSpPr/>
          <p:nvPr/>
        </p:nvSpPr>
        <p:spPr>
          <a:xfrm flipV="1">
            <a:off x="12244269" y="5754241"/>
            <a:ext cx="4732518" cy="0"/>
          </a:xfrm>
          <a:prstGeom prst="line">
            <a:avLst/>
          </a:prstGeom>
          <a:ln w="38100" cap="flat">
            <a:solidFill>
              <a:srgbClr val="2537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24" name="Freeform 24"/>
          <p:cNvSpPr/>
          <p:nvPr/>
        </p:nvSpPr>
        <p:spPr>
          <a:xfrm>
            <a:off x="16321534" y="-285545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6" y="0"/>
                </a:lnTo>
                <a:lnTo>
                  <a:pt x="1966466" y="1884232"/>
                </a:lnTo>
                <a:lnTo>
                  <a:pt x="0" y="188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25" name="Freeform 25"/>
          <p:cNvSpPr/>
          <p:nvPr/>
        </p:nvSpPr>
        <p:spPr>
          <a:xfrm>
            <a:off x="17304767" y="854768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6" y="0"/>
                </a:lnTo>
                <a:lnTo>
                  <a:pt x="1966466" y="1884232"/>
                </a:lnTo>
                <a:lnTo>
                  <a:pt x="0" y="188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26" name="Freeform 26"/>
          <p:cNvSpPr/>
          <p:nvPr/>
        </p:nvSpPr>
        <p:spPr>
          <a:xfrm>
            <a:off x="0" y="9258300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27" name="Freeform 27"/>
          <p:cNvSpPr/>
          <p:nvPr/>
        </p:nvSpPr>
        <p:spPr>
          <a:xfrm>
            <a:off x="-937766" y="8402769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28" name="Freeform 28"/>
          <p:cNvSpPr/>
          <p:nvPr/>
        </p:nvSpPr>
        <p:spPr>
          <a:xfrm rot="672866">
            <a:off x="-1045588" y="-1783519"/>
            <a:ext cx="6556116" cy="6126988"/>
          </a:xfrm>
          <a:custGeom>
            <a:avLst/>
            <a:gdLst/>
            <a:ahLst/>
            <a:cxnLst/>
            <a:rect l="l" t="t" r="r" b="b"/>
            <a:pathLst>
              <a:path w="6556116" h="6126988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29" name="Freeform 29"/>
          <p:cNvSpPr/>
          <p:nvPr/>
        </p:nvSpPr>
        <p:spPr>
          <a:xfrm rot="-10799999">
            <a:off x="12715117" y="7583041"/>
            <a:ext cx="6556116" cy="6126988"/>
          </a:xfrm>
          <a:custGeom>
            <a:avLst/>
            <a:gdLst/>
            <a:ahLst/>
            <a:cxnLst/>
            <a:rect l="l" t="t" r="r" b="b"/>
            <a:pathLst>
              <a:path w="6556116" h="6126988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SV"/>
          </a:p>
        </p:txBody>
      </p:sp>
      <p:sp>
        <p:nvSpPr>
          <p:cNvPr id="30" name="Freeform 30"/>
          <p:cNvSpPr/>
          <p:nvPr/>
        </p:nvSpPr>
        <p:spPr>
          <a:xfrm>
            <a:off x="-480542" y="360038"/>
            <a:ext cx="2927550" cy="890463"/>
          </a:xfrm>
          <a:custGeom>
            <a:avLst/>
            <a:gdLst/>
            <a:ahLst/>
            <a:cxnLst/>
            <a:rect l="l" t="t" r="r" b="b"/>
            <a:pathLst>
              <a:path w="2927550" h="890463">
                <a:moveTo>
                  <a:pt x="0" y="0"/>
                </a:moveTo>
                <a:lnTo>
                  <a:pt x="2927551" y="0"/>
                </a:lnTo>
                <a:lnTo>
                  <a:pt x="2927551" y="890463"/>
                </a:lnTo>
                <a:lnTo>
                  <a:pt x="0" y="8904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478627" y="1685723"/>
            <a:ext cx="0" cy="6915554"/>
          </a:xfrm>
          <a:prstGeom prst="line">
            <a:avLst/>
          </a:prstGeom>
          <a:ln w="66675" cap="flat">
            <a:solidFill>
              <a:srgbClr val="E3D8D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2057400" y="273764"/>
            <a:ext cx="2927550" cy="890463"/>
          </a:xfrm>
          <a:custGeom>
            <a:avLst/>
            <a:gdLst/>
            <a:ahLst/>
            <a:cxnLst/>
            <a:rect l="l" t="t" r="r" b="b"/>
            <a:pathLst>
              <a:path w="2927550" h="890463">
                <a:moveTo>
                  <a:pt x="0" y="0"/>
                </a:moveTo>
                <a:lnTo>
                  <a:pt x="2927551" y="0"/>
                </a:lnTo>
                <a:lnTo>
                  <a:pt x="2927551" y="890463"/>
                </a:lnTo>
                <a:lnTo>
                  <a:pt x="0" y="89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3197413" y="4747637"/>
            <a:ext cx="13420856" cy="5265599"/>
          </a:xfrm>
          <a:custGeom>
            <a:avLst/>
            <a:gdLst/>
            <a:ahLst/>
            <a:cxnLst/>
            <a:rect l="l" t="t" r="r" b="b"/>
            <a:pathLst>
              <a:path w="13420856" h="5265599">
                <a:moveTo>
                  <a:pt x="0" y="0"/>
                </a:moveTo>
                <a:lnTo>
                  <a:pt x="13420856" y="0"/>
                </a:lnTo>
                <a:lnTo>
                  <a:pt x="13420856" y="5265599"/>
                </a:lnTo>
                <a:lnTo>
                  <a:pt x="0" y="5265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2945548" y="2126502"/>
            <a:ext cx="12984216" cy="2289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8"/>
              </a:lnSpc>
            </a:pPr>
            <a:r>
              <a:rPr lang="en-US" sz="4327" b="1" spc="406" dirty="0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CONTRIBUYENDO A LA RESPUESTA NACIONAL AL VIH Y LA </a:t>
            </a:r>
            <a:r>
              <a:rPr lang="en-US" sz="4327" b="1" spc="406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TUBERCULOSIS EN </a:t>
            </a:r>
            <a:r>
              <a:rPr lang="en-US" sz="4327" b="1" spc="406" dirty="0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EL SALVADOR.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Personalizado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Glacial Indifference Bold</vt:lpstr>
      <vt:lpstr>Glacial Indifference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de negocio formas orgánicas profesional azul y beis</dc:title>
  <dc:creator>María Eugenia Ochoa Valencia</dc:creator>
  <cp:lastModifiedBy>Administración y Comunicaciones MCP</cp:lastModifiedBy>
  <cp:revision>2</cp:revision>
  <dcterms:created xsi:type="dcterms:W3CDTF">2006-08-16T00:00:00Z</dcterms:created>
  <dcterms:modified xsi:type="dcterms:W3CDTF">2025-07-24T16:46:07Z</dcterms:modified>
  <dc:identifier>DAGsN0fJQ8Q</dc:identifier>
</cp:coreProperties>
</file>