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8288000" cy="10287000"/>
  <p:notesSz cx="6858000" cy="9144000"/>
  <p:embeddedFontLst>
    <p:embeddedFont>
      <p:font typeface="Glacial Indifference" panose="020B0604020202020204" charset="0"/>
      <p:regular r:id="rId17"/>
    </p:embeddedFont>
    <p:embeddedFont>
      <p:font typeface="Glacial Indifference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1320" y="-10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32D6D1DE-A7D5-4878-8627-3C5FF4C67F25}"/>
    <pc:docChg chg="modSld">
      <pc:chgData name="Administración y Comunicaciones MCP" userId="6e1c2796-b399-4b97-baca-0d887e5a0dc8" providerId="ADAL" clId="{32D6D1DE-A7D5-4878-8627-3C5FF4C67F25}" dt="2025-07-25T15:59:36.059" v="2" actId="20577"/>
      <pc:docMkLst>
        <pc:docMk/>
      </pc:docMkLst>
      <pc:sldChg chg="modSp mod">
        <pc:chgData name="Administración y Comunicaciones MCP" userId="6e1c2796-b399-4b97-baca-0d887e5a0dc8" providerId="ADAL" clId="{32D6D1DE-A7D5-4878-8627-3C5FF4C67F25}" dt="2025-07-25T15:59:36.059" v="2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32D6D1DE-A7D5-4878-8627-3C5FF4C67F25}" dt="2025-07-25T15:59:29.526" v="0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Administración y Comunicaciones MCP" userId="6e1c2796-b399-4b97-baca-0d887e5a0dc8" providerId="ADAL" clId="{32D6D1DE-A7D5-4878-8627-3C5FF4C67F25}" dt="2025-07-25T15:59:36.059" v="2" actId="20577"/>
          <ac:spMkLst>
            <pc:docMk/>
            <pc:sldMk cId="0" sldId="256"/>
            <ac:spMk id="1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Marta Alicia de Magaña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Directora Ejecutiva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34799" y="2103175"/>
            <a:ext cx="17018401" cy="7450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endParaRPr dirty="0"/>
          </a:p>
          <a:p>
            <a:pPr algn="ctr">
              <a:lnSpc>
                <a:spcPts val="9799"/>
              </a:lnSpc>
            </a:pPr>
            <a:r>
              <a:rPr lang="en-US" sz="6999" b="1" spc="657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COMITÉ DE SUPERVISIÓN ESTRATÉGICA (CSE)</a:t>
            </a: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54500" y="9688435"/>
            <a:ext cx="8005127" cy="571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28 de </a:t>
            </a:r>
            <a:r>
              <a:rPr lang="en-US" sz="3434" spc="75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agosto</a:t>
            </a:r>
            <a:r>
              <a:rPr lang="en-US" sz="3434" spc="75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4368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6. Interacción c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on Partes Interesadas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CSE se relaciona principalmente con: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Receptores Principales (RP): Cooperan contractualmente en la supervisión estratégica.</a:t>
            </a: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Subreceptores (SR): Brindan información operativa.</a:t>
            </a: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Sectores constituyentes del MCP: Informan y reciben retroalimentación del CSE.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3349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Herra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mientas de Supervisión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Marcos de desempeño del RP.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148233" lvl="1" indent="-574116" algn="just">
              <a:lnSpc>
                <a:spcPts val="7445"/>
              </a:lnSpc>
              <a:buFont typeface="Arial"/>
              <a:buChar char="•"/>
            </a:pPr>
            <a:r>
              <a:rPr lang="en-US" sz="5318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Informes de avances y solicitudes de desembolso.</a:t>
            </a:r>
          </a:p>
          <a:p>
            <a:pPr marL="1148233" lvl="1" indent="-574116" algn="just">
              <a:lnSpc>
                <a:spcPts val="7445"/>
              </a:lnSpc>
              <a:buFont typeface="Arial"/>
              <a:buChar char="•"/>
            </a:pPr>
            <a:r>
              <a:rPr lang="en-US" sz="5318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Paneles de control (visuales, con indicadores de colores).</a:t>
            </a:r>
          </a:p>
          <a:p>
            <a:pPr marL="1148233" lvl="1" indent="-574116" algn="just">
              <a:lnSpc>
                <a:spcPts val="7445"/>
              </a:lnSpc>
              <a:buFont typeface="Arial"/>
              <a:buChar char="•"/>
            </a:pPr>
            <a:r>
              <a:rPr lang="en-US" sz="5318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Visitas de campo.</a:t>
            </a: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32470" y="3101732"/>
            <a:ext cx="13543121" cy="6521464"/>
            <a:chOff x="0" y="0"/>
            <a:chExt cx="2141167" cy="10310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41167" cy="1031043"/>
            </a:xfrm>
            <a:custGeom>
              <a:avLst/>
              <a:gdLst/>
              <a:ahLst/>
              <a:cxnLst/>
              <a:rect l="l" t="t" r="r" b="b"/>
              <a:pathLst>
                <a:path w="2141167" h="1031043">
                  <a:moveTo>
                    <a:pt x="14863" y="0"/>
                  </a:moveTo>
                  <a:lnTo>
                    <a:pt x="2126305" y="0"/>
                  </a:lnTo>
                  <a:cubicBezTo>
                    <a:pt x="2134513" y="0"/>
                    <a:pt x="2141167" y="6654"/>
                    <a:pt x="2141167" y="14863"/>
                  </a:cubicBezTo>
                  <a:lnTo>
                    <a:pt x="2141167" y="1016181"/>
                  </a:lnTo>
                  <a:cubicBezTo>
                    <a:pt x="2141167" y="1020122"/>
                    <a:pt x="2139601" y="1023903"/>
                    <a:pt x="2136814" y="1026690"/>
                  </a:cubicBezTo>
                  <a:cubicBezTo>
                    <a:pt x="2134027" y="1029477"/>
                    <a:pt x="2130246" y="1031043"/>
                    <a:pt x="2126305" y="1031043"/>
                  </a:cubicBezTo>
                  <a:lnTo>
                    <a:pt x="14863" y="1031043"/>
                  </a:lnTo>
                  <a:cubicBezTo>
                    <a:pt x="6654" y="1031043"/>
                    <a:pt x="0" y="1024389"/>
                    <a:pt x="0" y="1016181"/>
                  </a:cubicBezTo>
                  <a:lnTo>
                    <a:pt x="0" y="14863"/>
                  </a:lnTo>
                  <a:cubicBezTo>
                    <a:pt x="0" y="6654"/>
                    <a:pt x="6654" y="0"/>
                    <a:pt x="1486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141167" cy="10215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6815" y="1165675"/>
            <a:ext cx="10961949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8. VISITAS DE CAMPO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007701" y="3456454"/>
            <a:ext cx="10985877" cy="79792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Pued</a:t>
            </a: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 ser planificadas o reactivas.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Deben seguir principios como: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No ser sorpresivas.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Planificarse con el RP.</a:t>
            </a:r>
          </a:p>
          <a:p>
            <a:pPr algn="l">
              <a:lnSpc>
                <a:spcPts val="462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62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32470" y="3101732"/>
            <a:ext cx="13543121" cy="6521464"/>
            <a:chOff x="0" y="0"/>
            <a:chExt cx="2141167" cy="10310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41167" cy="1031043"/>
            </a:xfrm>
            <a:custGeom>
              <a:avLst/>
              <a:gdLst/>
              <a:ahLst/>
              <a:cxnLst/>
              <a:rect l="l" t="t" r="r" b="b"/>
              <a:pathLst>
                <a:path w="2141167" h="1031043">
                  <a:moveTo>
                    <a:pt x="14863" y="0"/>
                  </a:moveTo>
                  <a:lnTo>
                    <a:pt x="2126305" y="0"/>
                  </a:lnTo>
                  <a:cubicBezTo>
                    <a:pt x="2134513" y="0"/>
                    <a:pt x="2141167" y="6654"/>
                    <a:pt x="2141167" y="14863"/>
                  </a:cubicBezTo>
                  <a:lnTo>
                    <a:pt x="2141167" y="1016181"/>
                  </a:lnTo>
                  <a:cubicBezTo>
                    <a:pt x="2141167" y="1020122"/>
                    <a:pt x="2139601" y="1023903"/>
                    <a:pt x="2136814" y="1026690"/>
                  </a:cubicBezTo>
                  <a:cubicBezTo>
                    <a:pt x="2134027" y="1029477"/>
                    <a:pt x="2130246" y="1031043"/>
                    <a:pt x="2126305" y="1031043"/>
                  </a:cubicBezTo>
                  <a:lnTo>
                    <a:pt x="14863" y="1031043"/>
                  </a:lnTo>
                  <a:cubicBezTo>
                    <a:pt x="6654" y="1031043"/>
                    <a:pt x="0" y="1024389"/>
                    <a:pt x="0" y="1016181"/>
                  </a:cubicBezTo>
                  <a:lnTo>
                    <a:pt x="0" y="14863"/>
                  </a:lnTo>
                  <a:cubicBezTo>
                    <a:pt x="0" y="6654"/>
                    <a:pt x="6654" y="0"/>
                    <a:pt x="1486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141167" cy="10215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6815" y="1165675"/>
            <a:ext cx="10961949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8. VISITAS DE CAMPO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579585" y="3163270"/>
            <a:ext cx="13196006" cy="4083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Formular pr</a:t>
            </a: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eguntas clave.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Evaluar centros de ejecución.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Se elabora un informe que el CSE presenta con recomendaciones al MCP.</a:t>
            </a:r>
          </a:p>
          <a:p>
            <a:pPr algn="ctr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9. CONSIDERACIONES FINALES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06829" y="3622472"/>
            <a:ext cx="11995204" cy="65041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- La su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pervisión estratégica es oblig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toria.</a:t>
            </a:r>
          </a:p>
          <a:p>
            <a:pPr algn="l">
              <a:lnSpc>
                <a:spcPts val="5748"/>
              </a:lnSpc>
            </a:pP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Verifica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que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lo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 R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 cumplan objet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ivos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rindan c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uent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as.</a:t>
            </a:r>
          </a:p>
          <a:p>
            <a:pPr algn="l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 Co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mité d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eb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ap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lic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herra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tas y proto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olos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P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 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Su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pervisión Estratégica vigente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448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6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2123534"/>
            <a:ext cx="17720288" cy="132405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2"/>
              </a:lnSpc>
            </a:pPr>
            <a:endParaRPr/>
          </a:p>
          <a:p>
            <a:pPr marL="1121480" lvl="1" indent="-560740" algn="l">
              <a:lnSpc>
                <a:spcPts val="7272"/>
              </a:lnSpc>
              <a:buFont typeface="Arial"/>
              <a:buChar char="•"/>
            </a:pPr>
            <a:r>
              <a:rPr lang="en-US" sz="5194" u="none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Dirigido a: Nuevos miembros del MCP-ES</a:t>
            </a:r>
          </a:p>
          <a:p>
            <a:pPr algn="l">
              <a:lnSpc>
                <a:spcPts val="7272"/>
              </a:lnSpc>
            </a:pPr>
            <a:endParaRPr lang="en-US" sz="5194" u="none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121480" lvl="1" indent="-560740" algn="l">
              <a:lnSpc>
                <a:spcPts val="7272"/>
              </a:lnSpc>
              <a:buFont typeface="Arial"/>
              <a:buChar char="•"/>
            </a:pPr>
            <a:r>
              <a:rPr lang="en-US" sz="5194" u="none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Basado en: Módulo de Orientación Nivel 2 del Fondo Mundial</a:t>
            </a:r>
          </a:p>
          <a:p>
            <a:pPr algn="l">
              <a:lnSpc>
                <a:spcPts val="7272"/>
              </a:lnSpc>
            </a:pPr>
            <a:endParaRPr lang="en-US" sz="5194" u="none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121480" lvl="1" indent="-560740" algn="l">
              <a:lnSpc>
                <a:spcPts val="7272"/>
              </a:lnSpc>
              <a:buFont typeface="Arial"/>
              <a:buChar char="•"/>
            </a:pPr>
            <a:r>
              <a:rPr lang="en-US" sz="5194" u="none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Propósito: Brindar una comprensión clara sobre el rol, funciones y herramientas del CSE</a:t>
            </a:r>
          </a:p>
          <a:p>
            <a:pPr algn="ctr">
              <a:lnSpc>
                <a:spcPts val="7272"/>
              </a:lnSpc>
            </a:pPr>
            <a:endParaRPr lang="en-US" sz="5194" u="none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194" u="none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2940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1. In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Comité de Supervisión Estratégica (CSE) del MCP es un órgano esencial para garantizar la transparencia, el seguimiento y el uso eficaz de las subvenciones otorgadas por el Fondo Mundial. Su rol se fundamenta en el Requisito 3 de elegibilidad de dicho Fondo y es clave para supervisar estratégicamente a los Receptores Principales (RP).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6902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Funciones del Comi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té de Supervisión Estratégica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funciones pueden variar por país, pero en general incluyen: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Supervisar las subvenciones y los marcos de desempeño.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Interactuar con el RP durante todo el ciclo de financiamiento.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Revisar los informes de avances y solicitudes de desembolso.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17393"/>
            <a:ext cx="16875191" cy="15155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58"/>
              </a:lnSpc>
            </a:pPr>
            <a:r>
              <a:rPr lang="en-US" sz="5327" b="1" u="sng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Funciones del Comi</a:t>
            </a:r>
            <a:r>
              <a:rPr lang="en-US" sz="5327" b="1" u="sng" strike="noStrike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té de Supervisión Estratégica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Realizar visitas de campo para verificar actividades y recoger retroalimentación.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Identificar y reportar problemas concretos que requieran atención.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Informar al MCP sobre el desempeño de las subvenciones y proponer medidas correctivas.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Vigilar la aplicación de dichas medidas.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6902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3. Caracterís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ticas del Comité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Tamaño: Generalmente entre 5 y 9 miembros.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Selección: Los miembros pueden ser designados o elegidos por distintos métodos definidos por el MCP.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Compromiso: Deben estar disponibles para participar activamente.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7893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3. Caracterís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ticas del Comité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Competencias requeridas: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Gestión de programas y finanzas.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Gestión de productos de salud.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Conocimiento de enfermedades.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Duración del mandato: Coincide con el período de servicio en el MCP.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1911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Frecuencia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y Protocolo de Reuniones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Frecuencia: Regular, según lo defina el plan de supervisión estratégica o el reglamento del MCP.</a:t>
            </a: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Quórum: Al menos el 60% de los miembros.</a:t>
            </a: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Decisiones: Documentadas e informadas al pleno del MCP.</a:t>
            </a:r>
          </a:p>
          <a:p>
            <a:pPr marL="997105" lvl="1" indent="-498553" algn="just">
              <a:lnSpc>
                <a:spcPts val="6465"/>
              </a:lnSpc>
              <a:buFont typeface="Arial"/>
              <a:buChar char="•"/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Actas: Compartidas con los miembros conforme al procedimiento del MCP.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25401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5.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Ciclo de Supervisión Estratégica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ciclo incluye las siguientes actividades clave:</a:t>
            </a:r>
          </a:p>
          <a:p>
            <a:pPr algn="just">
              <a:lnSpc>
                <a:spcPts val="730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1. Recopilar información.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2. Analizar información.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3. Tomar medidas.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4. Informar resultados.</a:t>
            </a: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600</Words>
  <Application>Microsoft Office PowerPoint</Application>
  <PresentationFormat>Personalizado</PresentationFormat>
  <Paragraphs>146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Calibri</vt:lpstr>
      <vt:lpstr>Glacial Indifference</vt:lpstr>
      <vt:lpstr>Arial</vt:lpstr>
      <vt:lpstr>Glacial Indifference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CSE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2025-07-25T15:59:43Z</dcterms:modified>
  <dc:identifier>DAGuL35fqS8</dc:identifier>
</cp:coreProperties>
</file>