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embeddedFontLst>
    <p:embeddedFont>
      <p:font typeface="Glacial Indifference" panose="020B0604020202020204" charset="0"/>
      <p:regular r:id="rId20"/>
    </p:embeddedFont>
    <p:embeddedFont>
      <p:font typeface="Glacial Indifference Bold" panose="020B0604020202020204" charset="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87C8EF69-4F41-4AE1-B0ED-3D99643C91A3}"/>
    <pc:docChg chg="custSel modSld">
      <pc:chgData name="Administración y Comunicaciones MCP" userId="6e1c2796-b399-4b97-baca-0d887e5a0dc8" providerId="ADAL" clId="{87C8EF69-4F41-4AE1-B0ED-3D99643C91A3}" dt="2025-07-25T16:31:28.716" v="74" actId="20577"/>
      <pc:docMkLst>
        <pc:docMk/>
      </pc:docMkLst>
      <pc:sldChg chg="modSp mod">
        <pc:chgData name="Administración y Comunicaciones MCP" userId="6e1c2796-b399-4b97-baca-0d887e5a0dc8" providerId="ADAL" clId="{87C8EF69-4F41-4AE1-B0ED-3D99643C91A3}" dt="2025-07-25T16:28:43.200" v="23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87C8EF69-4F41-4AE1-B0ED-3D99643C91A3}" dt="2025-07-25T16:28:43.200" v="23" actId="20577"/>
          <ac:spMkLst>
            <pc:docMk/>
            <pc:sldMk cId="0" sldId="257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87C8EF69-4F41-4AE1-B0ED-3D99643C91A3}" dt="2025-07-25T16:29:30.554" v="42" actId="20577"/>
        <pc:sldMkLst>
          <pc:docMk/>
          <pc:sldMk cId="0" sldId="260"/>
        </pc:sldMkLst>
        <pc:spChg chg="mod">
          <ac:chgData name="Administración y Comunicaciones MCP" userId="6e1c2796-b399-4b97-baca-0d887e5a0dc8" providerId="ADAL" clId="{87C8EF69-4F41-4AE1-B0ED-3D99643C91A3}" dt="2025-07-25T16:29:30.554" v="42" actId="20577"/>
          <ac:spMkLst>
            <pc:docMk/>
            <pc:sldMk cId="0" sldId="260"/>
            <ac:spMk id="8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87C8EF69-4F41-4AE1-B0ED-3D99643C91A3}" dt="2025-07-25T16:31:28.716" v="74" actId="20577"/>
        <pc:sldMkLst>
          <pc:docMk/>
          <pc:sldMk cId="0" sldId="266"/>
        </pc:sldMkLst>
        <pc:spChg chg="mod">
          <ac:chgData name="Administración y Comunicaciones MCP" userId="6e1c2796-b399-4b97-baca-0d887e5a0dc8" providerId="ADAL" clId="{87C8EF69-4F41-4AE1-B0ED-3D99643C91A3}" dt="2025-07-25T16:31:28.716" v="74" actId="20577"/>
          <ac:spMkLst>
            <pc:docMk/>
            <pc:sldMk cId="0" sldId="266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6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Marta Alicia de Magaña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Directora Ejecutiva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34799" y="2103175"/>
            <a:ext cx="17018401" cy="86233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endParaRPr/>
          </a:p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 COMITÉ EJECUTIVO</a:t>
            </a:r>
          </a:p>
          <a:p>
            <a:pPr algn="ctr">
              <a:lnSpc>
                <a:spcPts val="9799"/>
              </a:lnSpc>
            </a:pPr>
            <a:r>
              <a:rPr lang="en-US" sz="6999" b="1" spc="65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MCP</a:t>
            </a: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9799"/>
              </a:lnSpc>
            </a:pPr>
            <a:endParaRPr lang="en-US" sz="6999" b="1" spc="65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28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98743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 Cuestiones Estra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tégicas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Comité puede basar sus reuniones en cuestiones clave como: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¿Se está liderando eficazmente el diálogo de país?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¿Se está cumpliendo el plan de trabajo y el presupuesto?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91268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5. </a:t>
            </a: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Cuestiones</a:t>
            </a:r>
            <a:r>
              <a:rPr lang="en-US" sz="5594" b="1" u="sng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Estra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tégicas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¿Se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están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aplicando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los puntos del plan de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mejora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la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Evaluación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Desempeño</a:t>
            </a: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(EED)?</a:t>
            </a: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¿Se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comunican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adecuadamente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con partes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interesadas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?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¿Se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garantiza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una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participación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activa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estratégica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todos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los </a:t>
            </a:r>
            <a:r>
              <a:rPr lang="en-US" sz="5594" u="none" strike="noStrike" spc="123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miembros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?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1720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Supervisión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y Evaluación del Desempeño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305"/>
              </a:lnSpc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Comité Ejecutivo puede vigilar el desempeño del MCP y sus componentes:</a:t>
            </a:r>
          </a:p>
          <a:p>
            <a:pPr marL="1126642" lvl="1" indent="-563321" algn="just">
              <a:lnSpc>
                <a:spcPts val="7305"/>
              </a:lnSpc>
              <a:buFont typeface="Arial"/>
              <a:buChar char="•"/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Proponer medidas correctivas.</a:t>
            </a:r>
          </a:p>
          <a:p>
            <a:pPr marL="1126642" lvl="1" indent="-563321" algn="just">
              <a:lnSpc>
                <a:spcPts val="7305"/>
              </a:lnSpc>
              <a:buFont typeface="Arial"/>
              <a:buChar char="•"/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Recomendar direcciones estratégicas.</a:t>
            </a:r>
          </a:p>
          <a:p>
            <a:pPr marL="1126642" lvl="1" indent="-563321" algn="just">
              <a:lnSpc>
                <a:spcPts val="7305"/>
              </a:lnSpc>
              <a:buFont typeface="Arial"/>
              <a:buChar char="•"/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Evaluar requisitos de elegibilidad y funcionamiento básico.</a:t>
            </a: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10797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n-US" sz="4618" b="1" u="sng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6. Supervisión</a:t>
            </a:r>
            <a:r>
              <a:rPr lang="en-US" sz="4618" b="1" u="sng" strike="noStrike" spc="10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y Evaluación del Desempeño</a:t>
            </a:r>
          </a:p>
          <a:p>
            <a:pPr algn="just">
              <a:lnSpc>
                <a:spcPts val="6465"/>
              </a:lnSpc>
            </a:pPr>
            <a:endParaRPr lang="en-US" sz="4618" b="1" u="sng" strike="noStrike" spc="101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126642" lvl="1" indent="-563321" algn="just">
              <a:lnSpc>
                <a:spcPts val="7305"/>
              </a:lnSpc>
              <a:buFont typeface="Arial"/>
              <a:buChar char="•"/>
            </a:pPr>
            <a:r>
              <a:rPr lang="en-US" sz="5218" u="none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</a:t>
            </a: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evisar informes presupuestarios y operativos.</a:t>
            </a:r>
          </a:p>
          <a:p>
            <a:pPr algn="just">
              <a:lnSpc>
                <a:spcPts val="730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126642" lvl="1" indent="-563321" algn="just">
              <a:lnSpc>
                <a:spcPts val="7305"/>
              </a:lnSpc>
              <a:buFont typeface="Arial"/>
              <a:buChar char="•"/>
            </a:pPr>
            <a:r>
              <a:rPr lang="en-US" sz="5218" strike="noStrike" spc="11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Supervisar a la Secretaría del MCP y su cumplimiento del plan de trabajo.</a:t>
            </a:r>
          </a:p>
          <a:p>
            <a:pPr algn="just">
              <a:lnSpc>
                <a:spcPts val="7305"/>
              </a:lnSpc>
            </a:pPr>
            <a:endParaRPr lang="en-US" sz="5218" strike="noStrike" spc="11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r>
              <a:rPr lang="en-US" sz="4618" strike="noStrike" spc="10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6465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32470" y="3101732"/>
            <a:ext cx="13543121" cy="6521464"/>
            <a:chOff x="0" y="0"/>
            <a:chExt cx="2141167" cy="10310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41167" cy="1031043"/>
            </a:xfrm>
            <a:custGeom>
              <a:avLst/>
              <a:gdLst/>
              <a:ahLst/>
              <a:cxnLst/>
              <a:rect l="l" t="t" r="r" b="b"/>
              <a:pathLst>
                <a:path w="2141167" h="1031043">
                  <a:moveTo>
                    <a:pt x="14863" y="0"/>
                  </a:moveTo>
                  <a:lnTo>
                    <a:pt x="2126305" y="0"/>
                  </a:lnTo>
                  <a:cubicBezTo>
                    <a:pt x="2134513" y="0"/>
                    <a:pt x="2141167" y="6654"/>
                    <a:pt x="2141167" y="14863"/>
                  </a:cubicBezTo>
                  <a:lnTo>
                    <a:pt x="2141167" y="1016181"/>
                  </a:lnTo>
                  <a:cubicBezTo>
                    <a:pt x="2141167" y="1020122"/>
                    <a:pt x="2139601" y="1023903"/>
                    <a:pt x="2136814" y="1026690"/>
                  </a:cubicBezTo>
                  <a:cubicBezTo>
                    <a:pt x="2134027" y="1029477"/>
                    <a:pt x="2130246" y="1031043"/>
                    <a:pt x="2126305" y="1031043"/>
                  </a:cubicBezTo>
                  <a:lnTo>
                    <a:pt x="14863" y="1031043"/>
                  </a:lnTo>
                  <a:cubicBezTo>
                    <a:pt x="6654" y="1031043"/>
                    <a:pt x="0" y="1024389"/>
                    <a:pt x="0" y="1016181"/>
                  </a:cubicBezTo>
                  <a:lnTo>
                    <a:pt x="0" y="14863"/>
                  </a:lnTo>
                  <a:cubicBezTo>
                    <a:pt x="0" y="6654"/>
                    <a:pt x="6654" y="0"/>
                    <a:pt x="1486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141167" cy="10215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7. GESTIÓN DE RIESGOS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07701" y="3456454"/>
            <a:ext cx="12985474" cy="97890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48"/>
              </a:lnSpc>
            </a:pPr>
            <a:r>
              <a:rPr lang="en-US" sz="5105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Comité pued</a:t>
            </a: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 identificar y proponer medidas de mitigación para los siguientes riesgos: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Políticos.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cumplimiento.</a:t>
            </a:r>
          </a:p>
          <a:p>
            <a:pPr algn="l">
              <a:lnSpc>
                <a:spcPts val="71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71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32470" y="3101732"/>
            <a:ext cx="13543121" cy="6521464"/>
            <a:chOff x="0" y="0"/>
            <a:chExt cx="2141167" cy="10310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41167" cy="1031043"/>
            </a:xfrm>
            <a:custGeom>
              <a:avLst/>
              <a:gdLst/>
              <a:ahLst/>
              <a:cxnLst/>
              <a:rect l="l" t="t" r="r" b="b"/>
              <a:pathLst>
                <a:path w="2141167" h="1031043">
                  <a:moveTo>
                    <a:pt x="14863" y="0"/>
                  </a:moveTo>
                  <a:lnTo>
                    <a:pt x="2126305" y="0"/>
                  </a:lnTo>
                  <a:cubicBezTo>
                    <a:pt x="2134513" y="0"/>
                    <a:pt x="2141167" y="6654"/>
                    <a:pt x="2141167" y="14863"/>
                  </a:cubicBezTo>
                  <a:lnTo>
                    <a:pt x="2141167" y="1016181"/>
                  </a:lnTo>
                  <a:cubicBezTo>
                    <a:pt x="2141167" y="1020122"/>
                    <a:pt x="2139601" y="1023903"/>
                    <a:pt x="2136814" y="1026690"/>
                  </a:cubicBezTo>
                  <a:cubicBezTo>
                    <a:pt x="2134027" y="1029477"/>
                    <a:pt x="2130246" y="1031043"/>
                    <a:pt x="2126305" y="1031043"/>
                  </a:cubicBezTo>
                  <a:lnTo>
                    <a:pt x="14863" y="1031043"/>
                  </a:lnTo>
                  <a:cubicBezTo>
                    <a:pt x="6654" y="1031043"/>
                    <a:pt x="0" y="1024389"/>
                    <a:pt x="0" y="1016181"/>
                  </a:cubicBezTo>
                  <a:lnTo>
                    <a:pt x="0" y="14863"/>
                  </a:lnTo>
                  <a:cubicBezTo>
                    <a:pt x="0" y="6654"/>
                    <a:pt x="6654" y="0"/>
                    <a:pt x="14863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141167" cy="10215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6815" y="1165675"/>
            <a:ext cx="10961949" cy="9549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7. GESTIÓN DE RIESGOS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23838" y="3088585"/>
            <a:ext cx="12160386" cy="8884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48"/>
              </a:lnSpc>
            </a:pPr>
            <a:endParaRPr/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reputación.</a:t>
            </a:r>
          </a:p>
          <a:p>
            <a:pPr marL="1102348" lvl="1" indent="-551174" algn="l">
              <a:lnSpc>
                <a:spcPts val="7148"/>
              </a:lnSpc>
              <a:buFont typeface="Arial"/>
              <a:buChar char="•"/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operación.</a:t>
            </a:r>
          </a:p>
          <a:p>
            <a:pPr algn="l">
              <a:lnSpc>
                <a:spcPts val="7148"/>
              </a:lnSpc>
            </a:pPr>
            <a:r>
              <a:rPr lang="en-US" sz="5105" u="none" strike="noStrike" spc="112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Estos riesgos pueden afectar seriamente el desempeño del MCP si no se abordan a tiempo.</a:t>
            </a: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62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648"/>
              </a:lnSpc>
            </a:pPr>
            <a:endParaRPr lang="en-US" sz="5105" u="none" strike="noStrike" spc="112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8. COMUNICACIÓN Y ORIENTACIÓN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612947"/>
            <a:ext cx="11995204" cy="82256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9631" lvl="1" indent="-464815" algn="l">
              <a:lnSpc>
                <a:spcPts val="6028"/>
              </a:lnSpc>
              <a:buFont typeface="Arial"/>
              <a:buChar char="•"/>
            </a:pP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Puede s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er el único órgano autorizado a realizar comunicaciones externas no rutin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rias.</a:t>
            </a:r>
          </a:p>
          <a:p>
            <a:pPr marL="929631" lvl="1" indent="-464815" algn="l">
              <a:lnSpc>
                <a:spcPts val="6028"/>
              </a:lnSpc>
              <a:buFont typeface="Arial"/>
              <a:buChar char="•"/>
            </a:pP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Debe asegurar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que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lo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 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nue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vos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embro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 del MCP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r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eciban or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ie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tación, documentos 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lave y comprensión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Fon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do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Mu</a:t>
            </a:r>
            <a:r>
              <a:rPr lang="en-US" sz="4305" u="none" strike="noStrike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ndial y sus subvenciones</a:t>
            </a:r>
            <a:r>
              <a:rPr lang="en-US" sz="4305" spc="94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l">
              <a:lnSpc>
                <a:spcPts val="5748"/>
              </a:lnSpc>
            </a:pPr>
            <a:endParaRPr lang="en-US" sz="4305" spc="9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488"/>
              </a:lnSpc>
            </a:pPr>
            <a:endParaRPr lang="en-US" sz="4305" spc="9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305" spc="9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4305" spc="9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4305" spc="94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623111" y="740468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9. CONSIDERACIONES FINALES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06829" y="3622472"/>
            <a:ext cx="11995204" cy="5675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86452" lvl="1" indent="-443226" algn="l">
              <a:lnSpc>
                <a:spcPts val="5748"/>
              </a:lnSpc>
              <a:buFont typeface="Arial"/>
              <a:buChar char="•"/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 auto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ridad del Comité depende de lo que el pleno del MCP delegue formalmente.</a:t>
            </a:r>
          </a:p>
          <a:p>
            <a:pPr marL="886452" lvl="1" indent="-443226" algn="l">
              <a:lnSpc>
                <a:spcPts val="5748"/>
              </a:lnSpc>
              <a:buFont typeface="Arial"/>
              <a:buChar char="•"/>
            </a:pP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 éxito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depende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 compromiso, competenc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ia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liderazgo de s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us integr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antes.</a:t>
            </a:r>
          </a:p>
          <a:p>
            <a:pPr marL="886452" lvl="1" indent="-443226" algn="l">
              <a:lnSpc>
                <a:spcPts val="5748"/>
              </a:lnSpc>
              <a:buFont typeface="Arial"/>
              <a:buChar char="•"/>
            </a:pP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esemp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eña un p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ape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 cl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ave para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ma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tener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el funcionamiento </a:t>
            </a:r>
            <a:r>
              <a:rPr lang="en-US" sz="4105" u="none" strike="noStrike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eficiente, ético y estratégico del MCP</a:t>
            </a:r>
            <a:r>
              <a:rPr lang="en-US" sz="4105" spc="9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4908"/>
              </a:lnSpc>
            </a:pPr>
            <a:endParaRPr lang="en-US" sz="4105" spc="9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759032"/>
            <a:ext cx="17720288" cy="11676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2"/>
              </a:lnSpc>
            </a:pPr>
            <a:endParaRPr dirty="0"/>
          </a:p>
          <a:p>
            <a:pPr marL="1121480" lvl="1" indent="-560740" algn="l">
              <a:lnSpc>
                <a:spcPts val="7272"/>
              </a:lnSpc>
              <a:buFont typeface="Arial"/>
              <a:buChar char="•"/>
            </a:pP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Dirigido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a: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Antiguos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</a:t>
            </a:r>
            <a:r>
              <a:rPr lang="en-US" sz="5194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uevos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miembros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MCP-ES</a:t>
            </a:r>
          </a:p>
          <a:p>
            <a:pPr algn="l">
              <a:lnSpc>
                <a:spcPts val="7272"/>
              </a:lnSpc>
            </a:pPr>
            <a:endParaRPr lang="en-US" sz="5194" u="none" strike="noStrike" spc="114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121480" lvl="1" indent="-560740" algn="l">
              <a:lnSpc>
                <a:spcPts val="7272"/>
              </a:lnSpc>
              <a:buFont typeface="Arial"/>
              <a:buChar char="•"/>
            </a:pP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Propósito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: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Brindar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una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guía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clara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sobre la estructura,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funciones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</a:t>
            </a:r>
            <a:r>
              <a:rPr lang="en-US" sz="5194" u="none" strike="noStrike" spc="114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responsabilidades</a:t>
            </a:r>
            <a:r>
              <a:rPr lang="en-US" sz="5194" u="none" strike="noStrike" spc="114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Comité Ejecutivo</a:t>
            </a:r>
          </a:p>
          <a:p>
            <a:pPr algn="l">
              <a:lnSpc>
                <a:spcPts val="7272"/>
              </a:lnSpc>
            </a:pPr>
            <a:endParaRPr lang="en-US" sz="5194" u="none" strike="noStrike" spc="114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272"/>
              </a:lnSpc>
            </a:pPr>
            <a:endParaRPr lang="en-US" sz="5194" u="none" strike="noStrike" spc="114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194" u="none" strike="noStrike" spc="114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83856" y="1646810"/>
            <a:ext cx="17720288" cy="13930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1. In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Comité Ejecutivo no es obligatorio según el Fondo Mundial, pero puede ser una herramienta útil para manejar decisiones operativas urgentes, vigilar el cumplimiento de requisitos de elegibilidad, y supervisar el funcionamiento interno del MCP. Solo el pleno del MCP puede decidir cuánto poder delegar en este comité.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69025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2. Funciones Del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egadas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Entre las funciones que el MCP puede delegar se encuentran: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Supervisar el cumplimiento de requisitos de elegibilidad y normas mínimas.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Tomar decisiones operativas urgentes.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Comunicar en nombre del MCP.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l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57412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2. </a:t>
            </a: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Funciones</a:t>
            </a:r>
            <a:r>
              <a:rPr lang="en-US" sz="5594" b="1" u="sng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Del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egadas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7832"/>
              </a:lnSpc>
            </a:pP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8952"/>
              </a:lnSpc>
            </a:pP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Supervisar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la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Dirección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Ejecutiva del MCP.</a:t>
            </a:r>
          </a:p>
          <a:p>
            <a:pPr algn="just">
              <a:lnSpc>
                <a:spcPts val="8952"/>
              </a:lnSpc>
            </a:pP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Vigilar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el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uso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del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presupuesto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8952"/>
              </a:lnSpc>
            </a:pP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Controlar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conflictos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interés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8952"/>
              </a:lnSpc>
            </a:pP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-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Orientar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a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nuevos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6394" u="none" strike="noStrike" spc="140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miembros</a:t>
            </a:r>
            <a:r>
              <a:rPr lang="en-US" sz="6394" u="none" strike="noStrike" spc="14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l">
              <a:lnSpc>
                <a:spcPts val="7832"/>
              </a:lnSpc>
            </a:pPr>
            <a:endParaRPr lang="en-US" sz="6394" u="none" strike="noStrike" spc="14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51551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Características del Comi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 Ejecutivo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Tamaño y selección: Definidos por el pleno del MCP.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Los miembros suelen ser seleccionados del mismo MCP.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Todos deben estar disponibles para cumplir sus funciones activamente.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17393"/>
            <a:ext cx="16875191" cy="17041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58"/>
              </a:lnSpc>
            </a:pPr>
            <a:r>
              <a:rPr lang="en-US" sz="5327" b="1" u="sng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3. Características del Comi</a:t>
            </a:r>
            <a:r>
              <a:rPr lang="en-US" sz="5327" b="1" u="sng" strike="noStrike" spc="11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té Ejecutivo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Competencias necesarias: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Liderazgo, planificación estratégica, comunicación efectiva.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Conocimiento en estructuras del Fondo Mundial y procesos internos del MCP.</a:t>
            </a:r>
          </a:p>
          <a:p>
            <a:pPr marL="1150234" lvl="1" indent="-575117" algn="just">
              <a:lnSpc>
                <a:spcPts val="7458"/>
              </a:lnSpc>
              <a:buFont typeface="Arial"/>
              <a:buChar char="•"/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Mandato: Usualmente coincide con el tiempo de servicio en el MCP.</a:t>
            </a: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458"/>
              </a:lnSpc>
            </a:pPr>
            <a:r>
              <a:rPr lang="en-US" sz="5327" u="none" strike="noStrike" spc="117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458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992"/>
              </a:lnSpc>
            </a:pPr>
            <a:endParaRPr lang="en-US" sz="5327" u="none" strike="noStrike" spc="117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8883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4. Frecuencia y Pro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tocolo de Reuniones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Las reuniones se definen en los Términos de Referencia o el manual de gobernanza.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Quorum general: mínimo del 50% + 1 de los miembros.</a:t>
            </a: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Las decisiones se toman por consenso.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78931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4. Frecuencia y Pro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tocolo de Reuniones</a:t>
            </a:r>
          </a:p>
          <a:p>
            <a:pPr algn="just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Son convocadas y presididas por el/la presidente del MCP.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207837" lvl="1" indent="-603919" algn="just">
              <a:lnSpc>
                <a:spcPts val="7832"/>
              </a:lnSpc>
              <a:buFont typeface="Arial"/>
              <a:buChar char="•"/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Las actas se comparten con el pleno del MCP según procedimientos establecidos.</a:t>
            </a: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655</Words>
  <Application>Microsoft Office PowerPoint</Application>
  <PresentationFormat>Personalizado</PresentationFormat>
  <Paragraphs>193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Calibri</vt:lpstr>
      <vt:lpstr>Glacial Indifference</vt:lpstr>
      <vt:lpstr>Arial</vt:lpstr>
      <vt:lpstr>Glacial Indifference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CSE</dc:title>
  <cp:lastModifiedBy>Administración y Comunicaciones MCP</cp:lastModifiedBy>
  <cp:revision>1</cp:revision>
  <dcterms:created xsi:type="dcterms:W3CDTF">2006-08-16T00:00:00Z</dcterms:created>
  <dcterms:modified xsi:type="dcterms:W3CDTF">2025-07-25T16:31:33Z</dcterms:modified>
  <dc:identifier>DAGuL35fqS8</dc:identifier>
</cp:coreProperties>
</file>