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8288000" cy="10287000"/>
  <p:notesSz cx="6858000" cy="9144000"/>
  <p:embeddedFontLst>
    <p:embeddedFont>
      <p:font typeface="Glacial Indifference" panose="020B0604020202020204" charset="0"/>
      <p:regular r:id="rId21"/>
    </p:embeddedFont>
    <p:embeddedFont>
      <p:font typeface="Glacial Indifference Bold" panose="020B0604020202020204" charset="0"/>
      <p:regular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6" d="100"/>
          <a:sy n="36" d="100"/>
        </p:scale>
        <p:origin x="1192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6982806">
            <a:off x="720300" y="6421716"/>
            <a:ext cx="8842272" cy="11861584"/>
          </a:xfrm>
          <a:custGeom>
            <a:avLst/>
            <a:gdLst/>
            <a:ahLst/>
            <a:cxnLst/>
            <a:rect l="l" t="t" r="r" b="b"/>
            <a:pathLst>
              <a:path w="8842272" h="11861584">
                <a:moveTo>
                  <a:pt x="0" y="0"/>
                </a:moveTo>
                <a:lnTo>
                  <a:pt x="8842272" y="0"/>
                </a:lnTo>
                <a:lnTo>
                  <a:pt x="8842272" y="11861584"/>
                </a:lnTo>
                <a:lnTo>
                  <a:pt x="0" y="1186158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5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6501204">
            <a:off x="11046831" y="-5088864"/>
            <a:ext cx="8807178" cy="11814508"/>
          </a:xfrm>
          <a:custGeom>
            <a:avLst/>
            <a:gdLst/>
            <a:ahLst/>
            <a:cxnLst/>
            <a:rect l="l" t="t" r="r" b="b"/>
            <a:pathLst>
              <a:path w="8807178" h="11814508">
                <a:moveTo>
                  <a:pt x="0" y="0"/>
                </a:moveTo>
                <a:lnTo>
                  <a:pt x="8807178" y="0"/>
                </a:lnTo>
                <a:lnTo>
                  <a:pt x="8807178" y="11814507"/>
                </a:lnTo>
                <a:lnTo>
                  <a:pt x="0" y="118145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5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10571821">
            <a:off x="10628437" y="8363453"/>
            <a:ext cx="5947318" cy="7978109"/>
          </a:xfrm>
          <a:custGeom>
            <a:avLst/>
            <a:gdLst/>
            <a:ahLst/>
            <a:cxnLst/>
            <a:rect l="l" t="t" r="r" b="b"/>
            <a:pathLst>
              <a:path w="5947318" h="7978109">
                <a:moveTo>
                  <a:pt x="0" y="0"/>
                </a:moveTo>
                <a:lnTo>
                  <a:pt x="5947318" y="0"/>
                </a:lnTo>
                <a:lnTo>
                  <a:pt x="5947318" y="7978110"/>
                </a:lnTo>
                <a:lnTo>
                  <a:pt x="0" y="79781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-5114765">
            <a:off x="11561828" y="5146485"/>
            <a:ext cx="8542938" cy="7393525"/>
          </a:xfrm>
          <a:custGeom>
            <a:avLst/>
            <a:gdLst/>
            <a:ahLst/>
            <a:cxnLst/>
            <a:rect l="l" t="t" r="r" b="b"/>
            <a:pathLst>
              <a:path w="8542938" h="7393525">
                <a:moveTo>
                  <a:pt x="0" y="0"/>
                </a:moveTo>
                <a:lnTo>
                  <a:pt x="8542938" y="0"/>
                </a:lnTo>
                <a:lnTo>
                  <a:pt x="8542938" y="7393525"/>
                </a:lnTo>
                <a:lnTo>
                  <a:pt x="0" y="739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-5058328">
            <a:off x="13255544" y="-4131370"/>
            <a:ext cx="7156478" cy="6935278"/>
          </a:xfrm>
          <a:custGeom>
            <a:avLst/>
            <a:gdLst/>
            <a:ahLst/>
            <a:cxnLst/>
            <a:rect l="l" t="t" r="r" b="b"/>
            <a:pathLst>
              <a:path w="7156478" h="6935278">
                <a:moveTo>
                  <a:pt x="0" y="0"/>
                </a:moveTo>
                <a:lnTo>
                  <a:pt x="7156479" y="0"/>
                </a:lnTo>
                <a:lnTo>
                  <a:pt x="7156479" y="6935279"/>
                </a:lnTo>
                <a:lnTo>
                  <a:pt x="0" y="693527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 rot="3318101">
            <a:off x="-3880130" y="6803731"/>
            <a:ext cx="10117864" cy="10062676"/>
          </a:xfrm>
          <a:custGeom>
            <a:avLst/>
            <a:gdLst/>
            <a:ahLst/>
            <a:cxnLst/>
            <a:rect l="l" t="t" r="r" b="b"/>
            <a:pathLst>
              <a:path w="10117864" h="10062676">
                <a:moveTo>
                  <a:pt x="0" y="0"/>
                </a:moveTo>
                <a:lnTo>
                  <a:pt x="10117864" y="0"/>
                </a:lnTo>
                <a:lnTo>
                  <a:pt x="10117864" y="10062675"/>
                </a:lnTo>
                <a:lnTo>
                  <a:pt x="0" y="1006267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 rot="6800871">
            <a:off x="-1846725" y="-2878373"/>
            <a:ext cx="8542938" cy="7393525"/>
          </a:xfrm>
          <a:custGeom>
            <a:avLst/>
            <a:gdLst/>
            <a:ahLst/>
            <a:cxnLst/>
            <a:rect l="l" t="t" r="r" b="b"/>
            <a:pathLst>
              <a:path w="8542938" h="7393525">
                <a:moveTo>
                  <a:pt x="0" y="0"/>
                </a:moveTo>
                <a:lnTo>
                  <a:pt x="8542938" y="0"/>
                </a:lnTo>
                <a:lnTo>
                  <a:pt x="8542938" y="7393525"/>
                </a:lnTo>
                <a:lnTo>
                  <a:pt x="0" y="739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7511636" y="818389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0" name="TextBox 10"/>
          <p:cNvSpPr txBox="1"/>
          <p:nvPr/>
        </p:nvSpPr>
        <p:spPr>
          <a:xfrm>
            <a:off x="5023080" y="7635083"/>
            <a:ext cx="8005127" cy="12081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08"/>
              </a:lnSpc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Dra. Maricela Herrera</a:t>
            </a:r>
          </a:p>
          <a:p>
            <a:pPr marL="0" lvl="0" indent="0" algn="ctr">
              <a:lnSpc>
                <a:spcPts val="4808"/>
              </a:lnSpc>
              <a:spcBef>
                <a:spcPct val="0"/>
              </a:spcBef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Plan Internacional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208817" y="2265889"/>
            <a:ext cx="15633654" cy="9060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002"/>
              </a:lnSpc>
            </a:pPr>
            <a:endParaRPr/>
          </a:p>
          <a:p>
            <a:pPr algn="ctr">
              <a:lnSpc>
                <a:spcPts val="9002"/>
              </a:lnSpc>
            </a:pPr>
            <a:r>
              <a:rPr lang="en-US" sz="6430" b="1" spc="604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DERECHOS HUMANOS Y ACCESO A LA SALUD EN EL CONTEXTO DEL FONDO MUNDIAL</a:t>
            </a:r>
          </a:p>
          <a:p>
            <a:pPr algn="ctr">
              <a:lnSpc>
                <a:spcPts val="9002"/>
              </a:lnSpc>
            </a:pPr>
            <a:endParaRPr lang="en-US" sz="6430" b="1" spc="604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9002"/>
              </a:lnSpc>
            </a:pPr>
            <a:endParaRPr lang="en-US" sz="6430" b="1" spc="604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9002"/>
              </a:lnSpc>
            </a:pPr>
            <a:endParaRPr lang="en-US" sz="6430" b="1" spc="604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9002"/>
              </a:lnSpc>
            </a:pPr>
            <a:endParaRPr lang="en-US" sz="6430" b="1" spc="604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4454500" y="9412037"/>
            <a:ext cx="8005127" cy="598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808"/>
              </a:lnSpc>
              <a:spcBef>
                <a:spcPct val="0"/>
              </a:spcBef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28 de agosto de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715120" y="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283856" y="1027438"/>
            <a:ext cx="17720288" cy="198743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5. Enfoque combinado: salud, derechos y comunidad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Un enfoque eficaz incluye: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Programas que integren derechos humanos, género y participación comunitaria;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Promoción de servicios con enfoque transformador de género;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715120" y="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283856" y="1027438"/>
            <a:ext cx="17720288" cy="18883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5. Enfoque combinado: salud, derechos y comunidad</a:t>
            </a:r>
          </a:p>
          <a:p>
            <a:pPr algn="just">
              <a:lnSpc>
                <a:spcPts val="7832"/>
              </a:lnSpc>
            </a:pPr>
            <a:endParaRPr lang="en-US" sz="5594" b="1" u="sng" spc="123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Fortalecimiento de respuestas comunitarias, especialmente para poblaciones clave como personas que viven con VIH, trabajadoras sexuales, personas que usan drogas, reclusos, migrantes y mujeres en situación de vulnerabilidad.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17393"/>
            <a:ext cx="16875191" cy="179840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58"/>
              </a:lnSpc>
            </a:pPr>
            <a:r>
              <a:rPr lang="en-US" sz="5327" b="1" u="sng" spc="11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6. Ejemplo ilustrativo: el </a:t>
            </a:r>
            <a:r>
              <a:rPr lang="en-US" sz="5327" b="1" u="sng" strike="noStrike" spc="11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caso de Anisha</a:t>
            </a:r>
          </a:p>
          <a:p>
            <a:pPr algn="just">
              <a:lnSpc>
                <a:spcPts val="7458"/>
              </a:lnSpc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 historia de Anisha muestra cómo una mujer con VIH sufrió:</a:t>
            </a:r>
          </a:p>
          <a:p>
            <a:pPr algn="just">
              <a:lnSpc>
                <a:spcPts val="7458"/>
              </a:lnSpc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Violación del consentimiento informado;</a:t>
            </a:r>
          </a:p>
          <a:p>
            <a:pPr algn="just">
              <a:lnSpc>
                <a:spcPts val="7458"/>
              </a:lnSpc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Discriminación en hospitales;</a:t>
            </a:r>
          </a:p>
          <a:p>
            <a:pPr algn="just">
              <a:lnSpc>
                <a:spcPts val="7458"/>
              </a:lnSpc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Despido laboral;</a:t>
            </a:r>
          </a:p>
          <a:p>
            <a:pPr algn="just">
              <a:lnSpc>
                <a:spcPts val="7458"/>
              </a:lnSpc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Estigma social;</a:t>
            </a:r>
          </a:p>
          <a:p>
            <a:pPr algn="just">
              <a:lnSpc>
                <a:spcPts val="7458"/>
              </a:lnSpc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3992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992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17393"/>
            <a:ext cx="16875191" cy="17041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58"/>
              </a:lnSpc>
            </a:pPr>
            <a:r>
              <a:rPr lang="en-US" sz="5327" b="1" u="sng" spc="11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6. Ejemplo ilustrativo: el </a:t>
            </a:r>
            <a:r>
              <a:rPr lang="en-US" sz="5327" b="1" u="sng" strike="noStrike" spc="11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caso de Anisha</a:t>
            </a:r>
          </a:p>
          <a:p>
            <a:pPr algn="just">
              <a:lnSpc>
                <a:spcPts val="7458"/>
              </a:lnSpc>
            </a:pPr>
            <a:endParaRPr lang="en-US" sz="5327" b="1" u="sng" strike="noStrike" spc="117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7458"/>
              </a:lnSpc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Violencia de género.</a:t>
            </a: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Este caso refleja cómo múltiples barreras se entrecruzan y afectan gravemente la vida y el acceso a la salud de una persona.</a:t>
            </a: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3992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992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283856" y="1307868"/>
            <a:ext cx="17720288" cy="23836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7. P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rogramas clave recomendados</a:t>
            </a:r>
          </a:p>
          <a:p>
            <a:pPr algn="ctr">
              <a:lnSpc>
                <a:spcPts val="7832"/>
              </a:lnSpc>
            </a:pPr>
            <a:endParaRPr lang="en-US" sz="5594" b="1" u="sng" strike="noStrike" spc="123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Según ONUSIDA, los siete programas clave para abordar estas barreras incluyen: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1. Reducción del estigma y la discriminación.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2. Capacitación ética del personal de salud.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3. Alfabetización jurídica y derechos humanos.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4. Acceso a servicios legales.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5. Sensibilización de fuerzas del orden.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283856" y="1307868"/>
            <a:ext cx="17720288" cy="228461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7. P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rogramas clave recomendados</a:t>
            </a:r>
          </a:p>
          <a:p>
            <a:pPr algn="just">
              <a:lnSpc>
                <a:spcPts val="7832"/>
              </a:lnSpc>
            </a:pPr>
            <a:endParaRPr lang="en-US" sz="5594" b="1" u="sng" strike="noStrike" spc="123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6. Protección de derechos de mujeres y niñas.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7. Reforma de leyes y políticas que discriminan.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Estos programas han mostrado efectividad también en TB y malaria, y suelen ser más sostenibles si son implementados por o junto con comunidades afectadas.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1028700" y="2214060"/>
            <a:ext cx="15879683" cy="184666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20"/>
              </a:lnSpc>
            </a:pPr>
            <a:r>
              <a:rPr lang="en-US" sz="4514" b="1" u="sng" spc="99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8. Pape</a:t>
            </a:r>
            <a:r>
              <a:rPr lang="en-US" sz="4514" b="1" u="sng" strike="noStrike" spc="99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l de las comunidades y el apoyo de pares</a:t>
            </a:r>
          </a:p>
          <a:p>
            <a:pPr algn="ctr">
              <a:lnSpc>
                <a:spcPts val="6320"/>
              </a:lnSpc>
            </a:pPr>
            <a:endParaRPr lang="en-US" sz="4514" b="1" u="sng" strike="noStrike" spc="99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6320"/>
              </a:lnSpc>
            </a:pPr>
            <a:r>
              <a:rPr lang="en-US" sz="4514" u="none" strike="noStrike" spc="9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Las intervenciones comunitarias como:</a:t>
            </a:r>
          </a:p>
          <a:p>
            <a:pPr algn="just">
              <a:lnSpc>
                <a:spcPts val="6320"/>
              </a:lnSpc>
            </a:pPr>
            <a:r>
              <a:rPr lang="en-US" sz="4514" u="none" strike="noStrike" spc="9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Asistentes jurídicos comunitarios,</a:t>
            </a:r>
          </a:p>
          <a:p>
            <a:pPr algn="just">
              <a:lnSpc>
                <a:spcPts val="6320"/>
              </a:lnSpc>
            </a:pPr>
            <a:r>
              <a:rPr lang="en-US" sz="4514" u="none" strike="noStrike" spc="9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Educación de pares sobre derechos,</a:t>
            </a:r>
          </a:p>
          <a:p>
            <a:pPr algn="just">
              <a:lnSpc>
                <a:spcPts val="6320"/>
              </a:lnSpc>
            </a:pPr>
            <a:r>
              <a:rPr lang="en-US" sz="4514" u="none" strike="noStrike" spc="9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Supervisión comunitaria de servicios de salud,</a:t>
            </a:r>
          </a:p>
          <a:p>
            <a:pPr algn="just">
              <a:lnSpc>
                <a:spcPts val="6320"/>
              </a:lnSpc>
            </a:pPr>
            <a:r>
              <a:rPr lang="en-US" sz="4514" u="none" strike="noStrike" spc="9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han demostrado mejorar significativamente el uso y retención de los servicios de salud, aumentar la adherencia al tratamiento y reducir la violencia institucional.</a:t>
            </a:r>
          </a:p>
          <a:p>
            <a:pPr algn="just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320"/>
              </a:lnSpc>
            </a:pPr>
            <a:r>
              <a:rPr lang="en-US" sz="4514" u="none" strike="noStrike" spc="9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3383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383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5687" y="2982299"/>
            <a:ext cx="12977487" cy="6276001"/>
            <a:chOff x="0" y="0"/>
            <a:chExt cx="2051741" cy="99223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992236"/>
            </a:xfrm>
            <a:custGeom>
              <a:avLst/>
              <a:gdLst/>
              <a:ahLst/>
              <a:cxnLst/>
              <a:rect l="l" t="t" r="r" b="b"/>
              <a:pathLst>
                <a:path w="2051741" h="992236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976725"/>
                  </a:lnTo>
                  <a:cubicBezTo>
                    <a:pt x="2051741" y="980839"/>
                    <a:pt x="2050106" y="984784"/>
                    <a:pt x="2047198" y="987693"/>
                  </a:cubicBezTo>
                  <a:cubicBezTo>
                    <a:pt x="2044289" y="990601"/>
                    <a:pt x="2040344" y="992236"/>
                    <a:pt x="2036230" y="992236"/>
                  </a:cubicBezTo>
                  <a:lnTo>
                    <a:pt x="15511" y="992236"/>
                  </a:lnTo>
                  <a:cubicBezTo>
                    <a:pt x="6944" y="992236"/>
                    <a:pt x="0" y="985291"/>
                    <a:pt x="0" y="976725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9827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623111" y="740468"/>
            <a:ext cx="10091000" cy="9549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9. CONCLUSIÓN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506829" y="3202250"/>
            <a:ext cx="11995204" cy="9399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48"/>
              </a:lnSpc>
            </a:pP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Elim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inar las barr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eras d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derechos human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o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 y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género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es cl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ave para:</a:t>
            </a:r>
          </a:p>
          <a:p>
            <a:pPr algn="l">
              <a:lnSpc>
                <a:spcPts val="5748"/>
              </a:lnSpc>
            </a:pP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Mejorar el impacto de 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las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inversiones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del Fondo Mundi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al;</a:t>
            </a:r>
          </a:p>
          <a:p>
            <a:pPr algn="l">
              <a:lnSpc>
                <a:spcPts val="5748"/>
              </a:lnSpc>
            </a:pP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Garantizar equid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ad y acc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eso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universal;</a:t>
            </a:r>
          </a:p>
          <a:p>
            <a:pPr algn="l">
              <a:lnSpc>
                <a:spcPts val="5748"/>
              </a:lnSpc>
            </a:pP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Fortalec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er sistem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as comu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nitarios y de salud;</a:t>
            </a:r>
          </a:p>
          <a:p>
            <a:pPr algn="l">
              <a:lnSpc>
                <a:spcPts val="5748"/>
              </a:lnSpc>
            </a:pPr>
            <a:endParaRPr lang="en-US" sz="4105" u="none" strike="noStrike" spc="9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5748"/>
              </a:lnSpc>
            </a:pPr>
            <a:endParaRPr lang="en-US" sz="4105" u="none" strike="noStrike" spc="9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5748"/>
              </a:lnSpc>
            </a:pPr>
            <a:endParaRPr lang="en-US" sz="4105" u="none" strike="noStrike" spc="9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5748"/>
              </a:lnSpc>
            </a:pPr>
            <a:endParaRPr lang="en-US" sz="4105" u="none" strike="noStrike" spc="9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4488"/>
              </a:lnSpc>
            </a:pPr>
            <a:endParaRPr lang="en-US" sz="4105" u="none" strike="noStrike" spc="9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3928"/>
              </a:lnSpc>
            </a:pPr>
            <a:endParaRPr lang="en-US" sz="4105" u="none" strike="noStrike" spc="9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3928"/>
              </a:lnSpc>
            </a:pPr>
            <a:endParaRPr lang="en-US" sz="4105" u="none" strike="noStrike" spc="9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4908"/>
              </a:lnSpc>
            </a:pPr>
            <a:endParaRPr lang="en-US" sz="4105" u="none" strike="noStrike" spc="9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88137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0" y="0"/>
                </a:lnTo>
                <a:lnTo>
                  <a:pt x="2927550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5687" y="2982299"/>
            <a:ext cx="12977487" cy="6276001"/>
            <a:chOff x="0" y="0"/>
            <a:chExt cx="2051741" cy="99223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992236"/>
            </a:xfrm>
            <a:custGeom>
              <a:avLst/>
              <a:gdLst/>
              <a:ahLst/>
              <a:cxnLst/>
              <a:rect l="l" t="t" r="r" b="b"/>
              <a:pathLst>
                <a:path w="2051741" h="992236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976725"/>
                  </a:lnTo>
                  <a:cubicBezTo>
                    <a:pt x="2051741" y="980839"/>
                    <a:pt x="2050106" y="984784"/>
                    <a:pt x="2047198" y="987693"/>
                  </a:cubicBezTo>
                  <a:cubicBezTo>
                    <a:pt x="2044289" y="990601"/>
                    <a:pt x="2040344" y="992236"/>
                    <a:pt x="2036230" y="992236"/>
                  </a:cubicBezTo>
                  <a:lnTo>
                    <a:pt x="15511" y="992236"/>
                  </a:lnTo>
                  <a:cubicBezTo>
                    <a:pt x="6944" y="992236"/>
                    <a:pt x="0" y="985291"/>
                    <a:pt x="0" y="976725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9827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623111" y="740468"/>
            <a:ext cx="10091000" cy="9549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9. CONCLUSIÓN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506829" y="3202250"/>
            <a:ext cx="11995204" cy="42276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48"/>
              </a:lnSpc>
            </a:pP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- Promove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 el empod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eramiento d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mujeres y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poblacion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es 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vulnerables.</a:t>
            </a:r>
          </a:p>
          <a:p>
            <a:pPr algn="l">
              <a:lnSpc>
                <a:spcPts val="5748"/>
              </a:lnSpc>
            </a:pP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Las solicitudes de financiamiento deben 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abordar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estas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barreras con propuest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as claras, bas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adas en dat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os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y diseñadas con partic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ip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ación comu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nitaria.</a:t>
            </a:r>
          </a:p>
          <a:p>
            <a:pPr algn="just">
              <a:lnSpc>
                <a:spcPts val="4908"/>
              </a:lnSpc>
            </a:pPr>
            <a:endParaRPr lang="en-US" sz="4105" u="none" strike="noStrike" spc="9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88137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0" y="0"/>
                </a:lnTo>
                <a:lnTo>
                  <a:pt x="2927550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478627" y="1685723"/>
            <a:ext cx="0" cy="6915554"/>
          </a:xfrm>
          <a:prstGeom prst="line">
            <a:avLst/>
          </a:prstGeom>
          <a:ln w="66675" cap="flat">
            <a:solidFill>
              <a:srgbClr val="E3D8D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>
            <a:off x="3197413" y="4747637"/>
            <a:ext cx="13420856" cy="5265599"/>
          </a:xfrm>
          <a:custGeom>
            <a:avLst/>
            <a:gdLst/>
            <a:ahLst/>
            <a:cxnLst/>
            <a:rect l="l" t="t" r="r" b="b"/>
            <a:pathLst>
              <a:path w="13420856" h="5265599">
                <a:moveTo>
                  <a:pt x="0" y="0"/>
                </a:moveTo>
                <a:lnTo>
                  <a:pt x="13420856" y="0"/>
                </a:lnTo>
                <a:lnTo>
                  <a:pt x="13420856" y="5265599"/>
                </a:lnTo>
                <a:lnTo>
                  <a:pt x="0" y="52655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5" name="TextBox 5"/>
          <p:cNvSpPr txBox="1"/>
          <p:nvPr/>
        </p:nvSpPr>
        <p:spPr>
          <a:xfrm>
            <a:off x="2945548" y="2126502"/>
            <a:ext cx="12984216" cy="22618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58"/>
              </a:lnSpc>
            </a:pPr>
            <a:r>
              <a:rPr lang="en-US" sz="4327" b="1" spc="406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CONTRIBUYENDO A LA RESPUESTA NACIONAL AL VIH Y LA TUBERCULOSIS EN EL SALVADOR.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283856" y="736999"/>
            <a:ext cx="17720288" cy="175883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1. In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troducción</a:t>
            </a:r>
          </a:p>
          <a:p>
            <a:pPr algn="ctr">
              <a:lnSpc>
                <a:spcPts val="7832"/>
              </a:lnSpc>
            </a:pPr>
            <a:endParaRPr lang="en-US" sz="5594" b="1" u="sng" strike="noStrike" spc="123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7552"/>
              </a:lnSpc>
            </a:pPr>
            <a:r>
              <a:rPr lang="en-US" sz="5394" u="none" strike="noStrike" spc="118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 Fondo Mundial considera que la protección de los derechos humanos y la promoción de la igualdad de género son pilares esenciales para el éxito de sus intervenciones en VIH, tuberculosis (TB) y malaria. Este enfoque busca no solo garantizar el acceso universal a los servicios de salud, sino también fortalecer la respuesta comunitaria y los sistemas de salud nacionales.</a:t>
            </a:r>
          </a:p>
          <a:p>
            <a:pPr algn="just">
              <a:lnSpc>
                <a:spcPts val="7832"/>
              </a:lnSpc>
            </a:pPr>
            <a:endParaRPr lang="en-US" sz="5394" u="none" strike="noStrike" spc="118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394" u="none" strike="noStrike" spc="118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394" u="none" strike="noStrike" spc="118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07868"/>
            <a:ext cx="17720288" cy="159119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2. Impacto de las barreras relacionadas c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on los derechos humanos</a:t>
            </a:r>
          </a:p>
          <a:p>
            <a:pPr algn="l">
              <a:lnSpc>
                <a:spcPts val="7832"/>
              </a:lnSpc>
            </a:pPr>
            <a:r>
              <a:rPr lang="en-US" sz="5594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Las</a:t>
            </a: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barreras que limitan el acceso a los servicios de salud incluyen:</a:t>
            </a:r>
          </a:p>
          <a:p>
            <a:pPr algn="l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Estigma y discriminación;</a:t>
            </a:r>
          </a:p>
          <a:p>
            <a:pPr algn="l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Normas de género perjudiciales;</a:t>
            </a:r>
          </a:p>
          <a:p>
            <a:pPr algn="l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Políticas, leyes y prácticas punitivas;</a:t>
            </a:r>
          </a:p>
          <a:p>
            <a:pPr algn="l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Falta de consentimiento informado;</a:t>
            </a:r>
          </a:p>
          <a:p>
            <a:pPr algn="l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07868"/>
            <a:ext cx="17720288" cy="169025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2. Impacto de las barreras relacionadas c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on los derechos humanos</a:t>
            </a:r>
          </a:p>
          <a:p>
            <a:pPr algn="l">
              <a:lnSpc>
                <a:spcPts val="7832"/>
              </a:lnSpc>
            </a:pPr>
            <a:r>
              <a:rPr lang="en-US" sz="5594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</a:t>
            </a: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egación de servicios;</a:t>
            </a:r>
          </a:p>
          <a:p>
            <a:pPr algn="l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Prácticas médicas no éticas;</a:t>
            </a:r>
          </a:p>
          <a:p>
            <a:pPr algn="l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Abuso policial y violencia de género;</a:t>
            </a:r>
          </a:p>
          <a:p>
            <a:pPr algn="l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Hacinamiento y falta de atención en prisiones;</a:t>
            </a:r>
          </a:p>
          <a:p>
            <a:pPr algn="l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Exclusión de personas migrantes o sin documentación.</a:t>
            </a:r>
          </a:p>
          <a:p>
            <a:pPr algn="l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07868"/>
            <a:ext cx="17720288" cy="169025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2. Impacto de las barreras relacionadas c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on los derechos humanos</a:t>
            </a:r>
          </a:p>
          <a:p>
            <a:pPr algn="ctr">
              <a:lnSpc>
                <a:spcPts val="7832"/>
              </a:lnSpc>
            </a:pPr>
            <a:endParaRPr lang="en-US" sz="5594" b="1" u="sng" strike="noStrike" spc="123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l">
              <a:lnSpc>
                <a:spcPts val="7832"/>
              </a:lnSpc>
            </a:pPr>
            <a:r>
              <a:rPr lang="en-US" sz="5594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Est</a:t>
            </a: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as barreras reducen la eficacia de las subvenciones del Fondo Mundial, aumentan la vulnerabilidad de ciertas poblaciones y dificultan su acceso oportuno a la prevención y el tratamiento.</a:t>
            </a:r>
          </a:p>
          <a:p>
            <a:pPr algn="l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07868"/>
            <a:ext cx="17720288" cy="159119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3. Estrategias del F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ondo Mundial</a:t>
            </a:r>
          </a:p>
          <a:p>
            <a:pPr algn="l">
              <a:lnSpc>
                <a:spcPts val="7832"/>
              </a:lnSpc>
            </a:pPr>
            <a:endParaRPr lang="en-US" sz="5594" b="1" u="sng" strike="noStrike" spc="123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 estrategia “Invertir para poner fin a las epidemias” del Fondo Mundial (2017–2022) destaca tres objetivos estratégicos vinculados con derechos humanos: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Objetivos 3(a) y 3(b): Abordan desigualdades de género.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l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.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07868"/>
            <a:ext cx="17720288" cy="184837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3. Estrategias del F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ondo Mundial</a:t>
            </a:r>
          </a:p>
          <a:p>
            <a:pPr algn="just">
              <a:lnSpc>
                <a:spcPts val="7832"/>
              </a:lnSpc>
            </a:pPr>
            <a:endParaRPr lang="en-US" sz="5594" b="1" u="sng" strike="noStrike" spc="123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marL="1143069" lvl="1" indent="-571535" algn="just">
              <a:lnSpc>
                <a:spcPts val="7412"/>
              </a:lnSpc>
              <a:buFont typeface="Arial"/>
              <a:buChar char="•"/>
            </a:pPr>
            <a:r>
              <a:rPr lang="en-US" sz="5294" u="none" strike="noStrike" spc="116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Objetivo 3(c): Enfocado en eliminar barreras de derechos humanos que dificultan el acceso a servicios de salud. </a:t>
            </a:r>
          </a:p>
          <a:p>
            <a:pPr algn="just">
              <a:lnSpc>
                <a:spcPts val="7412"/>
              </a:lnSpc>
            </a:pPr>
            <a:r>
              <a:rPr lang="en-US" sz="5294" u="none" strike="noStrike" spc="116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 política de sostenibilidad, transición y cofinanciamiento exige que las solicitudes de financiamiento incluyan programas que respondan a poblaciones clave y que eliminen barreras estructurales.</a:t>
            </a:r>
          </a:p>
          <a:p>
            <a:pPr algn="just">
              <a:lnSpc>
                <a:spcPts val="7832"/>
              </a:lnSpc>
            </a:pPr>
            <a:endParaRPr lang="en-US" sz="5294" u="none" strike="noStrike" spc="116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294" u="none" strike="noStrike" spc="116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294" u="none" strike="noStrike" spc="116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7832"/>
              </a:lnSpc>
            </a:pPr>
            <a:endParaRPr lang="en-US" sz="5294" u="none" strike="noStrike" spc="116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.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283856" y="1307868"/>
            <a:ext cx="17720288" cy="195695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4. Conozca su epidemia para inv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ertir con impacto</a:t>
            </a:r>
          </a:p>
          <a:p>
            <a:pPr algn="ctr">
              <a:lnSpc>
                <a:spcPts val="7832"/>
              </a:lnSpc>
            </a:pPr>
            <a:endParaRPr lang="en-US" sz="5594" b="1" u="sng" strike="noStrike" spc="123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8532"/>
              </a:lnSpc>
            </a:pPr>
            <a:r>
              <a:rPr lang="en-US" sz="6094" u="none" strike="noStrike" spc="13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Antes de diseñar intervenciones eficaces, se debe:</a:t>
            </a:r>
          </a:p>
          <a:p>
            <a:pPr marL="1315785" lvl="1" indent="-657892" algn="just">
              <a:lnSpc>
                <a:spcPts val="8532"/>
              </a:lnSpc>
              <a:buFont typeface="Arial"/>
              <a:buChar char="•"/>
            </a:pPr>
            <a:r>
              <a:rPr lang="en-US" sz="6094" u="none" strike="noStrike" spc="13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Identificar quiénes son los más afectados por las enfermedades;</a:t>
            </a:r>
          </a:p>
          <a:p>
            <a:pPr marL="1315785" lvl="1" indent="-657892" algn="just">
              <a:lnSpc>
                <a:spcPts val="8532"/>
              </a:lnSpc>
              <a:buFont typeface="Arial"/>
              <a:buChar char="•"/>
            </a:pPr>
            <a:r>
              <a:rPr lang="en-US" sz="6094" u="none" strike="noStrike" spc="13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Determinar quiénes tienen menos acceso a los servicios;</a:t>
            </a:r>
          </a:p>
          <a:p>
            <a:pPr algn="just">
              <a:lnSpc>
                <a:spcPts val="8532"/>
              </a:lnSpc>
            </a:pPr>
            <a:r>
              <a:rPr lang="en-US" sz="6094" u="none" strike="noStrike" spc="13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8532"/>
              </a:lnSpc>
            </a:pPr>
            <a:r>
              <a:rPr lang="en-US" sz="6094" u="none" strike="noStrike" spc="13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8532"/>
              </a:lnSpc>
            </a:pPr>
            <a:r>
              <a:rPr lang="en-US" sz="6094" u="none" strike="noStrike" spc="13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l">
              <a:lnSpc>
                <a:spcPts val="7832"/>
              </a:lnSpc>
            </a:pPr>
            <a:endParaRPr lang="en-US" sz="6094" u="none" strike="noStrike" spc="13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283856" y="1307868"/>
            <a:ext cx="17720288" cy="196552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4. Conozca su epidemia para inv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ertir con impacto</a:t>
            </a:r>
          </a:p>
          <a:p>
            <a:pPr algn="just">
              <a:lnSpc>
                <a:spcPts val="8532"/>
              </a:lnSpc>
            </a:pPr>
            <a:endParaRPr lang="en-US" sz="5594" b="1" u="sng" strike="noStrike" spc="123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marL="1315785" lvl="1" indent="-657892" algn="just">
              <a:lnSpc>
                <a:spcPts val="8532"/>
              </a:lnSpc>
              <a:buFont typeface="Arial"/>
              <a:buChar char="•"/>
            </a:pPr>
            <a:r>
              <a:rPr lang="en-US" sz="6094" u="none" strike="noStrike" spc="13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Reconocer los programas necesarios para reducir barreras;</a:t>
            </a:r>
          </a:p>
          <a:p>
            <a:pPr algn="just">
              <a:lnSpc>
                <a:spcPts val="8532"/>
              </a:lnSpc>
            </a:pPr>
            <a:endParaRPr lang="en-US" sz="6094" u="none" strike="noStrike" spc="13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1315785" lvl="1" indent="-657892" algn="just">
              <a:lnSpc>
                <a:spcPts val="8532"/>
              </a:lnSpc>
              <a:buFont typeface="Arial"/>
              <a:buChar char="•"/>
            </a:pPr>
            <a:r>
              <a:rPr lang="en-US" sz="6094" u="none" strike="noStrike" spc="13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Asignar recursos con base en potencial de impacto, eficiencia y equidad.</a:t>
            </a:r>
          </a:p>
          <a:p>
            <a:pPr algn="just">
              <a:lnSpc>
                <a:spcPts val="8532"/>
              </a:lnSpc>
            </a:pPr>
            <a:endParaRPr lang="en-US" sz="6094" u="none" strike="noStrike" spc="13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8532"/>
              </a:lnSpc>
            </a:pPr>
            <a:r>
              <a:rPr lang="en-US" sz="6094" u="none" strike="noStrike" spc="13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8532"/>
              </a:lnSpc>
            </a:pPr>
            <a:r>
              <a:rPr lang="en-US" sz="6094" u="none" strike="noStrike" spc="13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l">
              <a:lnSpc>
                <a:spcPts val="7832"/>
              </a:lnSpc>
            </a:pPr>
            <a:endParaRPr lang="en-US" sz="6094" u="none" strike="noStrike" spc="13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881</Words>
  <Application>Microsoft Office PowerPoint</Application>
  <PresentationFormat>Personalizado</PresentationFormat>
  <Paragraphs>250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4" baseType="lpstr">
      <vt:lpstr>Calibri</vt:lpstr>
      <vt:lpstr>Glacial Indifference</vt:lpstr>
      <vt:lpstr>Arial</vt:lpstr>
      <vt:lpstr>Glacial Indifference Bold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Derechos Humanos</dc:title>
  <dc:creator>María Eugenia Ochoa Valencia</dc:creator>
  <cp:lastModifiedBy>Administración y Comunicaciones MCP</cp:lastModifiedBy>
  <cp:revision>1</cp:revision>
  <dcterms:created xsi:type="dcterms:W3CDTF">2006-08-16T00:00:00Z</dcterms:created>
  <dcterms:modified xsi:type="dcterms:W3CDTF">2025-07-28T15:34:30Z</dcterms:modified>
  <dc:identifier>DAGudmlygCM</dc:identifier>
</cp:coreProperties>
</file>