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8288000" cy="10287000"/>
  <p:notesSz cx="6858000" cy="9144000"/>
  <p:embeddedFontLst>
    <p:embeddedFont>
      <p:font typeface="Glacial Indifference" panose="020B0604020202020204" charset="0"/>
      <p:regular r:id="rId15"/>
    </p:embeddedFont>
    <p:embeddedFont>
      <p:font typeface="Glacial Indifference Bold" panose="020B0604020202020204" charset="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10" d="100"/>
          <a:sy n="10" d="100"/>
        </p:scale>
        <p:origin x="2548" y="92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ministración y Comunicaciones MCP" userId="6e1c2796-b399-4b97-baca-0d887e5a0dc8" providerId="ADAL" clId="{A159B0B6-3C4C-4D5E-85BD-657FAF822FB6}"/>
    <pc:docChg chg="custSel modSld">
      <pc:chgData name="Administración y Comunicaciones MCP" userId="6e1c2796-b399-4b97-baca-0d887e5a0dc8" providerId="ADAL" clId="{A159B0B6-3C4C-4D5E-85BD-657FAF822FB6}" dt="2025-07-28T15:36:20.807" v="44" actId="1076"/>
      <pc:docMkLst>
        <pc:docMk/>
      </pc:docMkLst>
      <pc:sldChg chg="modSp mod">
        <pc:chgData name="Administración y Comunicaciones MCP" userId="6e1c2796-b399-4b97-baca-0d887e5a0dc8" providerId="ADAL" clId="{A159B0B6-3C4C-4D5E-85BD-657FAF822FB6}" dt="2025-07-28T15:36:20.807" v="44" actId="1076"/>
        <pc:sldMkLst>
          <pc:docMk/>
          <pc:sldMk cId="0" sldId="256"/>
        </pc:sldMkLst>
        <pc:spChg chg="mod">
          <ac:chgData name="Administración y Comunicaciones MCP" userId="6e1c2796-b399-4b97-baca-0d887e5a0dc8" providerId="ADAL" clId="{A159B0B6-3C4C-4D5E-85BD-657FAF822FB6}" dt="2025-07-28T15:35:55.862" v="43" actId="20577"/>
          <ac:spMkLst>
            <pc:docMk/>
            <pc:sldMk cId="0" sldId="256"/>
            <ac:spMk id="10" creationId="{00000000-0000-0000-0000-000000000000}"/>
          </ac:spMkLst>
        </pc:spChg>
        <pc:spChg chg="mod">
          <ac:chgData name="Administración y Comunicaciones MCP" userId="6e1c2796-b399-4b97-baca-0d887e5a0dc8" providerId="ADAL" clId="{A159B0B6-3C4C-4D5E-85BD-657FAF822FB6}" dt="2025-07-28T15:36:20.807" v="44" actId="1076"/>
          <ac:spMkLst>
            <pc:docMk/>
            <pc:sldMk cId="0" sldId="256"/>
            <ac:spMk id="11"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15.svg"/><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6.sv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6982806">
            <a:off x="720300" y="6421716"/>
            <a:ext cx="8842272" cy="11861584"/>
          </a:xfrm>
          <a:custGeom>
            <a:avLst/>
            <a:gdLst/>
            <a:ahLst/>
            <a:cxnLst/>
            <a:rect l="l" t="t" r="r" b="b"/>
            <a:pathLst>
              <a:path w="8842272" h="11861584">
                <a:moveTo>
                  <a:pt x="0" y="0"/>
                </a:moveTo>
                <a:lnTo>
                  <a:pt x="8842272" y="0"/>
                </a:lnTo>
                <a:lnTo>
                  <a:pt x="8842272" y="11861584"/>
                </a:lnTo>
                <a:lnTo>
                  <a:pt x="0" y="11861584"/>
                </a:lnTo>
                <a:lnTo>
                  <a:pt x="0" y="0"/>
                </a:lnTo>
                <a:close/>
              </a:path>
            </a:pathLst>
          </a:custGeom>
          <a:blipFill>
            <a:blip r:embed="rId2">
              <a:alphaModFix amt="65999"/>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6501204">
            <a:off x="11046831" y="-5088864"/>
            <a:ext cx="8807178" cy="11814508"/>
          </a:xfrm>
          <a:custGeom>
            <a:avLst/>
            <a:gdLst/>
            <a:ahLst/>
            <a:cxnLst/>
            <a:rect l="l" t="t" r="r" b="b"/>
            <a:pathLst>
              <a:path w="8807178" h="11814508">
                <a:moveTo>
                  <a:pt x="0" y="0"/>
                </a:moveTo>
                <a:lnTo>
                  <a:pt x="8807178" y="0"/>
                </a:lnTo>
                <a:lnTo>
                  <a:pt x="8807178" y="11814507"/>
                </a:lnTo>
                <a:lnTo>
                  <a:pt x="0" y="11814507"/>
                </a:lnTo>
                <a:lnTo>
                  <a:pt x="0" y="0"/>
                </a:lnTo>
                <a:close/>
              </a:path>
            </a:pathLst>
          </a:custGeom>
          <a:blipFill>
            <a:blip r:embed="rId2">
              <a:alphaModFix amt="65999"/>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4" name="Freeform 4"/>
          <p:cNvSpPr/>
          <p:nvPr/>
        </p:nvSpPr>
        <p:spPr>
          <a:xfrm rot="10571821">
            <a:off x="10628437" y="8363453"/>
            <a:ext cx="5947318" cy="7978109"/>
          </a:xfrm>
          <a:custGeom>
            <a:avLst/>
            <a:gdLst/>
            <a:ahLst/>
            <a:cxnLst/>
            <a:rect l="l" t="t" r="r" b="b"/>
            <a:pathLst>
              <a:path w="5947318" h="7978109">
                <a:moveTo>
                  <a:pt x="0" y="0"/>
                </a:moveTo>
                <a:lnTo>
                  <a:pt x="5947318" y="0"/>
                </a:lnTo>
                <a:lnTo>
                  <a:pt x="5947318" y="7978110"/>
                </a:lnTo>
                <a:lnTo>
                  <a:pt x="0" y="797811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5" name="Freeform 5"/>
          <p:cNvSpPr/>
          <p:nvPr/>
        </p:nvSpPr>
        <p:spPr>
          <a:xfrm rot="-5114765">
            <a:off x="11561828" y="5146485"/>
            <a:ext cx="8542938" cy="7393525"/>
          </a:xfrm>
          <a:custGeom>
            <a:avLst/>
            <a:gdLst/>
            <a:ahLst/>
            <a:cxnLst/>
            <a:rect l="l" t="t" r="r" b="b"/>
            <a:pathLst>
              <a:path w="8542938" h="7393525">
                <a:moveTo>
                  <a:pt x="0" y="0"/>
                </a:moveTo>
                <a:lnTo>
                  <a:pt x="8542938" y="0"/>
                </a:lnTo>
                <a:lnTo>
                  <a:pt x="8542938" y="7393525"/>
                </a:lnTo>
                <a:lnTo>
                  <a:pt x="0" y="7393525"/>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6" name="Freeform 6"/>
          <p:cNvSpPr/>
          <p:nvPr/>
        </p:nvSpPr>
        <p:spPr>
          <a:xfrm rot="-5058328">
            <a:off x="13255544" y="-4131370"/>
            <a:ext cx="7156478" cy="6935278"/>
          </a:xfrm>
          <a:custGeom>
            <a:avLst/>
            <a:gdLst/>
            <a:ahLst/>
            <a:cxnLst/>
            <a:rect l="l" t="t" r="r" b="b"/>
            <a:pathLst>
              <a:path w="7156478" h="6935278">
                <a:moveTo>
                  <a:pt x="0" y="0"/>
                </a:moveTo>
                <a:lnTo>
                  <a:pt x="7156479" y="0"/>
                </a:lnTo>
                <a:lnTo>
                  <a:pt x="7156479" y="6935279"/>
                </a:lnTo>
                <a:lnTo>
                  <a:pt x="0" y="6935279"/>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rot="3318101">
            <a:off x="-3880130" y="6803731"/>
            <a:ext cx="10117864" cy="10062676"/>
          </a:xfrm>
          <a:custGeom>
            <a:avLst/>
            <a:gdLst/>
            <a:ahLst/>
            <a:cxnLst/>
            <a:rect l="l" t="t" r="r" b="b"/>
            <a:pathLst>
              <a:path w="10117864" h="10062676">
                <a:moveTo>
                  <a:pt x="0" y="0"/>
                </a:moveTo>
                <a:lnTo>
                  <a:pt x="10117864" y="0"/>
                </a:lnTo>
                <a:lnTo>
                  <a:pt x="10117864" y="10062675"/>
                </a:lnTo>
                <a:lnTo>
                  <a:pt x="0" y="10062675"/>
                </a:lnTo>
                <a:lnTo>
                  <a:pt x="0" y="0"/>
                </a:lnTo>
                <a:close/>
              </a:path>
            </a:pathLst>
          </a:custGeom>
          <a:blipFill>
            <a:blip r:embed="rId8">
              <a:extLst>
                <a:ext uri="{96DAC541-7B7A-43D3-8B79-37D633B846F1}">
                  <asvg:svgBlip xmlns:asvg="http://schemas.microsoft.com/office/drawing/2016/SVG/main" r:embed="rId9"/>
                </a:ext>
              </a:extLst>
            </a:blip>
            <a:stretch>
              <a:fillRect/>
            </a:stretch>
          </a:blipFill>
          <a:ln cap="sq">
            <a:noFill/>
            <a:prstDash val="solid"/>
            <a:miter/>
          </a:ln>
        </p:spPr>
        <p:txBody>
          <a:bodyPr/>
          <a:lstStyle/>
          <a:p>
            <a:endParaRPr lang="es-SV"/>
          </a:p>
        </p:txBody>
      </p:sp>
      <p:sp>
        <p:nvSpPr>
          <p:cNvPr id="8" name="Freeform 8"/>
          <p:cNvSpPr/>
          <p:nvPr/>
        </p:nvSpPr>
        <p:spPr>
          <a:xfrm rot="6800871">
            <a:off x="-1846725" y="-2878373"/>
            <a:ext cx="8542938" cy="7393525"/>
          </a:xfrm>
          <a:custGeom>
            <a:avLst/>
            <a:gdLst/>
            <a:ahLst/>
            <a:cxnLst/>
            <a:rect l="l" t="t" r="r" b="b"/>
            <a:pathLst>
              <a:path w="8542938" h="7393525">
                <a:moveTo>
                  <a:pt x="0" y="0"/>
                </a:moveTo>
                <a:lnTo>
                  <a:pt x="8542938" y="0"/>
                </a:lnTo>
                <a:lnTo>
                  <a:pt x="8542938" y="7393525"/>
                </a:lnTo>
                <a:lnTo>
                  <a:pt x="0" y="7393525"/>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9" name="Freeform 9"/>
          <p:cNvSpPr/>
          <p:nvPr/>
        </p:nvSpPr>
        <p:spPr>
          <a:xfrm>
            <a:off x="7511636" y="818389"/>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10"/>
            <a:stretch>
              <a:fillRect/>
            </a:stretch>
          </a:blipFill>
        </p:spPr>
        <p:txBody>
          <a:bodyPr/>
          <a:lstStyle/>
          <a:p>
            <a:endParaRPr lang="es-SV"/>
          </a:p>
        </p:txBody>
      </p:sp>
      <p:sp>
        <p:nvSpPr>
          <p:cNvPr id="10" name="TextBox 10"/>
          <p:cNvSpPr txBox="1"/>
          <p:nvPr/>
        </p:nvSpPr>
        <p:spPr>
          <a:xfrm>
            <a:off x="5023080" y="7635083"/>
            <a:ext cx="8005127" cy="1187313"/>
          </a:xfrm>
          <a:prstGeom prst="rect">
            <a:avLst/>
          </a:prstGeom>
        </p:spPr>
        <p:txBody>
          <a:bodyPr lIns="0" tIns="0" rIns="0" bIns="0" rtlCol="0" anchor="t">
            <a:spAutoFit/>
          </a:bodyPr>
          <a:lstStyle/>
          <a:p>
            <a:pPr algn="ctr">
              <a:lnSpc>
                <a:spcPts val="4808"/>
              </a:lnSpc>
            </a:pPr>
            <a:r>
              <a:rPr lang="en-US" sz="3434" spc="75" dirty="0">
                <a:solidFill>
                  <a:srgbClr val="152540"/>
                </a:solidFill>
                <a:latin typeface="Glacial Indifference"/>
                <a:ea typeface="Glacial Indifference"/>
                <a:cs typeface="Glacial Indifference"/>
                <a:sym typeface="Glacial Indifference"/>
              </a:rPr>
              <a:t>Lcda. Karla Guevara</a:t>
            </a:r>
          </a:p>
          <a:p>
            <a:pPr algn="ctr">
              <a:lnSpc>
                <a:spcPts val="4808"/>
              </a:lnSpc>
            </a:pPr>
            <a:r>
              <a:rPr lang="en-US" sz="3434" spc="75" dirty="0">
                <a:solidFill>
                  <a:srgbClr val="152540"/>
                </a:solidFill>
                <a:latin typeface="Glacial Indifference"/>
                <a:ea typeface="Glacial Indifference"/>
                <a:cs typeface="Glacial Indifference"/>
                <a:sym typeface="Glacial Indifference"/>
              </a:rPr>
              <a:t>Colectivo Alejandría </a:t>
            </a:r>
          </a:p>
        </p:txBody>
      </p:sp>
      <p:sp>
        <p:nvSpPr>
          <p:cNvPr id="11" name="TextBox 11"/>
          <p:cNvSpPr txBox="1"/>
          <p:nvPr/>
        </p:nvSpPr>
        <p:spPr>
          <a:xfrm>
            <a:off x="635125" y="2437565"/>
            <a:ext cx="17018401" cy="8623312"/>
          </a:xfrm>
          <a:prstGeom prst="rect">
            <a:avLst/>
          </a:prstGeom>
        </p:spPr>
        <p:txBody>
          <a:bodyPr lIns="0" tIns="0" rIns="0" bIns="0" rtlCol="0" anchor="t">
            <a:spAutoFit/>
          </a:bodyPr>
          <a:lstStyle/>
          <a:p>
            <a:pPr algn="ctr">
              <a:lnSpc>
                <a:spcPts val="9799"/>
              </a:lnSpc>
            </a:pPr>
            <a:endParaRPr dirty="0"/>
          </a:p>
          <a:p>
            <a:pPr algn="ctr">
              <a:lnSpc>
                <a:spcPts val="9799"/>
              </a:lnSpc>
            </a:pPr>
            <a:r>
              <a:rPr lang="en-US" sz="6999" b="1" spc="657" dirty="0">
                <a:solidFill>
                  <a:srgbClr val="152540"/>
                </a:solidFill>
                <a:latin typeface="Glacial Indifference Bold"/>
                <a:ea typeface="Glacial Indifference Bold"/>
                <a:cs typeface="Glacial Indifference Bold"/>
                <a:sym typeface="Glacial Indifference Bold"/>
              </a:rPr>
              <a:t>POBLACIONES CLAVE EN LA RESPUESTA AL VIH, LA TUBERCULOSIS Y LA MALARIA</a:t>
            </a:r>
          </a:p>
          <a:p>
            <a:pPr algn="ctr">
              <a:lnSpc>
                <a:spcPts val="9799"/>
              </a:lnSpc>
            </a:pPr>
            <a:endParaRPr lang="en-US" sz="6999" b="1" spc="657" dirty="0">
              <a:solidFill>
                <a:srgbClr val="152540"/>
              </a:solidFill>
              <a:latin typeface="Glacial Indifference Bold"/>
              <a:ea typeface="Glacial Indifference Bold"/>
              <a:cs typeface="Glacial Indifference Bold"/>
              <a:sym typeface="Glacial Indifference Bold"/>
            </a:endParaRPr>
          </a:p>
          <a:p>
            <a:pPr algn="ctr">
              <a:lnSpc>
                <a:spcPts val="9799"/>
              </a:lnSpc>
            </a:pPr>
            <a:endParaRPr lang="en-US" sz="6999" b="1" spc="657" dirty="0">
              <a:solidFill>
                <a:srgbClr val="152540"/>
              </a:solidFill>
              <a:latin typeface="Glacial Indifference Bold"/>
              <a:ea typeface="Glacial Indifference Bold"/>
              <a:cs typeface="Glacial Indifference Bold"/>
              <a:sym typeface="Glacial Indifference Bold"/>
            </a:endParaRPr>
          </a:p>
          <a:p>
            <a:pPr algn="ctr">
              <a:lnSpc>
                <a:spcPts val="9799"/>
              </a:lnSpc>
            </a:pPr>
            <a:endParaRPr lang="en-US" sz="6999" b="1" spc="657" dirty="0">
              <a:solidFill>
                <a:srgbClr val="152540"/>
              </a:solidFill>
              <a:latin typeface="Glacial Indifference Bold"/>
              <a:ea typeface="Glacial Indifference Bold"/>
              <a:cs typeface="Glacial Indifference Bold"/>
              <a:sym typeface="Glacial Indifference Bold"/>
            </a:endParaRPr>
          </a:p>
        </p:txBody>
      </p:sp>
      <p:sp>
        <p:nvSpPr>
          <p:cNvPr id="12" name="TextBox 12"/>
          <p:cNvSpPr txBox="1"/>
          <p:nvPr/>
        </p:nvSpPr>
        <p:spPr>
          <a:xfrm>
            <a:off x="4454500" y="9688435"/>
            <a:ext cx="8005127" cy="598565"/>
          </a:xfrm>
          <a:prstGeom prst="rect">
            <a:avLst/>
          </a:prstGeom>
        </p:spPr>
        <p:txBody>
          <a:bodyPr lIns="0" tIns="0" rIns="0" bIns="0" rtlCol="0" anchor="t">
            <a:spAutoFit/>
          </a:bodyPr>
          <a:lstStyle/>
          <a:p>
            <a:pPr marL="0" lvl="0" indent="0" algn="ctr">
              <a:lnSpc>
                <a:spcPts val="4808"/>
              </a:lnSpc>
              <a:spcBef>
                <a:spcPct val="0"/>
              </a:spcBef>
            </a:pPr>
            <a:r>
              <a:rPr lang="en-US" sz="3434" spc="75">
                <a:solidFill>
                  <a:srgbClr val="152540"/>
                </a:solidFill>
                <a:latin typeface="Glacial Indifference"/>
                <a:ea typeface="Glacial Indifference"/>
                <a:cs typeface="Glacial Indifference"/>
                <a:sym typeface="Glacial Indifference"/>
              </a:rPr>
              <a:t>28 de agosto de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460719" y="1669471"/>
            <a:ext cx="16658606" cy="14387952"/>
          </a:xfrm>
          <a:prstGeom prst="rect">
            <a:avLst/>
          </a:prstGeom>
        </p:spPr>
        <p:txBody>
          <a:bodyPr lIns="0" tIns="0" rIns="0" bIns="0" rtlCol="0" anchor="t">
            <a:spAutoFit/>
          </a:bodyPr>
          <a:lstStyle/>
          <a:p>
            <a:pPr algn="ctr">
              <a:lnSpc>
                <a:spcPts val="6465"/>
              </a:lnSpc>
            </a:pPr>
            <a:r>
              <a:rPr lang="en-US" sz="4618" b="1" u="sng" spc="101">
                <a:solidFill>
                  <a:srgbClr val="152540"/>
                </a:solidFill>
                <a:latin typeface="Glacial Indifference Bold"/>
                <a:ea typeface="Glacial Indifference Bold"/>
                <a:cs typeface="Glacial Indifference Bold"/>
                <a:sym typeface="Glacial Indifference Bold"/>
              </a:rPr>
              <a:t>7.</a:t>
            </a:r>
            <a:r>
              <a:rPr lang="en-US" sz="4618" b="1" u="sng" strike="noStrike" spc="101">
                <a:solidFill>
                  <a:srgbClr val="152540"/>
                </a:solidFill>
                <a:latin typeface="Glacial Indifference Bold"/>
                <a:ea typeface="Glacial Indifference Bold"/>
                <a:cs typeface="Glacial Indifference Bold"/>
                <a:sym typeface="Glacial Indifference Bold"/>
              </a:rPr>
              <a:t> Recolección ética de datos</a:t>
            </a:r>
          </a:p>
          <a:p>
            <a:pPr algn="just">
              <a:lnSpc>
                <a:spcPts val="6465"/>
              </a:lnSpc>
            </a:pPr>
            <a:endParaRPr lang="en-US" sz="4618" b="1" u="sng" strike="noStrike" spc="101">
              <a:solidFill>
                <a:srgbClr val="152540"/>
              </a:solidFill>
              <a:latin typeface="Glacial Indifference Bold"/>
              <a:ea typeface="Glacial Indifference Bold"/>
              <a:cs typeface="Glacial Indifference Bold"/>
              <a:sym typeface="Glacial Indifference Bold"/>
            </a:endParaRPr>
          </a:p>
          <a:p>
            <a:pPr algn="just">
              <a:lnSpc>
                <a:spcPts val="7305"/>
              </a:lnSpc>
            </a:pPr>
            <a:r>
              <a:rPr lang="en-US" sz="5218" strike="noStrike" spc="114">
                <a:solidFill>
                  <a:srgbClr val="152540"/>
                </a:solidFill>
                <a:latin typeface="Glacial Indifference"/>
                <a:ea typeface="Glacial Indifference"/>
                <a:cs typeface="Glacial Indifference"/>
                <a:sym typeface="Glacial Indifference"/>
              </a:rPr>
              <a:t>Es fundamental contar con datos confiables sobre las poblaciones clave. Sin embargo, debido a la criminalización y estigmatización, esto debe hacerse bajo principios éticos: con liderazgo comunitario, confidencialidad y sin causar daño. El principio 'Nada sobre nosotros sin nosotros' debe guiar todas las investigaciones.</a:t>
            </a:r>
          </a:p>
          <a:p>
            <a:pPr algn="just">
              <a:lnSpc>
                <a:spcPts val="7305"/>
              </a:lnSpc>
            </a:pPr>
            <a:endParaRPr lang="en-US" sz="5218" strike="noStrike" spc="114">
              <a:solidFill>
                <a:srgbClr val="152540"/>
              </a:solidFill>
              <a:latin typeface="Glacial Indifference"/>
              <a:ea typeface="Glacial Indifference"/>
              <a:cs typeface="Glacial Indifference"/>
              <a:sym typeface="Glacial Indifference"/>
            </a:endParaRPr>
          </a:p>
          <a:p>
            <a:pPr algn="just">
              <a:lnSpc>
                <a:spcPts val="6465"/>
              </a:lnSpc>
            </a:pPr>
            <a:endParaRPr lang="en-US" sz="5218" strike="noStrike" spc="114">
              <a:solidFill>
                <a:srgbClr val="152540"/>
              </a:solidFill>
              <a:latin typeface="Glacial Indifference"/>
              <a:ea typeface="Glacial Indifference"/>
              <a:cs typeface="Glacial Indifference"/>
              <a:sym typeface="Glacial Indifference"/>
            </a:endParaRPr>
          </a:p>
          <a:p>
            <a:pPr algn="just">
              <a:lnSpc>
                <a:spcPts val="6465"/>
              </a:lnSpc>
            </a:pPr>
            <a:endParaRPr lang="en-US" sz="5218" strike="noStrike" spc="114">
              <a:solidFill>
                <a:srgbClr val="152540"/>
              </a:solidFill>
              <a:latin typeface="Glacial Indifference"/>
              <a:ea typeface="Glacial Indifference"/>
              <a:cs typeface="Glacial Indifference"/>
              <a:sym typeface="Glacial Indifference"/>
            </a:endParaRPr>
          </a:p>
          <a:p>
            <a:pPr algn="just">
              <a:lnSpc>
                <a:spcPts val="6465"/>
              </a:lnSpc>
            </a:pPr>
            <a:endParaRPr lang="en-US" sz="5218" strike="noStrike" spc="114">
              <a:solidFill>
                <a:srgbClr val="152540"/>
              </a:solidFill>
              <a:latin typeface="Glacial Indifference"/>
              <a:ea typeface="Glacial Indifference"/>
              <a:cs typeface="Glacial Indifference"/>
              <a:sym typeface="Glacial Indifference"/>
            </a:endParaRPr>
          </a:p>
          <a:p>
            <a:pPr algn="just">
              <a:lnSpc>
                <a:spcPts val="6465"/>
              </a:lnSpc>
            </a:pPr>
            <a:endParaRPr lang="en-US" sz="5218" strike="noStrike" spc="114">
              <a:solidFill>
                <a:srgbClr val="152540"/>
              </a:solidFill>
              <a:latin typeface="Glacial Indifference"/>
              <a:ea typeface="Glacial Indifference"/>
              <a:cs typeface="Glacial Indifference"/>
              <a:sym typeface="Glacial Indifference"/>
            </a:endParaRPr>
          </a:p>
          <a:p>
            <a:pPr algn="just">
              <a:lnSpc>
                <a:spcPts val="6465"/>
              </a:lnSpc>
            </a:pPr>
            <a:endParaRPr lang="en-US" sz="5218" strike="noStrike" spc="114">
              <a:solidFill>
                <a:srgbClr val="152540"/>
              </a:solidFill>
              <a:latin typeface="Glacial Indifference"/>
              <a:ea typeface="Glacial Indifference"/>
              <a:cs typeface="Glacial Indifference"/>
              <a:sym typeface="Glacial Indifference"/>
            </a:endParaRPr>
          </a:p>
          <a:p>
            <a:pPr algn="just">
              <a:lnSpc>
                <a:spcPts val="6465"/>
              </a:lnSpc>
            </a:pPr>
            <a:endParaRPr lang="en-US" sz="5218" strike="noStrike" spc="114">
              <a:solidFill>
                <a:srgbClr val="152540"/>
              </a:solidFill>
              <a:latin typeface="Glacial Indifference"/>
              <a:ea typeface="Glacial Indifference"/>
              <a:cs typeface="Glacial Indifference"/>
              <a:sym typeface="Glacial Indifference"/>
            </a:endParaRPr>
          </a:p>
          <a:p>
            <a:pPr algn="l">
              <a:lnSpc>
                <a:spcPts val="3460"/>
              </a:lnSpc>
            </a:pPr>
            <a:endParaRPr lang="en-US" sz="5218" strike="noStrike" spc="114">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1311225" y="1669471"/>
            <a:ext cx="15808099" cy="15111852"/>
          </a:xfrm>
          <a:prstGeom prst="rect">
            <a:avLst/>
          </a:prstGeom>
        </p:spPr>
        <p:txBody>
          <a:bodyPr lIns="0" tIns="0" rIns="0" bIns="0" rtlCol="0" anchor="t">
            <a:spAutoFit/>
          </a:bodyPr>
          <a:lstStyle/>
          <a:p>
            <a:pPr algn="ctr">
              <a:lnSpc>
                <a:spcPts val="6465"/>
              </a:lnSpc>
            </a:pPr>
            <a:r>
              <a:rPr lang="en-US" sz="4618" b="1" u="sng" spc="101">
                <a:solidFill>
                  <a:srgbClr val="152540"/>
                </a:solidFill>
                <a:latin typeface="Glacial Indifference Bold"/>
                <a:ea typeface="Glacial Indifference Bold"/>
                <a:cs typeface="Glacial Indifference Bold"/>
                <a:sym typeface="Glacial Indifference Bold"/>
              </a:rPr>
              <a:t>8. Principales</a:t>
            </a:r>
            <a:r>
              <a:rPr lang="en-US" sz="4618" b="1" u="sng" strike="noStrike" spc="101">
                <a:solidFill>
                  <a:srgbClr val="152540"/>
                </a:solidFill>
                <a:latin typeface="Glacial Indifference Bold"/>
                <a:ea typeface="Glacial Indifference Bold"/>
                <a:cs typeface="Glacial Indifference Bold"/>
                <a:sym typeface="Glacial Indifference Bold"/>
              </a:rPr>
              <a:t> barreras y estrategias para superarlas</a:t>
            </a:r>
          </a:p>
          <a:p>
            <a:pPr algn="just">
              <a:lnSpc>
                <a:spcPts val="6465"/>
              </a:lnSpc>
            </a:pPr>
            <a:endParaRPr lang="en-US" sz="4618" b="1" u="sng" strike="noStrike" spc="101">
              <a:solidFill>
                <a:srgbClr val="152540"/>
              </a:solidFill>
              <a:latin typeface="Glacial Indifference Bold"/>
              <a:ea typeface="Glacial Indifference Bold"/>
              <a:cs typeface="Glacial Indifference Bold"/>
              <a:sym typeface="Glacial Indifference Bold"/>
            </a:endParaRPr>
          </a:p>
          <a:p>
            <a:pPr algn="just">
              <a:lnSpc>
                <a:spcPts val="7445"/>
              </a:lnSpc>
            </a:pPr>
            <a:r>
              <a:rPr lang="en-US" sz="5318" strike="noStrike" spc="117">
                <a:solidFill>
                  <a:srgbClr val="152540"/>
                </a:solidFill>
                <a:latin typeface="Glacial Indifference"/>
                <a:ea typeface="Glacial Indifference"/>
                <a:cs typeface="Glacial Indifference"/>
                <a:sym typeface="Glacial Indifference"/>
              </a:rPr>
              <a:t>Las barreras incluyen criminalización, estigma, violencia, y servicios de salud poco accesibles. Las estrategias eficaces incluyen capacitación comunitaria, abogacía, servicios sensibles y horarios adecuados, así como el fortalecimiento de redes comunitarias.</a:t>
            </a:r>
          </a:p>
          <a:p>
            <a:pPr algn="just">
              <a:lnSpc>
                <a:spcPts val="6465"/>
              </a:lnSpc>
            </a:pPr>
            <a:endParaRPr lang="en-US" sz="5318" strike="noStrike" spc="117">
              <a:solidFill>
                <a:srgbClr val="152540"/>
              </a:solidFill>
              <a:latin typeface="Glacial Indifference"/>
              <a:ea typeface="Glacial Indifference"/>
              <a:cs typeface="Glacial Indifference"/>
              <a:sym typeface="Glacial Indifference"/>
            </a:endParaRPr>
          </a:p>
          <a:p>
            <a:pPr algn="just">
              <a:lnSpc>
                <a:spcPts val="6465"/>
              </a:lnSpc>
            </a:pPr>
            <a:endParaRPr lang="en-US" sz="5318" strike="noStrike" spc="117">
              <a:solidFill>
                <a:srgbClr val="152540"/>
              </a:solidFill>
              <a:latin typeface="Glacial Indifference"/>
              <a:ea typeface="Glacial Indifference"/>
              <a:cs typeface="Glacial Indifference"/>
              <a:sym typeface="Glacial Indifference"/>
            </a:endParaRP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 </a:t>
            </a: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l">
              <a:lnSpc>
                <a:spcPts val="3460"/>
              </a:lnSpc>
            </a:pPr>
            <a:endParaRPr lang="en-US" sz="4618" strike="noStrike" spc="101">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253754"/>
        </a:solidFill>
        <a:effectLst/>
      </p:bgPr>
    </p:bg>
    <p:spTree>
      <p:nvGrpSpPr>
        <p:cNvPr id="1" name=""/>
        <p:cNvGrpSpPr/>
        <p:nvPr/>
      </p:nvGrpSpPr>
      <p:grpSpPr>
        <a:xfrm>
          <a:off x="0" y="0"/>
          <a:ext cx="0" cy="0"/>
          <a:chOff x="0" y="0"/>
          <a:chExt cx="0" cy="0"/>
        </a:xfrm>
      </p:grpSpPr>
      <p:grpSp>
        <p:nvGrpSpPr>
          <p:cNvPr id="2" name="Group 2"/>
          <p:cNvGrpSpPr/>
          <p:nvPr/>
        </p:nvGrpSpPr>
        <p:grpSpPr>
          <a:xfrm>
            <a:off x="3015687" y="2982299"/>
            <a:ext cx="12977487" cy="6276001"/>
            <a:chOff x="0" y="0"/>
            <a:chExt cx="2051741" cy="992236"/>
          </a:xfrm>
        </p:grpSpPr>
        <p:sp>
          <p:nvSpPr>
            <p:cNvPr id="3" name="Freeform 3"/>
            <p:cNvSpPr/>
            <p:nvPr/>
          </p:nvSpPr>
          <p:spPr>
            <a:xfrm>
              <a:off x="0" y="0"/>
              <a:ext cx="2051741" cy="992236"/>
            </a:xfrm>
            <a:custGeom>
              <a:avLst/>
              <a:gdLst/>
              <a:ahLst/>
              <a:cxnLst/>
              <a:rect l="l" t="t" r="r" b="b"/>
              <a:pathLst>
                <a:path w="2051741" h="992236">
                  <a:moveTo>
                    <a:pt x="15511" y="0"/>
                  </a:moveTo>
                  <a:lnTo>
                    <a:pt x="2036230" y="0"/>
                  </a:lnTo>
                  <a:cubicBezTo>
                    <a:pt x="2044796" y="0"/>
                    <a:pt x="2051741" y="6944"/>
                    <a:pt x="2051741" y="15511"/>
                  </a:cubicBezTo>
                  <a:lnTo>
                    <a:pt x="2051741" y="976725"/>
                  </a:lnTo>
                  <a:cubicBezTo>
                    <a:pt x="2051741" y="980839"/>
                    <a:pt x="2050106" y="984784"/>
                    <a:pt x="2047198" y="987693"/>
                  </a:cubicBezTo>
                  <a:cubicBezTo>
                    <a:pt x="2044289" y="990601"/>
                    <a:pt x="2040344" y="992236"/>
                    <a:pt x="2036230" y="992236"/>
                  </a:cubicBezTo>
                  <a:lnTo>
                    <a:pt x="15511" y="992236"/>
                  </a:lnTo>
                  <a:cubicBezTo>
                    <a:pt x="6944" y="992236"/>
                    <a:pt x="0" y="985291"/>
                    <a:pt x="0" y="976725"/>
                  </a:cubicBezTo>
                  <a:lnTo>
                    <a:pt x="0" y="15511"/>
                  </a:lnTo>
                  <a:cubicBezTo>
                    <a:pt x="0" y="6944"/>
                    <a:pt x="6944" y="0"/>
                    <a:pt x="15511" y="0"/>
                  </a:cubicBezTo>
                  <a:close/>
                </a:path>
              </a:pathLst>
            </a:custGeom>
            <a:solidFill>
              <a:srgbClr val="EDE8E4"/>
            </a:solidFill>
          </p:spPr>
          <p:txBody>
            <a:bodyPr/>
            <a:lstStyle/>
            <a:p>
              <a:endParaRPr lang="es-SV"/>
            </a:p>
          </p:txBody>
        </p:sp>
        <p:sp>
          <p:nvSpPr>
            <p:cNvPr id="4" name="TextBox 4"/>
            <p:cNvSpPr txBox="1"/>
            <p:nvPr/>
          </p:nvSpPr>
          <p:spPr>
            <a:xfrm>
              <a:off x="0" y="9525"/>
              <a:ext cx="2051741" cy="982711"/>
            </a:xfrm>
            <a:prstGeom prst="rect">
              <a:avLst/>
            </a:prstGeom>
          </p:spPr>
          <p:txBody>
            <a:bodyPr lIns="50800" tIns="50800" rIns="50800" bIns="50800" rtlCol="0" anchor="ctr"/>
            <a:lstStyle/>
            <a:p>
              <a:pPr algn="ctr">
                <a:lnSpc>
                  <a:spcPts val="2121"/>
                </a:lnSpc>
              </a:pPr>
              <a:endParaRPr/>
            </a:p>
          </p:txBody>
        </p:sp>
      </p:grpSp>
      <p:sp>
        <p:nvSpPr>
          <p:cNvPr id="5" name="TextBox 5"/>
          <p:cNvSpPr txBox="1"/>
          <p:nvPr/>
        </p:nvSpPr>
        <p:spPr>
          <a:xfrm>
            <a:off x="4623111" y="740468"/>
            <a:ext cx="10091000" cy="954983"/>
          </a:xfrm>
          <a:prstGeom prst="rect">
            <a:avLst/>
          </a:prstGeom>
        </p:spPr>
        <p:txBody>
          <a:bodyPr lIns="0" tIns="0" rIns="0" bIns="0" rtlCol="0" anchor="t">
            <a:spAutoFit/>
          </a:bodyPr>
          <a:lstStyle/>
          <a:p>
            <a:pPr algn="ctr">
              <a:lnSpc>
                <a:spcPts val="7738"/>
              </a:lnSpc>
            </a:pPr>
            <a:r>
              <a:rPr lang="en-US" sz="5527" b="1" spc="519">
                <a:solidFill>
                  <a:srgbClr val="EDE8E4"/>
                </a:solidFill>
                <a:latin typeface="Glacial Indifference Bold"/>
                <a:ea typeface="Glacial Indifference Bold"/>
                <a:cs typeface="Glacial Indifference Bold"/>
                <a:sym typeface="Glacial Indifference Bold"/>
              </a:rPr>
              <a:t>9. CONCLUSIÓN</a:t>
            </a:r>
          </a:p>
        </p:txBody>
      </p:sp>
      <p:sp>
        <p:nvSpPr>
          <p:cNvPr id="6" name="TextBox 6"/>
          <p:cNvSpPr txBox="1"/>
          <p:nvPr/>
        </p:nvSpPr>
        <p:spPr>
          <a:xfrm>
            <a:off x="3506829" y="3202250"/>
            <a:ext cx="11995204" cy="8675856"/>
          </a:xfrm>
          <a:prstGeom prst="rect">
            <a:avLst/>
          </a:prstGeom>
        </p:spPr>
        <p:txBody>
          <a:bodyPr lIns="0" tIns="0" rIns="0" bIns="0" rtlCol="0" anchor="t">
            <a:spAutoFit/>
          </a:bodyPr>
          <a:lstStyle/>
          <a:p>
            <a:pPr algn="l">
              <a:lnSpc>
                <a:spcPts val="5748"/>
              </a:lnSpc>
            </a:pPr>
            <a:r>
              <a:rPr lang="en-US" sz="4105" spc="90">
                <a:solidFill>
                  <a:srgbClr val="152540"/>
                </a:solidFill>
                <a:latin typeface="Glacial Indifference"/>
                <a:ea typeface="Glacial Indifference"/>
                <a:cs typeface="Glacial Indifference"/>
                <a:sym typeface="Glacial Indifference"/>
              </a:rPr>
              <a:t>Una respu</a:t>
            </a:r>
            <a:r>
              <a:rPr lang="en-US" sz="4105" u="none" strike="noStrike" spc="90">
                <a:solidFill>
                  <a:srgbClr val="152540"/>
                </a:solidFill>
                <a:latin typeface="Glacial Indifference"/>
                <a:ea typeface="Glacial Indifference"/>
                <a:cs typeface="Glacial Indifference"/>
                <a:sym typeface="Glacial Indifference"/>
              </a:rPr>
              <a:t>esta centrada en las pobl</a:t>
            </a:r>
            <a:r>
              <a:rPr lang="en-US" sz="4105" spc="90">
                <a:solidFill>
                  <a:srgbClr val="152540"/>
                </a:solidFill>
                <a:latin typeface="Glacial Indifference"/>
                <a:ea typeface="Glacial Indifference"/>
                <a:cs typeface="Glacial Indifference"/>
                <a:sym typeface="Glacial Indifference"/>
              </a:rPr>
              <a:t>ac</a:t>
            </a:r>
            <a:r>
              <a:rPr lang="en-US" sz="4105" u="none" strike="noStrike" spc="90">
                <a:solidFill>
                  <a:srgbClr val="152540"/>
                </a:solidFill>
                <a:latin typeface="Glacial Indifference"/>
                <a:ea typeface="Glacial Indifference"/>
                <a:cs typeface="Glacial Indifference"/>
                <a:sym typeface="Glacial Indifference"/>
              </a:rPr>
              <a:t>ion</a:t>
            </a:r>
            <a:r>
              <a:rPr lang="en-US" sz="4105" spc="90">
                <a:solidFill>
                  <a:srgbClr val="152540"/>
                </a:solidFill>
                <a:latin typeface="Glacial Indifference"/>
                <a:ea typeface="Glacial Indifference"/>
                <a:cs typeface="Glacial Indifference"/>
                <a:sym typeface="Glacial Indifference"/>
              </a:rPr>
              <a:t>es clav</a:t>
            </a:r>
            <a:r>
              <a:rPr lang="en-US" sz="4105" u="none" strike="noStrike" spc="90">
                <a:solidFill>
                  <a:srgbClr val="152540"/>
                </a:solidFill>
                <a:latin typeface="Glacial Indifference"/>
                <a:ea typeface="Glacial Indifference"/>
                <a:cs typeface="Glacial Indifference"/>
                <a:sym typeface="Glacial Indifference"/>
              </a:rPr>
              <a:t>e</a:t>
            </a:r>
            <a:r>
              <a:rPr lang="en-US" sz="4105" spc="90">
                <a:solidFill>
                  <a:srgbClr val="152540"/>
                </a:solidFill>
                <a:latin typeface="Glacial Indifference"/>
                <a:ea typeface="Glacial Indifference"/>
                <a:cs typeface="Glacial Indifference"/>
                <a:sym typeface="Glacial Indifference"/>
              </a:rPr>
              <a:t> n</a:t>
            </a:r>
            <a:r>
              <a:rPr lang="en-US" sz="4105" u="none" strike="noStrike" spc="90">
                <a:solidFill>
                  <a:srgbClr val="152540"/>
                </a:solidFill>
                <a:latin typeface="Glacial Indifference"/>
                <a:ea typeface="Glacial Indifference"/>
                <a:cs typeface="Glacial Indifference"/>
                <a:sym typeface="Glacial Indifference"/>
              </a:rPr>
              <a:t>o </a:t>
            </a:r>
            <a:r>
              <a:rPr lang="en-US" sz="4105" spc="90">
                <a:solidFill>
                  <a:srgbClr val="152540"/>
                </a:solidFill>
                <a:latin typeface="Glacial Indifference"/>
                <a:ea typeface="Glacial Indifference"/>
                <a:cs typeface="Glacial Indifference"/>
                <a:sym typeface="Glacial Indifference"/>
              </a:rPr>
              <a:t>solo es</a:t>
            </a:r>
            <a:r>
              <a:rPr lang="en-US" sz="4105" u="none" strike="noStrike" spc="90">
                <a:solidFill>
                  <a:srgbClr val="152540"/>
                </a:solidFill>
                <a:latin typeface="Glacial Indifference"/>
                <a:ea typeface="Glacial Indifference"/>
                <a:cs typeface="Glacial Indifference"/>
                <a:sym typeface="Glacial Indifference"/>
              </a:rPr>
              <a:t> un imperat</a:t>
            </a:r>
            <a:r>
              <a:rPr lang="en-US" sz="4105" spc="90">
                <a:solidFill>
                  <a:srgbClr val="152540"/>
                </a:solidFill>
                <a:latin typeface="Glacial Indifference"/>
                <a:ea typeface="Glacial Indifference"/>
                <a:cs typeface="Glacial Indifference"/>
                <a:sym typeface="Glacial Indifference"/>
              </a:rPr>
              <a:t>ivo ético, sino</a:t>
            </a:r>
            <a:r>
              <a:rPr lang="en-US" sz="4105" u="none" strike="noStrike" spc="90">
                <a:solidFill>
                  <a:srgbClr val="152540"/>
                </a:solidFill>
                <a:latin typeface="Glacial Indifference"/>
                <a:ea typeface="Glacial Indifference"/>
                <a:cs typeface="Glacial Indifference"/>
                <a:sym typeface="Glacial Indifference"/>
              </a:rPr>
              <a:t> también</a:t>
            </a:r>
            <a:r>
              <a:rPr lang="en-US" sz="4105" spc="90">
                <a:solidFill>
                  <a:srgbClr val="152540"/>
                </a:solidFill>
                <a:latin typeface="Glacial Indifference"/>
                <a:ea typeface="Glacial Indifference"/>
                <a:cs typeface="Glacial Indifference"/>
                <a:sym typeface="Glacial Indifference"/>
              </a:rPr>
              <a:t> una estrategia inteligente y efici</a:t>
            </a:r>
            <a:r>
              <a:rPr lang="en-US" sz="4105" u="none" strike="noStrike" spc="90">
                <a:solidFill>
                  <a:srgbClr val="152540"/>
                </a:solidFill>
                <a:latin typeface="Glacial Indifference"/>
                <a:ea typeface="Glacial Indifference"/>
                <a:cs typeface="Glacial Indifference"/>
                <a:sym typeface="Glacial Indifference"/>
              </a:rPr>
              <a:t>ente para controlar las tres epidemi</a:t>
            </a:r>
            <a:r>
              <a:rPr lang="en-US" sz="4105" spc="90">
                <a:solidFill>
                  <a:srgbClr val="152540"/>
                </a:solidFill>
                <a:latin typeface="Glacial Indifference"/>
                <a:ea typeface="Glacial Indifference"/>
                <a:cs typeface="Glacial Indifference"/>
                <a:sym typeface="Glacial Indifference"/>
              </a:rPr>
              <a:t>as.</a:t>
            </a:r>
            <a:r>
              <a:rPr lang="en-US" sz="4105" u="none" strike="noStrike" spc="90">
                <a:solidFill>
                  <a:srgbClr val="152540"/>
                </a:solidFill>
                <a:latin typeface="Glacial Indifference"/>
                <a:ea typeface="Glacial Indifference"/>
                <a:cs typeface="Glacial Indifference"/>
                <a:sym typeface="Glacial Indifference"/>
              </a:rPr>
              <a:t> E</a:t>
            </a:r>
            <a:r>
              <a:rPr lang="en-US" sz="4105" spc="90">
                <a:solidFill>
                  <a:srgbClr val="152540"/>
                </a:solidFill>
                <a:latin typeface="Glacial Indifference"/>
                <a:ea typeface="Glacial Indifference"/>
                <a:cs typeface="Glacial Indifference"/>
                <a:sym typeface="Glacial Indifference"/>
              </a:rPr>
              <a:t>l empodera</a:t>
            </a:r>
            <a:r>
              <a:rPr lang="en-US" sz="4105" u="none" strike="noStrike" spc="90">
                <a:solidFill>
                  <a:srgbClr val="152540"/>
                </a:solidFill>
                <a:latin typeface="Glacial Indifference"/>
                <a:ea typeface="Glacial Indifference"/>
                <a:cs typeface="Glacial Indifference"/>
                <a:sym typeface="Glacial Indifference"/>
              </a:rPr>
              <a:t>miento comunitario, l</a:t>
            </a:r>
            <a:r>
              <a:rPr lang="en-US" sz="4105" spc="90">
                <a:solidFill>
                  <a:srgbClr val="152540"/>
                </a:solidFill>
                <a:latin typeface="Glacial Indifference"/>
                <a:ea typeface="Glacial Indifference"/>
                <a:cs typeface="Glacial Indifference"/>
                <a:sym typeface="Glacial Indifference"/>
              </a:rPr>
              <a:t>a e</a:t>
            </a:r>
            <a:r>
              <a:rPr lang="en-US" sz="4105" u="none" strike="noStrike" spc="90">
                <a:solidFill>
                  <a:srgbClr val="152540"/>
                </a:solidFill>
                <a:latin typeface="Glacial Indifference"/>
                <a:ea typeface="Glacial Indifference"/>
                <a:cs typeface="Glacial Indifference"/>
                <a:sym typeface="Glacial Indifference"/>
              </a:rPr>
              <a:t>liminación</a:t>
            </a:r>
            <a:r>
              <a:rPr lang="en-US" sz="4105" spc="90">
                <a:solidFill>
                  <a:srgbClr val="152540"/>
                </a:solidFill>
                <a:latin typeface="Glacial Indifference"/>
                <a:ea typeface="Glacial Indifference"/>
                <a:cs typeface="Glacial Indifference"/>
                <a:sym typeface="Glacial Indifference"/>
              </a:rPr>
              <a:t> de barreras </a:t>
            </a:r>
            <a:r>
              <a:rPr lang="en-US" sz="4105" u="none" strike="noStrike" spc="90">
                <a:solidFill>
                  <a:srgbClr val="152540"/>
                </a:solidFill>
                <a:latin typeface="Glacial Indifference"/>
                <a:ea typeface="Glacial Indifference"/>
                <a:cs typeface="Glacial Indifference"/>
                <a:sym typeface="Glacial Indifference"/>
              </a:rPr>
              <a:t>estructurales y la participación signifi</a:t>
            </a:r>
            <a:r>
              <a:rPr lang="en-US" sz="4105" spc="90">
                <a:solidFill>
                  <a:srgbClr val="152540"/>
                </a:solidFill>
                <a:latin typeface="Glacial Indifference"/>
                <a:ea typeface="Glacial Indifference"/>
                <a:cs typeface="Glacial Indifference"/>
                <a:sym typeface="Glacial Indifference"/>
              </a:rPr>
              <a:t>cativa s</a:t>
            </a:r>
            <a:r>
              <a:rPr lang="en-US" sz="4105" u="none" strike="noStrike" spc="90">
                <a:solidFill>
                  <a:srgbClr val="152540"/>
                </a:solidFill>
                <a:latin typeface="Glacial Indifference"/>
                <a:ea typeface="Glacial Indifference"/>
                <a:cs typeface="Glacial Indifference"/>
                <a:sym typeface="Glacial Indifference"/>
              </a:rPr>
              <a:t>on elementos</a:t>
            </a:r>
            <a:r>
              <a:rPr lang="en-US" sz="4105" spc="90">
                <a:solidFill>
                  <a:srgbClr val="152540"/>
                </a:solidFill>
                <a:latin typeface="Glacial Indifference"/>
                <a:ea typeface="Glacial Indifference"/>
                <a:cs typeface="Glacial Indifference"/>
                <a:sym typeface="Glacial Indifference"/>
              </a:rPr>
              <a:t> esenciales para </a:t>
            </a:r>
            <a:r>
              <a:rPr lang="en-US" sz="4105" u="none" strike="noStrike" spc="90">
                <a:solidFill>
                  <a:srgbClr val="152540"/>
                </a:solidFill>
                <a:latin typeface="Glacial Indifference"/>
                <a:ea typeface="Glacial Indifference"/>
                <a:cs typeface="Glacial Indifference"/>
                <a:sym typeface="Glacial Indifference"/>
              </a:rPr>
              <a:t>lograr u</a:t>
            </a:r>
            <a:r>
              <a:rPr lang="en-US" sz="4105" spc="90">
                <a:solidFill>
                  <a:srgbClr val="152540"/>
                </a:solidFill>
                <a:latin typeface="Glacial Indifference"/>
                <a:ea typeface="Glacial Indifference"/>
                <a:cs typeface="Glacial Indifference"/>
                <a:sym typeface="Glacial Indifference"/>
              </a:rPr>
              <a:t>na cobertu</a:t>
            </a:r>
            <a:r>
              <a:rPr lang="en-US" sz="4105" u="none" strike="noStrike" spc="90">
                <a:solidFill>
                  <a:srgbClr val="152540"/>
                </a:solidFill>
                <a:latin typeface="Glacial Indifference"/>
                <a:ea typeface="Glacial Indifference"/>
                <a:cs typeface="Glacial Indifference"/>
                <a:sym typeface="Glacial Indifference"/>
              </a:rPr>
              <a:t>ra sanitaria equitativa y efectiva</a:t>
            </a:r>
            <a:r>
              <a:rPr lang="en-US" sz="4105" spc="90">
                <a:solidFill>
                  <a:srgbClr val="152540"/>
                </a:solidFill>
                <a:latin typeface="Glacial Indifference"/>
                <a:ea typeface="Glacial Indifference"/>
                <a:cs typeface="Glacial Indifference"/>
                <a:sym typeface="Glacial Indifference"/>
              </a:rPr>
              <a:t>.</a:t>
            </a:r>
          </a:p>
          <a:p>
            <a:pPr algn="l">
              <a:lnSpc>
                <a:spcPts val="5748"/>
              </a:lnSpc>
            </a:pPr>
            <a:endParaRPr lang="en-US" sz="4105" spc="90">
              <a:solidFill>
                <a:srgbClr val="152540"/>
              </a:solidFill>
              <a:latin typeface="Glacial Indifference"/>
              <a:ea typeface="Glacial Indifference"/>
              <a:cs typeface="Glacial Indifference"/>
              <a:sym typeface="Glacial Indifference"/>
            </a:endParaRPr>
          </a:p>
          <a:p>
            <a:pPr algn="just">
              <a:lnSpc>
                <a:spcPts val="4488"/>
              </a:lnSpc>
            </a:pPr>
            <a:endParaRPr lang="en-US" sz="4105" spc="90">
              <a:solidFill>
                <a:srgbClr val="152540"/>
              </a:solidFill>
              <a:latin typeface="Glacial Indifference"/>
              <a:ea typeface="Glacial Indifference"/>
              <a:cs typeface="Glacial Indifference"/>
              <a:sym typeface="Glacial Indifference"/>
            </a:endParaRPr>
          </a:p>
          <a:p>
            <a:pPr algn="just">
              <a:lnSpc>
                <a:spcPts val="3928"/>
              </a:lnSpc>
            </a:pPr>
            <a:endParaRPr lang="en-US" sz="4105" spc="90">
              <a:solidFill>
                <a:srgbClr val="152540"/>
              </a:solidFill>
              <a:latin typeface="Glacial Indifference"/>
              <a:ea typeface="Glacial Indifference"/>
              <a:cs typeface="Glacial Indifference"/>
              <a:sym typeface="Glacial Indifference"/>
            </a:endParaRPr>
          </a:p>
          <a:p>
            <a:pPr algn="just">
              <a:lnSpc>
                <a:spcPts val="3928"/>
              </a:lnSpc>
            </a:pPr>
            <a:endParaRPr lang="en-US" sz="4105" spc="90">
              <a:solidFill>
                <a:srgbClr val="152540"/>
              </a:solidFill>
              <a:latin typeface="Glacial Indifference"/>
              <a:ea typeface="Glacial Indifference"/>
              <a:cs typeface="Glacial Indifference"/>
              <a:sym typeface="Glacial Indifference"/>
            </a:endParaRPr>
          </a:p>
          <a:p>
            <a:pPr algn="just">
              <a:lnSpc>
                <a:spcPts val="4908"/>
              </a:lnSpc>
            </a:pPr>
            <a:endParaRPr lang="en-US" sz="4105" spc="90">
              <a:solidFill>
                <a:srgbClr val="152540"/>
              </a:solidFill>
              <a:latin typeface="Glacial Indifference"/>
              <a:ea typeface="Glacial Indifference"/>
              <a:cs typeface="Glacial Indifference"/>
              <a:sym typeface="Glacial Indifference"/>
            </a:endParaRPr>
          </a:p>
        </p:txBody>
      </p:sp>
      <p:sp>
        <p:nvSpPr>
          <p:cNvPr id="7" name="Freeform 7"/>
          <p:cNvSpPr/>
          <p:nvPr/>
        </p:nvSpPr>
        <p:spPr>
          <a:xfrm>
            <a:off x="16321534" y="-285545"/>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8" name="Freeform 8"/>
          <p:cNvSpPr/>
          <p:nvPr/>
        </p:nvSpPr>
        <p:spPr>
          <a:xfrm>
            <a:off x="17304767" y="854768"/>
            <a:ext cx="1966466" cy="1884231"/>
          </a:xfrm>
          <a:custGeom>
            <a:avLst/>
            <a:gdLst/>
            <a:ahLst/>
            <a:cxnLst/>
            <a:rect l="l" t="t" r="r" b="b"/>
            <a:pathLst>
              <a:path w="1966466" h="1884231">
                <a:moveTo>
                  <a:pt x="0" y="0"/>
                </a:moveTo>
                <a:lnTo>
                  <a:pt x="1966466" y="0"/>
                </a:lnTo>
                <a:lnTo>
                  <a:pt x="1966466" y="1884232"/>
                </a:lnTo>
                <a:lnTo>
                  <a:pt x="0" y="1884232"/>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9" name="Freeform 9"/>
          <p:cNvSpPr/>
          <p:nvPr/>
        </p:nvSpPr>
        <p:spPr>
          <a:xfrm>
            <a:off x="0" y="9258300"/>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0" name="Freeform 10"/>
          <p:cNvSpPr/>
          <p:nvPr/>
        </p:nvSpPr>
        <p:spPr>
          <a:xfrm>
            <a:off x="-937766" y="8402769"/>
            <a:ext cx="1966466" cy="1884231"/>
          </a:xfrm>
          <a:custGeom>
            <a:avLst/>
            <a:gdLst/>
            <a:ahLst/>
            <a:cxnLst/>
            <a:rect l="l" t="t" r="r" b="b"/>
            <a:pathLst>
              <a:path w="1966466" h="1884231">
                <a:moveTo>
                  <a:pt x="0" y="0"/>
                </a:moveTo>
                <a:lnTo>
                  <a:pt x="1966466" y="0"/>
                </a:lnTo>
                <a:lnTo>
                  <a:pt x="1966466" y="1884231"/>
                </a:lnTo>
                <a:lnTo>
                  <a:pt x="0" y="1884231"/>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11" name="Freeform 11"/>
          <p:cNvSpPr/>
          <p:nvPr/>
        </p:nvSpPr>
        <p:spPr>
          <a:xfrm rot="672866">
            <a:off x="-1045588" y="-1783519"/>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2" name="Freeform 12"/>
          <p:cNvSpPr/>
          <p:nvPr/>
        </p:nvSpPr>
        <p:spPr>
          <a:xfrm rot="-10799999">
            <a:off x="12715117" y="7583041"/>
            <a:ext cx="6556116" cy="6126988"/>
          </a:xfrm>
          <a:custGeom>
            <a:avLst/>
            <a:gdLst/>
            <a:ahLst/>
            <a:cxnLst/>
            <a:rect l="l" t="t" r="r" b="b"/>
            <a:pathLst>
              <a:path w="6556116" h="6126988">
                <a:moveTo>
                  <a:pt x="0" y="0"/>
                </a:moveTo>
                <a:lnTo>
                  <a:pt x="6556116" y="0"/>
                </a:lnTo>
                <a:lnTo>
                  <a:pt x="6556116" y="6126988"/>
                </a:lnTo>
                <a:lnTo>
                  <a:pt x="0" y="6126988"/>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13" name="Freeform 13"/>
          <p:cNvSpPr/>
          <p:nvPr/>
        </p:nvSpPr>
        <p:spPr>
          <a:xfrm>
            <a:off x="88137" y="138237"/>
            <a:ext cx="2927550" cy="890463"/>
          </a:xfrm>
          <a:custGeom>
            <a:avLst/>
            <a:gdLst/>
            <a:ahLst/>
            <a:cxnLst/>
            <a:rect l="l" t="t" r="r" b="b"/>
            <a:pathLst>
              <a:path w="2927550" h="890463">
                <a:moveTo>
                  <a:pt x="0" y="0"/>
                </a:moveTo>
                <a:lnTo>
                  <a:pt x="2927550" y="0"/>
                </a:lnTo>
                <a:lnTo>
                  <a:pt x="2927550" y="890463"/>
                </a:lnTo>
                <a:lnTo>
                  <a:pt x="0" y="890463"/>
                </a:lnTo>
                <a:lnTo>
                  <a:pt x="0" y="0"/>
                </a:lnTo>
                <a:close/>
              </a:path>
            </a:pathLst>
          </a:custGeom>
          <a:blipFill>
            <a:blip r:embed="rId6"/>
            <a:stretch>
              <a:fillRect/>
            </a:stretch>
          </a:blipFill>
        </p:spPr>
        <p:txBody>
          <a:bodyPr/>
          <a:lstStyle/>
          <a:p>
            <a:endParaRPr lang="es-SV"/>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flipV="1">
            <a:off x="1478627" y="1685723"/>
            <a:ext cx="0" cy="6915554"/>
          </a:xfrm>
          <a:prstGeom prst="line">
            <a:avLst/>
          </a:prstGeom>
          <a:ln w="66675" cap="flat">
            <a:solidFill>
              <a:srgbClr val="E3D8D4"/>
            </a:solidFill>
            <a:prstDash val="solid"/>
            <a:headEnd type="none" w="sm" len="sm"/>
            <a:tailEnd type="none" w="sm" len="sm"/>
          </a:ln>
        </p:spPr>
        <p:txBody>
          <a:bodyPr/>
          <a:lstStyle/>
          <a:p>
            <a:endParaRPr lang="es-SV"/>
          </a:p>
        </p:txBody>
      </p:sp>
      <p:sp>
        <p:nvSpPr>
          <p:cNvPr id="3" name="Freeform 3"/>
          <p:cNvSpPr/>
          <p:nvPr/>
        </p:nvSpPr>
        <p:spPr>
          <a:xfrm>
            <a:off x="749921" y="138237"/>
            <a:ext cx="2927550" cy="890463"/>
          </a:xfrm>
          <a:custGeom>
            <a:avLst/>
            <a:gdLst/>
            <a:ahLst/>
            <a:cxnLst/>
            <a:rect l="l" t="t" r="r" b="b"/>
            <a:pathLst>
              <a:path w="2927550" h="890463">
                <a:moveTo>
                  <a:pt x="0" y="0"/>
                </a:moveTo>
                <a:lnTo>
                  <a:pt x="2927551" y="0"/>
                </a:lnTo>
                <a:lnTo>
                  <a:pt x="2927551" y="890463"/>
                </a:lnTo>
                <a:lnTo>
                  <a:pt x="0" y="890463"/>
                </a:lnTo>
                <a:lnTo>
                  <a:pt x="0" y="0"/>
                </a:lnTo>
                <a:close/>
              </a:path>
            </a:pathLst>
          </a:custGeom>
          <a:blipFill>
            <a:blip r:embed="rId2"/>
            <a:stretch>
              <a:fillRect/>
            </a:stretch>
          </a:blipFill>
        </p:spPr>
        <p:txBody>
          <a:bodyPr/>
          <a:lstStyle/>
          <a:p>
            <a:endParaRPr lang="es-SV"/>
          </a:p>
        </p:txBody>
      </p:sp>
      <p:sp>
        <p:nvSpPr>
          <p:cNvPr id="4" name="Freeform 4"/>
          <p:cNvSpPr/>
          <p:nvPr/>
        </p:nvSpPr>
        <p:spPr>
          <a:xfrm>
            <a:off x="3197413" y="4747637"/>
            <a:ext cx="13420856" cy="5265599"/>
          </a:xfrm>
          <a:custGeom>
            <a:avLst/>
            <a:gdLst/>
            <a:ahLst/>
            <a:cxnLst/>
            <a:rect l="l" t="t" r="r" b="b"/>
            <a:pathLst>
              <a:path w="13420856" h="5265599">
                <a:moveTo>
                  <a:pt x="0" y="0"/>
                </a:moveTo>
                <a:lnTo>
                  <a:pt x="13420856" y="0"/>
                </a:lnTo>
                <a:lnTo>
                  <a:pt x="13420856" y="5265599"/>
                </a:lnTo>
                <a:lnTo>
                  <a:pt x="0" y="5265599"/>
                </a:lnTo>
                <a:lnTo>
                  <a:pt x="0" y="0"/>
                </a:lnTo>
                <a:close/>
              </a:path>
            </a:pathLst>
          </a:custGeom>
          <a:blipFill>
            <a:blip r:embed="rId3"/>
            <a:stretch>
              <a:fillRect/>
            </a:stretch>
          </a:blipFill>
        </p:spPr>
        <p:txBody>
          <a:bodyPr/>
          <a:lstStyle/>
          <a:p>
            <a:endParaRPr lang="es-SV"/>
          </a:p>
        </p:txBody>
      </p:sp>
      <p:sp>
        <p:nvSpPr>
          <p:cNvPr id="5" name="TextBox 5"/>
          <p:cNvSpPr txBox="1"/>
          <p:nvPr/>
        </p:nvSpPr>
        <p:spPr>
          <a:xfrm>
            <a:off x="2945548" y="2126502"/>
            <a:ext cx="12984216" cy="2261812"/>
          </a:xfrm>
          <a:prstGeom prst="rect">
            <a:avLst/>
          </a:prstGeom>
        </p:spPr>
        <p:txBody>
          <a:bodyPr lIns="0" tIns="0" rIns="0" bIns="0" rtlCol="0" anchor="t">
            <a:spAutoFit/>
          </a:bodyPr>
          <a:lstStyle/>
          <a:p>
            <a:pPr algn="ctr">
              <a:lnSpc>
                <a:spcPts val="6058"/>
              </a:lnSpc>
            </a:pPr>
            <a:r>
              <a:rPr lang="en-US" sz="4327" b="1" spc="406">
                <a:solidFill>
                  <a:srgbClr val="253754"/>
                </a:solidFill>
                <a:latin typeface="Glacial Indifference Bold"/>
                <a:ea typeface="Glacial Indifference Bold"/>
                <a:cs typeface="Glacial Indifference Bold"/>
                <a:sym typeface="Glacial Indifference Bold"/>
              </a:rPr>
              <a:t>CONTRIBUYENDO A LA RESPUESTA NACIONAL AL VIH Y LA TUBERCULOSIS EN EL SALVADOR.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283856" y="1307868"/>
            <a:ext cx="17720288" cy="139307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1. In</a:t>
            </a:r>
            <a:r>
              <a:rPr lang="en-US" sz="5594" b="1" u="sng" strike="noStrike" spc="123">
                <a:solidFill>
                  <a:srgbClr val="152540"/>
                </a:solidFill>
                <a:latin typeface="Glacial Indifference Bold"/>
                <a:ea typeface="Glacial Indifference Bold"/>
                <a:cs typeface="Glacial Indifference Bold"/>
                <a:sym typeface="Glacial Indifference Bold"/>
              </a:rPr>
              <a:t>troducción</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Este informe se basa en el Módulo temático de Poblaciones Clave del Programa de Orientación para los MCP del Fondo Mundial. Su propósito es fortalecer la comprensión de las poblaciones clave, sus derechos, y su papel esencial en la planificación e implementación de respuestas efectivas a las epidemias de VIH, tuberculosis y malaria. </a:t>
            </a: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09589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1. In</a:t>
            </a:r>
            <a:r>
              <a:rPr lang="en-US" sz="5594" b="1" u="sng" strike="noStrike" spc="123">
                <a:solidFill>
                  <a:srgbClr val="152540"/>
                </a:solidFill>
                <a:latin typeface="Glacial Indifference Bold"/>
                <a:ea typeface="Glacial Indifference Bold"/>
                <a:cs typeface="Glacial Indifference Bold"/>
                <a:sym typeface="Glacial Indifference Bold"/>
              </a:rPr>
              <a:t>troducción</a:t>
            </a:r>
          </a:p>
          <a:p>
            <a:pPr algn="ctr">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Este documento está diseñado para ser accesible a personas sin formación técnica previa, especialmente aquellas que se integran al MCP-ES.</a:t>
            </a:r>
          </a:p>
          <a:p>
            <a:pPr algn="l">
              <a:lnSpc>
                <a:spcPts val="7832"/>
              </a:lnSpc>
            </a:pPr>
            <a:r>
              <a:rPr lang="en-US" sz="5594" u="none" strike="noStrike" spc="123">
                <a:solidFill>
                  <a:srgbClr val="152540"/>
                </a:solidFill>
                <a:latin typeface="Glacial Indifference"/>
                <a:ea typeface="Glacial Indifference"/>
                <a:cs typeface="Glacial Indifference"/>
                <a:sym typeface="Glacial Indifference"/>
              </a:rPr>
              <a:t>.</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283856" y="1307868"/>
            <a:ext cx="17720288" cy="152642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2. ¿Qué son las poblacion</a:t>
            </a:r>
            <a:r>
              <a:rPr lang="en-US" sz="5594" b="1" u="sng" strike="noStrike" spc="123">
                <a:solidFill>
                  <a:srgbClr val="152540"/>
                </a:solidFill>
                <a:latin typeface="Glacial Indifference Bold"/>
                <a:ea typeface="Glacial Indifference Bold"/>
                <a:cs typeface="Glacial Indifference Bold"/>
                <a:sym typeface="Glacial Indifference Bold"/>
              </a:rPr>
              <a:t>es clave?</a:t>
            </a:r>
          </a:p>
          <a:p>
            <a:pPr algn="ctr">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just">
              <a:lnSpc>
                <a:spcPts val="8532"/>
              </a:lnSpc>
            </a:pPr>
            <a:r>
              <a:rPr lang="en-US" sz="6094" u="none" strike="noStrike" spc="134">
                <a:solidFill>
                  <a:srgbClr val="152540"/>
                </a:solidFill>
                <a:latin typeface="Glacial Indifference"/>
                <a:ea typeface="Glacial Indifference"/>
                <a:cs typeface="Glacial Indifference"/>
                <a:sym typeface="Glacial Indifference"/>
              </a:rPr>
              <a:t>Las poblaciones clave son grupos de personas que corren mayor riesgo de contraer VIH, TB o malaria y que, sin embargo, enfrentan las mayores barreras para acceder a los servicios de salud. </a:t>
            </a:r>
          </a:p>
          <a:p>
            <a:pPr algn="l">
              <a:lnSpc>
                <a:spcPts val="7832"/>
              </a:lnSpc>
            </a:pPr>
            <a:endParaRPr lang="en-US" sz="6094" u="none" strike="noStrike" spc="134">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715120" y="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283856" y="1027438"/>
            <a:ext cx="17720288" cy="178931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2. ¿Qué son las poblacion</a:t>
            </a:r>
            <a:r>
              <a:rPr lang="en-US" sz="5594" b="1" u="sng" strike="noStrike" spc="123">
                <a:solidFill>
                  <a:srgbClr val="152540"/>
                </a:solidFill>
                <a:latin typeface="Glacial Indifference Bold"/>
                <a:ea typeface="Glacial Indifference Bold"/>
                <a:cs typeface="Glacial Indifference Bold"/>
                <a:sym typeface="Glacial Indifference Bold"/>
              </a:rPr>
              <a:t>es clave?</a:t>
            </a:r>
          </a:p>
          <a:p>
            <a:pPr algn="just">
              <a:lnSpc>
                <a:spcPts val="7832"/>
              </a:lnSpc>
            </a:pPr>
            <a:endParaRPr lang="en-US" sz="5594" b="1" u="sng" strike="noStrike" spc="123">
              <a:solidFill>
                <a:srgbClr val="152540"/>
              </a:solidFill>
              <a:latin typeface="Glacial Indifference Bold"/>
              <a:ea typeface="Glacial Indifference Bold"/>
              <a:cs typeface="Glacial Indifference Bold"/>
              <a:sym typeface="Glacial Indifference Bold"/>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Estas barreras incluyen estigmatización, criminalización, discriminación y violaciones a los derechos humanos. Ejemplos incluyen personas que viven con VIH, personas privadas de libertad, trabajadoras y trabajadores del sexo, hombres que tienen sexo con hombres, personas transgénero, y personas que se inyectan drogas.</a:t>
            </a:r>
          </a:p>
          <a:p>
            <a:pPr algn="l">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17393"/>
            <a:ext cx="16875191" cy="17041123"/>
          </a:xfrm>
          <a:prstGeom prst="rect">
            <a:avLst/>
          </a:prstGeom>
        </p:spPr>
        <p:txBody>
          <a:bodyPr lIns="0" tIns="0" rIns="0" bIns="0" rtlCol="0" anchor="t">
            <a:spAutoFit/>
          </a:bodyPr>
          <a:lstStyle/>
          <a:p>
            <a:pPr algn="ctr">
              <a:lnSpc>
                <a:spcPts val="7458"/>
              </a:lnSpc>
            </a:pPr>
            <a:r>
              <a:rPr lang="en-US" sz="5327" b="1" u="sng" spc="117">
                <a:solidFill>
                  <a:srgbClr val="152540"/>
                </a:solidFill>
                <a:latin typeface="Glacial Indifference Bold"/>
                <a:ea typeface="Glacial Indifference Bold"/>
                <a:cs typeface="Glacial Indifference Bold"/>
                <a:sym typeface="Glacial Indifference Bold"/>
              </a:rPr>
              <a:t>3. Inver</a:t>
            </a:r>
            <a:r>
              <a:rPr lang="en-US" sz="5327" b="1" u="sng" strike="noStrike" spc="117">
                <a:solidFill>
                  <a:srgbClr val="152540"/>
                </a:solidFill>
                <a:latin typeface="Glacial Indifference Bold"/>
                <a:ea typeface="Glacial Indifference Bold"/>
                <a:cs typeface="Glacial Indifference Bold"/>
                <a:sym typeface="Glacial Indifference Bold"/>
              </a:rPr>
              <a:t>tir para lograr impacto</a:t>
            </a:r>
          </a:p>
          <a:p>
            <a:pPr algn="just">
              <a:lnSpc>
                <a:spcPts val="7458"/>
              </a:lnSpc>
            </a:pPr>
            <a:r>
              <a:rPr lang="en-US" sz="5327" u="none" strike="noStrike" spc="117">
                <a:solidFill>
                  <a:srgbClr val="152540"/>
                </a:solidFill>
                <a:latin typeface="Glacial Indifference"/>
                <a:ea typeface="Glacial Indifference"/>
                <a:cs typeface="Glacial Indifference"/>
                <a:sym typeface="Glacial Indifference"/>
              </a:rPr>
              <a:t>La estrategia del Fondo Mundial 2017-2022 subraya la necesidad de asignar recursos a las áreas con mayor potencial de impacto, respaldando programas enfocados en poblaciones clave y fomentando el empoderamiento comunitario. Países como Ghana, Senegal y Sudáfrica han demostrado que incluir a estas poblaciones en sus planes nacionales puede reducir significativamente la carga del VIH.</a:t>
            </a:r>
          </a:p>
          <a:p>
            <a:pPr algn="just">
              <a:lnSpc>
                <a:spcPts val="7458"/>
              </a:lnSpc>
            </a:pPr>
            <a:endParaRPr lang="en-US" sz="5327" u="none" strike="noStrike" spc="117">
              <a:solidFill>
                <a:srgbClr val="152540"/>
              </a:solidFill>
              <a:latin typeface="Glacial Indifference"/>
              <a:ea typeface="Glacial Indifference"/>
              <a:cs typeface="Glacial Indifference"/>
              <a:sym typeface="Glacial Indifference"/>
            </a:endParaRPr>
          </a:p>
          <a:p>
            <a:pPr algn="just">
              <a:lnSpc>
                <a:spcPts val="7458"/>
              </a:lnSpc>
            </a:pPr>
            <a:endParaRPr lang="en-US" sz="5327" u="none" strike="noStrike" spc="117">
              <a:solidFill>
                <a:srgbClr val="152540"/>
              </a:solidFill>
              <a:latin typeface="Glacial Indifference"/>
              <a:ea typeface="Glacial Indifference"/>
              <a:cs typeface="Glacial Indifference"/>
              <a:sym typeface="Glacial Indifference"/>
            </a:endParaRPr>
          </a:p>
          <a:p>
            <a:pPr algn="just">
              <a:lnSpc>
                <a:spcPts val="7458"/>
              </a:lnSpc>
            </a:pPr>
            <a:endParaRPr lang="en-US" sz="5327" u="none" strike="noStrike" spc="117">
              <a:solidFill>
                <a:srgbClr val="152540"/>
              </a:solidFill>
              <a:latin typeface="Glacial Indifference"/>
              <a:ea typeface="Glacial Indifference"/>
              <a:cs typeface="Glacial Indifference"/>
              <a:sym typeface="Glacial Indifference"/>
            </a:endParaRPr>
          </a:p>
          <a:p>
            <a:pPr algn="just">
              <a:lnSpc>
                <a:spcPts val="7458"/>
              </a:lnSpc>
            </a:pPr>
            <a:endParaRPr lang="en-US" sz="5327" u="none" strike="noStrike" spc="117">
              <a:solidFill>
                <a:srgbClr val="152540"/>
              </a:solidFill>
              <a:latin typeface="Glacial Indifference"/>
              <a:ea typeface="Glacial Indifference"/>
              <a:cs typeface="Glacial Indifference"/>
              <a:sym typeface="Glacial Indifference"/>
            </a:endParaRPr>
          </a:p>
          <a:p>
            <a:pPr algn="just">
              <a:lnSpc>
                <a:spcPts val="7458"/>
              </a:lnSpc>
            </a:pPr>
            <a:r>
              <a:rPr lang="en-US" sz="5327" u="none" strike="noStrike" spc="117">
                <a:solidFill>
                  <a:srgbClr val="152540"/>
                </a:solidFill>
                <a:latin typeface="Glacial Indifference"/>
                <a:ea typeface="Glacial Indifference"/>
                <a:cs typeface="Glacial Indifference"/>
                <a:sym typeface="Glacial Indifference"/>
              </a:rPr>
              <a:t> </a:t>
            </a:r>
          </a:p>
          <a:p>
            <a:pPr algn="ctr">
              <a:lnSpc>
                <a:spcPts val="7458"/>
              </a:lnSpc>
            </a:pPr>
            <a:endParaRPr lang="en-US" sz="5327" u="none" strike="noStrike" spc="117">
              <a:solidFill>
                <a:srgbClr val="152540"/>
              </a:solidFill>
              <a:latin typeface="Glacial Indifference"/>
              <a:ea typeface="Glacial Indifference"/>
              <a:cs typeface="Glacial Indifference"/>
              <a:sym typeface="Glacial Indifference"/>
            </a:endParaRPr>
          </a:p>
          <a:p>
            <a:pPr algn="ctr">
              <a:lnSpc>
                <a:spcPts val="7458"/>
              </a:lnSpc>
            </a:pPr>
            <a:endParaRPr lang="en-US" sz="5327" u="none" strike="noStrike" spc="117">
              <a:solidFill>
                <a:srgbClr val="152540"/>
              </a:solidFill>
              <a:latin typeface="Glacial Indifference"/>
              <a:ea typeface="Glacial Indifference"/>
              <a:cs typeface="Glacial Indifference"/>
              <a:sym typeface="Glacial Indifference"/>
            </a:endParaRPr>
          </a:p>
          <a:p>
            <a:pPr algn="ctr">
              <a:lnSpc>
                <a:spcPts val="7458"/>
              </a:lnSpc>
            </a:pPr>
            <a:endParaRPr lang="en-US" sz="5327" u="none" strike="noStrike" spc="117">
              <a:solidFill>
                <a:srgbClr val="152540"/>
              </a:solidFill>
              <a:latin typeface="Glacial Indifference"/>
              <a:ea typeface="Glacial Indifference"/>
              <a:cs typeface="Glacial Indifference"/>
              <a:sym typeface="Glacial Indifference"/>
            </a:endParaRPr>
          </a:p>
          <a:p>
            <a:pPr algn="ctr">
              <a:lnSpc>
                <a:spcPts val="3992"/>
              </a:lnSpc>
            </a:pPr>
            <a:endParaRPr lang="en-US" sz="5327" u="none" strike="noStrike" spc="117">
              <a:solidFill>
                <a:srgbClr val="152540"/>
              </a:solidFill>
              <a:latin typeface="Glacial Indifference"/>
              <a:ea typeface="Glacial Indifference"/>
              <a:cs typeface="Glacial Indifference"/>
              <a:sym typeface="Glacial Indifference"/>
            </a:endParaRPr>
          </a:p>
          <a:p>
            <a:pPr algn="l">
              <a:lnSpc>
                <a:spcPts val="3992"/>
              </a:lnSpc>
            </a:pPr>
            <a:endParaRPr lang="en-US" sz="5327" u="none" strike="noStrike" spc="117">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567712" y="1307868"/>
            <a:ext cx="17720288" cy="18883771"/>
          </a:xfrm>
          <a:prstGeom prst="rect">
            <a:avLst/>
          </a:prstGeom>
        </p:spPr>
        <p:txBody>
          <a:bodyPr lIns="0" tIns="0" rIns="0" bIns="0" rtlCol="0" anchor="t">
            <a:spAutoFit/>
          </a:bodyPr>
          <a:lstStyle/>
          <a:p>
            <a:pPr algn="ctr">
              <a:lnSpc>
                <a:spcPts val="7832"/>
              </a:lnSpc>
            </a:pPr>
            <a:r>
              <a:rPr lang="en-US" sz="5594" b="1" u="sng" spc="123">
                <a:solidFill>
                  <a:srgbClr val="152540"/>
                </a:solidFill>
                <a:latin typeface="Glacial Indifference Bold"/>
                <a:ea typeface="Glacial Indifference Bold"/>
                <a:cs typeface="Glacial Indifference Bold"/>
                <a:sym typeface="Glacial Indifference Bold"/>
              </a:rPr>
              <a:t>4. Enfoque basado en derechos hum</a:t>
            </a:r>
            <a:r>
              <a:rPr lang="en-US" sz="5594" b="1" u="sng" strike="noStrike" spc="123">
                <a:solidFill>
                  <a:srgbClr val="152540"/>
                </a:solidFill>
                <a:latin typeface="Glacial Indifference Bold"/>
                <a:ea typeface="Glacial Indifference Bold"/>
                <a:cs typeface="Glacial Indifference Bold"/>
                <a:sym typeface="Glacial Indifference Bold"/>
              </a:rPr>
              <a:t>anos, género y comunidad</a:t>
            </a: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Una respuesta eficaz requiere considerar cómo la discriminación por género, el estigma social y las restricciones legales aumentan la vulnerabilidad. Las intervenciones deben promover entornos seguros, donde se respete la confidencialidad y se garantice la participación significativa de las poblaciones clave.</a:t>
            </a: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just">
              <a:lnSpc>
                <a:spcPts val="7832"/>
              </a:lnSpc>
            </a:pPr>
            <a:r>
              <a:rPr lang="en-US" sz="5594" u="none" strike="noStrike" spc="123">
                <a:solidFill>
                  <a:srgbClr val="152540"/>
                </a:solidFill>
                <a:latin typeface="Glacial Indifference"/>
                <a:ea typeface="Glacial Indifference"/>
                <a:cs typeface="Glacial Indifference"/>
                <a:sym typeface="Glacial Indifference"/>
              </a:rPr>
              <a:t> </a:t>
            </a: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7832"/>
              </a:lnSpc>
            </a:pPr>
            <a:endParaRPr lang="en-US" sz="5594" u="none" strike="noStrike" spc="123">
              <a:solidFill>
                <a:srgbClr val="152540"/>
              </a:solidFill>
              <a:latin typeface="Glacial Indifference"/>
              <a:ea typeface="Glacial Indifference"/>
              <a:cs typeface="Glacial Indifference"/>
              <a:sym typeface="Glacial Indifference"/>
            </a:endParaRPr>
          </a:p>
          <a:p>
            <a:pPr algn="ctr">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a:p>
            <a:pPr algn="l">
              <a:lnSpc>
                <a:spcPts val="4192"/>
              </a:lnSpc>
            </a:pPr>
            <a:endParaRPr lang="en-US" sz="5594" u="none" strike="noStrike" spc="123">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1028700" y="2214060"/>
            <a:ext cx="15879683" cy="16840922"/>
          </a:xfrm>
          <a:prstGeom prst="rect">
            <a:avLst/>
          </a:prstGeom>
        </p:spPr>
        <p:txBody>
          <a:bodyPr lIns="0" tIns="0" rIns="0" bIns="0" rtlCol="0" anchor="t">
            <a:spAutoFit/>
          </a:bodyPr>
          <a:lstStyle/>
          <a:p>
            <a:pPr algn="ctr">
              <a:lnSpc>
                <a:spcPts val="6320"/>
              </a:lnSpc>
            </a:pPr>
            <a:r>
              <a:rPr lang="en-US" sz="4514" b="1" u="sng" spc="99">
                <a:solidFill>
                  <a:srgbClr val="152540"/>
                </a:solidFill>
                <a:latin typeface="Glacial Indifference Bold"/>
                <a:ea typeface="Glacial Indifference Bold"/>
                <a:cs typeface="Glacial Indifference Bold"/>
                <a:sym typeface="Glacial Indifference Bold"/>
              </a:rPr>
              <a:t>5. Participación signif</a:t>
            </a:r>
            <a:r>
              <a:rPr lang="en-US" sz="4514" b="1" u="sng" strike="noStrike" spc="99">
                <a:solidFill>
                  <a:srgbClr val="152540"/>
                </a:solidFill>
                <a:latin typeface="Glacial Indifference Bold"/>
                <a:ea typeface="Glacial Indifference Bold"/>
                <a:cs typeface="Glacial Indifference Bold"/>
                <a:sym typeface="Glacial Indifference Bold"/>
              </a:rPr>
              <a:t>icativa de las poblaciones clave</a:t>
            </a:r>
          </a:p>
          <a:p>
            <a:pPr algn="just">
              <a:lnSpc>
                <a:spcPts val="6320"/>
              </a:lnSpc>
            </a:pPr>
            <a:r>
              <a:rPr lang="en-US" sz="4514" u="none" strike="noStrike" spc="99">
                <a:solidFill>
                  <a:srgbClr val="152540"/>
                </a:solidFill>
                <a:latin typeface="Glacial Indifference"/>
                <a:ea typeface="Glacial Indifference"/>
                <a:cs typeface="Glacial Indifference"/>
                <a:sym typeface="Glacial Indifference"/>
              </a:rPr>
              <a:t>No se puede diseñar una respuesta eficaz sin la participación activa de las personas directamente afectadas. Las poblaciones clave deben poder elegir su representación, decidir si participan, y tener voz igualitaria en las decisiones. Redes sociales y organizaciones comunitarias son esenciales para fomentar esta participación, especialmente cuando existe desconfianza hacia los sistemas de salud estatales.</a:t>
            </a:r>
          </a:p>
          <a:p>
            <a:pPr algn="just">
              <a:lnSpc>
                <a:spcPts val="6320"/>
              </a:lnSpc>
            </a:pPr>
            <a:endParaRPr lang="en-US" sz="4514" u="none" strike="noStrike" spc="99">
              <a:solidFill>
                <a:srgbClr val="152540"/>
              </a:solidFill>
              <a:latin typeface="Glacial Indifference"/>
              <a:ea typeface="Glacial Indifference"/>
              <a:cs typeface="Glacial Indifference"/>
              <a:sym typeface="Glacial Indifference"/>
            </a:endParaRPr>
          </a:p>
          <a:p>
            <a:pPr algn="just">
              <a:lnSpc>
                <a:spcPts val="6320"/>
              </a:lnSpc>
            </a:pPr>
            <a:endParaRPr lang="en-US" sz="4514" u="none" strike="noStrike" spc="99">
              <a:solidFill>
                <a:srgbClr val="152540"/>
              </a:solidFill>
              <a:latin typeface="Glacial Indifference"/>
              <a:ea typeface="Glacial Indifference"/>
              <a:cs typeface="Glacial Indifference"/>
              <a:sym typeface="Glacial Indifference"/>
            </a:endParaRPr>
          </a:p>
          <a:p>
            <a:pPr algn="just">
              <a:lnSpc>
                <a:spcPts val="6320"/>
              </a:lnSpc>
            </a:pPr>
            <a:endParaRPr lang="en-US" sz="4514" u="none" strike="noStrike" spc="99">
              <a:solidFill>
                <a:srgbClr val="152540"/>
              </a:solidFill>
              <a:latin typeface="Glacial Indifference"/>
              <a:ea typeface="Glacial Indifference"/>
              <a:cs typeface="Glacial Indifference"/>
              <a:sym typeface="Glacial Indifference"/>
            </a:endParaRPr>
          </a:p>
          <a:p>
            <a:pPr algn="just">
              <a:lnSpc>
                <a:spcPts val="6320"/>
              </a:lnSpc>
            </a:pPr>
            <a:endParaRPr lang="en-US" sz="4514" u="none" strike="noStrike" spc="99">
              <a:solidFill>
                <a:srgbClr val="152540"/>
              </a:solidFill>
              <a:latin typeface="Glacial Indifference"/>
              <a:ea typeface="Glacial Indifference"/>
              <a:cs typeface="Glacial Indifference"/>
              <a:sym typeface="Glacial Indifference"/>
            </a:endParaRPr>
          </a:p>
          <a:p>
            <a:pPr algn="just">
              <a:lnSpc>
                <a:spcPts val="6320"/>
              </a:lnSpc>
            </a:pPr>
            <a:endParaRPr lang="en-US" sz="4514" u="none" strike="noStrike" spc="99">
              <a:solidFill>
                <a:srgbClr val="152540"/>
              </a:solidFill>
              <a:latin typeface="Glacial Indifference"/>
              <a:ea typeface="Glacial Indifference"/>
              <a:cs typeface="Glacial Indifference"/>
              <a:sym typeface="Glacial Indifference"/>
            </a:endParaRPr>
          </a:p>
          <a:p>
            <a:pPr algn="just">
              <a:lnSpc>
                <a:spcPts val="6320"/>
              </a:lnSpc>
            </a:pPr>
            <a:endParaRPr lang="en-US" sz="4514" u="none" strike="noStrike" spc="99">
              <a:solidFill>
                <a:srgbClr val="152540"/>
              </a:solidFill>
              <a:latin typeface="Glacial Indifference"/>
              <a:ea typeface="Glacial Indifference"/>
              <a:cs typeface="Glacial Indifference"/>
              <a:sym typeface="Glacial Indifference"/>
            </a:endParaRPr>
          </a:p>
          <a:p>
            <a:pPr algn="just">
              <a:lnSpc>
                <a:spcPts val="6320"/>
              </a:lnSpc>
            </a:pPr>
            <a:endParaRPr lang="en-US" sz="4514" u="none" strike="noStrike" spc="99">
              <a:solidFill>
                <a:srgbClr val="152540"/>
              </a:solidFill>
              <a:latin typeface="Glacial Indifference"/>
              <a:ea typeface="Glacial Indifference"/>
              <a:cs typeface="Glacial Indifference"/>
              <a:sym typeface="Glacial Indifference"/>
            </a:endParaRPr>
          </a:p>
          <a:p>
            <a:pPr algn="just">
              <a:lnSpc>
                <a:spcPts val="6320"/>
              </a:lnSpc>
            </a:pPr>
            <a:r>
              <a:rPr lang="en-US" sz="4514" u="none" strike="noStrike" spc="99">
                <a:solidFill>
                  <a:srgbClr val="152540"/>
                </a:solidFill>
                <a:latin typeface="Glacial Indifference"/>
                <a:ea typeface="Glacial Indifference"/>
                <a:cs typeface="Glacial Indifference"/>
                <a:sym typeface="Glacial Indifference"/>
              </a:rPr>
              <a:t> </a:t>
            </a:r>
          </a:p>
          <a:p>
            <a:pPr algn="ctr">
              <a:lnSpc>
                <a:spcPts val="6320"/>
              </a:lnSpc>
            </a:pPr>
            <a:endParaRPr lang="en-US" sz="4514" u="none" strike="noStrike" spc="99">
              <a:solidFill>
                <a:srgbClr val="152540"/>
              </a:solidFill>
              <a:latin typeface="Glacial Indifference"/>
              <a:ea typeface="Glacial Indifference"/>
              <a:cs typeface="Glacial Indifference"/>
              <a:sym typeface="Glacial Indifference"/>
            </a:endParaRPr>
          </a:p>
          <a:p>
            <a:pPr algn="ctr">
              <a:lnSpc>
                <a:spcPts val="6320"/>
              </a:lnSpc>
            </a:pPr>
            <a:endParaRPr lang="en-US" sz="4514" u="none" strike="noStrike" spc="99">
              <a:solidFill>
                <a:srgbClr val="152540"/>
              </a:solidFill>
              <a:latin typeface="Glacial Indifference"/>
              <a:ea typeface="Glacial Indifference"/>
              <a:cs typeface="Glacial Indifference"/>
              <a:sym typeface="Glacial Indifference"/>
            </a:endParaRPr>
          </a:p>
          <a:p>
            <a:pPr algn="ctr">
              <a:lnSpc>
                <a:spcPts val="6320"/>
              </a:lnSpc>
            </a:pPr>
            <a:endParaRPr lang="en-US" sz="4514" u="none" strike="noStrike" spc="99">
              <a:solidFill>
                <a:srgbClr val="152540"/>
              </a:solidFill>
              <a:latin typeface="Glacial Indifference"/>
              <a:ea typeface="Glacial Indifference"/>
              <a:cs typeface="Glacial Indifference"/>
              <a:sym typeface="Glacial Indifference"/>
            </a:endParaRPr>
          </a:p>
          <a:p>
            <a:pPr algn="ctr">
              <a:lnSpc>
                <a:spcPts val="3383"/>
              </a:lnSpc>
            </a:pPr>
            <a:endParaRPr lang="en-US" sz="4514" u="none" strike="noStrike" spc="99">
              <a:solidFill>
                <a:srgbClr val="152540"/>
              </a:solidFill>
              <a:latin typeface="Glacial Indifference"/>
              <a:ea typeface="Glacial Indifference"/>
              <a:cs typeface="Glacial Indifference"/>
              <a:sym typeface="Glacial Indifference"/>
            </a:endParaRPr>
          </a:p>
          <a:p>
            <a:pPr algn="l">
              <a:lnSpc>
                <a:spcPts val="3383"/>
              </a:lnSpc>
            </a:pPr>
            <a:endParaRPr lang="en-US" sz="4514" u="none" strike="noStrike" spc="99">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DE8E4"/>
        </a:solidFill>
        <a:effectLst/>
      </p:bgPr>
    </p:bg>
    <p:spTree>
      <p:nvGrpSpPr>
        <p:cNvPr id="1" name=""/>
        <p:cNvGrpSpPr/>
        <p:nvPr/>
      </p:nvGrpSpPr>
      <p:grpSpPr>
        <a:xfrm>
          <a:off x="0" y="0"/>
          <a:ext cx="0" cy="0"/>
          <a:chOff x="0" y="0"/>
          <a:chExt cx="0" cy="0"/>
        </a:xfrm>
      </p:grpSpPr>
      <p:sp>
        <p:nvSpPr>
          <p:cNvPr id="2" name="Freeform 2"/>
          <p:cNvSpPr/>
          <p:nvPr/>
        </p:nvSpPr>
        <p:spPr>
          <a:xfrm rot="-445925">
            <a:off x="3142738" y="-769394"/>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2">
              <a:extLst>
                <a:ext uri="{96DAC541-7B7A-43D3-8B79-37D633B846F1}">
                  <asvg:svgBlip xmlns:asvg="http://schemas.microsoft.com/office/drawing/2016/SVG/main" r:embed="rId3"/>
                </a:ext>
              </a:extLst>
            </a:blip>
            <a:stretch>
              <a:fillRect/>
            </a:stretch>
          </a:blipFill>
          <a:ln cap="sq">
            <a:noFill/>
            <a:prstDash val="solid"/>
            <a:miter/>
          </a:ln>
        </p:spPr>
        <p:txBody>
          <a:bodyPr/>
          <a:lstStyle/>
          <a:p>
            <a:endParaRPr lang="es-SV"/>
          </a:p>
        </p:txBody>
      </p:sp>
      <p:sp>
        <p:nvSpPr>
          <p:cNvPr id="3" name="Freeform 3"/>
          <p:cNvSpPr/>
          <p:nvPr/>
        </p:nvSpPr>
        <p:spPr>
          <a:xfrm rot="-8798399">
            <a:off x="8466276" y="-9590538"/>
            <a:ext cx="9798172" cy="13143890"/>
          </a:xfrm>
          <a:custGeom>
            <a:avLst/>
            <a:gdLst/>
            <a:ahLst/>
            <a:cxnLst/>
            <a:rect l="l" t="t" r="r" b="b"/>
            <a:pathLst>
              <a:path w="9798172" h="13143890">
                <a:moveTo>
                  <a:pt x="0" y="0"/>
                </a:moveTo>
                <a:lnTo>
                  <a:pt x="9798173" y="0"/>
                </a:lnTo>
                <a:lnTo>
                  <a:pt x="9798173" y="13143890"/>
                </a:lnTo>
                <a:lnTo>
                  <a:pt x="0" y="13143890"/>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4" name="Freeform 4"/>
          <p:cNvSpPr/>
          <p:nvPr/>
        </p:nvSpPr>
        <p:spPr>
          <a:xfrm rot="3283157">
            <a:off x="-1501206" y="7329841"/>
            <a:ext cx="5624862" cy="7545546"/>
          </a:xfrm>
          <a:custGeom>
            <a:avLst/>
            <a:gdLst/>
            <a:ahLst/>
            <a:cxnLst/>
            <a:rect l="l" t="t" r="r" b="b"/>
            <a:pathLst>
              <a:path w="5624862" h="7545546">
                <a:moveTo>
                  <a:pt x="0" y="0"/>
                </a:moveTo>
                <a:lnTo>
                  <a:pt x="5624862" y="0"/>
                </a:lnTo>
                <a:lnTo>
                  <a:pt x="5624862" y="7545546"/>
                </a:lnTo>
                <a:lnTo>
                  <a:pt x="0" y="7545546"/>
                </a:lnTo>
                <a:lnTo>
                  <a:pt x="0" y="0"/>
                </a:lnTo>
                <a:close/>
              </a:path>
            </a:pathLst>
          </a:custGeom>
          <a:blipFill>
            <a:blip r:embed="rId4">
              <a:extLst>
                <a:ext uri="{96DAC541-7B7A-43D3-8B79-37D633B846F1}">
                  <asvg:svgBlip xmlns:asvg="http://schemas.microsoft.com/office/drawing/2016/SVG/main" r:embed="rId5"/>
                </a:ext>
              </a:extLst>
            </a:blip>
            <a:stretch>
              <a:fillRect/>
            </a:stretch>
          </a:blipFill>
          <a:ln cap="sq">
            <a:noFill/>
            <a:prstDash val="solid"/>
            <a:miter/>
          </a:ln>
        </p:spPr>
        <p:txBody>
          <a:bodyPr/>
          <a:lstStyle/>
          <a:p>
            <a:endParaRPr lang="es-SV"/>
          </a:p>
        </p:txBody>
      </p:sp>
      <p:sp>
        <p:nvSpPr>
          <p:cNvPr id="5" name="Freeform 5"/>
          <p:cNvSpPr/>
          <p:nvPr/>
        </p:nvSpPr>
        <p:spPr>
          <a:xfrm rot="2770156">
            <a:off x="-2577184" y="-2165857"/>
            <a:ext cx="5154368" cy="4995052"/>
          </a:xfrm>
          <a:custGeom>
            <a:avLst/>
            <a:gdLst/>
            <a:ahLst/>
            <a:cxnLst/>
            <a:rect l="l" t="t" r="r" b="b"/>
            <a:pathLst>
              <a:path w="5154368" h="4995052">
                <a:moveTo>
                  <a:pt x="0" y="0"/>
                </a:moveTo>
                <a:lnTo>
                  <a:pt x="5154368" y="0"/>
                </a:lnTo>
                <a:lnTo>
                  <a:pt x="5154368" y="4995051"/>
                </a:lnTo>
                <a:lnTo>
                  <a:pt x="0" y="4995051"/>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6" name="Freeform 6"/>
          <p:cNvSpPr/>
          <p:nvPr/>
        </p:nvSpPr>
        <p:spPr>
          <a:xfrm rot="2770156">
            <a:off x="15710816" y="8522875"/>
            <a:ext cx="5154368" cy="4995052"/>
          </a:xfrm>
          <a:custGeom>
            <a:avLst/>
            <a:gdLst/>
            <a:ahLst/>
            <a:cxnLst/>
            <a:rect l="l" t="t" r="r" b="b"/>
            <a:pathLst>
              <a:path w="5154368" h="4995052">
                <a:moveTo>
                  <a:pt x="0" y="0"/>
                </a:moveTo>
                <a:lnTo>
                  <a:pt x="5154368" y="0"/>
                </a:lnTo>
                <a:lnTo>
                  <a:pt x="5154368" y="4995052"/>
                </a:lnTo>
                <a:lnTo>
                  <a:pt x="0" y="4995052"/>
                </a:lnTo>
                <a:lnTo>
                  <a:pt x="0" y="0"/>
                </a:lnTo>
                <a:close/>
              </a:path>
            </a:pathLst>
          </a:custGeom>
          <a:blipFill>
            <a:blip r:embed="rId6">
              <a:extLst>
                <a:ext uri="{96DAC541-7B7A-43D3-8B79-37D633B846F1}">
                  <asvg:svgBlip xmlns:asvg="http://schemas.microsoft.com/office/drawing/2016/SVG/main" r:embed="rId7"/>
                </a:ext>
              </a:extLst>
            </a:blip>
            <a:stretch>
              <a:fillRect/>
            </a:stretch>
          </a:blipFill>
          <a:ln cap="sq">
            <a:noFill/>
            <a:prstDash val="solid"/>
            <a:miter/>
          </a:ln>
        </p:spPr>
        <p:txBody>
          <a:bodyPr/>
          <a:lstStyle/>
          <a:p>
            <a:endParaRPr lang="es-SV"/>
          </a:p>
        </p:txBody>
      </p:sp>
      <p:sp>
        <p:nvSpPr>
          <p:cNvPr id="7" name="Freeform 7"/>
          <p:cNvSpPr/>
          <p:nvPr/>
        </p:nvSpPr>
        <p:spPr>
          <a:xfrm>
            <a:off x="2958122" y="280430"/>
            <a:ext cx="3753659" cy="1141738"/>
          </a:xfrm>
          <a:custGeom>
            <a:avLst/>
            <a:gdLst/>
            <a:ahLst/>
            <a:cxnLst/>
            <a:rect l="l" t="t" r="r" b="b"/>
            <a:pathLst>
              <a:path w="3753659" h="1141738">
                <a:moveTo>
                  <a:pt x="0" y="0"/>
                </a:moveTo>
                <a:lnTo>
                  <a:pt x="3753659" y="0"/>
                </a:lnTo>
                <a:lnTo>
                  <a:pt x="3753659" y="1141738"/>
                </a:lnTo>
                <a:lnTo>
                  <a:pt x="0" y="1141738"/>
                </a:lnTo>
                <a:lnTo>
                  <a:pt x="0" y="0"/>
                </a:lnTo>
                <a:close/>
              </a:path>
            </a:pathLst>
          </a:custGeom>
          <a:blipFill>
            <a:blip r:embed="rId8"/>
            <a:stretch>
              <a:fillRect/>
            </a:stretch>
          </a:blipFill>
        </p:spPr>
        <p:txBody>
          <a:bodyPr/>
          <a:lstStyle/>
          <a:p>
            <a:endParaRPr lang="es-SV"/>
          </a:p>
        </p:txBody>
      </p:sp>
      <p:sp>
        <p:nvSpPr>
          <p:cNvPr id="8" name="TextBox 8"/>
          <p:cNvSpPr txBox="1"/>
          <p:nvPr/>
        </p:nvSpPr>
        <p:spPr>
          <a:xfrm>
            <a:off x="1028700" y="1428286"/>
            <a:ext cx="15808099" cy="13549752"/>
          </a:xfrm>
          <a:prstGeom prst="rect">
            <a:avLst/>
          </a:prstGeom>
        </p:spPr>
        <p:txBody>
          <a:bodyPr lIns="0" tIns="0" rIns="0" bIns="0" rtlCol="0" anchor="t">
            <a:spAutoFit/>
          </a:bodyPr>
          <a:lstStyle/>
          <a:p>
            <a:pPr algn="ctr">
              <a:lnSpc>
                <a:spcPts val="6465"/>
              </a:lnSpc>
            </a:pPr>
            <a:r>
              <a:rPr lang="en-US" sz="4618" b="1" u="sng" spc="101">
                <a:solidFill>
                  <a:srgbClr val="152540"/>
                </a:solidFill>
                <a:latin typeface="Glacial Indifference Bold"/>
                <a:ea typeface="Glacial Indifference Bold"/>
                <a:cs typeface="Glacial Indifference Bold"/>
                <a:sym typeface="Glacial Indifference Bold"/>
              </a:rPr>
              <a:t>6.</a:t>
            </a:r>
            <a:r>
              <a:rPr lang="en-US" sz="4618" b="1" u="sng" strike="noStrike" spc="101">
                <a:solidFill>
                  <a:srgbClr val="152540"/>
                </a:solidFill>
                <a:latin typeface="Glacial Indifference Bold"/>
                <a:ea typeface="Glacial Indifference Bold"/>
                <a:cs typeface="Glacial Indifference Bold"/>
                <a:sym typeface="Glacial Indifference Bold"/>
              </a:rPr>
              <a:t> Ejemplos de intervenciones efectivas</a:t>
            </a:r>
          </a:p>
          <a:p>
            <a:pPr algn="just">
              <a:lnSpc>
                <a:spcPts val="6465"/>
              </a:lnSpc>
            </a:pPr>
            <a:endParaRPr lang="en-US" sz="4618" b="1" u="sng" strike="noStrike" spc="101">
              <a:solidFill>
                <a:srgbClr val="152540"/>
              </a:solidFill>
              <a:latin typeface="Glacial Indifference Bold"/>
              <a:ea typeface="Glacial Indifference Bold"/>
              <a:cs typeface="Glacial Indifference Bold"/>
              <a:sym typeface="Glacial Indifference Bold"/>
            </a:endParaRP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En Namibia, trabajadores del sexo lideraron evaluaciones participativas y duplicaron la cantidad de pruebas de VIH realizadas. </a:t>
            </a: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r>
              <a:rPr lang="en-US" sz="4618" strike="noStrike" spc="101">
                <a:solidFill>
                  <a:srgbClr val="152540"/>
                </a:solidFill>
                <a:latin typeface="Glacial Indifference"/>
                <a:ea typeface="Glacial Indifference"/>
                <a:cs typeface="Glacial Indifference"/>
                <a:sym typeface="Glacial Indifference"/>
              </a:rPr>
              <a:t>En Filipinas, las Clínicas Sundown adaptaron sus horarios y personal para atender a hombres homosexuales y personas transgénero, logrando un fuerte impacto en la prevención del VIH.</a:t>
            </a: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just">
              <a:lnSpc>
                <a:spcPts val="6465"/>
              </a:lnSpc>
            </a:pPr>
            <a:endParaRPr lang="en-US" sz="4618" strike="noStrike" spc="101">
              <a:solidFill>
                <a:srgbClr val="152540"/>
              </a:solidFill>
              <a:latin typeface="Glacial Indifference"/>
              <a:ea typeface="Glacial Indifference"/>
              <a:cs typeface="Glacial Indifference"/>
              <a:sym typeface="Glacial Indifference"/>
            </a:endParaRPr>
          </a:p>
          <a:p>
            <a:pPr algn="l">
              <a:lnSpc>
                <a:spcPts val="3460"/>
              </a:lnSpc>
            </a:pPr>
            <a:endParaRPr lang="en-US" sz="4618" strike="noStrike" spc="101">
              <a:solidFill>
                <a:srgbClr val="152540"/>
              </a:solidFill>
              <a:latin typeface="Glacial Indifference"/>
              <a:ea typeface="Glacial Indifference"/>
              <a:cs typeface="Glacial Indifference"/>
              <a:sym typeface="Glacial Indifference"/>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645</Words>
  <Application>Microsoft Office PowerPoint</Application>
  <PresentationFormat>Personalizado</PresentationFormat>
  <Paragraphs>114</Paragraphs>
  <Slides>13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13</vt:i4>
      </vt:variant>
    </vt:vector>
  </HeadingPairs>
  <TitlesOfParts>
    <vt:vector size="18" baseType="lpstr">
      <vt:lpstr>Calibri</vt:lpstr>
      <vt:lpstr>Glacial Indifference Bold</vt:lpstr>
      <vt:lpstr>Arial</vt:lpstr>
      <vt:lpstr>Glacial Indifference</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Poblaciones Clave</dc:title>
  <dc:creator>María Eugenia Ochoa Valencia</dc:creator>
  <cp:lastModifiedBy>Administración y Comunicaciones MCP</cp:lastModifiedBy>
  <cp:revision>1</cp:revision>
  <dcterms:created xsi:type="dcterms:W3CDTF">2006-08-16T00:00:00Z</dcterms:created>
  <dcterms:modified xsi:type="dcterms:W3CDTF">2025-07-28T15:36:26Z</dcterms:modified>
  <dc:identifier>DAGuMMbkIeo</dc:identifier>
</cp:coreProperties>
</file>