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8288000" cy="10287000"/>
  <p:notesSz cx="6858000" cy="9144000"/>
  <p:embeddedFontLst>
    <p:embeddedFont>
      <p:font typeface="Glacial Indifference" panose="020B0604020202020204" charset="0"/>
      <p:regular r:id="rId17"/>
    </p:embeddedFont>
    <p:embeddedFont>
      <p:font typeface="Glacial Indifference Bold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1192" y="-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33D1F215-A99B-46FF-B191-4181DD146C7A}"/>
    <pc:docChg chg="custSel modSld">
      <pc:chgData name="Administración y Comunicaciones MCP" userId="6e1c2796-b399-4b97-baca-0d887e5a0dc8" providerId="ADAL" clId="{33D1F215-A99B-46FF-B191-4181DD146C7A}" dt="2025-07-28T15:35:15.556" v="23" actId="1076"/>
      <pc:docMkLst>
        <pc:docMk/>
      </pc:docMkLst>
      <pc:sldChg chg="modSp mod">
        <pc:chgData name="Administración y Comunicaciones MCP" userId="6e1c2796-b399-4b97-baca-0d887e5a0dc8" providerId="ADAL" clId="{33D1F215-A99B-46FF-B191-4181DD146C7A}" dt="2025-07-28T15:35:15.556" v="23" actId="1076"/>
        <pc:sldMkLst>
          <pc:docMk/>
          <pc:sldMk cId="0" sldId="256"/>
        </pc:sldMkLst>
        <pc:spChg chg="mod">
          <ac:chgData name="Administración y Comunicaciones MCP" userId="6e1c2796-b399-4b97-baca-0d887e5a0dc8" providerId="ADAL" clId="{33D1F215-A99B-46FF-B191-4181DD146C7A}" dt="2025-07-28T15:35:08.719" v="22" actId="2057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Administración y Comunicaciones MCP" userId="6e1c2796-b399-4b97-baca-0d887e5a0dc8" providerId="ADAL" clId="{33D1F215-A99B-46FF-B191-4181DD146C7A}" dt="2025-07-28T15:35:15.556" v="23" actId="1076"/>
          <ac:spMkLst>
            <pc:docMk/>
            <pc:sldMk cId="0" sldId="256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818389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1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Isabel </a:t>
            </a:r>
            <a:r>
              <a:rPr lang="en-US" sz="3434" spc="75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Payes</a:t>
            </a:r>
            <a:endParaRPr lang="en-US" sz="3434" spc="75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808"/>
              </a:lnSpc>
            </a:pPr>
            <a:r>
              <a:rPr lang="en-US" sz="3434" spc="75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CONAMUS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173945" y="2194954"/>
            <a:ext cx="17018401" cy="73850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endParaRPr dirty="0"/>
          </a:p>
          <a:p>
            <a:pPr algn="ctr">
              <a:lnSpc>
                <a:spcPts val="9799"/>
              </a:lnSpc>
            </a:pPr>
            <a:r>
              <a:rPr lang="en-US" sz="6999" b="1" spc="657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IGUALDAD DE GÉNERO Y ACCESO A LOS SERVICIOS DE SALUD</a:t>
            </a:r>
          </a:p>
          <a:p>
            <a:pPr algn="ctr">
              <a:lnSpc>
                <a:spcPts val="9799"/>
              </a:lnSpc>
            </a:pPr>
            <a:endParaRPr lang="en-US" sz="6999" b="1" spc="657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454500" y="9412037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28 de agosto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028700" y="2214060"/>
            <a:ext cx="15879683" cy="176665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20"/>
              </a:lnSpc>
            </a:pPr>
            <a:r>
              <a:rPr lang="en-US" sz="4514" b="1" u="sng" spc="99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7. Programas sens</a:t>
            </a:r>
            <a:r>
              <a:rPr lang="en-US" sz="4514" b="1" u="sng" strike="noStrike" spc="99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ibles y transformadores del género</a:t>
            </a:r>
          </a:p>
          <a:p>
            <a:pPr algn="ctr">
              <a:lnSpc>
                <a:spcPts val="6320"/>
              </a:lnSpc>
            </a:pPr>
            <a:endParaRPr lang="en-US" sz="4514" b="1" u="sng" strike="noStrike" spc="99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Existen dos tipos de intervenciones:</a:t>
            </a: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974717" lvl="1" indent="-487359" algn="just">
              <a:lnSpc>
                <a:spcPts val="6320"/>
              </a:lnSpc>
              <a:buFont typeface="Arial"/>
              <a:buChar char="•"/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*Sensibles al género: * Adaptan servicios a las diferencias de género sin desafiarlas.</a:t>
            </a:r>
          </a:p>
          <a:p>
            <a:pPr marL="974717" lvl="1" indent="-487359" algn="just">
              <a:lnSpc>
                <a:spcPts val="6320"/>
              </a:lnSpc>
              <a:buFont typeface="Arial"/>
              <a:buChar char="•"/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*Transformadoras del género: * Buscan cambiar las normas de género para lograr mayor equidad, como empoderar a mujeres o desafiar la violencia.</a:t>
            </a: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320"/>
              </a:lnSpc>
            </a:pPr>
            <a:r>
              <a:rPr lang="en-US" sz="4514" u="none" strike="noStrike" spc="99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6320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383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383"/>
              </a:lnSpc>
            </a:pPr>
            <a:endParaRPr lang="en-US" sz="4514" u="none" strike="noStrike" spc="99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028700" y="1428286"/>
            <a:ext cx="15808099" cy="143689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8.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Barreras estructurales de género en los servicios de salud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Entre las barreras más comunes se encuentran:</a:t>
            </a: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Leyes discriminatorias.</a:t>
            </a: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Falta de confidencialidad.</a:t>
            </a: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Poca disponibilidad de personal femenino.</a:t>
            </a: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Abusos de derechos y violencia conyugal.</a:t>
            </a: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Normas de género nocivas.</a:t>
            </a: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Horarios y centros de atención poco accesibles.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460719" y="1669471"/>
            <a:ext cx="16658606" cy="153118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9.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Invertir para superar las barreras de género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Fondo Mundial promueve: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Prevención de transmisión maternoinfantil.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Participación de mujeres y poblaciones clave en los MCP.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Empoderamiento comunitario.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Acceso equitativo a servicios de salud.</a:t>
            </a: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Eliminación de barreras legales y estructurales.</a:t>
            </a:r>
          </a:p>
          <a:p>
            <a:pPr algn="just">
              <a:lnSpc>
                <a:spcPts val="730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30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6054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10. Ejemplo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inspirador: Programa CHNE en Afganistán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445"/>
              </a:lnSpc>
            </a:pPr>
            <a:r>
              <a:rPr lang="en-US" sz="5318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Este programa de formación de enfermeras comunitarias promueve el acceso a la salud en zonas rurales y, al mismo tiempo, empodera a las mujeres brindándoles educación profesional, mejorando su estatus social y participación en la comunidad.</a:t>
            </a:r>
          </a:p>
          <a:p>
            <a:pPr algn="just">
              <a:lnSpc>
                <a:spcPts val="744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5318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23111" y="740468"/>
            <a:ext cx="10091000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11. CONCLUSIÓN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506829" y="3202250"/>
            <a:ext cx="11995204" cy="8675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48"/>
              </a:lnSpc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Los programas qu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 incorporan el enfoqu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 d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género n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 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solo son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una inver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sión estratégica sino u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na vía para fortalecer la equidad en s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alud. Los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MCP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deb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en promover l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 recop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ilación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datos d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esagregados, participación equit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ativa de gé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nero,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representación de poblaciones c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lave y respuest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as estructu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rales frente a la desigualdad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l">
              <a:lnSpc>
                <a:spcPts val="574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574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48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6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14921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1. In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troducción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Este informe resume los contenidos del módulo de orientación del Fondo Mundial sobre problemas relacionados con el género. El enfoque principal es cómo las desigualdades de género afectan el acceso a servicios de salud vinculados al VIH, la tuberculosis (TB) y la malaria.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2940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La importancia del enf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oque de género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género es un factor determinante en la vulnerabilidad frente al VIH, TB y malaria. Las mujeres y niñas, por ejemplo, enfrentan mayores barreras debido a normas culturales, violencia, desigualdad en la toma de decisiones y acceso limitado a servicios.</a:t>
            </a: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2940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La importancia del enf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oque de género</a:t>
            </a:r>
          </a:p>
          <a:p>
            <a:pPr algn="l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 historias de Leilani (Filipinas) y Agnes (Malaui) ejemplifican cómo la desigualdad y la falta de información contribuyen a diagnósticos tardíos, estigma, discriminación y peores resultados en salud.</a:t>
            </a: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19569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Desigualdades de gén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ero y salud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 desigualdades de género pueden manifestarse de múltiples formas:</a:t>
            </a:r>
          </a:p>
          <a:p>
            <a:pPr algn="just">
              <a:lnSpc>
                <a:spcPts val="85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Discriminación basada en roles tradicionales.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Falta de autonomía para mujeres en decisiones sanitarias.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184932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Desigualdades de gén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ero y salud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85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315785" lvl="1" indent="-657892" algn="just">
              <a:lnSpc>
                <a:spcPts val="8532"/>
              </a:lnSpc>
              <a:buFont typeface="Arial"/>
              <a:buChar char="•"/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Normas que estigmatizan a quienes no se ajustan a los roles esperados.</a:t>
            </a:r>
          </a:p>
          <a:p>
            <a:pPr algn="just">
              <a:lnSpc>
                <a:spcPts val="85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315785" lvl="1" indent="-657892" algn="just">
              <a:lnSpc>
                <a:spcPts val="8532"/>
              </a:lnSpc>
              <a:buFont typeface="Arial"/>
              <a:buChar char="•"/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Participación limitada de mujeres en políticas públicas de salud.</a:t>
            </a:r>
          </a:p>
          <a:p>
            <a:pPr algn="just">
              <a:lnSpc>
                <a:spcPts val="8532"/>
              </a:lnSpc>
            </a:pPr>
            <a:r>
              <a:rPr lang="en-US" sz="6094" u="none" strike="noStrike" spc="13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  <a:endParaRPr lang="en-US" sz="6094" u="none" strike="noStrike" spc="13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715120" y="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027438"/>
            <a:ext cx="17720288" cy="17893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4. Género y VIH</a:t>
            </a:r>
          </a:p>
          <a:p>
            <a:pPr algn="just">
              <a:lnSpc>
                <a:spcPts val="7832"/>
              </a:lnSpc>
            </a:pPr>
            <a:endParaRPr lang="en-US" sz="5594" b="1" u="sng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VIH es la principal causa de muerte entre mujeres en edad reproductiva. En muchos contextos, ellas enfrentan más riesgos, menor acceso a información y servicios, y exclusión de procesos de toma de decisiones. Las prácticas culturales como la herencia desigual agravan esta situación.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17393"/>
            <a:ext cx="16875191" cy="16098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58"/>
              </a:lnSpc>
            </a:pPr>
            <a:r>
              <a:rPr lang="en-US" sz="5327" b="1" u="sng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5. Género y </a:t>
            </a:r>
            <a:r>
              <a:rPr lang="en-US" sz="5327" b="1" u="sng" strike="noStrike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tuberculosis</a:t>
            </a: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Aunque más hombres tienen TB, las mujeres enfrentan barreras adicionales: estigma, negación de recursos familiares, y diagnósticos tardíos. Las experiencias de Jigna y Sergey muestran cómo género, clase y migración influyen en el diagnóstico, tratamiento y recuperación.</a:t>
            </a: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307868"/>
            <a:ext cx="17720288" cy="19874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6. G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énero y malaria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En muchos países, los hombres deciden si las mujeres pueden buscar tratamiento para malaria. La falta de trabajadoras de salud femeninas y el mayor riesgo para embarazadas agravan la situación. Las interacciones con el VIH también aumentan la vulnerabilidad de las mujeres.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698</Words>
  <Application>Microsoft Office PowerPoint</Application>
  <PresentationFormat>Personalizado</PresentationFormat>
  <Paragraphs>167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Calibri</vt:lpstr>
      <vt:lpstr>Glacial Indifference Bold</vt:lpstr>
      <vt:lpstr>Arial</vt:lpstr>
      <vt:lpstr>Glacial Indifference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Género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2025-07-28T15:35:21Z</dcterms:modified>
  <dc:identifier>DAGuMTzQkFE</dc:identifier>
</cp:coreProperties>
</file>