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8288000" cy="10287000"/>
  <p:notesSz cx="6858000" cy="9144000"/>
  <p:embeddedFontLst>
    <p:embeddedFont>
      <p:font typeface="Glacial Indifference" charset="1" panose="00000000000000000000"/>
      <p:regular r:id="rId18"/>
    </p:embeddedFont>
    <p:embeddedFont>
      <p:font typeface="Glacial Indifference Bold" charset="1" panose="00000800000000000000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fonts/font18.fntdata" Type="http://schemas.openxmlformats.org/officeDocument/2006/relationships/font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11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9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2.png" Type="http://schemas.openxmlformats.org/officeDocument/2006/relationships/image"/><Relationship Id="rId3" Target="../media/image13.svg" Type="http://schemas.openxmlformats.org/officeDocument/2006/relationships/image"/><Relationship Id="rId4" Target="../media/image14.png" Type="http://schemas.openxmlformats.org/officeDocument/2006/relationships/image"/><Relationship Id="rId5" Target="../media/image15.svg" Type="http://schemas.openxmlformats.org/officeDocument/2006/relationships/image"/><Relationship Id="rId6" Target="../media/image9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16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11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9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11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9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11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9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11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9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11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9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11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9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11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9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11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9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DE8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6982806">
            <a:off x="720300" y="6421716"/>
            <a:ext cx="8842272" cy="11861584"/>
          </a:xfrm>
          <a:custGeom>
            <a:avLst/>
            <a:gdLst/>
            <a:ahLst/>
            <a:cxnLst/>
            <a:rect r="r" b="b" t="t" l="l"/>
            <a:pathLst>
              <a:path h="11861584" w="8842272">
                <a:moveTo>
                  <a:pt x="0" y="0"/>
                </a:moveTo>
                <a:lnTo>
                  <a:pt x="8842272" y="0"/>
                </a:lnTo>
                <a:lnTo>
                  <a:pt x="8842272" y="11861584"/>
                </a:lnTo>
                <a:lnTo>
                  <a:pt x="0" y="1186158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5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3" id="3"/>
          <p:cNvSpPr/>
          <p:nvPr/>
        </p:nvSpPr>
        <p:spPr>
          <a:xfrm flipH="false" flipV="false" rot="-6501204">
            <a:off x="11046831" y="-5088864"/>
            <a:ext cx="8807178" cy="11814508"/>
          </a:xfrm>
          <a:custGeom>
            <a:avLst/>
            <a:gdLst/>
            <a:ahLst/>
            <a:cxnLst/>
            <a:rect r="r" b="b" t="t" l="l"/>
            <a:pathLst>
              <a:path h="11814508" w="8807178">
                <a:moveTo>
                  <a:pt x="0" y="0"/>
                </a:moveTo>
                <a:lnTo>
                  <a:pt x="8807178" y="0"/>
                </a:lnTo>
                <a:lnTo>
                  <a:pt x="8807178" y="11814507"/>
                </a:lnTo>
                <a:lnTo>
                  <a:pt x="0" y="118145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5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4" id="4"/>
          <p:cNvSpPr/>
          <p:nvPr/>
        </p:nvSpPr>
        <p:spPr>
          <a:xfrm flipH="false" flipV="false" rot="10571821">
            <a:off x="10628437" y="8363453"/>
            <a:ext cx="5947318" cy="7978109"/>
          </a:xfrm>
          <a:custGeom>
            <a:avLst/>
            <a:gdLst/>
            <a:ahLst/>
            <a:cxnLst/>
            <a:rect r="r" b="b" t="t" l="l"/>
            <a:pathLst>
              <a:path h="7978109" w="5947318">
                <a:moveTo>
                  <a:pt x="0" y="0"/>
                </a:moveTo>
                <a:lnTo>
                  <a:pt x="5947318" y="0"/>
                </a:lnTo>
                <a:lnTo>
                  <a:pt x="5947318" y="7978110"/>
                </a:lnTo>
                <a:lnTo>
                  <a:pt x="0" y="79781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false" flipV="false" rot="-5114765">
            <a:off x="11561828" y="5146485"/>
            <a:ext cx="8542938" cy="7393525"/>
          </a:xfrm>
          <a:custGeom>
            <a:avLst/>
            <a:gdLst/>
            <a:ahLst/>
            <a:cxnLst/>
            <a:rect r="r" b="b" t="t" l="l"/>
            <a:pathLst>
              <a:path h="7393525" w="8542938">
                <a:moveTo>
                  <a:pt x="0" y="0"/>
                </a:moveTo>
                <a:lnTo>
                  <a:pt x="8542938" y="0"/>
                </a:lnTo>
                <a:lnTo>
                  <a:pt x="8542938" y="7393525"/>
                </a:lnTo>
                <a:lnTo>
                  <a:pt x="0" y="73935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6" id="6"/>
          <p:cNvSpPr/>
          <p:nvPr/>
        </p:nvSpPr>
        <p:spPr>
          <a:xfrm flipH="false" flipV="false" rot="-5058328">
            <a:off x="13255544" y="-4131370"/>
            <a:ext cx="7156478" cy="6935278"/>
          </a:xfrm>
          <a:custGeom>
            <a:avLst/>
            <a:gdLst/>
            <a:ahLst/>
            <a:cxnLst/>
            <a:rect r="r" b="b" t="t" l="l"/>
            <a:pathLst>
              <a:path h="6935278" w="7156478">
                <a:moveTo>
                  <a:pt x="0" y="0"/>
                </a:moveTo>
                <a:lnTo>
                  <a:pt x="7156479" y="0"/>
                </a:lnTo>
                <a:lnTo>
                  <a:pt x="7156479" y="6935279"/>
                </a:lnTo>
                <a:lnTo>
                  <a:pt x="0" y="693527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7" id="7"/>
          <p:cNvSpPr/>
          <p:nvPr/>
        </p:nvSpPr>
        <p:spPr>
          <a:xfrm flipH="false" flipV="false" rot="3318101">
            <a:off x="-3880130" y="6803731"/>
            <a:ext cx="10117864" cy="10062676"/>
          </a:xfrm>
          <a:custGeom>
            <a:avLst/>
            <a:gdLst/>
            <a:ahLst/>
            <a:cxnLst/>
            <a:rect r="r" b="b" t="t" l="l"/>
            <a:pathLst>
              <a:path h="10062676" w="10117864">
                <a:moveTo>
                  <a:pt x="0" y="0"/>
                </a:moveTo>
                <a:lnTo>
                  <a:pt x="10117864" y="0"/>
                </a:lnTo>
                <a:lnTo>
                  <a:pt x="10117864" y="10062675"/>
                </a:lnTo>
                <a:lnTo>
                  <a:pt x="0" y="1006267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false" flipV="false" rot="6800871">
            <a:off x="-1846725" y="-2878373"/>
            <a:ext cx="8542938" cy="7393525"/>
          </a:xfrm>
          <a:custGeom>
            <a:avLst/>
            <a:gdLst/>
            <a:ahLst/>
            <a:cxnLst/>
            <a:rect r="r" b="b" t="t" l="l"/>
            <a:pathLst>
              <a:path h="7393525" w="8542938">
                <a:moveTo>
                  <a:pt x="0" y="0"/>
                </a:moveTo>
                <a:lnTo>
                  <a:pt x="8542938" y="0"/>
                </a:lnTo>
                <a:lnTo>
                  <a:pt x="8542938" y="7393525"/>
                </a:lnTo>
                <a:lnTo>
                  <a:pt x="0" y="73935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9" id="9"/>
          <p:cNvSpPr/>
          <p:nvPr/>
        </p:nvSpPr>
        <p:spPr>
          <a:xfrm flipH="false" flipV="false" rot="0">
            <a:off x="7511636" y="818389"/>
            <a:ext cx="3753659" cy="1141738"/>
          </a:xfrm>
          <a:custGeom>
            <a:avLst/>
            <a:gdLst/>
            <a:ahLst/>
            <a:cxnLst/>
            <a:rect r="r" b="b" t="t" l="l"/>
            <a:pathLst>
              <a:path h="1141738" w="3753659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5023080" y="7635083"/>
            <a:ext cx="8005127" cy="1208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08"/>
              </a:lnSpc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Lcda. Susan Padilla</a:t>
            </a:r>
          </a:p>
          <a:p>
            <a:pPr algn="ctr" marL="0" indent="0" lvl="0">
              <a:lnSpc>
                <a:spcPts val="4808"/>
              </a:lnSpc>
              <a:spcBef>
                <a:spcPct val="0"/>
              </a:spcBef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PASMO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327173" y="2265889"/>
            <a:ext cx="15633654" cy="79229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002"/>
              </a:lnSpc>
            </a:pPr>
          </a:p>
          <a:p>
            <a:pPr algn="ctr">
              <a:lnSpc>
                <a:spcPts val="9002"/>
              </a:lnSpc>
            </a:pPr>
            <a:r>
              <a:rPr lang="en-US" b="true" sz="6430" spc="604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SISTEMAS Y RESPUESTAS COMUNITARIOS</a:t>
            </a:r>
          </a:p>
          <a:p>
            <a:pPr algn="ctr">
              <a:lnSpc>
                <a:spcPts val="9002"/>
              </a:lnSpc>
            </a:pPr>
          </a:p>
          <a:p>
            <a:pPr algn="ctr">
              <a:lnSpc>
                <a:spcPts val="9002"/>
              </a:lnSpc>
            </a:pPr>
          </a:p>
          <a:p>
            <a:pPr algn="ctr">
              <a:lnSpc>
                <a:spcPts val="9002"/>
              </a:lnSpc>
            </a:pPr>
          </a:p>
          <a:p>
            <a:pPr algn="ctr">
              <a:lnSpc>
                <a:spcPts val="9002"/>
              </a:lnSpc>
            </a:pPr>
          </a:p>
        </p:txBody>
      </p:sp>
      <p:sp>
        <p:nvSpPr>
          <p:cNvPr name="TextBox 12" id="12"/>
          <p:cNvSpPr txBox="true"/>
          <p:nvPr/>
        </p:nvSpPr>
        <p:spPr>
          <a:xfrm rot="0">
            <a:off x="4778502" y="9182100"/>
            <a:ext cx="8005127" cy="5985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808"/>
              </a:lnSpc>
              <a:spcBef>
                <a:spcPct val="0"/>
              </a:spcBef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28 de agosto de 2025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DE8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445925">
            <a:off x="3142738" y="-769394"/>
            <a:ext cx="9798172" cy="13143890"/>
          </a:xfrm>
          <a:custGeom>
            <a:avLst/>
            <a:gdLst/>
            <a:ahLst/>
            <a:cxnLst/>
            <a:rect r="r" b="b" t="t" l="l"/>
            <a:pathLst>
              <a:path h="13143890" w="9798172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3" id="3"/>
          <p:cNvSpPr/>
          <p:nvPr/>
        </p:nvSpPr>
        <p:spPr>
          <a:xfrm flipH="false" flipV="false" rot="-8798399">
            <a:off x="8466276" y="-9590538"/>
            <a:ext cx="9798172" cy="13143890"/>
          </a:xfrm>
          <a:custGeom>
            <a:avLst/>
            <a:gdLst/>
            <a:ahLst/>
            <a:cxnLst/>
            <a:rect r="r" b="b" t="t" l="l"/>
            <a:pathLst>
              <a:path h="13143890" w="9798172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4" id="4"/>
          <p:cNvSpPr/>
          <p:nvPr/>
        </p:nvSpPr>
        <p:spPr>
          <a:xfrm flipH="false" flipV="false" rot="3283157">
            <a:off x="-1501206" y="7329841"/>
            <a:ext cx="5624862" cy="7545546"/>
          </a:xfrm>
          <a:custGeom>
            <a:avLst/>
            <a:gdLst/>
            <a:ahLst/>
            <a:cxnLst/>
            <a:rect r="r" b="b" t="t" l="l"/>
            <a:pathLst>
              <a:path h="7545546" w="5624862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false" flipV="false" rot="2770156">
            <a:off x="-2577184" y="-2165857"/>
            <a:ext cx="5154368" cy="4995052"/>
          </a:xfrm>
          <a:custGeom>
            <a:avLst/>
            <a:gdLst/>
            <a:ahLst/>
            <a:cxnLst/>
            <a:rect r="r" b="b" t="t" l="l"/>
            <a:pathLst>
              <a:path h="4995052" w="5154368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6" id="6"/>
          <p:cNvSpPr/>
          <p:nvPr/>
        </p:nvSpPr>
        <p:spPr>
          <a:xfrm flipH="false" flipV="false" rot="2770156">
            <a:off x="15710816" y="8522875"/>
            <a:ext cx="5154368" cy="4995052"/>
          </a:xfrm>
          <a:custGeom>
            <a:avLst/>
            <a:gdLst/>
            <a:ahLst/>
            <a:cxnLst/>
            <a:rect r="r" b="b" t="t" l="l"/>
            <a:pathLst>
              <a:path h="4995052" w="5154368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7" id="7"/>
          <p:cNvSpPr/>
          <p:nvPr/>
        </p:nvSpPr>
        <p:spPr>
          <a:xfrm flipH="false" flipV="false" rot="0">
            <a:off x="2958122" y="280430"/>
            <a:ext cx="3753659" cy="1141738"/>
          </a:xfrm>
          <a:custGeom>
            <a:avLst/>
            <a:gdLst/>
            <a:ahLst/>
            <a:cxnLst/>
            <a:rect r="r" b="b" t="t" l="l"/>
            <a:pathLst>
              <a:path h="1141738" w="3753659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-460988" y="1307868"/>
            <a:ext cx="17720288" cy="203506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b="true" sz="5594" spc="123" u="sng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Modelos de participació</a:t>
            </a:r>
            <a:r>
              <a:rPr lang="en-US" b="true" sz="5594" spc="123" strike="noStrike" u="sng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 comunitaria</a:t>
            </a:r>
          </a:p>
          <a:p>
            <a:pPr algn="just">
              <a:lnSpc>
                <a:spcPts val="7832"/>
              </a:lnSpc>
            </a:pPr>
          </a:p>
          <a:p>
            <a:pPr algn="just" marL="1143069" indent="-571535" lvl="1">
              <a:lnSpc>
                <a:spcPts val="7412"/>
              </a:lnSpc>
              <a:buFont typeface="Arial"/>
              <a:buChar char="•"/>
            </a:pPr>
            <a:r>
              <a:rPr lang="en-US" sz="5294" spc="116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ONUSIDA propone un marco de respuestas comunitarias basado en tres pilares: (1) participación en l</a:t>
            </a:r>
            <a:r>
              <a:rPr lang="en-US" sz="5294" spc="116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 rendición de cuentas, (2) investigación comunitaria participativa, y (3) prestación de servicios. Estos componentes fortalecen la capacidad de las comunidades para influir en políticas públicas y mejorar los programas de salud.</a:t>
            </a:r>
          </a:p>
          <a:p>
            <a:pPr algn="just">
              <a:lnSpc>
                <a:spcPts val="7412"/>
              </a:lnSpc>
            </a:pPr>
          </a:p>
          <a:p>
            <a:pPr algn="just">
              <a:lnSpc>
                <a:spcPts val="7412"/>
              </a:lnSpc>
            </a:pPr>
          </a:p>
          <a:p>
            <a:pPr algn="just">
              <a:lnSpc>
                <a:spcPts val="7832"/>
              </a:lnSpc>
            </a:pPr>
          </a:p>
          <a:p>
            <a:pPr algn="just">
              <a:lnSpc>
                <a:spcPts val="7832"/>
              </a:lnSpc>
            </a:pPr>
          </a:p>
          <a:p>
            <a:pPr algn="just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.</a:t>
            </a:r>
          </a:p>
          <a:p>
            <a:pPr algn="just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4192"/>
              </a:lnSpc>
            </a:pPr>
          </a:p>
          <a:p>
            <a:pPr algn="l">
              <a:lnSpc>
                <a:spcPts val="4192"/>
              </a:lnSpc>
            </a:pP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5375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015687" y="2982299"/>
            <a:ext cx="12977487" cy="6276001"/>
            <a:chOff x="0" y="0"/>
            <a:chExt cx="2051741" cy="99223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051741" cy="992236"/>
            </a:xfrm>
            <a:custGeom>
              <a:avLst/>
              <a:gdLst/>
              <a:ahLst/>
              <a:cxnLst/>
              <a:rect r="r" b="b" t="t" l="l"/>
              <a:pathLst>
                <a:path h="992236" w="2051741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976725"/>
                  </a:lnTo>
                  <a:cubicBezTo>
                    <a:pt x="2051741" y="980839"/>
                    <a:pt x="2050106" y="984784"/>
                    <a:pt x="2047198" y="987693"/>
                  </a:cubicBezTo>
                  <a:cubicBezTo>
                    <a:pt x="2044289" y="990601"/>
                    <a:pt x="2040344" y="992236"/>
                    <a:pt x="2036230" y="992236"/>
                  </a:cubicBezTo>
                  <a:lnTo>
                    <a:pt x="15511" y="992236"/>
                  </a:lnTo>
                  <a:cubicBezTo>
                    <a:pt x="6944" y="992236"/>
                    <a:pt x="0" y="985291"/>
                    <a:pt x="0" y="976725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9525"/>
              <a:ext cx="2051741" cy="98271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21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3506829" y="740468"/>
            <a:ext cx="11387010" cy="9549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b="true" sz="5527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RELEVANCIA PARA EL MCP-ES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3506829" y="3202250"/>
            <a:ext cx="11995204" cy="1229535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748"/>
              </a:lnSpc>
            </a:pP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El Fondo Mundi</a:t>
            </a:r>
            <a:r>
              <a:rPr lang="en-US" sz="4105" spc="90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al reconoce la c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entralidad de las respuestas comu</a:t>
            </a:r>
            <a:r>
              <a:rPr lang="en-US" sz="4105" spc="90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nitarias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en su estr</a:t>
            </a:r>
            <a:r>
              <a:rPr lang="en-US" sz="4105" spc="90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ategia de impacto. Para el MCP-ES, esto implica apoyar activamente 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la</a:t>
            </a:r>
            <a:r>
              <a:rPr lang="en-US" sz="4105" spc="90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integración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 organizaciones comunitari</a:t>
            </a:r>
            <a:r>
              <a:rPr lang="en-US" sz="4105" spc="90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as en la planificación, ejecución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y monitor</a:t>
            </a:r>
            <a:r>
              <a:rPr lang="en-US" sz="4105" spc="90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eo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 intervenciones, y garantizar que los recu</a:t>
            </a:r>
            <a:r>
              <a:rPr lang="en-US" sz="4105" spc="90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rsos lleguen 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 qu</a:t>
            </a:r>
            <a:r>
              <a:rPr lang="en-US" sz="4105" spc="90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ienes están más cerca de las personas afectadas.</a:t>
            </a:r>
          </a:p>
          <a:p>
            <a:pPr algn="l">
              <a:lnSpc>
                <a:spcPts val="5748"/>
              </a:lnSpc>
            </a:pPr>
          </a:p>
          <a:p>
            <a:pPr algn="l">
              <a:lnSpc>
                <a:spcPts val="5748"/>
              </a:lnSpc>
            </a:pPr>
          </a:p>
          <a:p>
            <a:pPr algn="l">
              <a:lnSpc>
                <a:spcPts val="5748"/>
              </a:lnSpc>
            </a:pPr>
          </a:p>
          <a:p>
            <a:pPr algn="l">
              <a:lnSpc>
                <a:spcPts val="5748"/>
              </a:lnSpc>
            </a:pPr>
          </a:p>
          <a:p>
            <a:pPr algn="l">
              <a:lnSpc>
                <a:spcPts val="5748"/>
              </a:lnSpc>
            </a:pPr>
          </a:p>
          <a:p>
            <a:pPr algn="l">
              <a:lnSpc>
                <a:spcPts val="5748"/>
              </a:lnSpc>
            </a:pPr>
          </a:p>
          <a:p>
            <a:pPr algn="just">
              <a:lnSpc>
                <a:spcPts val="4488"/>
              </a:lnSpc>
            </a:pPr>
          </a:p>
          <a:p>
            <a:pPr algn="just">
              <a:lnSpc>
                <a:spcPts val="3928"/>
              </a:lnSpc>
            </a:pPr>
          </a:p>
          <a:p>
            <a:pPr algn="just">
              <a:lnSpc>
                <a:spcPts val="3928"/>
              </a:lnSpc>
            </a:pPr>
          </a:p>
          <a:p>
            <a:pPr algn="just">
              <a:lnSpc>
                <a:spcPts val="4908"/>
              </a:lnSpc>
            </a:pP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16321534" y="-285545"/>
            <a:ext cx="1966466" cy="1884231"/>
          </a:xfrm>
          <a:custGeom>
            <a:avLst/>
            <a:gdLst/>
            <a:ahLst/>
            <a:cxnLst/>
            <a:rect r="r" b="b" t="t" l="l"/>
            <a:pathLst>
              <a:path h="1884231" w="1966466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false" flipV="false" rot="0">
            <a:off x="17304767" y="854768"/>
            <a:ext cx="1966466" cy="1884231"/>
          </a:xfrm>
          <a:custGeom>
            <a:avLst/>
            <a:gdLst/>
            <a:ahLst/>
            <a:cxnLst/>
            <a:rect r="r" b="b" t="t" l="l"/>
            <a:pathLst>
              <a:path h="1884231" w="1966466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9" id="9"/>
          <p:cNvSpPr/>
          <p:nvPr/>
        </p:nvSpPr>
        <p:spPr>
          <a:xfrm flipH="false" flipV="false" rot="0">
            <a:off x="0" y="9258300"/>
            <a:ext cx="1966466" cy="1884231"/>
          </a:xfrm>
          <a:custGeom>
            <a:avLst/>
            <a:gdLst/>
            <a:ahLst/>
            <a:cxnLst/>
            <a:rect r="r" b="b" t="t" l="l"/>
            <a:pathLst>
              <a:path h="1884231" w="1966466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0" id="10"/>
          <p:cNvSpPr/>
          <p:nvPr/>
        </p:nvSpPr>
        <p:spPr>
          <a:xfrm flipH="false" flipV="false" rot="0">
            <a:off x="-937766" y="8402769"/>
            <a:ext cx="1966466" cy="1884231"/>
          </a:xfrm>
          <a:custGeom>
            <a:avLst/>
            <a:gdLst/>
            <a:ahLst/>
            <a:cxnLst/>
            <a:rect r="r" b="b" t="t" l="l"/>
            <a:pathLst>
              <a:path h="1884231" w="1966466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1" id="11"/>
          <p:cNvSpPr/>
          <p:nvPr/>
        </p:nvSpPr>
        <p:spPr>
          <a:xfrm flipH="false" flipV="false" rot="672866">
            <a:off x="-1045588" y="-1783519"/>
            <a:ext cx="6556116" cy="6126988"/>
          </a:xfrm>
          <a:custGeom>
            <a:avLst/>
            <a:gdLst/>
            <a:ahLst/>
            <a:cxnLst/>
            <a:rect r="r" b="b" t="t" l="l"/>
            <a:pathLst>
              <a:path h="6126988" w="6556116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2" id="12"/>
          <p:cNvSpPr/>
          <p:nvPr/>
        </p:nvSpPr>
        <p:spPr>
          <a:xfrm flipH="false" flipV="false" rot="-10799999">
            <a:off x="12715117" y="7583041"/>
            <a:ext cx="6556116" cy="6126988"/>
          </a:xfrm>
          <a:custGeom>
            <a:avLst/>
            <a:gdLst/>
            <a:ahLst/>
            <a:cxnLst/>
            <a:rect r="r" b="b" t="t" l="l"/>
            <a:pathLst>
              <a:path h="6126988" w="6556116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3" id="13"/>
          <p:cNvSpPr/>
          <p:nvPr/>
        </p:nvSpPr>
        <p:spPr>
          <a:xfrm flipH="false" flipV="false" rot="0">
            <a:off x="88137" y="138237"/>
            <a:ext cx="2927550" cy="890463"/>
          </a:xfrm>
          <a:custGeom>
            <a:avLst/>
            <a:gdLst/>
            <a:ahLst/>
            <a:cxnLst/>
            <a:rect r="r" b="b" t="t" l="l"/>
            <a:pathLst>
              <a:path h="890463" w="2927550">
                <a:moveTo>
                  <a:pt x="0" y="0"/>
                </a:moveTo>
                <a:lnTo>
                  <a:pt x="2927550" y="0"/>
                </a:lnTo>
                <a:lnTo>
                  <a:pt x="2927550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flipV="true">
            <a:off x="1478627" y="1685723"/>
            <a:ext cx="0" cy="6915554"/>
          </a:xfrm>
          <a:prstGeom prst="line">
            <a:avLst/>
          </a:prstGeom>
          <a:ln cap="flat" w="66675">
            <a:solidFill>
              <a:srgbClr val="E3D8D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3" id="3"/>
          <p:cNvSpPr/>
          <p:nvPr/>
        </p:nvSpPr>
        <p:spPr>
          <a:xfrm flipH="false" flipV="false" rot="0">
            <a:off x="749921" y="138237"/>
            <a:ext cx="2927550" cy="890463"/>
          </a:xfrm>
          <a:custGeom>
            <a:avLst/>
            <a:gdLst/>
            <a:ahLst/>
            <a:cxnLst/>
            <a:rect r="r" b="b" t="t" l="l"/>
            <a:pathLst>
              <a:path h="890463" w="2927550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3197413" y="4747637"/>
            <a:ext cx="13420856" cy="5265599"/>
          </a:xfrm>
          <a:custGeom>
            <a:avLst/>
            <a:gdLst/>
            <a:ahLst/>
            <a:cxnLst/>
            <a:rect r="r" b="b" t="t" l="l"/>
            <a:pathLst>
              <a:path h="5265599" w="13420856">
                <a:moveTo>
                  <a:pt x="0" y="0"/>
                </a:moveTo>
                <a:lnTo>
                  <a:pt x="13420856" y="0"/>
                </a:lnTo>
                <a:lnTo>
                  <a:pt x="13420856" y="5265599"/>
                </a:lnTo>
                <a:lnTo>
                  <a:pt x="0" y="52655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2945548" y="2126502"/>
            <a:ext cx="12984216" cy="22618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058"/>
              </a:lnSpc>
            </a:pPr>
            <a:r>
              <a:rPr lang="en-US" b="true" sz="4327" spc="406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CONTRIBUYENDO A LA RESPUESTA NACIONAL AL VIH Y LA TUBERCULOSIS EN EL SALVADOR.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DE8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445925">
            <a:off x="3142738" y="-769394"/>
            <a:ext cx="9798172" cy="13143890"/>
          </a:xfrm>
          <a:custGeom>
            <a:avLst/>
            <a:gdLst/>
            <a:ahLst/>
            <a:cxnLst/>
            <a:rect r="r" b="b" t="t" l="l"/>
            <a:pathLst>
              <a:path h="13143890" w="9798172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3" id="3"/>
          <p:cNvSpPr/>
          <p:nvPr/>
        </p:nvSpPr>
        <p:spPr>
          <a:xfrm flipH="false" flipV="false" rot="-8798399">
            <a:off x="8466276" y="-9590538"/>
            <a:ext cx="9798172" cy="13143890"/>
          </a:xfrm>
          <a:custGeom>
            <a:avLst/>
            <a:gdLst/>
            <a:ahLst/>
            <a:cxnLst/>
            <a:rect r="r" b="b" t="t" l="l"/>
            <a:pathLst>
              <a:path h="13143890" w="9798172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4" id="4"/>
          <p:cNvSpPr/>
          <p:nvPr/>
        </p:nvSpPr>
        <p:spPr>
          <a:xfrm flipH="false" flipV="false" rot="3283157">
            <a:off x="-1501206" y="7329841"/>
            <a:ext cx="5624862" cy="7545546"/>
          </a:xfrm>
          <a:custGeom>
            <a:avLst/>
            <a:gdLst/>
            <a:ahLst/>
            <a:cxnLst/>
            <a:rect r="r" b="b" t="t" l="l"/>
            <a:pathLst>
              <a:path h="7545546" w="5624862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false" flipV="false" rot="2770156">
            <a:off x="-2577184" y="-2165857"/>
            <a:ext cx="5154368" cy="4995052"/>
          </a:xfrm>
          <a:custGeom>
            <a:avLst/>
            <a:gdLst/>
            <a:ahLst/>
            <a:cxnLst/>
            <a:rect r="r" b="b" t="t" l="l"/>
            <a:pathLst>
              <a:path h="4995052" w="5154368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6" id="6"/>
          <p:cNvSpPr/>
          <p:nvPr/>
        </p:nvSpPr>
        <p:spPr>
          <a:xfrm flipH="false" flipV="false" rot="2770156">
            <a:off x="15710816" y="8522875"/>
            <a:ext cx="5154368" cy="4995052"/>
          </a:xfrm>
          <a:custGeom>
            <a:avLst/>
            <a:gdLst/>
            <a:ahLst/>
            <a:cxnLst/>
            <a:rect r="r" b="b" t="t" l="l"/>
            <a:pathLst>
              <a:path h="4995052" w="5154368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7" id="7"/>
          <p:cNvSpPr/>
          <p:nvPr/>
        </p:nvSpPr>
        <p:spPr>
          <a:xfrm flipH="false" flipV="false" rot="0">
            <a:off x="2958122" y="280430"/>
            <a:ext cx="3753659" cy="1141738"/>
          </a:xfrm>
          <a:custGeom>
            <a:avLst/>
            <a:gdLst/>
            <a:ahLst/>
            <a:cxnLst/>
            <a:rect r="r" b="b" t="t" l="l"/>
            <a:pathLst>
              <a:path h="1141738" w="3753659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283856" y="736999"/>
            <a:ext cx="17720288" cy="169501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832"/>
              </a:lnSpc>
            </a:pPr>
          </a:p>
          <a:p>
            <a:pPr algn="just">
              <a:lnSpc>
                <a:spcPts val="6992"/>
              </a:lnSpc>
            </a:pPr>
            <a:r>
              <a:rPr lang="en-US" sz="4994" spc="109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Este módulo del Programa de Orientación para los MCP del Fondo Mundial tiene como objetivo principal mostrar cómo las comunidades son esenciales en la respuesta al VIH, la tuberculosis (TB) y la malaria, y en la construcción de sistemas para la salud resilientes y sostenibles (SSRS). El contenido enfatiza que invertir en respuestas comunitarias no solo salva vidas, sino que es una estrategia eficaz para llegar a las poblaciones más vulnerables y superar barreras estructurales que limitan el acceso a servicios de salud.</a:t>
            </a:r>
          </a:p>
          <a:p>
            <a:pPr algn="just">
              <a:lnSpc>
                <a:spcPts val="7832"/>
              </a:lnSpc>
            </a:pPr>
          </a:p>
          <a:p>
            <a:pPr algn="just">
              <a:lnSpc>
                <a:spcPts val="7832"/>
              </a:lnSpc>
            </a:pPr>
          </a:p>
          <a:p>
            <a:pPr algn="just">
              <a:lnSpc>
                <a:spcPts val="7832"/>
              </a:lnSpc>
            </a:pPr>
          </a:p>
          <a:p>
            <a:pPr algn="just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4192"/>
              </a:lnSpc>
            </a:pPr>
          </a:p>
          <a:p>
            <a:pPr algn="l">
              <a:lnSpc>
                <a:spcPts val="4192"/>
              </a:lnSpc>
            </a:pP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DE8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445925">
            <a:off x="3142738" y="-769394"/>
            <a:ext cx="9798172" cy="13143890"/>
          </a:xfrm>
          <a:custGeom>
            <a:avLst/>
            <a:gdLst/>
            <a:ahLst/>
            <a:cxnLst/>
            <a:rect r="r" b="b" t="t" l="l"/>
            <a:pathLst>
              <a:path h="13143890" w="9798172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3" id="3"/>
          <p:cNvSpPr/>
          <p:nvPr/>
        </p:nvSpPr>
        <p:spPr>
          <a:xfrm flipH="false" flipV="false" rot="-8798399">
            <a:off x="8466276" y="-9590538"/>
            <a:ext cx="9798172" cy="13143890"/>
          </a:xfrm>
          <a:custGeom>
            <a:avLst/>
            <a:gdLst/>
            <a:ahLst/>
            <a:cxnLst/>
            <a:rect r="r" b="b" t="t" l="l"/>
            <a:pathLst>
              <a:path h="13143890" w="9798172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4" id="4"/>
          <p:cNvSpPr/>
          <p:nvPr/>
        </p:nvSpPr>
        <p:spPr>
          <a:xfrm flipH="false" flipV="false" rot="3283157">
            <a:off x="-1501206" y="7329841"/>
            <a:ext cx="5624862" cy="7545546"/>
          </a:xfrm>
          <a:custGeom>
            <a:avLst/>
            <a:gdLst/>
            <a:ahLst/>
            <a:cxnLst/>
            <a:rect r="r" b="b" t="t" l="l"/>
            <a:pathLst>
              <a:path h="7545546" w="5624862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false" flipV="false" rot="2770156">
            <a:off x="-2577184" y="-2165857"/>
            <a:ext cx="5154368" cy="4995052"/>
          </a:xfrm>
          <a:custGeom>
            <a:avLst/>
            <a:gdLst/>
            <a:ahLst/>
            <a:cxnLst/>
            <a:rect r="r" b="b" t="t" l="l"/>
            <a:pathLst>
              <a:path h="4995052" w="5154368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6" id="6"/>
          <p:cNvSpPr/>
          <p:nvPr/>
        </p:nvSpPr>
        <p:spPr>
          <a:xfrm flipH="false" flipV="false" rot="2770156">
            <a:off x="15710816" y="8522875"/>
            <a:ext cx="5154368" cy="4995052"/>
          </a:xfrm>
          <a:custGeom>
            <a:avLst/>
            <a:gdLst/>
            <a:ahLst/>
            <a:cxnLst/>
            <a:rect r="r" b="b" t="t" l="l"/>
            <a:pathLst>
              <a:path h="4995052" w="5154368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7" id="7"/>
          <p:cNvSpPr/>
          <p:nvPr/>
        </p:nvSpPr>
        <p:spPr>
          <a:xfrm flipH="false" flipV="false" rot="0">
            <a:off x="2958122" y="280430"/>
            <a:ext cx="3753659" cy="1141738"/>
          </a:xfrm>
          <a:custGeom>
            <a:avLst/>
            <a:gdLst/>
            <a:ahLst/>
            <a:cxnLst/>
            <a:rect r="r" b="b" t="t" l="l"/>
            <a:pathLst>
              <a:path h="1141738" w="3753659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567712" y="1307868"/>
            <a:ext cx="17720288" cy="159119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832"/>
              </a:lnSpc>
            </a:pPr>
          </a:p>
          <a:p>
            <a:pPr algn="ctr">
              <a:lnSpc>
                <a:spcPts val="7832"/>
              </a:lnSpc>
            </a:pPr>
            <a:r>
              <a:rPr lang="en-US" b="true" sz="5594" spc="123" u="sng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¿Qué</a:t>
            </a:r>
            <a:r>
              <a:rPr lang="en-US" b="true" sz="5594" spc="123" u="sng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se entiende por respuestas c</a:t>
            </a:r>
            <a:r>
              <a:rPr lang="en-US" b="true" sz="5594" spc="123" strike="noStrike" u="sng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omunitarias?</a:t>
            </a:r>
          </a:p>
          <a:p>
            <a:pPr algn="l">
              <a:lnSpc>
                <a:spcPts val="7832"/>
              </a:lnSpc>
            </a:pPr>
            <a:r>
              <a:rPr lang="en-US" sz="5594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Las</a:t>
            </a: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comunidades están conformadas por personas conectadas por ubicación, experiencia, cultura, religión, identidad o valores. Las respuestas comunitarias abarcan acciones como abogacía, servicios de salud, prevención, apoyo, atención y vigilancia comunitaria. </a:t>
            </a: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4192"/>
              </a:lnSpc>
            </a:pPr>
          </a:p>
          <a:p>
            <a:pPr algn="l">
              <a:lnSpc>
                <a:spcPts val="4192"/>
              </a:lnSpc>
            </a:pP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DE8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445925">
            <a:off x="3142738" y="-769394"/>
            <a:ext cx="9798172" cy="13143890"/>
          </a:xfrm>
          <a:custGeom>
            <a:avLst/>
            <a:gdLst/>
            <a:ahLst/>
            <a:cxnLst/>
            <a:rect r="r" b="b" t="t" l="l"/>
            <a:pathLst>
              <a:path h="13143890" w="9798172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3" id="3"/>
          <p:cNvSpPr/>
          <p:nvPr/>
        </p:nvSpPr>
        <p:spPr>
          <a:xfrm flipH="false" flipV="false" rot="-8798399">
            <a:off x="8466276" y="-9590538"/>
            <a:ext cx="9798172" cy="13143890"/>
          </a:xfrm>
          <a:custGeom>
            <a:avLst/>
            <a:gdLst/>
            <a:ahLst/>
            <a:cxnLst/>
            <a:rect r="r" b="b" t="t" l="l"/>
            <a:pathLst>
              <a:path h="13143890" w="9798172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4" id="4"/>
          <p:cNvSpPr/>
          <p:nvPr/>
        </p:nvSpPr>
        <p:spPr>
          <a:xfrm flipH="false" flipV="false" rot="3283157">
            <a:off x="-1501206" y="7329841"/>
            <a:ext cx="5624862" cy="7545546"/>
          </a:xfrm>
          <a:custGeom>
            <a:avLst/>
            <a:gdLst/>
            <a:ahLst/>
            <a:cxnLst/>
            <a:rect r="r" b="b" t="t" l="l"/>
            <a:pathLst>
              <a:path h="7545546" w="5624862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false" flipV="false" rot="2770156">
            <a:off x="-2577184" y="-2165857"/>
            <a:ext cx="5154368" cy="4995052"/>
          </a:xfrm>
          <a:custGeom>
            <a:avLst/>
            <a:gdLst/>
            <a:ahLst/>
            <a:cxnLst/>
            <a:rect r="r" b="b" t="t" l="l"/>
            <a:pathLst>
              <a:path h="4995052" w="5154368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6" id="6"/>
          <p:cNvSpPr/>
          <p:nvPr/>
        </p:nvSpPr>
        <p:spPr>
          <a:xfrm flipH="false" flipV="false" rot="2770156">
            <a:off x="15710816" y="8522875"/>
            <a:ext cx="5154368" cy="4995052"/>
          </a:xfrm>
          <a:custGeom>
            <a:avLst/>
            <a:gdLst/>
            <a:ahLst/>
            <a:cxnLst/>
            <a:rect r="r" b="b" t="t" l="l"/>
            <a:pathLst>
              <a:path h="4995052" w="5154368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7" id="7"/>
          <p:cNvSpPr/>
          <p:nvPr/>
        </p:nvSpPr>
        <p:spPr>
          <a:xfrm flipH="false" flipV="false" rot="0">
            <a:off x="2958122" y="280430"/>
            <a:ext cx="3753659" cy="1141738"/>
          </a:xfrm>
          <a:custGeom>
            <a:avLst/>
            <a:gdLst/>
            <a:ahLst/>
            <a:cxnLst/>
            <a:rect r="r" b="b" t="t" l="l"/>
            <a:pathLst>
              <a:path h="1141738" w="3753659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567712" y="1307868"/>
            <a:ext cx="17720288" cy="159119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832"/>
              </a:lnSpc>
            </a:pPr>
          </a:p>
          <a:p>
            <a:pPr algn="ctr">
              <a:lnSpc>
                <a:spcPts val="7832"/>
              </a:lnSpc>
            </a:pPr>
            <a:r>
              <a:rPr lang="en-US" b="true" sz="5594" spc="123" u="sng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¿Qué</a:t>
            </a:r>
            <a:r>
              <a:rPr lang="en-US" b="true" sz="5594" spc="123" u="sng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se entiende por respuestas c</a:t>
            </a:r>
            <a:r>
              <a:rPr lang="en-US" b="true" sz="5594" spc="123" strike="noStrike" u="sng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omunitarias?</a:t>
            </a: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Tienen un papel esencial en la salud pública, no solo por su proximidad con las poblaciones clave, sino porque promueven la equidad, reducen el estigma y la discriminación, y facilitan la participación activa de la ciudadanía.</a:t>
            </a: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4192"/>
              </a:lnSpc>
            </a:pPr>
          </a:p>
          <a:p>
            <a:pPr algn="l">
              <a:lnSpc>
                <a:spcPts val="4192"/>
              </a:lnSpc>
            </a:pP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DE8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445925">
            <a:off x="3142738" y="-769394"/>
            <a:ext cx="9798172" cy="13143890"/>
          </a:xfrm>
          <a:custGeom>
            <a:avLst/>
            <a:gdLst/>
            <a:ahLst/>
            <a:cxnLst/>
            <a:rect r="r" b="b" t="t" l="l"/>
            <a:pathLst>
              <a:path h="13143890" w="9798172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3" id="3"/>
          <p:cNvSpPr/>
          <p:nvPr/>
        </p:nvSpPr>
        <p:spPr>
          <a:xfrm flipH="false" flipV="false" rot="-8798399">
            <a:off x="8466276" y="-9590538"/>
            <a:ext cx="9798172" cy="13143890"/>
          </a:xfrm>
          <a:custGeom>
            <a:avLst/>
            <a:gdLst/>
            <a:ahLst/>
            <a:cxnLst/>
            <a:rect r="r" b="b" t="t" l="l"/>
            <a:pathLst>
              <a:path h="13143890" w="9798172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4" id="4"/>
          <p:cNvSpPr/>
          <p:nvPr/>
        </p:nvSpPr>
        <p:spPr>
          <a:xfrm flipH="false" flipV="false" rot="3283157">
            <a:off x="-1501206" y="7329841"/>
            <a:ext cx="5624862" cy="7545546"/>
          </a:xfrm>
          <a:custGeom>
            <a:avLst/>
            <a:gdLst/>
            <a:ahLst/>
            <a:cxnLst/>
            <a:rect r="r" b="b" t="t" l="l"/>
            <a:pathLst>
              <a:path h="7545546" w="5624862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false" flipV="false" rot="2770156">
            <a:off x="-2577184" y="-2165857"/>
            <a:ext cx="5154368" cy="4995052"/>
          </a:xfrm>
          <a:custGeom>
            <a:avLst/>
            <a:gdLst/>
            <a:ahLst/>
            <a:cxnLst/>
            <a:rect r="r" b="b" t="t" l="l"/>
            <a:pathLst>
              <a:path h="4995052" w="5154368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6" id="6"/>
          <p:cNvSpPr/>
          <p:nvPr/>
        </p:nvSpPr>
        <p:spPr>
          <a:xfrm flipH="false" flipV="false" rot="2770156">
            <a:off x="15710816" y="8522875"/>
            <a:ext cx="5154368" cy="4995052"/>
          </a:xfrm>
          <a:custGeom>
            <a:avLst/>
            <a:gdLst/>
            <a:ahLst/>
            <a:cxnLst/>
            <a:rect r="r" b="b" t="t" l="l"/>
            <a:pathLst>
              <a:path h="4995052" w="5154368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7" id="7"/>
          <p:cNvSpPr/>
          <p:nvPr/>
        </p:nvSpPr>
        <p:spPr>
          <a:xfrm flipH="false" flipV="false" rot="0">
            <a:off x="2958122" y="280430"/>
            <a:ext cx="3753659" cy="1141738"/>
          </a:xfrm>
          <a:custGeom>
            <a:avLst/>
            <a:gdLst/>
            <a:ahLst/>
            <a:cxnLst/>
            <a:rect r="r" b="b" t="t" l="l"/>
            <a:pathLst>
              <a:path h="1141738" w="3753659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567712" y="1307868"/>
            <a:ext cx="17720288" cy="188837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b="true" sz="5594" spc="123" u="sng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Rol estratégico de las comunida</a:t>
            </a:r>
            <a:r>
              <a:rPr lang="en-US" b="true" sz="5594" spc="123" strike="noStrike" u="sng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des en salud</a:t>
            </a: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  <a:r>
              <a:rPr lang="en-US" sz="5594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</a:t>
            </a: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as comunidades pueden identificar y responder rápidamente a las amenazas sanitarias. Se destacan ejemplos de Malawi y Camboya, donde la participación comunitaria ha logrado aumentar la adherencia al tratamiento antirretroviral y reducir significativamente las muertes por malaria.</a:t>
            </a: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4192"/>
              </a:lnSpc>
            </a:pPr>
          </a:p>
          <a:p>
            <a:pPr algn="l">
              <a:lnSpc>
                <a:spcPts val="4192"/>
              </a:lnSpc>
            </a:pP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DE8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445925">
            <a:off x="3142738" y="-769394"/>
            <a:ext cx="9798172" cy="13143890"/>
          </a:xfrm>
          <a:custGeom>
            <a:avLst/>
            <a:gdLst/>
            <a:ahLst/>
            <a:cxnLst/>
            <a:rect r="r" b="b" t="t" l="l"/>
            <a:pathLst>
              <a:path h="13143890" w="9798172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3" id="3"/>
          <p:cNvSpPr/>
          <p:nvPr/>
        </p:nvSpPr>
        <p:spPr>
          <a:xfrm flipH="false" flipV="false" rot="-8798399">
            <a:off x="8466276" y="-9590538"/>
            <a:ext cx="9798172" cy="13143890"/>
          </a:xfrm>
          <a:custGeom>
            <a:avLst/>
            <a:gdLst/>
            <a:ahLst/>
            <a:cxnLst/>
            <a:rect r="r" b="b" t="t" l="l"/>
            <a:pathLst>
              <a:path h="13143890" w="9798172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4" id="4"/>
          <p:cNvSpPr/>
          <p:nvPr/>
        </p:nvSpPr>
        <p:spPr>
          <a:xfrm flipH="false" flipV="false" rot="3283157">
            <a:off x="-1501206" y="7329841"/>
            <a:ext cx="5624862" cy="7545546"/>
          </a:xfrm>
          <a:custGeom>
            <a:avLst/>
            <a:gdLst/>
            <a:ahLst/>
            <a:cxnLst/>
            <a:rect r="r" b="b" t="t" l="l"/>
            <a:pathLst>
              <a:path h="7545546" w="5624862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false" flipV="false" rot="2770156">
            <a:off x="-2577184" y="-2165857"/>
            <a:ext cx="5154368" cy="4995052"/>
          </a:xfrm>
          <a:custGeom>
            <a:avLst/>
            <a:gdLst/>
            <a:ahLst/>
            <a:cxnLst/>
            <a:rect r="r" b="b" t="t" l="l"/>
            <a:pathLst>
              <a:path h="4995052" w="5154368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6" id="6"/>
          <p:cNvSpPr/>
          <p:nvPr/>
        </p:nvSpPr>
        <p:spPr>
          <a:xfrm flipH="false" flipV="false" rot="2770156">
            <a:off x="15710816" y="8522875"/>
            <a:ext cx="5154368" cy="4995052"/>
          </a:xfrm>
          <a:custGeom>
            <a:avLst/>
            <a:gdLst/>
            <a:ahLst/>
            <a:cxnLst/>
            <a:rect r="r" b="b" t="t" l="l"/>
            <a:pathLst>
              <a:path h="4995052" w="5154368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7" id="7"/>
          <p:cNvSpPr/>
          <p:nvPr/>
        </p:nvSpPr>
        <p:spPr>
          <a:xfrm flipH="false" flipV="false" rot="0">
            <a:off x="2958122" y="280430"/>
            <a:ext cx="3753659" cy="1141738"/>
          </a:xfrm>
          <a:custGeom>
            <a:avLst/>
            <a:gdLst/>
            <a:ahLst/>
            <a:cxnLst/>
            <a:rect r="r" b="b" t="t" l="l"/>
            <a:pathLst>
              <a:path h="1141738" w="3753659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567712" y="1307868"/>
            <a:ext cx="17720288" cy="159119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b="true" sz="5594" spc="123" u="sng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Rol estratégico de las comunida</a:t>
            </a:r>
            <a:r>
              <a:rPr lang="en-US" b="true" sz="5594" spc="123" strike="noStrike" u="sng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des en salud</a:t>
            </a: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Estas experiencias demuestran que los trabajadores comunitarios, al brindar servicios en los hogares y áreas rurales, logran un impacto significativo.</a:t>
            </a: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4192"/>
              </a:lnSpc>
            </a:pPr>
          </a:p>
          <a:p>
            <a:pPr algn="l">
              <a:lnSpc>
                <a:spcPts val="4192"/>
              </a:lnSpc>
            </a:pP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DE8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445925">
            <a:off x="3142738" y="-769394"/>
            <a:ext cx="9798172" cy="13143890"/>
          </a:xfrm>
          <a:custGeom>
            <a:avLst/>
            <a:gdLst/>
            <a:ahLst/>
            <a:cxnLst/>
            <a:rect r="r" b="b" t="t" l="l"/>
            <a:pathLst>
              <a:path h="13143890" w="9798172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3" id="3"/>
          <p:cNvSpPr/>
          <p:nvPr/>
        </p:nvSpPr>
        <p:spPr>
          <a:xfrm flipH="false" flipV="false" rot="-8798399">
            <a:off x="8466276" y="-9590538"/>
            <a:ext cx="9798172" cy="13143890"/>
          </a:xfrm>
          <a:custGeom>
            <a:avLst/>
            <a:gdLst/>
            <a:ahLst/>
            <a:cxnLst/>
            <a:rect r="r" b="b" t="t" l="l"/>
            <a:pathLst>
              <a:path h="13143890" w="9798172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4" id="4"/>
          <p:cNvSpPr/>
          <p:nvPr/>
        </p:nvSpPr>
        <p:spPr>
          <a:xfrm flipH="false" flipV="false" rot="3283157">
            <a:off x="-1501206" y="7329841"/>
            <a:ext cx="5624862" cy="7545546"/>
          </a:xfrm>
          <a:custGeom>
            <a:avLst/>
            <a:gdLst/>
            <a:ahLst/>
            <a:cxnLst/>
            <a:rect r="r" b="b" t="t" l="l"/>
            <a:pathLst>
              <a:path h="7545546" w="5624862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false" flipV="false" rot="2770156">
            <a:off x="-2577184" y="-2165857"/>
            <a:ext cx="5154368" cy="4995052"/>
          </a:xfrm>
          <a:custGeom>
            <a:avLst/>
            <a:gdLst/>
            <a:ahLst/>
            <a:cxnLst/>
            <a:rect r="r" b="b" t="t" l="l"/>
            <a:pathLst>
              <a:path h="4995052" w="5154368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6" id="6"/>
          <p:cNvSpPr/>
          <p:nvPr/>
        </p:nvSpPr>
        <p:spPr>
          <a:xfrm flipH="false" flipV="false" rot="2770156">
            <a:off x="15710816" y="8522875"/>
            <a:ext cx="5154368" cy="4995052"/>
          </a:xfrm>
          <a:custGeom>
            <a:avLst/>
            <a:gdLst/>
            <a:ahLst/>
            <a:cxnLst/>
            <a:rect r="r" b="b" t="t" l="l"/>
            <a:pathLst>
              <a:path h="4995052" w="5154368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7" id="7"/>
          <p:cNvSpPr/>
          <p:nvPr/>
        </p:nvSpPr>
        <p:spPr>
          <a:xfrm flipH="false" flipV="false" rot="0">
            <a:off x="2958122" y="280430"/>
            <a:ext cx="3753659" cy="1141738"/>
          </a:xfrm>
          <a:custGeom>
            <a:avLst/>
            <a:gdLst/>
            <a:ahLst/>
            <a:cxnLst/>
            <a:rect r="r" b="b" t="t" l="l"/>
            <a:pathLst>
              <a:path h="1141738" w="3753659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567712" y="1307868"/>
            <a:ext cx="17720288" cy="178931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b="true" sz="5594" spc="123" u="sng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Ventajas clave de las respuestas c</a:t>
            </a:r>
            <a:r>
              <a:rPr lang="en-US" b="true" sz="5594" spc="123" strike="noStrike" u="sng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omunitarias</a:t>
            </a:r>
          </a:p>
          <a:p>
            <a:pPr algn="ctr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  <a:r>
              <a:rPr lang="en-US" sz="5594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1. Brind</a:t>
            </a: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an servicios directos y de calidad adaptados a las realidades locales.</a:t>
            </a: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2. Son las primeras en detectar brotes y necesidades emergentes.</a:t>
            </a:r>
          </a:p>
          <a:p>
            <a:pPr algn="l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4192"/>
              </a:lnSpc>
            </a:pPr>
          </a:p>
          <a:p>
            <a:pPr algn="l">
              <a:lnSpc>
                <a:spcPts val="4192"/>
              </a:lnSpc>
            </a:pP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DE8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445925">
            <a:off x="3142738" y="-769394"/>
            <a:ext cx="9798172" cy="13143890"/>
          </a:xfrm>
          <a:custGeom>
            <a:avLst/>
            <a:gdLst/>
            <a:ahLst/>
            <a:cxnLst/>
            <a:rect r="r" b="b" t="t" l="l"/>
            <a:pathLst>
              <a:path h="13143890" w="9798172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3" id="3"/>
          <p:cNvSpPr/>
          <p:nvPr/>
        </p:nvSpPr>
        <p:spPr>
          <a:xfrm flipH="false" flipV="false" rot="-8798399">
            <a:off x="8466276" y="-9590538"/>
            <a:ext cx="9798172" cy="13143890"/>
          </a:xfrm>
          <a:custGeom>
            <a:avLst/>
            <a:gdLst/>
            <a:ahLst/>
            <a:cxnLst/>
            <a:rect r="r" b="b" t="t" l="l"/>
            <a:pathLst>
              <a:path h="13143890" w="9798172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4" id="4"/>
          <p:cNvSpPr/>
          <p:nvPr/>
        </p:nvSpPr>
        <p:spPr>
          <a:xfrm flipH="false" flipV="false" rot="3283157">
            <a:off x="-1501206" y="7329841"/>
            <a:ext cx="5624862" cy="7545546"/>
          </a:xfrm>
          <a:custGeom>
            <a:avLst/>
            <a:gdLst/>
            <a:ahLst/>
            <a:cxnLst/>
            <a:rect r="r" b="b" t="t" l="l"/>
            <a:pathLst>
              <a:path h="7545546" w="5624862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false" flipV="false" rot="2770156">
            <a:off x="-2577184" y="-2165857"/>
            <a:ext cx="5154368" cy="4995052"/>
          </a:xfrm>
          <a:custGeom>
            <a:avLst/>
            <a:gdLst/>
            <a:ahLst/>
            <a:cxnLst/>
            <a:rect r="r" b="b" t="t" l="l"/>
            <a:pathLst>
              <a:path h="4995052" w="5154368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6" id="6"/>
          <p:cNvSpPr/>
          <p:nvPr/>
        </p:nvSpPr>
        <p:spPr>
          <a:xfrm flipH="false" flipV="false" rot="2770156">
            <a:off x="15710816" y="8522875"/>
            <a:ext cx="5154368" cy="4995052"/>
          </a:xfrm>
          <a:custGeom>
            <a:avLst/>
            <a:gdLst/>
            <a:ahLst/>
            <a:cxnLst/>
            <a:rect r="r" b="b" t="t" l="l"/>
            <a:pathLst>
              <a:path h="4995052" w="5154368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7" id="7"/>
          <p:cNvSpPr/>
          <p:nvPr/>
        </p:nvSpPr>
        <p:spPr>
          <a:xfrm flipH="false" flipV="false" rot="0">
            <a:off x="2958122" y="280430"/>
            <a:ext cx="3753659" cy="1141738"/>
          </a:xfrm>
          <a:custGeom>
            <a:avLst/>
            <a:gdLst/>
            <a:ahLst/>
            <a:cxnLst/>
            <a:rect r="r" b="b" t="t" l="l"/>
            <a:pathLst>
              <a:path h="1141738" w="3753659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567712" y="1307868"/>
            <a:ext cx="17720288" cy="178931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b="true" sz="5594" spc="123" u="sng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Ventajas clave de las respuestas c</a:t>
            </a:r>
            <a:r>
              <a:rPr lang="en-US" b="true" sz="5594" spc="123" strike="noStrike" u="sng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omunitarias</a:t>
            </a: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3. Facilitan la vigilancia participativa y la rendición de cuentas.</a:t>
            </a:r>
          </a:p>
          <a:p>
            <a:pPr algn="l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4. Promueven un entorno libre de estigma y discriminación.</a:t>
            </a:r>
          </a:p>
          <a:p>
            <a:pPr algn="l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5. Fortalecen el empoderamiento social, en especial de mujeres y grupos históricamente marginados.</a:t>
            </a: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4192"/>
              </a:lnSpc>
            </a:pPr>
          </a:p>
          <a:p>
            <a:pPr algn="l">
              <a:lnSpc>
                <a:spcPts val="4192"/>
              </a:lnSpc>
            </a:pP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DE8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445925">
            <a:off x="3142738" y="-769394"/>
            <a:ext cx="9798172" cy="13143890"/>
          </a:xfrm>
          <a:custGeom>
            <a:avLst/>
            <a:gdLst/>
            <a:ahLst/>
            <a:cxnLst/>
            <a:rect r="r" b="b" t="t" l="l"/>
            <a:pathLst>
              <a:path h="13143890" w="9798172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3" id="3"/>
          <p:cNvSpPr/>
          <p:nvPr/>
        </p:nvSpPr>
        <p:spPr>
          <a:xfrm flipH="false" flipV="false" rot="-8798399">
            <a:off x="8466276" y="-9590538"/>
            <a:ext cx="9798172" cy="13143890"/>
          </a:xfrm>
          <a:custGeom>
            <a:avLst/>
            <a:gdLst/>
            <a:ahLst/>
            <a:cxnLst/>
            <a:rect r="r" b="b" t="t" l="l"/>
            <a:pathLst>
              <a:path h="13143890" w="9798172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4" id="4"/>
          <p:cNvSpPr/>
          <p:nvPr/>
        </p:nvSpPr>
        <p:spPr>
          <a:xfrm flipH="false" flipV="false" rot="3283157">
            <a:off x="-1501206" y="7329841"/>
            <a:ext cx="5624862" cy="7545546"/>
          </a:xfrm>
          <a:custGeom>
            <a:avLst/>
            <a:gdLst/>
            <a:ahLst/>
            <a:cxnLst/>
            <a:rect r="r" b="b" t="t" l="l"/>
            <a:pathLst>
              <a:path h="7545546" w="5624862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false" flipV="false" rot="2770156">
            <a:off x="-2577184" y="-2165857"/>
            <a:ext cx="5154368" cy="4995052"/>
          </a:xfrm>
          <a:custGeom>
            <a:avLst/>
            <a:gdLst/>
            <a:ahLst/>
            <a:cxnLst/>
            <a:rect r="r" b="b" t="t" l="l"/>
            <a:pathLst>
              <a:path h="4995052" w="5154368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6" id="6"/>
          <p:cNvSpPr/>
          <p:nvPr/>
        </p:nvSpPr>
        <p:spPr>
          <a:xfrm flipH="false" flipV="false" rot="2770156">
            <a:off x="15710816" y="8522875"/>
            <a:ext cx="5154368" cy="4995052"/>
          </a:xfrm>
          <a:custGeom>
            <a:avLst/>
            <a:gdLst/>
            <a:ahLst/>
            <a:cxnLst/>
            <a:rect r="r" b="b" t="t" l="l"/>
            <a:pathLst>
              <a:path h="4995052" w="5154368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7" id="7"/>
          <p:cNvSpPr/>
          <p:nvPr/>
        </p:nvSpPr>
        <p:spPr>
          <a:xfrm flipH="false" flipV="false" rot="0">
            <a:off x="2958122" y="280430"/>
            <a:ext cx="3753659" cy="1141738"/>
          </a:xfrm>
          <a:custGeom>
            <a:avLst/>
            <a:gdLst/>
            <a:ahLst/>
            <a:cxnLst/>
            <a:rect r="r" b="b" t="t" l="l"/>
            <a:pathLst>
              <a:path h="1141738" w="3753659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283856" y="1874872"/>
            <a:ext cx="17720288" cy="159119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b="true" sz="5594" spc="123" u="sng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Factores estructurales que afectan el acces</a:t>
            </a:r>
            <a:r>
              <a:rPr lang="en-US" b="true" sz="5594" spc="123" strike="noStrike" u="sng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o a la salud</a:t>
            </a:r>
          </a:p>
          <a:p>
            <a:pPr algn="just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La pobreza, la desigualdad de género, el estigma, la discriminación, las leyes punitivas y la migración insegura son barreras que limitan el acceso a servicios. Las respuestas comunitarias enfrentan estos desafíos a través de la abogacía, la educación y la acción directa.</a:t>
            </a:r>
          </a:p>
          <a:p>
            <a:pPr algn="just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l">
              <a:lnSpc>
                <a:spcPts val="7832"/>
              </a:lnSpc>
            </a:pPr>
          </a:p>
          <a:p>
            <a:pPr algn="l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.</a:t>
            </a:r>
          </a:p>
          <a:p>
            <a:pPr algn="just">
              <a:lnSpc>
                <a:spcPts val="7832"/>
              </a:lnSpc>
            </a:pPr>
            <a:r>
              <a:rPr lang="en-US" sz="5594" spc="123" strike="noStrike" u="none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7832"/>
              </a:lnSpc>
            </a:pPr>
          </a:p>
          <a:p>
            <a:pPr algn="ctr">
              <a:lnSpc>
                <a:spcPts val="4192"/>
              </a:lnSpc>
            </a:pPr>
          </a:p>
          <a:p>
            <a:pPr algn="l">
              <a:lnSpc>
                <a:spcPts val="4192"/>
              </a:lnSpc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DAGud6kMzdM</dc:identifier>
  <dcterms:modified xsi:type="dcterms:W3CDTF">2011-08-01T06:04:30Z</dcterms:modified>
  <cp:revision>1</cp:revision>
  <dc:title>Respuestas Comunitarias </dc:title>
</cp:coreProperties>
</file>