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8288000" cy="10287000"/>
  <p:notesSz cx="6858000" cy="9144000"/>
  <p:embeddedFontLst>
    <p:embeddedFont>
      <p:font typeface="Glacial Indifference" panose="020B0604020202020204" charset="0"/>
      <p:regular r:id="rId21"/>
    </p:embeddedFont>
    <p:embeddedFont>
      <p:font typeface="Glacial Indifference Bold" panose="020B0604020202020204"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36" d="100"/>
          <a:sy n="36" d="100"/>
        </p:scale>
        <p:origin x="1192"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5.svg"/><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6982806">
            <a:off x="720300" y="6421716"/>
            <a:ext cx="8842272" cy="11861584"/>
          </a:xfrm>
          <a:custGeom>
            <a:avLst/>
            <a:gdLst/>
            <a:ahLst/>
            <a:cxnLst/>
            <a:rect l="l" t="t" r="r" b="b"/>
            <a:pathLst>
              <a:path w="8842272" h="11861584">
                <a:moveTo>
                  <a:pt x="0" y="0"/>
                </a:moveTo>
                <a:lnTo>
                  <a:pt x="8842272" y="0"/>
                </a:lnTo>
                <a:lnTo>
                  <a:pt x="8842272" y="11861584"/>
                </a:lnTo>
                <a:lnTo>
                  <a:pt x="0" y="11861584"/>
                </a:lnTo>
                <a:lnTo>
                  <a:pt x="0" y="0"/>
                </a:lnTo>
                <a:close/>
              </a:path>
            </a:pathLst>
          </a:custGeom>
          <a:blipFill>
            <a:blip r:embed="rId2">
              <a:alphaModFix amt="65999"/>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6501204">
            <a:off x="11046831" y="-5088864"/>
            <a:ext cx="8807178" cy="11814508"/>
          </a:xfrm>
          <a:custGeom>
            <a:avLst/>
            <a:gdLst/>
            <a:ahLst/>
            <a:cxnLst/>
            <a:rect l="l" t="t" r="r" b="b"/>
            <a:pathLst>
              <a:path w="8807178" h="11814508">
                <a:moveTo>
                  <a:pt x="0" y="0"/>
                </a:moveTo>
                <a:lnTo>
                  <a:pt x="8807178" y="0"/>
                </a:lnTo>
                <a:lnTo>
                  <a:pt x="8807178" y="11814507"/>
                </a:lnTo>
                <a:lnTo>
                  <a:pt x="0" y="11814507"/>
                </a:lnTo>
                <a:lnTo>
                  <a:pt x="0" y="0"/>
                </a:lnTo>
                <a:close/>
              </a:path>
            </a:pathLst>
          </a:custGeom>
          <a:blipFill>
            <a:blip r:embed="rId2">
              <a:alphaModFix amt="65999"/>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4" name="Freeform 4"/>
          <p:cNvSpPr/>
          <p:nvPr/>
        </p:nvSpPr>
        <p:spPr>
          <a:xfrm rot="10571821">
            <a:off x="10628437" y="8363453"/>
            <a:ext cx="5947318" cy="7978109"/>
          </a:xfrm>
          <a:custGeom>
            <a:avLst/>
            <a:gdLst/>
            <a:ahLst/>
            <a:cxnLst/>
            <a:rect l="l" t="t" r="r" b="b"/>
            <a:pathLst>
              <a:path w="5947318" h="7978109">
                <a:moveTo>
                  <a:pt x="0" y="0"/>
                </a:moveTo>
                <a:lnTo>
                  <a:pt x="5947318" y="0"/>
                </a:lnTo>
                <a:lnTo>
                  <a:pt x="5947318" y="7978110"/>
                </a:lnTo>
                <a:lnTo>
                  <a:pt x="0" y="797811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5" name="Freeform 5"/>
          <p:cNvSpPr/>
          <p:nvPr/>
        </p:nvSpPr>
        <p:spPr>
          <a:xfrm rot="-5114765">
            <a:off x="11561828" y="5146485"/>
            <a:ext cx="8542938" cy="7393525"/>
          </a:xfrm>
          <a:custGeom>
            <a:avLst/>
            <a:gdLst/>
            <a:ahLst/>
            <a:cxnLst/>
            <a:rect l="l" t="t" r="r" b="b"/>
            <a:pathLst>
              <a:path w="8542938" h="7393525">
                <a:moveTo>
                  <a:pt x="0" y="0"/>
                </a:moveTo>
                <a:lnTo>
                  <a:pt x="8542938" y="0"/>
                </a:lnTo>
                <a:lnTo>
                  <a:pt x="8542938" y="7393525"/>
                </a:lnTo>
                <a:lnTo>
                  <a:pt x="0" y="7393525"/>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6" name="Freeform 6"/>
          <p:cNvSpPr/>
          <p:nvPr/>
        </p:nvSpPr>
        <p:spPr>
          <a:xfrm rot="-5058328">
            <a:off x="13255544" y="-4131370"/>
            <a:ext cx="7156478" cy="6935278"/>
          </a:xfrm>
          <a:custGeom>
            <a:avLst/>
            <a:gdLst/>
            <a:ahLst/>
            <a:cxnLst/>
            <a:rect l="l" t="t" r="r" b="b"/>
            <a:pathLst>
              <a:path w="7156478" h="6935278">
                <a:moveTo>
                  <a:pt x="0" y="0"/>
                </a:moveTo>
                <a:lnTo>
                  <a:pt x="7156479" y="0"/>
                </a:lnTo>
                <a:lnTo>
                  <a:pt x="7156479" y="6935279"/>
                </a:lnTo>
                <a:lnTo>
                  <a:pt x="0" y="6935279"/>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rot="3318101">
            <a:off x="-3880130" y="6803731"/>
            <a:ext cx="10117864" cy="10062676"/>
          </a:xfrm>
          <a:custGeom>
            <a:avLst/>
            <a:gdLst/>
            <a:ahLst/>
            <a:cxnLst/>
            <a:rect l="l" t="t" r="r" b="b"/>
            <a:pathLst>
              <a:path w="10117864" h="10062676">
                <a:moveTo>
                  <a:pt x="0" y="0"/>
                </a:moveTo>
                <a:lnTo>
                  <a:pt x="10117864" y="0"/>
                </a:lnTo>
                <a:lnTo>
                  <a:pt x="10117864" y="10062675"/>
                </a:lnTo>
                <a:lnTo>
                  <a:pt x="0" y="10062675"/>
                </a:lnTo>
                <a:lnTo>
                  <a:pt x="0" y="0"/>
                </a:lnTo>
                <a:close/>
              </a:path>
            </a:pathLst>
          </a:custGeom>
          <a:blipFill>
            <a:blip r:embed="rId8">
              <a:extLst>
                <a:ext uri="{96DAC541-7B7A-43D3-8B79-37D633B846F1}">
                  <asvg:svgBlip xmlns:asvg="http://schemas.microsoft.com/office/drawing/2016/SVG/main" r:embed="rId9"/>
                </a:ext>
              </a:extLst>
            </a:blip>
            <a:stretch>
              <a:fillRect/>
            </a:stretch>
          </a:blipFill>
          <a:ln cap="sq">
            <a:noFill/>
            <a:prstDash val="solid"/>
            <a:miter/>
          </a:ln>
        </p:spPr>
        <p:txBody>
          <a:bodyPr/>
          <a:lstStyle/>
          <a:p>
            <a:endParaRPr lang="es-SV"/>
          </a:p>
        </p:txBody>
      </p:sp>
      <p:sp>
        <p:nvSpPr>
          <p:cNvPr id="8" name="Freeform 8"/>
          <p:cNvSpPr/>
          <p:nvPr/>
        </p:nvSpPr>
        <p:spPr>
          <a:xfrm rot="6800871">
            <a:off x="-1846725" y="-2878373"/>
            <a:ext cx="8542938" cy="7393525"/>
          </a:xfrm>
          <a:custGeom>
            <a:avLst/>
            <a:gdLst/>
            <a:ahLst/>
            <a:cxnLst/>
            <a:rect l="l" t="t" r="r" b="b"/>
            <a:pathLst>
              <a:path w="8542938" h="7393525">
                <a:moveTo>
                  <a:pt x="0" y="0"/>
                </a:moveTo>
                <a:lnTo>
                  <a:pt x="8542938" y="0"/>
                </a:lnTo>
                <a:lnTo>
                  <a:pt x="8542938" y="7393525"/>
                </a:lnTo>
                <a:lnTo>
                  <a:pt x="0" y="7393525"/>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9" name="Freeform 9"/>
          <p:cNvSpPr/>
          <p:nvPr/>
        </p:nvSpPr>
        <p:spPr>
          <a:xfrm>
            <a:off x="7511636" y="818389"/>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10"/>
            <a:stretch>
              <a:fillRect/>
            </a:stretch>
          </a:blipFill>
        </p:spPr>
        <p:txBody>
          <a:bodyPr/>
          <a:lstStyle/>
          <a:p>
            <a:endParaRPr lang="es-SV"/>
          </a:p>
        </p:txBody>
      </p:sp>
      <p:sp>
        <p:nvSpPr>
          <p:cNvPr id="10" name="TextBox 10"/>
          <p:cNvSpPr txBox="1"/>
          <p:nvPr/>
        </p:nvSpPr>
        <p:spPr>
          <a:xfrm>
            <a:off x="5023080" y="7635083"/>
            <a:ext cx="8005127" cy="1208165"/>
          </a:xfrm>
          <a:prstGeom prst="rect">
            <a:avLst/>
          </a:prstGeom>
        </p:spPr>
        <p:txBody>
          <a:bodyPr lIns="0" tIns="0" rIns="0" bIns="0" rtlCol="0" anchor="t">
            <a:spAutoFit/>
          </a:bodyPr>
          <a:lstStyle/>
          <a:p>
            <a:pPr algn="ctr">
              <a:lnSpc>
                <a:spcPts val="4808"/>
              </a:lnSpc>
            </a:pPr>
            <a:r>
              <a:rPr lang="en-US" sz="3434" spc="75">
                <a:solidFill>
                  <a:srgbClr val="152540"/>
                </a:solidFill>
                <a:latin typeface="Glacial Indifference"/>
                <a:ea typeface="Glacial Indifference"/>
                <a:cs typeface="Glacial Indifference"/>
                <a:sym typeface="Glacial Indifference"/>
              </a:rPr>
              <a:t>Dra. Celina de Miranda</a:t>
            </a:r>
          </a:p>
          <a:p>
            <a:pPr marL="0" lvl="0" indent="0" algn="ctr">
              <a:lnSpc>
                <a:spcPts val="4808"/>
              </a:lnSpc>
              <a:spcBef>
                <a:spcPct val="0"/>
              </a:spcBef>
            </a:pPr>
            <a:r>
              <a:rPr lang="en-US" sz="3434" spc="75">
                <a:solidFill>
                  <a:srgbClr val="152540"/>
                </a:solidFill>
                <a:latin typeface="Glacial Indifference"/>
                <a:ea typeface="Glacial Indifference"/>
                <a:cs typeface="Glacial Indifference"/>
                <a:sym typeface="Glacial Indifference"/>
              </a:rPr>
              <a:t>ONUSIDA</a:t>
            </a:r>
          </a:p>
        </p:txBody>
      </p:sp>
      <p:sp>
        <p:nvSpPr>
          <p:cNvPr id="11" name="TextBox 11"/>
          <p:cNvSpPr txBox="1"/>
          <p:nvPr/>
        </p:nvSpPr>
        <p:spPr>
          <a:xfrm>
            <a:off x="1028700" y="2364021"/>
            <a:ext cx="15633654" cy="9060475"/>
          </a:xfrm>
          <a:prstGeom prst="rect">
            <a:avLst/>
          </a:prstGeom>
        </p:spPr>
        <p:txBody>
          <a:bodyPr lIns="0" tIns="0" rIns="0" bIns="0" rtlCol="0" anchor="t">
            <a:spAutoFit/>
          </a:bodyPr>
          <a:lstStyle/>
          <a:p>
            <a:pPr algn="ctr">
              <a:lnSpc>
                <a:spcPts val="9002"/>
              </a:lnSpc>
            </a:pPr>
            <a:endParaRPr/>
          </a:p>
          <a:p>
            <a:pPr algn="ctr">
              <a:lnSpc>
                <a:spcPts val="9002"/>
              </a:lnSpc>
            </a:pPr>
            <a:r>
              <a:rPr lang="en-US" sz="6430" b="1" spc="604">
                <a:solidFill>
                  <a:srgbClr val="152540"/>
                </a:solidFill>
                <a:latin typeface="Glacial Indifference Bold"/>
                <a:ea typeface="Glacial Indifference Bold"/>
                <a:cs typeface="Glacial Indifference Bold"/>
                <a:sym typeface="Glacial Indifference Bold"/>
              </a:rPr>
              <a:t> SISTEMAS PARA LA SALUD RESILIENTES Y SOSTENIBLES (SSRS)</a:t>
            </a:r>
          </a:p>
          <a:p>
            <a:pPr algn="ctr">
              <a:lnSpc>
                <a:spcPts val="9002"/>
              </a:lnSpc>
            </a:pPr>
            <a:endParaRPr lang="en-US" sz="6430" b="1" spc="604">
              <a:solidFill>
                <a:srgbClr val="152540"/>
              </a:solidFill>
              <a:latin typeface="Glacial Indifference Bold"/>
              <a:ea typeface="Glacial Indifference Bold"/>
              <a:cs typeface="Glacial Indifference Bold"/>
              <a:sym typeface="Glacial Indifference Bold"/>
            </a:endParaRPr>
          </a:p>
          <a:p>
            <a:pPr algn="ctr">
              <a:lnSpc>
                <a:spcPts val="9002"/>
              </a:lnSpc>
            </a:pPr>
            <a:endParaRPr lang="en-US" sz="6430" b="1" spc="604">
              <a:solidFill>
                <a:srgbClr val="152540"/>
              </a:solidFill>
              <a:latin typeface="Glacial Indifference Bold"/>
              <a:ea typeface="Glacial Indifference Bold"/>
              <a:cs typeface="Glacial Indifference Bold"/>
              <a:sym typeface="Glacial Indifference Bold"/>
            </a:endParaRPr>
          </a:p>
          <a:p>
            <a:pPr algn="ctr">
              <a:lnSpc>
                <a:spcPts val="9002"/>
              </a:lnSpc>
            </a:pPr>
            <a:endParaRPr lang="en-US" sz="6430" b="1" spc="604">
              <a:solidFill>
                <a:srgbClr val="152540"/>
              </a:solidFill>
              <a:latin typeface="Glacial Indifference Bold"/>
              <a:ea typeface="Glacial Indifference Bold"/>
              <a:cs typeface="Glacial Indifference Bold"/>
              <a:sym typeface="Glacial Indifference Bold"/>
            </a:endParaRPr>
          </a:p>
          <a:p>
            <a:pPr algn="ctr">
              <a:lnSpc>
                <a:spcPts val="9002"/>
              </a:lnSpc>
            </a:pPr>
            <a:endParaRPr lang="en-US" sz="6430" b="1" spc="604">
              <a:solidFill>
                <a:srgbClr val="152540"/>
              </a:solidFill>
              <a:latin typeface="Glacial Indifference Bold"/>
              <a:ea typeface="Glacial Indifference Bold"/>
              <a:cs typeface="Glacial Indifference Bold"/>
              <a:sym typeface="Glacial Indifference Bold"/>
            </a:endParaRPr>
          </a:p>
        </p:txBody>
      </p:sp>
      <p:sp>
        <p:nvSpPr>
          <p:cNvPr id="12" name="TextBox 12"/>
          <p:cNvSpPr txBox="1"/>
          <p:nvPr/>
        </p:nvSpPr>
        <p:spPr>
          <a:xfrm>
            <a:off x="4778502" y="9182100"/>
            <a:ext cx="8005127" cy="598565"/>
          </a:xfrm>
          <a:prstGeom prst="rect">
            <a:avLst/>
          </a:prstGeom>
        </p:spPr>
        <p:txBody>
          <a:bodyPr lIns="0" tIns="0" rIns="0" bIns="0" rtlCol="0" anchor="t">
            <a:spAutoFit/>
          </a:bodyPr>
          <a:lstStyle/>
          <a:p>
            <a:pPr marL="0" lvl="0" indent="0" algn="ctr">
              <a:lnSpc>
                <a:spcPts val="4808"/>
              </a:lnSpc>
              <a:spcBef>
                <a:spcPct val="0"/>
              </a:spcBef>
            </a:pPr>
            <a:r>
              <a:rPr lang="en-US" sz="3434" spc="75">
                <a:solidFill>
                  <a:srgbClr val="152540"/>
                </a:solidFill>
                <a:latin typeface="Glacial Indifference"/>
                <a:ea typeface="Glacial Indifference"/>
                <a:cs typeface="Glacial Indifference"/>
                <a:sym typeface="Glacial Indifference"/>
              </a:rPr>
              <a:t>28 de agosto de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1307868"/>
            <a:ext cx="17720288" cy="248273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incluye una inv</a:t>
            </a:r>
            <a:r>
              <a:rPr lang="en-US" sz="5594" b="1" u="sng" strike="noStrike" spc="123">
                <a:solidFill>
                  <a:srgbClr val="152540"/>
                </a:solidFill>
                <a:latin typeface="Glacial Indifference Bold"/>
                <a:ea typeface="Glacial Indifference Bold"/>
                <a:cs typeface="Glacial Indifference Bold"/>
                <a:sym typeface="Glacial Indifference Bold"/>
              </a:rPr>
              <a:t>ersión en SSRS?</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6. Alineación y planificación nacional.</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7. Gestión financiera y supervisión.</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Estas áreas no deben entenderse como compartimentos aislados, sino como componentes interconectados de un sistema más amplio, donde el fortalecimiento de un área influye en las demás.</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98743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¿Cómo se planifica</a:t>
            </a:r>
            <a:r>
              <a:rPr lang="en-US" sz="5594" b="1" u="sng" strike="noStrike" spc="123">
                <a:solidFill>
                  <a:srgbClr val="152540"/>
                </a:solidFill>
                <a:latin typeface="Glacial Indifference Bold"/>
                <a:ea typeface="Glacial Indifference Bold"/>
                <a:cs typeface="Glacial Indifference Bold"/>
                <a:sym typeface="Glacial Indifference Bold"/>
              </a:rPr>
              <a:t>n y financian los SSRS?</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strike="noStrike" spc="123">
                <a:solidFill>
                  <a:srgbClr val="152540"/>
                </a:solidFill>
                <a:latin typeface="Glacial Indifference"/>
                <a:ea typeface="Glacial Indifference"/>
                <a:cs typeface="Glacial Indifference"/>
                <a:sym typeface="Glacial Indifference"/>
              </a:rPr>
              <a:t>Los p</a:t>
            </a:r>
            <a:r>
              <a:rPr lang="en-US" sz="5594" u="none" strike="noStrike" spc="123">
                <a:solidFill>
                  <a:srgbClr val="152540"/>
                </a:solidFill>
                <a:latin typeface="Glacial Indifference"/>
                <a:ea typeface="Glacial Indifference"/>
                <a:cs typeface="Glacial Indifference"/>
                <a:sym typeface="Glacial Indifference"/>
              </a:rPr>
              <a:t>aíses pueden incluir inversiones en SSRS en sus solicitudes al Fondo Mundial como parte integral de una propuesta o como un componente separado, siempre en diálogo con los actores clave a través del MCP.</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218555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¿Cómo se planifica</a:t>
            </a:r>
            <a:r>
              <a:rPr lang="en-US" sz="5594" b="1" u="sng" strike="noStrike" spc="123">
                <a:solidFill>
                  <a:srgbClr val="152540"/>
                </a:solidFill>
                <a:latin typeface="Glacial Indifference Bold"/>
                <a:ea typeface="Glacial Indifference Bold"/>
                <a:cs typeface="Glacial Indifference Bold"/>
                <a:sym typeface="Glacial Indifference Bold"/>
              </a:rPr>
              <a:t>n y financian los SSRS?</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strike="noStrike" spc="123">
                <a:solidFill>
                  <a:srgbClr val="152540"/>
                </a:solidFill>
                <a:latin typeface="Glacial Indifference"/>
                <a:ea typeface="Glacial Indifference"/>
                <a:cs typeface="Glacial Indifference"/>
                <a:sym typeface="Glacial Indifference"/>
              </a:rPr>
              <a:t>El proc</a:t>
            </a:r>
            <a:r>
              <a:rPr lang="en-US" sz="5594" u="none" strike="noStrike" spc="123">
                <a:solidFill>
                  <a:srgbClr val="152540"/>
                </a:solidFill>
                <a:latin typeface="Glacial Indifference"/>
                <a:ea typeface="Glacial Indifference"/>
                <a:cs typeface="Glacial Indifference"/>
                <a:sym typeface="Glacial Indifference"/>
              </a:rPr>
              <a:t>eso incluye:</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Análisis de brechas en los sistemas de salud.</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Consulta con partes interesadas, incluyendo organizaciones comunitarias.</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Costo de intervenciones prioritarias.</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248273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¿Cómo se planifica</a:t>
            </a:r>
            <a:r>
              <a:rPr lang="en-US" sz="5594" b="1" u="sng" strike="noStrike" spc="123">
                <a:solidFill>
                  <a:srgbClr val="152540"/>
                </a:solidFill>
                <a:latin typeface="Glacial Indifference Bold"/>
                <a:ea typeface="Glacial Indifference Bold"/>
                <a:cs typeface="Glacial Indifference Bold"/>
                <a:sym typeface="Glacial Indifference Bold"/>
              </a:rPr>
              <a:t>n y financian los SSRS?</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strike="noStrike" spc="123">
                <a:solidFill>
                  <a:srgbClr val="152540"/>
                </a:solidFill>
                <a:latin typeface="Glacial Indifference"/>
                <a:ea typeface="Glacial Indifference"/>
                <a:cs typeface="Glacial Indifference"/>
                <a:sym typeface="Glacial Indifference"/>
              </a:rPr>
              <a:t>- Evaluación de capacidad</a:t>
            </a:r>
            <a:r>
              <a:rPr lang="en-US" sz="5594" u="none" strike="noStrike" spc="123">
                <a:solidFill>
                  <a:srgbClr val="152540"/>
                </a:solidFill>
                <a:latin typeface="Glacial Indifference"/>
                <a:ea typeface="Glacial Indifference"/>
                <a:cs typeface="Glacial Indifference"/>
                <a:sym typeface="Glacial Indifference"/>
              </a:rPr>
              <a:t>es de implementación.</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Incorporación en la Nota Conceptual.</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Es esencial que el MCP juegue un rol activo, liderando procesos participativos, asegurando la alineación con planes nacionales y promoviendo la inclusión de poblaciones clave.</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208649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papel juega el MCP en l</a:t>
            </a:r>
            <a:r>
              <a:rPr lang="en-US" sz="5594" b="1" u="sng" strike="noStrike" spc="123">
                <a:solidFill>
                  <a:srgbClr val="152540"/>
                </a:solidFill>
                <a:latin typeface="Glacial Indifference Bold"/>
                <a:ea typeface="Glacial Indifference Bold"/>
                <a:cs typeface="Glacial Indifference Bold"/>
                <a:sym typeface="Glacial Indifference Bold"/>
              </a:rPr>
              <a:t>os SSRS?</a:t>
            </a:r>
          </a:p>
          <a:p>
            <a:pPr algn="l">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El MCP tiene una responsabilidad estratégica en el diseño e impulso de sistemas resilientes. Según el módulo:</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Debe garantizar una participación multisectorial en el diálogo nacional.</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Promover que los SSRS se alineen con las necesidades reales del país.</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69025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papel juega el MCP en l</a:t>
            </a:r>
            <a:r>
              <a:rPr lang="en-US" sz="5594" b="1" u="sng" strike="noStrike" spc="123">
                <a:solidFill>
                  <a:srgbClr val="152540"/>
                </a:solidFill>
                <a:latin typeface="Glacial Indifference Bold"/>
                <a:ea typeface="Glacial Indifference Bold"/>
                <a:cs typeface="Glacial Indifference Bold"/>
                <a:sym typeface="Glacial Indifference Bold"/>
              </a:rPr>
              <a:t>os SSRS?</a:t>
            </a:r>
          </a:p>
          <a:p>
            <a:pPr algn="l">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Incluir activamente a representantes comunitarios, técnicos, gubernamentales y de otros sectores.</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 Supervisar que las inversiones en SSRS contribuyan a sostenibilidad y cobertura integral.</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1874872"/>
            <a:ext cx="17720288" cy="159119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Alianzas</a:t>
            </a:r>
            <a:r>
              <a:rPr lang="en-US" sz="5594" b="1" u="sng" strike="noStrike" spc="123">
                <a:solidFill>
                  <a:srgbClr val="152540"/>
                </a:solidFill>
                <a:latin typeface="Glacial Indifference Bold"/>
                <a:ea typeface="Glacial Indifference Bold"/>
                <a:cs typeface="Glacial Indifference Bold"/>
                <a:sym typeface="Glacial Indifference Bold"/>
              </a:rPr>
              <a:t> y sostenibilidad</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Los SSRS requieren colaboración entre gobiernos, comunidades, socios técnicos y financiadores. El documento enfatiza que ningún actor por sí solo puede sostener los avances si no se construyen alianzas desde lo local hacia lo nacional.</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1874872"/>
            <a:ext cx="17720288" cy="159119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Alianzas</a:t>
            </a:r>
            <a:r>
              <a:rPr lang="en-US" sz="5594" b="1" u="sng" strike="noStrike" spc="123">
                <a:solidFill>
                  <a:srgbClr val="152540"/>
                </a:solidFill>
                <a:latin typeface="Glacial Indifference Bold"/>
                <a:ea typeface="Glacial Indifference Bold"/>
                <a:cs typeface="Glacial Indifference Bold"/>
                <a:sym typeface="Glacial Indifference Bold"/>
              </a:rPr>
              <a:t> y sostenibilidad</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just">
              <a:lnSpc>
                <a:spcPts val="7832"/>
              </a:lnSpc>
            </a:pPr>
            <a:r>
              <a:rPr lang="en-US" sz="5594" strike="noStrike" spc="123">
                <a:solidFill>
                  <a:srgbClr val="152540"/>
                </a:solidFill>
                <a:latin typeface="Glacial Indifference"/>
                <a:ea typeface="Glacial Indifference"/>
                <a:cs typeface="Glacial Indifference"/>
                <a:sym typeface="Glacial Indifference"/>
              </a:rPr>
              <a:t>Ademá</a:t>
            </a:r>
            <a:r>
              <a:rPr lang="en-US" sz="5594" u="none" strike="noStrike" spc="123">
                <a:solidFill>
                  <a:srgbClr val="152540"/>
                </a:solidFill>
                <a:latin typeface="Glacial Indifference"/>
                <a:ea typeface="Glacial Indifference"/>
                <a:cs typeface="Glacial Indifference"/>
                <a:sym typeface="Glacial Indifference"/>
              </a:rPr>
              <a:t>s, las inversiones deben planificarse con visión de largo plazo, apuntando a reducir dependencias externas y fortalecer la capacidad de los países para sostener sus propios sistemas de salud.</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253754"/>
        </a:solidFill>
        <a:effectLst/>
      </p:bgPr>
    </p:bg>
    <p:spTree>
      <p:nvGrpSpPr>
        <p:cNvPr id="1" name=""/>
        <p:cNvGrpSpPr/>
        <p:nvPr/>
      </p:nvGrpSpPr>
      <p:grpSpPr>
        <a:xfrm>
          <a:off x="0" y="0"/>
          <a:ext cx="0" cy="0"/>
          <a:chOff x="0" y="0"/>
          <a:chExt cx="0" cy="0"/>
        </a:xfrm>
      </p:grpSpPr>
      <p:grpSp>
        <p:nvGrpSpPr>
          <p:cNvPr id="2" name="Group 2"/>
          <p:cNvGrpSpPr/>
          <p:nvPr/>
        </p:nvGrpSpPr>
        <p:grpSpPr>
          <a:xfrm>
            <a:off x="3015687" y="3195410"/>
            <a:ext cx="12977487" cy="7005006"/>
            <a:chOff x="0" y="0"/>
            <a:chExt cx="2051741" cy="1107491"/>
          </a:xfrm>
        </p:grpSpPr>
        <p:sp>
          <p:nvSpPr>
            <p:cNvPr id="3" name="Freeform 3"/>
            <p:cNvSpPr/>
            <p:nvPr/>
          </p:nvSpPr>
          <p:spPr>
            <a:xfrm>
              <a:off x="0" y="0"/>
              <a:ext cx="2051741" cy="1107491"/>
            </a:xfrm>
            <a:custGeom>
              <a:avLst/>
              <a:gdLst/>
              <a:ahLst/>
              <a:cxnLst/>
              <a:rect l="l" t="t" r="r" b="b"/>
              <a:pathLst>
                <a:path w="2051741" h="1107491">
                  <a:moveTo>
                    <a:pt x="15511" y="0"/>
                  </a:moveTo>
                  <a:lnTo>
                    <a:pt x="2036230" y="0"/>
                  </a:lnTo>
                  <a:cubicBezTo>
                    <a:pt x="2044796" y="0"/>
                    <a:pt x="2051741" y="6944"/>
                    <a:pt x="2051741" y="15511"/>
                  </a:cubicBezTo>
                  <a:lnTo>
                    <a:pt x="2051741" y="1091981"/>
                  </a:lnTo>
                  <a:cubicBezTo>
                    <a:pt x="2051741" y="1096094"/>
                    <a:pt x="2050106" y="1100040"/>
                    <a:pt x="2047198" y="1102948"/>
                  </a:cubicBezTo>
                  <a:cubicBezTo>
                    <a:pt x="2044289" y="1105857"/>
                    <a:pt x="2040344" y="1107491"/>
                    <a:pt x="2036230" y="1107491"/>
                  </a:cubicBezTo>
                  <a:lnTo>
                    <a:pt x="15511" y="1107491"/>
                  </a:lnTo>
                  <a:cubicBezTo>
                    <a:pt x="6944" y="1107491"/>
                    <a:pt x="0" y="1100547"/>
                    <a:pt x="0" y="1091981"/>
                  </a:cubicBezTo>
                  <a:lnTo>
                    <a:pt x="0" y="15511"/>
                  </a:lnTo>
                  <a:cubicBezTo>
                    <a:pt x="0" y="6944"/>
                    <a:pt x="6944" y="0"/>
                    <a:pt x="15511" y="0"/>
                  </a:cubicBezTo>
                  <a:close/>
                </a:path>
              </a:pathLst>
            </a:custGeom>
            <a:solidFill>
              <a:srgbClr val="EDE8E4"/>
            </a:solidFill>
          </p:spPr>
          <p:txBody>
            <a:bodyPr/>
            <a:lstStyle/>
            <a:p>
              <a:endParaRPr lang="es-SV"/>
            </a:p>
          </p:txBody>
        </p:sp>
        <p:sp>
          <p:nvSpPr>
            <p:cNvPr id="4" name="TextBox 4"/>
            <p:cNvSpPr txBox="1"/>
            <p:nvPr/>
          </p:nvSpPr>
          <p:spPr>
            <a:xfrm>
              <a:off x="0" y="9525"/>
              <a:ext cx="2051741" cy="1097966"/>
            </a:xfrm>
            <a:prstGeom prst="rect">
              <a:avLst/>
            </a:prstGeom>
          </p:spPr>
          <p:txBody>
            <a:bodyPr lIns="50800" tIns="50800" rIns="50800" bIns="50800" rtlCol="0" anchor="ctr"/>
            <a:lstStyle/>
            <a:p>
              <a:pPr algn="ctr">
                <a:lnSpc>
                  <a:spcPts val="2121"/>
                </a:lnSpc>
              </a:pPr>
              <a:endParaRPr/>
            </a:p>
          </p:txBody>
        </p:sp>
      </p:grpSp>
      <p:sp>
        <p:nvSpPr>
          <p:cNvPr id="5" name="TextBox 5"/>
          <p:cNvSpPr txBox="1"/>
          <p:nvPr/>
        </p:nvSpPr>
        <p:spPr>
          <a:xfrm>
            <a:off x="3506829" y="740468"/>
            <a:ext cx="11387010" cy="954983"/>
          </a:xfrm>
          <a:prstGeom prst="rect">
            <a:avLst/>
          </a:prstGeom>
        </p:spPr>
        <p:txBody>
          <a:bodyPr lIns="0" tIns="0" rIns="0" bIns="0" rtlCol="0" anchor="t">
            <a:spAutoFit/>
          </a:bodyPr>
          <a:lstStyle/>
          <a:p>
            <a:pPr algn="ctr">
              <a:lnSpc>
                <a:spcPts val="7738"/>
              </a:lnSpc>
            </a:pPr>
            <a:r>
              <a:rPr lang="en-US" sz="5527" b="1" spc="519">
                <a:solidFill>
                  <a:srgbClr val="EDE8E4"/>
                </a:solidFill>
                <a:latin typeface="Glacial Indifference Bold"/>
                <a:ea typeface="Glacial Indifference Bold"/>
                <a:cs typeface="Glacial Indifference Bold"/>
                <a:sym typeface="Glacial Indifference Bold"/>
              </a:rPr>
              <a:t>MENSAJE CLAVE</a:t>
            </a:r>
          </a:p>
        </p:txBody>
      </p:sp>
      <p:sp>
        <p:nvSpPr>
          <p:cNvPr id="6" name="TextBox 6"/>
          <p:cNvSpPr txBox="1"/>
          <p:nvPr/>
        </p:nvSpPr>
        <p:spPr>
          <a:xfrm>
            <a:off x="3506829" y="3202250"/>
            <a:ext cx="11995204" cy="13019256"/>
          </a:xfrm>
          <a:prstGeom prst="rect">
            <a:avLst/>
          </a:prstGeom>
        </p:spPr>
        <p:txBody>
          <a:bodyPr lIns="0" tIns="0" rIns="0" bIns="0" rtlCol="0" anchor="t">
            <a:spAutoFit/>
          </a:bodyPr>
          <a:lstStyle/>
          <a:p>
            <a:pPr algn="just">
              <a:lnSpc>
                <a:spcPts val="5748"/>
              </a:lnSpc>
            </a:pPr>
            <a:r>
              <a:rPr lang="en-US" sz="4105" spc="90">
                <a:solidFill>
                  <a:srgbClr val="152540"/>
                </a:solidFill>
                <a:latin typeface="Glacial Indifference"/>
                <a:ea typeface="Glacial Indifference"/>
                <a:cs typeface="Glacial Indifference"/>
                <a:sym typeface="Glacial Indifference"/>
              </a:rPr>
              <a:t>Los SSRS no son un</a:t>
            </a:r>
            <a:r>
              <a:rPr lang="en-US" sz="4105" u="none" strike="noStrike" spc="90">
                <a:solidFill>
                  <a:srgbClr val="152540"/>
                </a:solidFill>
                <a:latin typeface="Glacial Indifference"/>
                <a:ea typeface="Glacial Indifference"/>
                <a:cs typeface="Glacial Indifference"/>
                <a:sym typeface="Glacial Indifference"/>
              </a:rPr>
              <a:t> concepto técnico reservado a expertos </a:t>
            </a:r>
            <a:r>
              <a:rPr lang="en-US" sz="4105" spc="90">
                <a:solidFill>
                  <a:srgbClr val="152540"/>
                </a:solidFill>
                <a:latin typeface="Glacial Indifference"/>
                <a:ea typeface="Glacial Indifference"/>
                <a:cs typeface="Glacial Indifference"/>
                <a:sym typeface="Glacial Indifference"/>
              </a:rPr>
              <a:t>en sistemas de salud. Son una apuesta co</a:t>
            </a:r>
            <a:r>
              <a:rPr lang="en-US" sz="4105" u="none" strike="noStrike" spc="90">
                <a:solidFill>
                  <a:srgbClr val="152540"/>
                </a:solidFill>
                <a:latin typeface="Glacial Indifference"/>
                <a:ea typeface="Glacial Indifference"/>
                <a:cs typeface="Glacial Indifference"/>
                <a:sym typeface="Glacial Indifference"/>
              </a:rPr>
              <a:t>ncreta por</a:t>
            </a:r>
            <a:r>
              <a:rPr lang="en-US" sz="4105" spc="90">
                <a:solidFill>
                  <a:srgbClr val="152540"/>
                </a:solidFill>
                <a:latin typeface="Glacial Indifference"/>
                <a:ea typeface="Glacial Indifference"/>
                <a:cs typeface="Glacial Indifference"/>
                <a:sym typeface="Glacial Indifference"/>
              </a:rPr>
              <a:t> construir sistem</a:t>
            </a:r>
            <a:r>
              <a:rPr lang="en-US" sz="4105" u="none" strike="noStrike" spc="90">
                <a:solidFill>
                  <a:srgbClr val="152540"/>
                </a:solidFill>
                <a:latin typeface="Glacial Indifference"/>
                <a:ea typeface="Glacial Indifference"/>
                <a:cs typeface="Glacial Indifference"/>
                <a:sym typeface="Glacial Indifference"/>
              </a:rPr>
              <a:t>as que lleguen a todos y todas, que resistan crisis, que escuchen a las comunidades y que </a:t>
            </a:r>
            <a:r>
              <a:rPr lang="en-US" sz="4105" spc="90">
                <a:solidFill>
                  <a:srgbClr val="152540"/>
                </a:solidFill>
                <a:latin typeface="Glacial Indifference"/>
                <a:ea typeface="Glacial Indifference"/>
                <a:cs typeface="Glacial Indifference"/>
                <a:sym typeface="Glacial Indifference"/>
              </a:rPr>
              <a:t>as</a:t>
            </a:r>
            <a:r>
              <a:rPr lang="en-US" sz="4105" u="none" strike="noStrike" spc="90">
                <a:solidFill>
                  <a:srgbClr val="152540"/>
                </a:solidFill>
                <a:latin typeface="Glacial Indifference"/>
                <a:ea typeface="Glacial Indifference"/>
                <a:cs typeface="Glacial Indifference"/>
                <a:sym typeface="Glacial Indifference"/>
              </a:rPr>
              <a:t>eguren atención</a:t>
            </a:r>
            <a:r>
              <a:rPr lang="en-US" sz="4105" spc="90">
                <a:solidFill>
                  <a:srgbClr val="152540"/>
                </a:solidFill>
                <a:latin typeface="Glacial Indifference"/>
                <a:ea typeface="Glacial Indifference"/>
                <a:cs typeface="Glacial Indifference"/>
                <a:sym typeface="Glacial Indifference"/>
              </a:rPr>
              <a:t> digna y continu</a:t>
            </a:r>
            <a:r>
              <a:rPr lang="en-US" sz="4105" u="none" strike="noStrike" spc="90">
                <a:solidFill>
                  <a:srgbClr val="152540"/>
                </a:solidFill>
                <a:latin typeface="Glacial Indifference"/>
                <a:ea typeface="Glacial Indifference"/>
                <a:cs typeface="Glacial Indifference"/>
                <a:sym typeface="Glacial Indifference"/>
              </a:rPr>
              <a:t>a. Este enfoque debe guiar</a:t>
            </a:r>
            <a:r>
              <a:rPr lang="en-US" sz="4105" spc="90">
                <a:solidFill>
                  <a:srgbClr val="152540"/>
                </a:solidFill>
                <a:latin typeface="Glacial Indifference"/>
                <a:ea typeface="Glacial Indifference"/>
                <a:cs typeface="Glacial Indifference"/>
                <a:sym typeface="Glacial Indifference"/>
              </a:rPr>
              <a:t> la toma de decisiones en todos los nivele</a:t>
            </a:r>
            <a:r>
              <a:rPr lang="en-US" sz="4105" u="none" strike="noStrike" spc="90">
                <a:solidFill>
                  <a:srgbClr val="152540"/>
                </a:solidFill>
                <a:latin typeface="Glacial Indifference"/>
                <a:ea typeface="Glacial Indifference"/>
                <a:cs typeface="Glacial Indifference"/>
                <a:sym typeface="Glacial Indifference"/>
              </a:rPr>
              <a:t>s del MCP y ser un eje transversal en las propuestas, supervisiones y planes de sostenibilidad.</a:t>
            </a:r>
          </a:p>
          <a:p>
            <a:pPr algn="l">
              <a:lnSpc>
                <a:spcPts val="5748"/>
              </a:lnSpc>
            </a:pPr>
            <a:endParaRPr lang="en-US" sz="4105" u="none" strike="noStrike" spc="90">
              <a:solidFill>
                <a:srgbClr val="152540"/>
              </a:solidFill>
              <a:latin typeface="Glacial Indifference"/>
              <a:ea typeface="Glacial Indifference"/>
              <a:cs typeface="Glacial Indifference"/>
              <a:sym typeface="Glacial Indifference"/>
            </a:endParaRPr>
          </a:p>
          <a:p>
            <a:pPr algn="l">
              <a:lnSpc>
                <a:spcPts val="5748"/>
              </a:lnSpc>
            </a:pPr>
            <a:endParaRPr lang="en-US" sz="4105" u="none" strike="noStrike" spc="90">
              <a:solidFill>
                <a:srgbClr val="152540"/>
              </a:solidFill>
              <a:latin typeface="Glacial Indifference"/>
              <a:ea typeface="Glacial Indifference"/>
              <a:cs typeface="Glacial Indifference"/>
              <a:sym typeface="Glacial Indifference"/>
            </a:endParaRPr>
          </a:p>
          <a:p>
            <a:pPr algn="l">
              <a:lnSpc>
                <a:spcPts val="5748"/>
              </a:lnSpc>
            </a:pPr>
            <a:endParaRPr lang="en-US" sz="4105" u="none" strike="noStrike" spc="90">
              <a:solidFill>
                <a:srgbClr val="152540"/>
              </a:solidFill>
              <a:latin typeface="Glacial Indifference"/>
              <a:ea typeface="Glacial Indifference"/>
              <a:cs typeface="Glacial Indifference"/>
              <a:sym typeface="Glacial Indifference"/>
            </a:endParaRPr>
          </a:p>
          <a:p>
            <a:pPr algn="l">
              <a:lnSpc>
                <a:spcPts val="5748"/>
              </a:lnSpc>
            </a:pPr>
            <a:endParaRPr lang="en-US" sz="4105" u="none" strike="noStrike" spc="90">
              <a:solidFill>
                <a:srgbClr val="152540"/>
              </a:solidFill>
              <a:latin typeface="Glacial Indifference"/>
              <a:ea typeface="Glacial Indifference"/>
              <a:cs typeface="Glacial Indifference"/>
              <a:sym typeface="Glacial Indifference"/>
            </a:endParaRPr>
          </a:p>
          <a:p>
            <a:pPr algn="l">
              <a:lnSpc>
                <a:spcPts val="5748"/>
              </a:lnSpc>
            </a:pPr>
            <a:endParaRPr lang="en-US" sz="4105" u="none" strike="noStrike" spc="90">
              <a:solidFill>
                <a:srgbClr val="152540"/>
              </a:solidFill>
              <a:latin typeface="Glacial Indifference"/>
              <a:ea typeface="Glacial Indifference"/>
              <a:cs typeface="Glacial Indifference"/>
              <a:sym typeface="Glacial Indifference"/>
            </a:endParaRPr>
          </a:p>
          <a:p>
            <a:pPr algn="l">
              <a:lnSpc>
                <a:spcPts val="5748"/>
              </a:lnSpc>
            </a:pPr>
            <a:endParaRPr lang="en-US" sz="4105" u="none" strike="noStrike" spc="90">
              <a:solidFill>
                <a:srgbClr val="152540"/>
              </a:solidFill>
              <a:latin typeface="Glacial Indifference"/>
              <a:ea typeface="Glacial Indifference"/>
              <a:cs typeface="Glacial Indifference"/>
              <a:sym typeface="Glacial Indifference"/>
            </a:endParaRPr>
          </a:p>
          <a:p>
            <a:pPr algn="just">
              <a:lnSpc>
                <a:spcPts val="4488"/>
              </a:lnSpc>
            </a:pPr>
            <a:endParaRPr lang="en-US" sz="4105" u="none" strike="noStrike" spc="90">
              <a:solidFill>
                <a:srgbClr val="152540"/>
              </a:solidFill>
              <a:latin typeface="Glacial Indifference"/>
              <a:ea typeface="Glacial Indifference"/>
              <a:cs typeface="Glacial Indifference"/>
              <a:sym typeface="Glacial Indifference"/>
            </a:endParaRPr>
          </a:p>
          <a:p>
            <a:pPr algn="just">
              <a:lnSpc>
                <a:spcPts val="3928"/>
              </a:lnSpc>
            </a:pPr>
            <a:endParaRPr lang="en-US" sz="4105" u="none" strike="noStrike" spc="90">
              <a:solidFill>
                <a:srgbClr val="152540"/>
              </a:solidFill>
              <a:latin typeface="Glacial Indifference"/>
              <a:ea typeface="Glacial Indifference"/>
              <a:cs typeface="Glacial Indifference"/>
              <a:sym typeface="Glacial Indifference"/>
            </a:endParaRPr>
          </a:p>
          <a:p>
            <a:pPr algn="just">
              <a:lnSpc>
                <a:spcPts val="3928"/>
              </a:lnSpc>
            </a:pPr>
            <a:endParaRPr lang="en-US" sz="4105" u="none" strike="noStrike" spc="90">
              <a:solidFill>
                <a:srgbClr val="152540"/>
              </a:solidFill>
              <a:latin typeface="Glacial Indifference"/>
              <a:ea typeface="Glacial Indifference"/>
              <a:cs typeface="Glacial Indifference"/>
              <a:sym typeface="Glacial Indifference"/>
            </a:endParaRPr>
          </a:p>
          <a:p>
            <a:pPr algn="just">
              <a:lnSpc>
                <a:spcPts val="4908"/>
              </a:lnSpc>
            </a:pPr>
            <a:endParaRPr lang="en-US" sz="4105" u="none" strike="noStrike" spc="90">
              <a:solidFill>
                <a:srgbClr val="152540"/>
              </a:solidFill>
              <a:latin typeface="Glacial Indifference"/>
              <a:ea typeface="Glacial Indifference"/>
              <a:cs typeface="Glacial Indifference"/>
              <a:sym typeface="Glacial Indifference"/>
            </a:endParaRPr>
          </a:p>
        </p:txBody>
      </p:sp>
      <p:sp>
        <p:nvSpPr>
          <p:cNvPr id="7" name="Freeform 7"/>
          <p:cNvSpPr/>
          <p:nvPr/>
        </p:nvSpPr>
        <p:spPr>
          <a:xfrm>
            <a:off x="16321534" y="-285545"/>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8" name="Freeform 8"/>
          <p:cNvSpPr/>
          <p:nvPr/>
        </p:nvSpPr>
        <p:spPr>
          <a:xfrm>
            <a:off x="17304767" y="854768"/>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9" name="Freeform 9"/>
          <p:cNvSpPr/>
          <p:nvPr/>
        </p:nvSpPr>
        <p:spPr>
          <a:xfrm>
            <a:off x="0" y="9258300"/>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0" name="Freeform 10"/>
          <p:cNvSpPr/>
          <p:nvPr/>
        </p:nvSpPr>
        <p:spPr>
          <a:xfrm>
            <a:off x="-937766" y="8402769"/>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1" name="Freeform 11"/>
          <p:cNvSpPr/>
          <p:nvPr/>
        </p:nvSpPr>
        <p:spPr>
          <a:xfrm rot="672866">
            <a:off x="-1045588" y="-1783519"/>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2" name="Freeform 12"/>
          <p:cNvSpPr/>
          <p:nvPr/>
        </p:nvSpPr>
        <p:spPr>
          <a:xfrm rot="-10799999">
            <a:off x="12715117" y="7583041"/>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3" name="Freeform 13"/>
          <p:cNvSpPr/>
          <p:nvPr/>
        </p:nvSpPr>
        <p:spPr>
          <a:xfrm>
            <a:off x="88137" y="138237"/>
            <a:ext cx="2927550" cy="890463"/>
          </a:xfrm>
          <a:custGeom>
            <a:avLst/>
            <a:gdLst/>
            <a:ahLst/>
            <a:cxnLst/>
            <a:rect l="l" t="t" r="r" b="b"/>
            <a:pathLst>
              <a:path w="2927550" h="890463">
                <a:moveTo>
                  <a:pt x="0" y="0"/>
                </a:moveTo>
                <a:lnTo>
                  <a:pt x="2927550" y="0"/>
                </a:lnTo>
                <a:lnTo>
                  <a:pt x="2927550" y="890463"/>
                </a:lnTo>
                <a:lnTo>
                  <a:pt x="0" y="890463"/>
                </a:lnTo>
                <a:lnTo>
                  <a:pt x="0" y="0"/>
                </a:lnTo>
                <a:close/>
              </a:path>
            </a:pathLst>
          </a:custGeom>
          <a:blipFill>
            <a:blip r:embed="rId6"/>
            <a:stretch>
              <a:fillRect/>
            </a:stretch>
          </a:blipFill>
        </p:spPr>
        <p:txBody>
          <a:bodyPr/>
          <a:lstStyle/>
          <a:p>
            <a:endParaRPr lang="es-SV"/>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flipV="1">
            <a:off x="1478627" y="1685723"/>
            <a:ext cx="0" cy="6915554"/>
          </a:xfrm>
          <a:prstGeom prst="line">
            <a:avLst/>
          </a:prstGeom>
          <a:ln w="66675" cap="flat">
            <a:solidFill>
              <a:srgbClr val="E3D8D4"/>
            </a:solidFill>
            <a:prstDash val="solid"/>
            <a:headEnd type="none" w="sm" len="sm"/>
            <a:tailEnd type="none" w="sm" len="sm"/>
          </a:ln>
        </p:spPr>
        <p:txBody>
          <a:bodyPr/>
          <a:lstStyle/>
          <a:p>
            <a:endParaRPr lang="es-SV"/>
          </a:p>
        </p:txBody>
      </p:sp>
      <p:sp>
        <p:nvSpPr>
          <p:cNvPr id="3" name="Freeform 3"/>
          <p:cNvSpPr/>
          <p:nvPr/>
        </p:nvSpPr>
        <p:spPr>
          <a:xfrm>
            <a:off x="749921" y="138237"/>
            <a:ext cx="2927550" cy="890463"/>
          </a:xfrm>
          <a:custGeom>
            <a:avLst/>
            <a:gdLst/>
            <a:ahLst/>
            <a:cxnLst/>
            <a:rect l="l" t="t" r="r" b="b"/>
            <a:pathLst>
              <a:path w="2927550" h="890463">
                <a:moveTo>
                  <a:pt x="0" y="0"/>
                </a:moveTo>
                <a:lnTo>
                  <a:pt x="2927551" y="0"/>
                </a:lnTo>
                <a:lnTo>
                  <a:pt x="2927551" y="890463"/>
                </a:lnTo>
                <a:lnTo>
                  <a:pt x="0" y="890463"/>
                </a:lnTo>
                <a:lnTo>
                  <a:pt x="0" y="0"/>
                </a:lnTo>
                <a:close/>
              </a:path>
            </a:pathLst>
          </a:custGeom>
          <a:blipFill>
            <a:blip r:embed="rId2"/>
            <a:stretch>
              <a:fillRect/>
            </a:stretch>
          </a:blipFill>
        </p:spPr>
        <p:txBody>
          <a:bodyPr/>
          <a:lstStyle/>
          <a:p>
            <a:endParaRPr lang="es-SV"/>
          </a:p>
        </p:txBody>
      </p:sp>
      <p:sp>
        <p:nvSpPr>
          <p:cNvPr id="4" name="Freeform 4"/>
          <p:cNvSpPr/>
          <p:nvPr/>
        </p:nvSpPr>
        <p:spPr>
          <a:xfrm>
            <a:off x="3197413" y="4747637"/>
            <a:ext cx="13420856" cy="5265599"/>
          </a:xfrm>
          <a:custGeom>
            <a:avLst/>
            <a:gdLst/>
            <a:ahLst/>
            <a:cxnLst/>
            <a:rect l="l" t="t" r="r" b="b"/>
            <a:pathLst>
              <a:path w="13420856" h="5265599">
                <a:moveTo>
                  <a:pt x="0" y="0"/>
                </a:moveTo>
                <a:lnTo>
                  <a:pt x="13420856" y="0"/>
                </a:lnTo>
                <a:lnTo>
                  <a:pt x="13420856" y="5265599"/>
                </a:lnTo>
                <a:lnTo>
                  <a:pt x="0" y="5265599"/>
                </a:lnTo>
                <a:lnTo>
                  <a:pt x="0" y="0"/>
                </a:lnTo>
                <a:close/>
              </a:path>
            </a:pathLst>
          </a:custGeom>
          <a:blipFill>
            <a:blip r:embed="rId3"/>
            <a:stretch>
              <a:fillRect/>
            </a:stretch>
          </a:blipFill>
        </p:spPr>
        <p:txBody>
          <a:bodyPr/>
          <a:lstStyle/>
          <a:p>
            <a:endParaRPr lang="es-SV"/>
          </a:p>
        </p:txBody>
      </p:sp>
      <p:sp>
        <p:nvSpPr>
          <p:cNvPr id="5" name="TextBox 5"/>
          <p:cNvSpPr txBox="1"/>
          <p:nvPr/>
        </p:nvSpPr>
        <p:spPr>
          <a:xfrm>
            <a:off x="2945548" y="2126502"/>
            <a:ext cx="12984216" cy="2261812"/>
          </a:xfrm>
          <a:prstGeom prst="rect">
            <a:avLst/>
          </a:prstGeom>
        </p:spPr>
        <p:txBody>
          <a:bodyPr lIns="0" tIns="0" rIns="0" bIns="0" rtlCol="0" anchor="t">
            <a:spAutoFit/>
          </a:bodyPr>
          <a:lstStyle/>
          <a:p>
            <a:pPr algn="ctr">
              <a:lnSpc>
                <a:spcPts val="6058"/>
              </a:lnSpc>
            </a:pPr>
            <a:r>
              <a:rPr lang="en-US" sz="4327" b="1" spc="406">
                <a:solidFill>
                  <a:srgbClr val="253754"/>
                </a:solidFill>
                <a:latin typeface="Glacial Indifference Bold"/>
                <a:ea typeface="Glacial Indifference Bold"/>
                <a:cs typeface="Glacial Indifference Bold"/>
                <a:sym typeface="Glacial Indifference Bold"/>
              </a:rPr>
              <a:t>CONTRIBUYENDO A LA RESPUESTA NACIONAL AL VIH Y LA TUBERCULOSIS EN EL SALVADOR.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5911971"/>
          </a:xfrm>
          <a:prstGeom prst="rect">
            <a:avLst/>
          </a:prstGeom>
        </p:spPr>
        <p:txBody>
          <a:bodyPr lIns="0" tIns="0" rIns="0" bIns="0" rtlCol="0" anchor="t">
            <a:spAutoFit/>
          </a:bodyPr>
          <a:lstStyle/>
          <a:p>
            <a:pPr algn="ctr">
              <a:lnSpc>
                <a:spcPts val="7832"/>
              </a:lnSpc>
            </a:pPr>
            <a:endParaRPr/>
          </a:p>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son los SSRS y por qué s</a:t>
            </a:r>
            <a:r>
              <a:rPr lang="en-US" sz="5594" b="1" u="sng" strike="noStrike" spc="123">
                <a:solidFill>
                  <a:srgbClr val="152540"/>
                </a:solidFill>
                <a:latin typeface="Glacial Indifference Bold"/>
                <a:ea typeface="Glacial Indifference Bold"/>
                <a:cs typeface="Glacial Indifference Bold"/>
                <a:sym typeface="Glacial Indifference Bold"/>
              </a:rPr>
              <a:t>on importantes?</a:t>
            </a:r>
          </a:p>
          <a:p>
            <a:pPr algn="l">
              <a:lnSpc>
                <a:spcPts val="7832"/>
              </a:lnSpc>
            </a:pPr>
            <a:r>
              <a:rPr lang="en-US" sz="5594" strike="noStrike" spc="123">
                <a:solidFill>
                  <a:srgbClr val="152540"/>
                </a:solidFill>
                <a:latin typeface="Glacial Indifference"/>
                <a:ea typeface="Glacial Indifference"/>
                <a:cs typeface="Glacial Indifference"/>
                <a:sym typeface="Glacial Indifference"/>
              </a:rPr>
              <a:t>Los</a:t>
            </a:r>
            <a:r>
              <a:rPr lang="en-US" sz="5594" u="none" strike="noStrike" spc="123">
                <a:solidFill>
                  <a:srgbClr val="152540"/>
                </a:solidFill>
                <a:latin typeface="Glacial Indifference"/>
                <a:ea typeface="Glacial Indifference"/>
                <a:cs typeface="Glacial Indifference"/>
                <a:sym typeface="Glacial Indifference"/>
              </a:rPr>
              <a:t> Sistemas para la Salud Resilientes y Sostenibles (SSRS) son aquellos capaces de responder eficazmente a crisis, continuar prestando servicios esenciales de salud en momentos de emergencia y adaptarse continuamente a las necesidades de la población. </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4921371"/>
          </a:xfrm>
          <a:prstGeom prst="rect">
            <a:avLst/>
          </a:prstGeom>
        </p:spPr>
        <p:txBody>
          <a:bodyPr lIns="0" tIns="0" rIns="0" bIns="0" rtlCol="0" anchor="t">
            <a:spAutoFit/>
          </a:bodyPr>
          <a:lstStyle/>
          <a:p>
            <a:pPr algn="ctr">
              <a:lnSpc>
                <a:spcPts val="7832"/>
              </a:lnSpc>
            </a:pPr>
            <a:endParaRPr/>
          </a:p>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son los SSRS y por qué s</a:t>
            </a:r>
            <a:r>
              <a:rPr lang="en-US" sz="5594" b="1" u="sng" strike="noStrike" spc="123">
                <a:solidFill>
                  <a:srgbClr val="152540"/>
                </a:solidFill>
                <a:latin typeface="Glacial Indifference Bold"/>
                <a:ea typeface="Glacial Indifference Bold"/>
                <a:cs typeface="Glacial Indifference Bold"/>
                <a:sym typeface="Glacial Indifference Bold"/>
              </a:rPr>
              <a:t>on importantes?</a:t>
            </a:r>
          </a:p>
          <a:p>
            <a:pPr algn="l">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No se trata solo de mejorar la infraestructura o de comprar insumos: implica transformar la forma en que se organiza, coordina y entrega la salud, priorizando a las personas más vulnerables y a las comunidades.</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736999"/>
            <a:ext cx="17720288" cy="16902571"/>
          </a:xfrm>
          <a:prstGeom prst="rect">
            <a:avLst/>
          </a:prstGeom>
        </p:spPr>
        <p:txBody>
          <a:bodyPr lIns="0" tIns="0" rIns="0" bIns="0" rtlCol="0" anchor="t">
            <a:spAutoFit/>
          </a:bodyPr>
          <a:lstStyle/>
          <a:p>
            <a:pPr algn="ctr">
              <a:lnSpc>
                <a:spcPts val="7832"/>
              </a:lnSpc>
            </a:pPr>
            <a:endParaRPr/>
          </a:p>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son los SSRS y por qué s</a:t>
            </a:r>
            <a:r>
              <a:rPr lang="en-US" sz="5594" b="1" u="sng" strike="noStrike" spc="123">
                <a:solidFill>
                  <a:srgbClr val="152540"/>
                </a:solidFill>
                <a:latin typeface="Glacial Indifference Bold"/>
                <a:ea typeface="Glacial Indifference Bold"/>
                <a:cs typeface="Glacial Indifference Bold"/>
                <a:sym typeface="Glacial Indifference Bold"/>
              </a:rPr>
              <a:t>on importantes?</a:t>
            </a:r>
          </a:p>
          <a:p>
            <a:pPr algn="l">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just">
              <a:lnSpc>
                <a:spcPts val="7832"/>
              </a:lnSpc>
            </a:pPr>
            <a:r>
              <a:rPr lang="en-US" sz="5594" strike="noStrike" spc="123">
                <a:solidFill>
                  <a:srgbClr val="152540"/>
                </a:solidFill>
                <a:latin typeface="Glacial Indifference"/>
                <a:ea typeface="Glacial Indifference"/>
                <a:cs typeface="Glacial Indifference"/>
                <a:sym typeface="Glacial Indifference"/>
              </a:rPr>
              <a:t>E</a:t>
            </a:r>
            <a:r>
              <a:rPr lang="en-US" sz="5594" u="none" strike="noStrike" spc="123">
                <a:solidFill>
                  <a:srgbClr val="152540"/>
                </a:solidFill>
                <a:latin typeface="Glacial Indifference"/>
                <a:ea typeface="Glacial Indifference"/>
                <a:cs typeface="Glacial Indifference"/>
                <a:sym typeface="Glacial Indifference"/>
              </a:rPr>
              <a:t>ste enfoque ha cobrado relevancia tras crisis sanitarias como el Ébola, el COVID-19 y otros brotes infecciosos, donde quedó en evidencia que muchos países no contaban con sistemas de salud capaces de sostener servicios básicos ni de responder de manera eficaz y oportuna.</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166130"/>
            <a:ext cx="17720288" cy="19874371"/>
          </a:xfrm>
          <a:prstGeom prst="rect">
            <a:avLst/>
          </a:prstGeom>
        </p:spPr>
        <p:txBody>
          <a:bodyPr lIns="0" tIns="0" rIns="0" bIns="0" rtlCol="0" anchor="t">
            <a:spAutoFit/>
          </a:bodyPr>
          <a:lstStyle/>
          <a:p>
            <a:pPr algn="ctr">
              <a:lnSpc>
                <a:spcPts val="7832"/>
              </a:lnSpc>
            </a:pPr>
            <a:endParaRPr/>
          </a:p>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¿Por qué el Fondo M</a:t>
            </a:r>
            <a:r>
              <a:rPr lang="en-US" sz="5594" b="1" u="sng" strike="noStrike" spc="123">
                <a:solidFill>
                  <a:srgbClr val="152540"/>
                </a:solidFill>
                <a:latin typeface="Glacial Indifference Bold"/>
                <a:ea typeface="Glacial Indifference Bold"/>
                <a:cs typeface="Glacial Indifference Bold"/>
                <a:sym typeface="Glacial Indifference Bold"/>
              </a:rPr>
              <a:t>undial apoya los SSRS?</a:t>
            </a:r>
          </a:p>
          <a:p>
            <a:pPr algn="l">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just">
              <a:lnSpc>
                <a:spcPts val="7832"/>
              </a:lnSpc>
            </a:pPr>
            <a:r>
              <a:rPr lang="en-US" sz="5594" strike="noStrike" spc="123">
                <a:solidFill>
                  <a:srgbClr val="152540"/>
                </a:solidFill>
                <a:latin typeface="Glacial Indifference"/>
                <a:ea typeface="Glacial Indifference"/>
                <a:cs typeface="Glacial Indifference"/>
                <a:sym typeface="Glacial Indifference"/>
              </a:rPr>
              <a:t>El Fo</a:t>
            </a:r>
            <a:r>
              <a:rPr lang="en-US" sz="5594" u="none" strike="noStrike" spc="123">
                <a:solidFill>
                  <a:srgbClr val="152540"/>
                </a:solidFill>
                <a:latin typeface="Glacial Indifference"/>
                <a:ea typeface="Glacial Indifference"/>
                <a:cs typeface="Glacial Indifference"/>
                <a:sym typeface="Glacial Indifference"/>
              </a:rPr>
              <a:t>ndo Mundial reconoce que sin sistemas de salud sólidos, ninguna inversión aislada en VIH, tuberculosis o malaria tendrá impacto duradero. Por eso, los SSRS son el Segundo Objetivo Estratégico (2023–2028) del Fondo, en línea con el compromiso de lograr la cobertura universal en salud, cerrar brechas de equidad y garantizar sostenibilidad.</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8883771"/>
          </a:xfrm>
          <a:prstGeom prst="rect">
            <a:avLst/>
          </a:prstGeom>
        </p:spPr>
        <p:txBody>
          <a:bodyPr lIns="0" tIns="0" rIns="0" bIns="0" rtlCol="0" anchor="t">
            <a:spAutoFit/>
          </a:bodyPr>
          <a:lstStyle/>
          <a:p>
            <a:pPr algn="just">
              <a:lnSpc>
                <a:spcPts val="7832"/>
              </a:lnSpc>
            </a:pPr>
            <a:r>
              <a:rPr lang="en-US" sz="5594" spc="123">
                <a:solidFill>
                  <a:srgbClr val="152540"/>
                </a:solidFill>
                <a:latin typeface="Glacial Indifference"/>
                <a:ea typeface="Glacial Indifference"/>
                <a:cs typeface="Glacial Indifference"/>
                <a:sym typeface="Glacial Indifference"/>
              </a:rPr>
              <a:t>Según se indica</a:t>
            </a:r>
            <a:r>
              <a:rPr lang="en-US" sz="5594" strike="noStrike" spc="123">
                <a:solidFill>
                  <a:srgbClr val="152540"/>
                </a:solidFill>
                <a:latin typeface="Glacial Indifference"/>
                <a:ea typeface="Glacial Indifference"/>
                <a:cs typeface="Glacial Indifference"/>
                <a:sym typeface="Glacial Indifference"/>
              </a:rPr>
              <a:t> en el documento, las inversiones en SSRS permiten:</a:t>
            </a:r>
          </a:p>
          <a:p>
            <a:pPr marL="1207837" lvl="1" indent="-603919" algn="just">
              <a:lnSpc>
                <a:spcPts val="7832"/>
              </a:lnSpc>
              <a:buFont typeface="Arial"/>
              <a:buChar char="•"/>
            </a:pPr>
            <a:r>
              <a:rPr lang="en-US" sz="5594" strike="noStrike" spc="123">
                <a:solidFill>
                  <a:srgbClr val="152540"/>
                </a:solidFill>
                <a:latin typeface="Glacial Indifference"/>
                <a:ea typeface="Glacial Indifference"/>
                <a:cs typeface="Glacial Indifference"/>
                <a:sym typeface="Glacial Indifference"/>
              </a:rPr>
              <a:t> Llegar a más personas con servicios esenciales.</a:t>
            </a:r>
          </a:p>
          <a:p>
            <a:pPr marL="1207837" lvl="1" indent="-603919" algn="just">
              <a:lnSpc>
                <a:spcPts val="7832"/>
              </a:lnSpc>
              <a:buFont typeface="Arial"/>
              <a:buChar char="•"/>
            </a:pPr>
            <a:r>
              <a:rPr lang="en-US" sz="5594" strike="noStrike" spc="123">
                <a:solidFill>
                  <a:srgbClr val="152540"/>
                </a:solidFill>
                <a:latin typeface="Glacial Indifference"/>
                <a:ea typeface="Glacial Indifference"/>
                <a:cs typeface="Glacial Indifference"/>
                <a:sym typeface="Glacial Indifference"/>
              </a:rPr>
              <a:t> Mejorar la eficiencia y efectividad del gasto en salud.</a:t>
            </a:r>
          </a:p>
          <a:p>
            <a:pPr marL="1207837" lvl="1" indent="-603919" algn="just">
              <a:lnSpc>
                <a:spcPts val="7832"/>
              </a:lnSpc>
              <a:buFont typeface="Arial"/>
              <a:buChar char="•"/>
            </a:pPr>
            <a:r>
              <a:rPr lang="en-US" sz="5594" strike="noStrike" spc="123">
                <a:solidFill>
                  <a:srgbClr val="152540"/>
                </a:solidFill>
                <a:latin typeface="Glacial Indifference"/>
                <a:ea typeface="Glacial Indifference"/>
                <a:cs typeface="Glacial Indifference"/>
                <a:sym typeface="Glacial Indifference"/>
              </a:rPr>
              <a:t> Aumentar la calidad de los servicios para las poblaciones clave y vulnerables.</a:t>
            </a:r>
          </a:p>
          <a:p>
            <a:pPr algn="just">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9874371"/>
          </a:xfrm>
          <a:prstGeom prst="rect">
            <a:avLst/>
          </a:prstGeom>
        </p:spPr>
        <p:txBody>
          <a:bodyPr lIns="0" tIns="0" rIns="0" bIns="0" rtlCol="0" anchor="t">
            <a:spAutoFit/>
          </a:bodyPr>
          <a:lstStyle/>
          <a:p>
            <a:pPr algn="just">
              <a:lnSpc>
                <a:spcPts val="7832"/>
              </a:lnSpc>
            </a:pPr>
            <a:endParaRPr/>
          </a:p>
          <a:p>
            <a:pPr marL="1207837" lvl="1" indent="-603919" algn="just">
              <a:lnSpc>
                <a:spcPts val="7832"/>
              </a:lnSpc>
              <a:buFont typeface="Arial"/>
              <a:buChar char="•"/>
            </a:pPr>
            <a:r>
              <a:rPr lang="en-US" sz="5594" strike="noStrike" spc="123">
                <a:solidFill>
                  <a:srgbClr val="152540"/>
                </a:solidFill>
                <a:latin typeface="Glacial Indifference"/>
                <a:ea typeface="Glacial Indifference"/>
                <a:cs typeface="Glacial Indifference"/>
                <a:sym typeface="Glacial Indifference"/>
              </a:rPr>
              <a:t> Aumentar la calidad de los servicios para las poblaciones clave y vulnerables.</a:t>
            </a:r>
          </a:p>
          <a:p>
            <a:pPr marL="1207837" lvl="1" indent="-603919" algn="just">
              <a:lnSpc>
                <a:spcPts val="7832"/>
              </a:lnSpc>
              <a:buFont typeface="Arial"/>
              <a:buChar char="•"/>
            </a:pPr>
            <a:r>
              <a:rPr lang="en-US" sz="5594" strike="noStrike" spc="123">
                <a:solidFill>
                  <a:srgbClr val="152540"/>
                </a:solidFill>
                <a:latin typeface="Glacial Indifference"/>
                <a:ea typeface="Glacial Indifference"/>
                <a:cs typeface="Glacial Indifference"/>
                <a:sym typeface="Glacial Indifference"/>
              </a:rPr>
              <a:t>Abordar desafíos estructurales como desigualdades de género, discriminación y exclusión.</a:t>
            </a:r>
          </a:p>
          <a:p>
            <a:pPr marL="1207837" lvl="1" indent="-603919" algn="just">
              <a:lnSpc>
                <a:spcPts val="7832"/>
              </a:lnSpc>
              <a:buFont typeface="Arial"/>
              <a:buChar char="•"/>
            </a:pPr>
            <a:r>
              <a:rPr lang="en-US" sz="5594" strike="noStrike" spc="123">
                <a:solidFill>
                  <a:srgbClr val="152540"/>
                </a:solidFill>
                <a:latin typeface="Glacial Indifference"/>
                <a:ea typeface="Glacial Indifference"/>
                <a:cs typeface="Glacial Indifference"/>
                <a:sym typeface="Glacial Indifference"/>
              </a:rPr>
              <a:t>Fortalecer las capacidades de los sistemas comunitarios y su liderazgo en la respuesta.</a:t>
            </a:r>
          </a:p>
          <a:p>
            <a:pPr algn="just">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98743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incluye una inv</a:t>
            </a:r>
            <a:r>
              <a:rPr lang="en-US" sz="5594" b="1" u="sng" strike="noStrike" spc="123">
                <a:solidFill>
                  <a:srgbClr val="152540"/>
                </a:solidFill>
                <a:latin typeface="Glacial Indifference Bold"/>
                <a:ea typeface="Glacial Indifference Bold"/>
                <a:cs typeface="Glacial Indifference Bold"/>
                <a:sym typeface="Glacial Indifference Bold"/>
              </a:rPr>
              <a:t>ersión en SSRS?</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El documento identifica siete áreas estratégicas clave que los países pueden priorizar en sus solicitudes de financiamiento al Fondo Mundial:</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1. Respuestas y sistemas comunitarios.</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2. Plataformas de prestación de servicios integrados.</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98743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¿Qué incluye una inv</a:t>
            </a:r>
            <a:r>
              <a:rPr lang="en-US" sz="5594" b="1" u="sng" strike="noStrike" spc="123">
                <a:solidFill>
                  <a:srgbClr val="152540"/>
                </a:solidFill>
                <a:latin typeface="Glacial Indifference Bold"/>
                <a:ea typeface="Glacial Indifference Bold"/>
                <a:cs typeface="Glacial Indifference Bold"/>
                <a:sym typeface="Glacial Indifference Bold"/>
              </a:rPr>
              <a:t>ersión en SSRS?</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3. Cadenas de suministro eficaces.</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4. Recursos humanos para la salud.</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5. Sistemas de información.</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916</Words>
  <Application>Microsoft Office PowerPoint</Application>
  <PresentationFormat>Personalizado</PresentationFormat>
  <Paragraphs>259</Paragraphs>
  <Slides>19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19</vt:i4>
      </vt:variant>
    </vt:vector>
  </HeadingPairs>
  <TitlesOfParts>
    <vt:vector size="24" baseType="lpstr">
      <vt:lpstr>Calibri</vt:lpstr>
      <vt:lpstr>Glacial Indifference</vt:lpstr>
      <vt:lpstr>Glacial Indifference Bold</vt:lpstr>
      <vt:lpstr>Arial</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Sistemas para la Salud Resilientes y Sostenibles (SSRS)</dc:title>
  <dc:creator>María Eugenia Ochoa Valencia</dc:creator>
  <cp:lastModifiedBy>Administración y Comunicaciones MCP</cp:lastModifiedBy>
  <cp:revision>1</cp:revision>
  <dcterms:created xsi:type="dcterms:W3CDTF">2006-08-16T00:00:00Z</dcterms:created>
  <dcterms:modified xsi:type="dcterms:W3CDTF">2025-07-28T17:00:44Z</dcterms:modified>
  <dc:identifier>DAGueG90OZ4</dc:identifier>
</cp:coreProperties>
</file>