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Glacial Indifference" panose="020B0604020202020204" charset="0"/>
      <p:regular r:id="rId7"/>
    </p:embeddedFont>
    <p:embeddedFont>
      <p:font typeface="Glacial Indifference 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99D2F596-0D13-47FD-B243-87F40B5FC517}"/>
    <pc:docChg chg="modSld">
      <pc:chgData name="Administración y Comunicaciones MCP" userId="6e1c2796-b399-4b97-baca-0d887e5a0dc8" providerId="ADAL" clId="{99D2F596-0D13-47FD-B243-87F40B5FC517}" dt="2025-07-24T16:45:22.002" v="5" actId="20577"/>
      <pc:docMkLst>
        <pc:docMk/>
      </pc:docMkLst>
      <pc:sldChg chg="modSp mod">
        <pc:chgData name="Administración y Comunicaciones MCP" userId="6e1c2796-b399-4b97-baca-0d887e5a0dc8" providerId="ADAL" clId="{99D2F596-0D13-47FD-B243-87F40B5FC517}" dt="2025-07-24T16:45:22.002" v="5" actId="20577"/>
        <pc:sldMkLst>
          <pc:docMk/>
          <pc:sldMk cId="0" sldId="260"/>
        </pc:sldMkLst>
        <pc:spChg chg="mod">
          <ac:chgData name="Administración y Comunicaciones MCP" userId="6e1c2796-b399-4b97-baca-0d887e5a0dc8" providerId="ADAL" clId="{99D2F596-0D13-47FD-B243-87F40B5FC517}" dt="2025-07-24T16:45:22.002" v="5" actId="20577"/>
          <ac:spMkLst>
            <pc:docMk/>
            <pc:sldMk cId="0" sldId="260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6982806">
            <a:off x="720300" y="6421716"/>
            <a:ext cx="8842272" cy="11861584"/>
          </a:xfrm>
          <a:custGeom>
            <a:avLst/>
            <a:gdLst/>
            <a:ahLst/>
            <a:cxnLst/>
            <a:rect l="l" t="t" r="r" b="b"/>
            <a:pathLst>
              <a:path w="8842272" h="11861584">
                <a:moveTo>
                  <a:pt x="0" y="0"/>
                </a:moveTo>
                <a:lnTo>
                  <a:pt x="8842272" y="0"/>
                </a:lnTo>
                <a:lnTo>
                  <a:pt x="8842272" y="11861584"/>
                </a:lnTo>
                <a:lnTo>
                  <a:pt x="0" y="118615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6501204">
            <a:off x="11046831" y="-5088864"/>
            <a:ext cx="8807178" cy="11814508"/>
          </a:xfrm>
          <a:custGeom>
            <a:avLst/>
            <a:gdLst/>
            <a:ahLst/>
            <a:cxnLst/>
            <a:rect l="l" t="t" r="r" b="b"/>
            <a:pathLst>
              <a:path w="8807178" h="11814508">
                <a:moveTo>
                  <a:pt x="0" y="0"/>
                </a:moveTo>
                <a:lnTo>
                  <a:pt x="8807178" y="0"/>
                </a:lnTo>
                <a:lnTo>
                  <a:pt x="8807178" y="11814507"/>
                </a:lnTo>
                <a:lnTo>
                  <a:pt x="0" y="118145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10571821">
            <a:off x="10628437" y="8363453"/>
            <a:ext cx="5947318" cy="7978109"/>
          </a:xfrm>
          <a:custGeom>
            <a:avLst/>
            <a:gdLst/>
            <a:ahLst/>
            <a:cxnLst/>
            <a:rect l="l" t="t" r="r" b="b"/>
            <a:pathLst>
              <a:path w="5947318" h="7978109">
                <a:moveTo>
                  <a:pt x="0" y="0"/>
                </a:moveTo>
                <a:lnTo>
                  <a:pt x="5947318" y="0"/>
                </a:lnTo>
                <a:lnTo>
                  <a:pt x="5947318" y="7978110"/>
                </a:lnTo>
                <a:lnTo>
                  <a:pt x="0" y="79781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-5114765">
            <a:off x="11561828" y="5146485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-5058328">
            <a:off x="13255544" y="-4131370"/>
            <a:ext cx="7156478" cy="6935278"/>
          </a:xfrm>
          <a:custGeom>
            <a:avLst/>
            <a:gdLst/>
            <a:ahLst/>
            <a:cxnLst/>
            <a:rect l="l" t="t" r="r" b="b"/>
            <a:pathLst>
              <a:path w="7156478" h="6935278">
                <a:moveTo>
                  <a:pt x="0" y="0"/>
                </a:moveTo>
                <a:lnTo>
                  <a:pt x="7156479" y="0"/>
                </a:lnTo>
                <a:lnTo>
                  <a:pt x="7156479" y="6935279"/>
                </a:lnTo>
                <a:lnTo>
                  <a:pt x="0" y="693527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 rot="3318101">
            <a:off x="-3880130" y="6803731"/>
            <a:ext cx="10117864" cy="10062676"/>
          </a:xfrm>
          <a:custGeom>
            <a:avLst/>
            <a:gdLst/>
            <a:ahLst/>
            <a:cxnLst/>
            <a:rect l="l" t="t" r="r" b="b"/>
            <a:pathLst>
              <a:path w="10117864" h="10062676">
                <a:moveTo>
                  <a:pt x="0" y="0"/>
                </a:moveTo>
                <a:lnTo>
                  <a:pt x="10117864" y="0"/>
                </a:lnTo>
                <a:lnTo>
                  <a:pt x="10117864" y="10062675"/>
                </a:lnTo>
                <a:lnTo>
                  <a:pt x="0" y="1006267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 rot="6800871">
            <a:off x="-1846725" y="-2878373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7511636" y="1455047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0" name="TextBox 10"/>
          <p:cNvSpPr txBox="1"/>
          <p:nvPr/>
        </p:nvSpPr>
        <p:spPr>
          <a:xfrm>
            <a:off x="5023080" y="7635083"/>
            <a:ext cx="8005127" cy="1208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08"/>
              </a:lnSpc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Lcda. Yanira Olivo de Rodríguez</a:t>
            </a:r>
          </a:p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Coordinadora de Capacitaciones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363805" y="3484066"/>
            <a:ext cx="15560390" cy="36703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b="1" spc="65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NORMAS DE CONVIVENCIA PARA EL TALLER DE INDUCCIÓN MCP-ES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454500" y="9688435"/>
            <a:ext cx="8005127" cy="598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27 de agosto de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875522" y="3733015"/>
            <a:ext cx="16383778" cy="4024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</a:t>
            </a: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stas normas buscan garantizar un ambiente respetuoso, participativo y productivo durante el desarrollo del taller.</a:t>
            </a: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06947" y="4364203"/>
            <a:ext cx="5141050" cy="4238108"/>
            <a:chOff x="0" y="0"/>
            <a:chExt cx="812800" cy="6700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670045"/>
            </a:xfrm>
            <a:custGeom>
              <a:avLst/>
              <a:gdLst/>
              <a:ahLst/>
              <a:cxnLst/>
              <a:rect l="l" t="t" r="r" b="b"/>
              <a:pathLst>
                <a:path w="812800" h="670045">
                  <a:moveTo>
                    <a:pt x="39153" y="0"/>
                  </a:moveTo>
                  <a:lnTo>
                    <a:pt x="773647" y="0"/>
                  </a:lnTo>
                  <a:cubicBezTo>
                    <a:pt x="784031" y="0"/>
                    <a:pt x="793990" y="4125"/>
                    <a:pt x="801332" y="11468"/>
                  </a:cubicBezTo>
                  <a:cubicBezTo>
                    <a:pt x="808675" y="18810"/>
                    <a:pt x="812800" y="28769"/>
                    <a:pt x="812800" y="39153"/>
                  </a:cubicBezTo>
                  <a:lnTo>
                    <a:pt x="812800" y="630891"/>
                  </a:lnTo>
                  <a:cubicBezTo>
                    <a:pt x="812800" y="641276"/>
                    <a:pt x="808675" y="651234"/>
                    <a:pt x="801332" y="658577"/>
                  </a:cubicBezTo>
                  <a:cubicBezTo>
                    <a:pt x="793990" y="665920"/>
                    <a:pt x="784031" y="670045"/>
                    <a:pt x="773647" y="670045"/>
                  </a:cubicBezTo>
                  <a:lnTo>
                    <a:pt x="39153" y="670045"/>
                  </a:lnTo>
                  <a:cubicBezTo>
                    <a:pt x="28769" y="670045"/>
                    <a:pt x="18810" y="665920"/>
                    <a:pt x="11468" y="658577"/>
                  </a:cubicBezTo>
                  <a:cubicBezTo>
                    <a:pt x="4125" y="651234"/>
                    <a:pt x="0" y="641276"/>
                    <a:pt x="0" y="630891"/>
                  </a:cubicBezTo>
                  <a:lnTo>
                    <a:pt x="0" y="39153"/>
                  </a:lnTo>
                  <a:cubicBezTo>
                    <a:pt x="0" y="28769"/>
                    <a:pt x="4125" y="18810"/>
                    <a:pt x="11468" y="11468"/>
                  </a:cubicBezTo>
                  <a:cubicBezTo>
                    <a:pt x="18810" y="4125"/>
                    <a:pt x="28769" y="0"/>
                    <a:pt x="39153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812800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575103" y="4364203"/>
            <a:ext cx="5141050" cy="4238108"/>
            <a:chOff x="0" y="0"/>
            <a:chExt cx="812800" cy="67004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670045"/>
            </a:xfrm>
            <a:custGeom>
              <a:avLst/>
              <a:gdLst/>
              <a:ahLst/>
              <a:cxnLst/>
              <a:rect l="l" t="t" r="r" b="b"/>
              <a:pathLst>
                <a:path w="812800" h="670045">
                  <a:moveTo>
                    <a:pt x="39153" y="0"/>
                  </a:moveTo>
                  <a:lnTo>
                    <a:pt x="773647" y="0"/>
                  </a:lnTo>
                  <a:cubicBezTo>
                    <a:pt x="784031" y="0"/>
                    <a:pt x="793990" y="4125"/>
                    <a:pt x="801332" y="11468"/>
                  </a:cubicBezTo>
                  <a:cubicBezTo>
                    <a:pt x="808675" y="18810"/>
                    <a:pt x="812800" y="28769"/>
                    <a:pt x="812800" y="39153"/>
                  </a:cubicBezTo>
                  <a:lnTo>
                    <a:pt x="812800" y="630891"/>
                  </a:lnTo>
                  <a:cubicBezTo>
                    <a:pt x="812800" y="641276"/>
                    <a:pt x="808675" y="651234"/>
                    <a:pt x="801332" y="658577"/>
                  </a:cubicBezTo>
                  <a:cubicBezTo>
                    <a:pt x="793990" y="665920"/>
                    <a:pt x="784031" y="670045"/>
                    <a:pt x="773647" y="670045"/>
                  </a:cubicBezTo>
                  <a:lnTo>
                    <a:pt x="39153" y="670045"/>
                  </a:lnTo>
                  <a:cubicBezTo>
                    <a:pt x="28769" y="670045"/>
                    <a:pt x="18810" y="665920"/>
                    <a:pt x="11468" y="658577"/>
                  </a:cubicBezTo>
                  <a:cubicBezTo>
                    <a:pt x="4125" y="651234"/>
                    <a:pt x="0" y="641276"/>
                    <a:pt x="0" y="630891"/>
                  </a:cubicBezTo>
                  <a:lnTo>
                    <a:pt x="0" y="39153"/>
                  </a:lnTo>
                  <a:cubicBezTo>
                    <a:pt x="0" y="28769"/>
                    <a:pt x="4125" y="18810"/>
                    <a:pt x="11468" y="11468"/>
                  </a:cubicBezTo>
                  <a:cubicBezTo>
                    <a:pt x="18810" y="4125"/>
                    <a:pt x="28769" y="0"/>
                    <a:pt x="39153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9525"/>
              <a:ext cx="812800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040003" y="4364203"/>
            <a:ext cx="5141050" cy="4238108"/>
            <a:chOff x="0" y="0"/>
            <a:chExt cx="812800" cy="67004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670045"/>
            </a:xfrm>
            <a:custGeom>
              <a:avLst/>
              <a:gdLst/>
              <a:ahLst/>
              <a:cxnLst/>
              <a:rect l="l" t="t" r="r" b="b"/>
              <a:pathLst>
                <a:path w="812800" h="670045">
                  <a:moveTo>
                    <a:pt x="39153" y="0"/>
                  </a:moveTo>
                  <a:lnTo>
                    <a:pt x="773647" y="0"/>
                  </a:lnTo>
                  <a:cubicBezTo>
                    <a:pt x="784031" y="0"/>
                    <a:pt x="793990" y="4125"/>
                    <a:pt x="801332" y="11468"/>
                  </a:cubicBezTo>
                  <a:cubicBezTo>
                    <a:pt x="808675" y="18810"/>
                    <a:pt x="812800" y="28769"/>
                    <a:pt x="812800" y="39153"/>
                  </a:cubicBezTo>
                  <a:lnTo>
                    <a:pt x="812800" y="630891"/>
                  </a:lnTo>
                  <a:cubicBezTo>
                    <a:pt x="812800" y="641276"/>
                    <a:pt x="808675" y="651234"/>
                    <a:pt x="801332" y="658577"/>
                  </a:cubicBezTo>
                  <a:cubicBezTo>
                    <a:pt x="793990" y="665920"/>
                    <a:pt x="784031" y="670045"/>
                    <a:pt x="773647" y="670045"/>
                  </a:cubicBezTo>
                  <a:lnTo>
                    <a:pt x="39153" y="670045"/>
                  </a:lnTo>
                  <a:cubicBezTo>
                    <a:pt x="28769" y="670045"/>
                    <a:pt x="18810" y="665920"/>
                    <a:pt x="11468" y="658577"/>
                  </a:cubicBezTo>
                  <a:cubicBezTo>
                    <a:pt x="4125" y="651234"/>
                    <a:pt x="0" y="641276"/>
                    <a:pt x="0" y="630891"/>
                  </a:cubicBezTo>
                  <a:lnTo>
                    <a:pt x="0" y="39153"/>
                  </a:lnTo>
                  <a:cubicBezTo>
                    <a:pt x="0" y="28769"/>
                    <a:pt x="4125" y="18810"/>
                    <a:pt x="11468" y="11468"/>
                  </a:cubicBezTo>
                  <a:cubicBezTo>
                    <a:pt x="18810" y="4125"/>
                    <a:pt x="28769" y="0"/>
                    <a:pt x="39153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9525"/>
              <a:ext cx="812800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4981655" y="1682584"/>
            <a:ext cx="832469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NORMAS DE CONVIVENCIA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311213" y="4394943"/>
            <a:ext cx="4384724" cy="1359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Respeto y colaboración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779369" y="4278478"/>
            <a:ext cx="4384724" cy="1359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Participación ordenada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2328823" y="4394943"/>
            <a:ext cx="4384724" cy="1359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Uso adecuado de dispositivos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395766" y="5993686"/>
            <a:ext cx="4563411" cy="2192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89894" lvl="1" indent="-194947" algn="l">
              <a:lnSpc>
                <a:spcPts val="2528"/>
              </a:lnSpc>
              <a:buFont typeface="Arial"/>
              <a:buChar char="•"/>
            </a:pPr>
            <a:r>
              <a:rPr lang="en-US" sz="1805" spc="3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</a:t>
            </a:r>
            <a:r>
              <a:rPr lang="en-US" sz="1805" u="none" strike="noStrike" spc="3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ratémonos con cortesía, empatía y sin emitir juicios.</a:t>
            </a:r>
          </a:p>
          <a:p>
            <a:pPr marL="389894" lvl="1" indent="-194947" algn="l">
              <a:lnSpc>
                <a:spcPts val="2528"/>
              </a:lnSpc>
              <a:buFont typeface="Arial"/>
              <a:buChar char="•"/>
            </a:pPr>
            <a:r>
              <a:rPr lang="en-US" sz="1805" u="none" strike="noStrike" spc="3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 Escuchemos activamente a cada participante sin interrumpir.</a:t>
            </a:r>
          </a:p>
          <a:p>
            <a:pPr marL="389894" lvl="1" indent="-194947" algn="l">
              <a:lnSpc>
                <a:spcPts val="2528"/>
              </a:lnSpc>
              <a:buFont typeface="Arial"/>
              <a:buChar char="•"/>
            </a:pPr>
            <a:r>
              <a:rPr lang="en-US" sz="1805" u="none" strike="noStrike" spc="3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Se dará prioridad en la palabra a quienes no hayan intervenido previamente.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6863922" y="5993686"/>
            <a:ext cx="4563411" cy="2771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11484" lvl="1" indent="-205742" algn="l">
              <a:lnSpc>
                <a:spcPts val="2668"/>
              </a:lnSpc>
              <a:buFont typeface="Arial"/>
              <a:buChar char="•"/>
            </a:pPr>
            <a:r>
              <a:rPr lang="en-US" sz="1905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</a:t>
            </a:r>
            <a:r>
              <a:rPr lang="en-US" sz="1905" u="none" strike="noStrike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evanta la mano para pedir la palabra. </a:t>
            </a:r>
          </a:p>
          <a:p>
            <a:pPr marL="411484" lvl="1" indent="-205742" algn="l">
              <a:lnSpc>
                <a:spcPts val="2668"/>
              </a:lnSpc>
              <a:buFont typeface="Arial"/>
              <a:buChar char="•"/>
            </a:pPr>
            <a:r>
              <a:rPr lang="en-US" sz="1905" u="none" strike="noStrike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Evita repetir ideas ya expresadas por otras personas.</a:t>
            </a:r>
          </a:p>
          <a:p>
            <a:pPr marL="411484" lvl="1" indent="-205742" algn="l">
              <a:lnSpc>
                <a:spcPts val="2668"/>
              </a:lnSpc>
              <a:buFont typeface="Arial"/>
              <a:buChar char="•"/>
            </a:pPr>
            <a:r>
              <a:rPr lang="en-US" sz="1905" u="none" strike="noStrike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Las intervenciones deben centrarse en el tema que se discute en el momento.</a:t>
            </a:r>
          </a:p>
          <a:p>
            <a:pPr algn="ctr">
              <a:lnSpc>
                <a:spcPts val="3648"/>
              </a:lnSpc>
            </a:pPr>
            <a:endParaRPr lang="en-US" sz="1905" u="none" strike="noStrike" spc="4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2328823" y="5993686"/>
            <a:ext cx="4563411" cy="2104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11484" lvl="1" indent="-205742" algn="l">
              <a:lnSpc>
                <a:spcPts val="2668"/>
              </a:lnSpc>
              <a:buFont typeface="Arial"/>
              <a:buChar char="•"/>
            </a:pPr>
            <a:r>
              <a:rPr lang="en-US" sz="1905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Ma</a:t>
            </a:r>
            <a:r>
              <a:rPr lang="en-US" sz="1905" u="none" strike="noStrike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ntén el celular en silencio o en modo vibración.</a:t>
            </a:r>
          </a:p>
          <a:p>
            <a:pPr marL="411484" lvl="1" indent="-205742" algn="l">
              <a:lnSpc>
                <a:spcPts val="2668"/>
              </a:lnSpc>
              <a:buFont typeface="Arial"/>
              <a:buChar char="•"/>
            </a:pPr>
            <a:r>
              <a:rPr lang="en-US" sz="1905" u="none" strike="noStrike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Si necesitas atender una llamada, hazlo fuera del salón.</a:t>
            </a:r>
          </a:p>
          <a:p>
            <a:pPr algn="ctr">
              <a:lnSpc>
                <a:spcPts val="2668"/>
              </a:lnSpc>
            </a:pPr>
            <a:endParaRPr lang="en-US" sz="1905" u="none" strike="noStrike" spc="4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648"/>
              </a:lnSpc>
            </a:pPr>
            <a:endParaRPr lang="en-US" sz="1905" u="none" strike="noStrike" spc="4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18" name="AutoShape 18"/>
          <p:cNvSpPr/>
          <p:nvPr/>
        </p:nvSpPr>
        <p:spPr>
          <a:xfrm flipV="1">
            <a:off x="1311213" y="5754241"/>
            <a:ext cx="4732518" cy="0"/>
          </a:xfrm>
          <a:prstGeom prst="line">
            <a:avLst/>
          </a:prstGeom>
          <a:ln w="38100" cap="flat">
            <a:solidFill>
              <a:srgbClr val="25375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19" name="AutoShape 19"/>
          <p:cNvSpPr/>
          <p:nvPr/>
        </p:nvSpPr>
        <p:spPr>
          <a:xfrm flipV="1">
            <a:off x="6779369" y="5754241"/>
            <a:ext cx="4732518" cy="0"/>
          </a:xfrm>
          <a:prstGeom prst="line">
            <a:avLst/>
          </a:prstGeom>
          <a:ln w="38100" cap="flat">
            <a:solidFill>
              <a:srgbClr val="25375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20" name="AutoShape 20"/>
          <p:cNvSpPr/>
          <p:nvPr/>
        </p:nvSpPr>
        <p:spPr>
          <a:xfrm flipV="1">
            <a:off x="12244269" y="5754241"/>
            <a:ext cx="4732518" cy="0"/>
          </a:xfrm>
          <a:prstGeom prst="line">
            <a:avLst/>
          </a:prstGeom>
          <a:ln w="38100" cap="flat">
            <a:solidFill>
              <a:srgbClr val="25375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21" name="Freeform 21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2" name="Freeform 22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3" name="Freeform 23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4" name="Freeform 24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5" name="Freeform 25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6" name="Freeform 26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7" name="Freeform 27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06947" y="4364203"/>
            <a:ext cx="5141050" cy="4238108"/>
            <a:chOff x="0" y="0"/>
            <a:chExt cx="812800" cy="6700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670045"/>
            </a:xfrm>
            <a:custGeom>
              <a:avLst/>
              <a:gdLst/>
              <a:ahLst/>
              <a:cxnLst/>
              <a:rect l="l" t="t" r="r" b="b"/>
              <a:pathLst>
                <a:path w="812800" h="670045">
                  <a:moveTo>
                    <a:pt x="39153" y="0"/>
                  </a:moveTo>
                  <a:lnTo>
                    <a:pt x="773647" y="0"/>
                  </a:lnTo>
                  <a:cubicBezTo>
                    <a:pt x="784031" y="0"/>
                    <a:pt x="793990" y="4125"/>
                    <a:pt x="801332" y="11468"/>
                  </a:cubicBezTo>
                  <a:cubicBezTo>
                    <a:pt x="808675" y="18810"/>
                    <a:pt x="812800" y="28769"/>
                    <a:pt x="812800" y="39153"/>
                  </a:cubicBezTo>
                  <a:lnTo>
                    <a:pt x="812800" y="630891"/>
                  </a:lnTo>
                  <a:cubicBezTo>
                    <a:pt x="812800" y="641276"/>
                    <a:pt x="808675" y="651234"/>
                    <a:pt x="801332" y="658577"/>
                  </a:cubicBezTo>
                  <a:cubicBezTo>
                    <a:pt x="793990" y="665920"/>
                    <a:pt x="784031" y="670045"/>
                    <a:pt x="773647" y="670045"/>
                  </a:cubicBezTo>
                  <a:lnTo>
                    <a:pt x="39153" y="670045"/>
                  </a:lnTo>
                  <a:cubicBezTo>
                    <a:pt x="28769" y="670045"/>
                    <a:pt x="18810" y="665920"/>
                    <a:pt x="11468" y="658577"/>
                  </a:cubicBezTo>
                  <a:cubicBezTo>
                    <a:pt x="4125" y="651234"/>
                    <a:pt x="0" y="641276"/>
                    <a:pt x="0" y="630891"/>
                  </a:cubicBezTo>
                  <a:lnTo>
                    <a:pt x="0" y="39153"/>
                  </a:lnTo>
                  <a:cubicBezTo>
                    <a:pt x="0" y="28769"/>
                    <a:pt x="4125" y="18810"/>
                    <a:pt x="11468" y="11468"/>
                  </a:cubicBezTo>
                  <a:cubicBezTo>
                    <a:pt x="18810" y="4125"/>
                    <a:pt x="28769" y="0"/>
                    <a:pt x="39153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812800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575103" y="4364203"/>
            <a:ext cx="5141050" cy="4238108"/>
            <a:chOff x="0" y="0"/>
            <a:chExt cx="812800" cy="67004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670045"/>
            </a:xfrm>
            <a:custGeom>
              <a:avLst/>
              <a:gdLst/>
              <a:ahLst/>
              <a:cxnLst/>
              <a:rect l="l" t="t" r="r" b="b"/>
              <a:pathLst>
                <a:path w="812800" h="670045">
                  <a:moveTo>
                    <a:pt x="39153" y="0"/>
                  </a:moveTo>
                  <a:lnTo>
                    <a:pt x="773647" y="0"/>
                  </a:lnTo>
                  <a:cubicBezTo>
                    <a:pt x="784031" y="0"/>
                    <a:pt x="793990" y="4125"/>
                    <a:pt x="801332" y="11468"/>
                  </a:cubicBezTo>
                  <a:cubicBezTo>
                    <a:pt x="808675" y="18810"/>
                    <a:pt x="812800" y="28769"/>
                    <a:pt x="812800" y="39153"/>
                  </a:cubicBezTo>
                  <a:lnTo>
                    <a:pt x="812800" y="630891"/>
                  </a:lnTo>
                  <a:cubicBezTo>
                    <a:pt x="812800" y="641276"/>
                    <a:pt x="808675" y="651234"/>
                    <a:pt x="801332" y="658577"/>
                  </a:cubicBezTo>
                  <a:cubicBezTo>
                    <a:pt x="793990" y="665920"/>
                    <a:pt x="784031" y="670045"/>
                    <a:pt x="773647" y="670045"/>
                  </a:cubicBezTo>
                  <a:lnTo>
                    <a:pt x="39153" y="670045"/>
                  </a:lnTo>
                  <a:cubicBezTo>
                    <a:pt x="28769" y="670045"/>
                    <a:pt x="18810" y="665920"/>
                    <a:pt x="11468" y="658577"/>
                  </a:cubicBezTo>
                  <a:cubicBezTo>
                    <a:pt x="4125" y="651234"/>
                    <a:pt x="0" y="641276"/>
                    <a:pt x="0" y="630891"/>
                  </a:cubicBezTo>
                  <a:lnTo>
                    <a:pt x="0" y="39153"/>
                  </a:lnTo>
                  <a:cubicBezTo>
                    <a:pt x="0" y="28769"/>
                    <a:pt x="4125" y="18810"/>
                    <a:pt x="11468" y="11468"/>
                  </a:cubicBezTo>
                  <a:cubicBezTo>
                    <a:pt x="18810" y="4125"/>
                    <a:pt x="28769" y="0"/>
                    <a:pt x="39153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9525"/>
              <a:ext cx="812800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040003" y="4364203"/>
            <a:ext cx="5141050" cy="4238108"/>
            <a:chOff x="0" y="0"/>
            <a:chExt cx="812800" cy="67004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670045"/>
            </a:xfrm>
            <a:custGeom>
              <a:avLst/>
              <a:gdLst/>
              <a:ahLst/>
              <a:cxnLst/>
              <a:rect l="l" t="t" r="r" b="b"/>
              <a:pathLst>
                <a:path w="812800" h="670045">
                  <a:moveTo>
                    <a:pt x="39153" y="0"/>
                  </a:moveTo>
                  <a:lnTo>
                    <a:pt x="773647" y="0"/>
                  </a:lnTo>
                  <a:cubicBezTo>
                    <a:pt x="784031" y="0"/>
                    <a:pt x="793990" y="4125"/>
                    <a:pt x="801332" y="11468"/>
                  </a:cubicBezTo>
                  <a:cubicBezTo>
                    <a:pt x="808675" y="18810"/>
                    <a:pt x="812800" y="28769"/>
                    <a:pt x="812800" y="39153"/>
                  </a:cubicBezTo>
                  <a:lnTo>
                    <a:pt x="812800" y="630891"/>
                  </a:lnTo>
                  <a:cubicBezTo>
                    <a:pt x="812800" y="641276"/>
                    <a:pt x="808675" y="651234"/>
                    <a:pt x="801332" y="658577"/>
                  </a:cubicBezTo>
                  <a:cubicBezTo>
                    <a:pt x="793990" y="665920"/>
                    <a:pt x="784031" y="670045"/>
                    <a:pt x="773647" y="670045"/>
                  </a:cubicBezTo>
                  <a:lnTo>
                    <a:pt x="39153" y="670045"/>
                  </a:lnTo>
                  <a:cubicBezTo>
                    <a:pt x="28769" y="670045"/>
                    <a:pt x="18810" y="665920"/>
                    <a:pt x="11468" y="658577"/>
                  </a:cubicBezTo>
                  <a:cubicBezTo>
                    <a:pt x="4125" y="651234"/>
                    <a:pt x="0" y="641276"/>
                    <a:pt x="0" y="630891"/>
                  </a:cubicBezTo>
                  <a:lnTo>
                    <a:pt x="0" y="39153"/>
                  </a:lnTo>
                  <a:cubicBezTo>
                    <a:pt x="0" y="28769"/>
                    <a:pt x="4125" y="18810"/>
                    <a:pt x="11468" y="11468"/>
                  </a:cubicBezTo>
                  <a:cubicBezTo>
                    <a:pt x="18810" y="4125"/>
                    <a:pt x="28769" y="0"/>
                    <a:pt x="39153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9525"/>
              <a:ext cx="812800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4981655" y="1682584"/>
            <a:ext cx="832469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NORMAS DE CONVIVENCIA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311213" y="4394943"/>
            <a:ext cx="4384724" cy="1359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Compromiso con la actividad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779369" y="4278478"/>
            <a:ext cx="4384724" cy="1359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Cuido de la salud común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2328823" y="4394943"/>
            <a:ext cx="4384724" cy="1359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Ambiente seguro e inclusivo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395766" y="5993686"/>
            <a:ext cx="4563411" cy="28211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89894" lvl="1" indent="-194947" algn="just">
              <a:lnSpc>
                <a:spcPts val="2528"/>
              </a:lnSpc>
              <a:buFont typeface="Arial"/>
              <a:buChar char="•"/>
            </a:pPr>
            <a:r>
              <a:rPr lang="en-US" sz="1805" spc="3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Asis</a:t>
            </a:r>
            <a:r>
              <a:rPr lang="en-US" sz="1805" u="none" strike="noStrike" spc="3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te con puntualidad al inicio de cada jornada y respeta los tiempos establecidos.</a:t>
            </a:r>
          </a:p>
          <a:p>
            <a:pPr marL="389894" lvl="1" indent="-194947" algn="just">
              <a:lnSpc>
                <a:spcPts val="2528"/>
              </a:lnSpc>
              <a:buFont typeface="Arial"/>
              <a:buChar char="•"/>
            </a:pPr>
            <a:r>
              <a:rPr lang="en-US" sz="1805" u="none" strike="noStrike" spc="3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No abandones el salón durante el desarrollo de actividades, salvo en caso necesario.</a:t>
            </a:r>
          </a:p>
          <a:p>
            <a:pPr marL="389894" lvl="1" indent="-194947" algn="just">
              <a:lnSpc>
                <a:spcPts val="2528"/>
              </a:lnSpc>
              <a:buFont typeface="Arial"/>
              <a:buChar char="•"/>
            </a:pPr>
            <a:r>
              <a:rPr lang="en-US" sz="1805" u="none" strike="noStrike" spc="3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Evita atender asuntos ajenos al evento durante las sesiones.</a:t>
            </a:r>
          </a:p>
          <a:p>
            <a:pPr marL="389894" lvl="1" indent="-194947" algn="just">
              <a:lnSpc>
                <a:spcPts val="2528"/>
              </a:lnSpc>
              <a:buFont typeface="Arial"/>
              <a:buChar char="•"/>
            </a:pPr>
            <a:endParaRPr lang="en-US" sz="1805" u="none" strike="noStrike" spc="3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863922" y="5993686"/>
            <a:ext cx="4563411" cy="17715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11484" lvl="1" indent="-205742" algn="just">
              <a:lnSpc>
                <a:spcPts val="2668"/>
              </a:lnSpc>
              <a:buFont typeface="Arial"/>
              <a:buChar char="•"/>
            </a:pPr>
            <a:r>
              <a:rPr lang="en-US" sz="1905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Si pr</a:t>
            </a:r>
            <a:r>
              <a:rPr lang="en-US" sz="1905" u="none" strike="noStrike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esentas síntomas de alguna enfermedad respiratoria, infórmalo con anticipación al equipo organizador.</a:t>
            </a:r>
          </a:p>
          <a:p>
            <a:pPr algn="just">
              <a:lnSpc>
                <a:spcPts val="3648"/>
              </a:lnSpc>
            </a:pPr>
            <a:endParaRPr lang="en-US" sz="1905" u="none" strike="noStrike" spc="4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2328823" y="5993686"/>
            <a:ext cx="4563411" cy="1104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11484" lvl="1" indent="-205742" algn="l">
              <a:lnSpc>
                <a:spcPts val="2668"/>
              </a:lnSpc>
              <a:buFont typeface="Arial"/>
              <a:buChar char="•"/>
            </a:pPr>
            <a:r>
              <a:rPr lang="en-US" sz="1905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Cua</a:t>
            </a:r>
            <a:r>
              <a:rPr lang="en-US" sz="1905" u="none" strike="noStrike" spc="4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lquier conducta inapropiada o violenta no es aceptable.</a:t>
            </a:r>
          </a:p>
          <a:p>
            <a:pPr algn="ctr">
              <a:lnSpc>
                <a:spcPts val="3648"/>
              </a:lnSpc>
            </a:pPr>
            <a:endParaRPr lang="en-US" sz="1905" u="none" strike="noStrike" spc="4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18" name="AutoShape 18"/>
          <p:cNvSpPr/>
          <p:nvPr/>
        </p:nvSpPr>
        <p:spPr>
          <a:xfrm flipV="1">
            <a:off x="1311213" y="5754241"/>
            <a:ext cx="4732518" cy="0"/>
          </a:xfrm>
          <a:prstGeom prst="line">
            <a:avLst/>
          </a:prstGeom>
          <a:ln w="38100" cap="flat">
            <a:solidFill>
              <a:srgbClr val="25375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19" name="AutoShape 19"/>
          <p:cNvSpPr/>
          <p:nvPr/>
        </p:nvSpPr>
        <p:spPr>
          <a:xfrm flipV="1">
            <a:off x="6779369" y="5754241"/>
            <a:ext cx="4732518" cy="0"/>
          </a:xfrm>
          <a:prstGeom prst="line">
            <a:avLst/>
          </a:prstGeom>
          <a:ln w="38100" cap="flat">
            <a:solidFill>
              <a:srgbClr val="25375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20" name="AutoShape 20"/>
          <p:cNvSpPr/>
          <p:nvPr/>
        </p:nvSpPr>
        <p:spPr>
          <a:xfrm flipV="1">
            <a:off x="12244269" y="5754241"/>
            <a:ext cx="4732518" cy="0"/>
          </a:xfrm>
          <a:prstGeom prst="line">
            <a:avLst/>
          </a:prstGeom>
          <a:ln w="38100" cap="flat">
            <a:solidFill>
              <a:srgbClr val="25375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21" name="Freeform 21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2" name="Freeform 22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3" name="Freeform 23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4" name="Freeform 24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5" name="Freeform 25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6" name="Freeform 26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27" name="Freeform 27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478627" y="1685723"/>
            <a:ext cx="0" cy="6915554"/>
          </a:xfrm>
          <a:prstGeom prst="line">
            <a:avLst/>
          </a:prstGeom>
          <a:ln w="66675" cap="flat">
            <a:solidFill>
              <a:srgbClr val="E3D8D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3197413" y="4747637"/>
            <a:ext cx="13420856" cy="5265599"/>
          </a:xfrm>
          <a:custGeom>
            <a:avLst/>
            <a:gdLst/>
            <a:ahLst/>
            <a:cxnLst/>
            <a:rect l="l" t="t" r="r" b="b"/>
            <a:pathLst>
              <a:path w="13420856" h="5265599">
                <a:moveTo>
                  <a:pt x="0" y="0"/>
                </a:moveTo>
                <a:lnTo>
                  <a:pt x="13420856" y="0"/>
                </a:lnTo>
                <a:lnTo>
                  <a:pt x="13420856" y="5265599"/>
                </a:lnTo>
                <a:lnTo>
                  <a:pt x="0" y="52655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TextBox 5"/>
          <p:cNvSpPr txBox="1"/>
          <p:nvPr/>
        </p:nvSpPr>
        <p:spPr>
          <a:xfrm>
            <a:off x="2945548" y="2126502"/>
            <a:ext cx="12984216" cy="22899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58"/>
              </a:lnSpc>
            </a:pPr>
            <a:r>
              <a:rPr lang="en-US" sz="4327" b="1" spc="406" dirty="0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CONTRIBUYENDO A LA RESPUESTA NACIONAL AL VIH, Y LA </a:t>
            </a:r>
            <a:r>
              <a:rPr lang="en-US" sz="4327" b="1" spc="406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TUBERCULOSIS EN </a:t>
            </a:r>
            <a:r>
              <a:rPr lang="en-US" sz="4327" b="1" spc="406" dirty="0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EL SALVADOR.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Personalizado</PresentationFormat>
  <Paragraphs>27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Glacial Indifference Bold</vt:lpstr>
      <vt:lpstr>Arial</vt:lpstr>
      <vt:lpstr>Glacial Indifference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Normas de convivencia Inducción 2025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2025-07-24T16:45:26Z</dcterms:modified>
  <dc:identifier>DAGsN_2r2fs</dc:identifier>
</cp:coreProperties>
</file>